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871" r:id="rId6"/>
  </p:sldMasterIdLst>
  <p:notesMasterIdLst>
    <p:notesMasterId r:id="rId13"/>
  </p:notesMasterIdLst>
  <p:handoutMasterIdLst>
    <p:handoutMasterId r:id="rId14"/>
  </p:handoutMasterIdLst>
  <p:sldIdLst>
    <p:sldId id="256" r:id="rId7"/>
    <p:sldId id="371" r:id="rId8"/>
    <p:sldId id="374" r:id="rId9"/>
    <p:sldId id="375" r:id="rId10"/>
    <p:sldId id="372" r:id="rId11"/>
    <p:sldId id="373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64C"/>
    <a:srgbClr val="1D3F39"/>
    <a:srgbClr val="2793C9"/>
    <a:srgbClr val="FCC20F"/>
    <a:srgbClr val="449285"/>
    <a:srgbClr val="0D1881"/>
    <a:srgbClr val="2C5E56"/>
    <a:srgbClr val="A9E5DF"/>
    <a:srgbClr val="FF6600"/>
    <a:srgbClr val="FFE2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33" autoAdjust="0"/>
    <p:restoredTop sz="93407" autoAdjust="0"/>
  </p:normalViewPr>
  <p:slideViewPr>
    <p:cSldViewPr>
      <p:cViewPr>
        <p:scale>
          <a:sx n="80" d="100"/>
          <a:sy n="80" d="100"/>
        </p:scale>
        <p:origin x="-1795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01A10B-39E5-4756-8250-CF4E8CDC7E48}" type="datetime1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30389-F42A-49CD-9279-2223FFCCDB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843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7" rIns="93149" bIns="46577" numCol="1" anchor="t" anchorCtr="0" compatLnSpc="1">
            <a:prstTxWarp prst="textNoShape">
              <a:avLst/>
            </a:prstTxWarp>
          </a:bodyPr>
          <a:lstStyle>
            <a:lvl1pPr defTabSz="93172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7" rIns="93149" bIns="46577" numCol="1" anchor="t" anchorCtr="0" compatLnSpc="1">
            <a:prstTxWarp prst="textNoShape">
              <a:avLst/>
            </a:prstTxWarp>
          </a:bodyPr>
          <a:lstStyle>
            <a:lvl1pPr algn="r" defTabSz="931726">
              <a:defRPr sz="1200"/>
            </a:lvl1pPr>
          </a:lstStyle>
          <a:p>
            <a:pPr>
              <a:defRPr/>
            </a:pPr>
            <a:fld id="{01E9728C-18EC-4519-8D46-780579B5414E}" type="datetime1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6425"/>
            <a:ext cx="56102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7" rIns="93149" bIns="46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7" rIns="93149" bIns="46577" numCol="1" anchor="b" anchorCtr="0" compatLnSpc="1">
            <a:prstTxWarp prst="textNoShape">
              <a:avLst/>
            </a:prstTxWarp>
          </a:bodyPr>
          <a:lstStyle>
            <a:lvl1pPr defTabSz="931726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7" rIns="93149" bIns="46577" numCol="1" anchor="b" anchorCtr="0" compatLnSpc="1">
            <a:prstTxWarp prst="textNoShape">
              <a:avLst/>
            </a:prstTxWarp>
          </a:bodyPr>
          <a:lstStyle>
            <a:lvl1pPr algn="r" defTabSz="931726">
              <a:defRPr sz="1200"/>
            </a:lvl1pPr>
          </a:lstStyle>
          <a:p>
            <a:pPr>
              <a:defRPr/>
            </a:pPr>
            <a:fld id="{DACF35B1-9544-4800-B5E7-8C923BF03D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75980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28688"/>
            <a:fld id="{698C4E1E-39C2-427F-8FE0-5792F416C767}" type="datetime1">
              <a:rPr lang="en-US" smtClean="0"/>
              <a:pPr defTabSz="928688"/>
              <a:t>2/19/2015</a:t>
            </a:fld>
            <a:endParaRPr lang="en-US" dirty="0" smtClean="0"/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FA8EDECD-85F1-4B4D-8200-8C03FE81F96A}" type="slidenum">
              <a:rPr lang="en-US" smtClean="0"/>
              <a:pPr defTabSz="928688"/>
              <a:t>1</a:t>
            </a:fld>
            <a:endParaRPr lang="en-US" dirty="0" smtClean="0"/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28688"/>
            <a:fld id="{5D238BC1-4915-4F8D-80AC-A0A8CBB1B410}" type="datetime1">
              <a:rPr lang="en-US" smtClean="0">
                <a:solidFill>
                  <a:prstClr val="black"/>
                </a:solidFill>
              </a:rPr>
              <a:pPr defTabSz="928688"/>
              <a:t>2/19/2015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04058BE2-F4AD-47CA-9106-3E9B8252CBA2}" type="slidenum">
              <a:rPr lang="en-US" smtClean="0">
                <a:solidFill>
                  <a:prstClr val="black"/>
                </a:solidFill>
              </a:rPr>
              <a:pPr defTabSz="928688"/>
              <a:t>2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28688"/>
            <a:fld id="{5D238BC1-4915-4F8D-80AC-A0A8CBB1B410}" type="datetime1">
              <a:rPr lang="en-US" smtClean="0">
                <a:solidFill>
                  <a:prstClr val="black"/>
                </a:solidFill>
              </a:rPr>
              <a:pPr defTabSz="928688"/>
              <a:t>2/19/2015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04058BE2-F4AD-47CA-9106-3E9B8252CBA2}" type="slidenum">
              <a:rPr lang="en-US" smtClean="0">
                <a:solidFill>
                  <a:prstClr val="black"/>
                </a:solidFill>
              </a:rPr>
              <a:pPr defTabSz="928688"/>
              <a:t>3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28688"/>
            <a:fld id="{5D238BC1-4915-4F8D-80AC-A0A8CBB1B410}" type="datetime1">
              <a:rPr lang="en-US" smtClean="0">
                <a:solidFill>
                  <a:prstClr val="black"/>
                </a:solidFill>
              </a:rPr>
              <a:pPr defTabSz="928688"/>
              <a:t>2/19/2015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04058BE2-F4AD-47CA-9106-3E9B8252CBA2}" type="slidenum">
              <a:rPr lang="en-US" smtClean="0">
                <a:solidFill>
                  <a:prstClr val="black"/>
                </a:solidFill>
              </a:rPr>
              <a:pPr defTabSz="928688"/>
              <a:t>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pPr defTabSz="928688"/>
            <a:fld id="{5D238BC1-4915-4F8D-80AC-A0A8CBB1B410}" type="datetime1">
              <a:rPr lang="en-US" smtClean="0">
                <a:solidFill>
                  <a:prstClr val="black"/>
                </a:solidFill>
              </a:rPr>
              <a:pPr defTabSz="928688"/>
              <a:t>2/19/2015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04058BE2-F4AD-47CA-9106-3E9B8252CBA2}" type="slidenum">
              <a:rPr lang="en-US" smtClean="0">
                <a:solidFill>
                  <a:prstClr val="black"/>
                </a:solidFill>
              </a:rPr>
              <a:pPr defTabSz="928688"/>
              <a:t>6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646.001-2010 Recruitment Brochure-FINAL.jpg"/>
          <p:cNvPicPr>
            <a:picLocks noChangeAspect="1"/>
          </p:cNvPicPr>
          <p:nvPr userDrawn="1"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 descr="White-H---No-background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474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600200"/>
            <a:ext cx="7391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917C2-EC7A-4083-9770-6D39674E8D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1866900" cy="61261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4483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70224-848B-4621-8AFC-0EEF6E8CD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600200"/>
            <a:ext cx="3619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67300" y="1600200"/>
            <a:ext cx="36195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83D4-0BDF-410C-A517-07BF3F232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600200"/>
            <a:ext cx="3619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67300" y="1600200"/>
            <a:ext cx="36195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67300" y="3938588"/>
            <a:ext cx="36195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7440F-0241-4732-B9AE-3B08B4A9DF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600200"/>
            <a:ext cx="73914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938588"/>
            <a:ext cx="73914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4BAB4-ECCB-4BF0-9AD1-FB8F542B57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F8C63-2549-419E-9641-F0B5FD74F8BD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9742-BF1A-401A-9526-E88A132938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6FE19-785E-4CD4-A804-ECD64628949F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F4DF-BF66-48A1-BDB2-704B125A14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452CC-8078-4DB1-89AF-110EBB7CBEFB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95AFE-2AB3-45F1-995B-5F898A3D7D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059BA-7380-459B-9859-17979AD32A9E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FFBBD-72A8-4C2F-A91F-63F99EF1CB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AEA2D-CA6E-4C40-B6CF-3A0FC2A8BD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A2675-E582-4516-9A4A-A96E7E854267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C050-0A63-4A33-8689-DD165C993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C456E-2AF5-44F8-A264-47B9CD872B1C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98FE0-57A1-40DD-BDDE-F73FE98192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11AD7-B54A-4C4E-BBC1-F2CCC1D9280D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BD9F-136F-4E69-B810-207D70A2B6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AC768-6D18-4A6B-A5C3-EAD633FAEA05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71568-E406-460B-AF6E-D5E2CDF7B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F4B4E-74BE-49FA-91F4-7231CA7BD1EA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0491-D6CC-44D6-8CD4-1600BABFF1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30013-148E-499C-81B5-9C654FEC119B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C272E-55F1-489B-A1B3-BB10615179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58C21-F174-4F41-9724-AFF0F41F5BD5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EF4B-60DD-4435-B844-2CA51C3F65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DC0F9-2B28-4A17-9AE0-82730E4B90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600200"/>
            <a:ext cx="3619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600200"/>
            <a:ext cx="3619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BFC52-6B1F-4789-8B75-8BB582D9D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679A9-D91E-463F-8647-7C768F113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8580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68240-B039-49FF-9CCF-6734B1F2D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0390-74CE-42A3-B9EE-93F3304D9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04022-9473-4F8D-9A34-6F434AF97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2484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D1898-72C3-4D90-AAF3-793B042832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646.001-2010 Recruitment Brochure-FINAL.jpg"/>
          <p:cNvPicPr>
            <a:picLocks noChangeAspect="1"/>
          </p:cNvPicPr>
          <p:nvPr/>
        </p:nvPicPr>
        <p:blipFill>
          <a:blip r:embed="rId17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solidFill>
            <a:schemeClr val="accent1">
              <a:alpha val="83136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2051" name="Picture 3" descr="White-H---No-background.png"/>
          <p:cNvPicPr>
            <a:picLocks noChangeAspect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28600" y="381000"/>
            <a:ext cx="474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11" r:id="rId1"/>
    <p:sldLayoutId id="2147485812" r:id="rId2"/>
    <p:sldLayoutId id="2147485813" r:id="rId3"/>
    <p:sldLayoutId id="2147485814" r:id="rId4"/>
    <p:sldLayoutId id="2147485815" r:id="rId5"/>
    <p:sldLayoutId id="2147485816" r:id="rId6"/>
    <p:sldLayoutId id="2147485817" r:id="rId7"/>
    <p:sldLayoutId id="2147485818" r:id="rId8"/>
    <p:sldLayoutId id="2147485819" r:id="rId9"/>
    <p:sldLayoutId id="2147485820" r:id="rId10"/>
    <p:sldLayoutId id="2147485821" r:id="rId11"/>
    <p:sldLayoutId id="2147485822" r:id="rId12"/>
    <p:sldLayoutId id="2147485823" r:id="rId13"/>
    <p:sldLayoutId id="2147485824" r:id="rId14"/>
    <p:sldLayoutId id="2147485799" r:id="rId15"/>
  </p:sldLayoutIdLst>
  <p:transition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2F3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8FA7B0-0A76-464A-9C78-5866ABE33FE9}" type="datetimeFigureOut">
              <a:rPr lang="en-US"/>
              <a:pPr>
                <a:defRPr/>
              </a:pPr>
              <a:t>2/19/2015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9A2998-A33F-4422-A0FF-64DD7DD53A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0" r:id="rId1"/>
    <p:sldLayoutId id="2147485801" r:id="rId2"/>
    <p:sldLayoutId id="2147485802" r:id="rId3"/>
    <p:sldLayoutId id="2147485803" r:id="rId4"/>
    <p:sldLayoutId id="2147485804" r:id="rId5"/>
    <p:sldLayoutId id="2147485805" r:id="rId6"/>
    <p:sldLayoutId id="2147485806" r:id="rId7"/>
    <p:sldLayoutId id="2147485807" r:id="rId8"/>
    <p:sldLayoutId id="2147485808" r:id="rId9"/>
    <p:sldLayoutId id="2147485809" r:id="rId10"/>
    <p:sldLayoutId id="2147485810" r:id="rId11"/>
  </p:sldLayoutIdLst>
  <p:transition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295400" y="228600"/>
            <a:ext cx="7086600" cy="8826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42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Hilcorp Alaska, LLC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41713" y="1143000"/>
            <a:ext cx="4264025" cy="3810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1" hangingPunct="1">
              <a:spcBef>
                <a:spcPts val="400"/>
              </a:spcBef>
              <a:buFontTx/>
              <a:buNone/>
            </a:pPr>
            <a:endParaRPr lang="en-US" sz="4800" b="1" dirty="0" smtClean="0">
              <a:solidFill>
                <a:schemeClr val="tx2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Century Gothic" pitchFamily="34" charset="0"/>
            </a:endParaRPr>
          </a:p>
          <a:p>
            <a:pPr algn="ctr" eaLnBrk="1" hangingPunct="1">
              <a:spcBef>
                <a:spcPts val="150"/>
              </a:spcBef>
              <a:buFontTx/>
              <a:buNone/>
            </a:pPr>
            <a:r>
              <a:rPr lang="en-US" sz="4800" b="1" dirty="0" smtClean="0">
                <a:solidFill>
                  <a:schemeClr val="tx2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entury Gothic" pitchFamily="34" charset="0"/>
              </a:rPr>
              <a:t>2014 / 2015 Drilling Activity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717675" y="5334000"/>
            <a:ext cx="570547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marL="0" marR="0" lvl="0" indent="0" algn="ctr" defTabSz="10160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itchFamily="18" charset="0"/>
              </a:rPr>
              <a:t>A Company Built on Energy</a:t>
            </a: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28600" y="6172200"/>
            <a:ext cx="8683625" cy="385768"/>
            <a:chOff x="228600" y="6172200"/>
            <a:chExt cx="8683625" cy="385768"/>
          </a:xfrm>
        </p:grpSpPr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304800" y="6188080"/>
              <a:ext cx="8320091" cy="369888"/>
              <a:chOff x="192" y="2506"/>
              <a:chExt cx="5241" cy="233"/>
            </a:xfrm>
          </p:grpSpPr>
          <p:sp>
            <p:nvSpPr>
              <p:cNvPr id="7" name="Rectangle 9"/>
              <p:cNvSpPr>
                <a:spLocks noChangeArrowheads="1"/>
              </p:cNvSpPr>
              <p:nvPr/>
            </p:nvSpPr>
            <p:spPr bwMode="auto">
              <a:xfrm>
                <a:off x="192" y="2506"/>
                <a:ext cx="5241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pPr defTabSz="1019175" eaLnBrk="0" hangingPunct="0"/>
                <a:r>
                  <a:rPr lang="en-US" sz="2400" b="1" i="0" dirty="0">
                    <a:solidFill>
                      <a:schemeClr val="tx1"/>
                    </a:solidFill>
                    <a:latin typeface="Garamond" pitchFamily="18" charset="0"/>
                  </a:rPr>
                  <a:t>Integrity      Urgency      Ownership      Alignment      </a:t>
                </a:r>
                <a:r>
                  <a:rPr lang="en-US" sz="2400" b="1" i="0" dirty="0" smtClean="0">
                    <a:solidFill>
                      <a:schemeClr val="tx1"/>
                    </a:solidFill>
                    <a:latin typeface="Garamond" pitchFamily="18" charset="0"/>
                  </a:rPr>
                  <a:t>Innovation</a:t>
                </a:r>
                <a:endParaRPr lang="en-US" sz="2400" b="1" i="0" dirty="0">
                  <a:solidFill>
                    <a:schemeClr val="tx1"/>
                  </a:solidFill>
                  <a:latin typeface="Garamond" pitchFamily="18" charset="0"/>
                </a:endParaRPr>
              </a:p>
            </p:txBody>
          </p:sp>
          <p:sp>
            <p:nvSpPr>
              <p:cNvPr id="8" name="AutoShape 10"/>
              <p:cNvSpPr>
                <a:spLocks noChangeAspect="1" noChangeArrowheads="1"/>
              </p:cNvSpPr>
              <p:nvPr/>
            </p:nvSpPr>
            <p:spPr bwMode="auto">
              <a:xfrm>
                <a:off x="960" y="2544"/>
                <a:ext cx="144" cy="144"/>
              </a:xfrm>
              <a:prstGeom prst="star5">
                <a:avLst/>
              </a:prstGeom>
              <a:solidFill>
                <a:srgbClr val="000000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  <p:sp>
            <p:nvSpPr>
              <p:cNvPr id="9" name="AutoShape 11"/>
              <p:cNvSpPr>
                <a:spLocks noChangeAspect="1" noChangeArrowheads="1"/>
              </p:cNvSpPr>
              <p:nvPr/>
            </p:nvSpPr>
            <p:spPr bwMode="auto">
              <a:xfrm>
                <a:off x="1968" y="2544"/>
                <a:ext cx="144" cy="144"/>
              </a:xfrm>
              <a:prstGeom prst="star5">
                <a:avLst/>
              </a:prstGeom>
              <a:solidFill>
                <a:srgbClr val="000000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  <p:sp>
            <p:nvSpPr>
              <p:cNvPr id="10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3120" y="2544"/>
                <a:ext cx="144" cy="144"/>
              </a:xfrm>
              <a:prstGeom prst="star5">
                <a:avLst/>
              </a:prstGeom>
              <a:solidFill>
                <a:srgbClr val="000000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  <p:sp>
            <p:nvSpPr>
              <p:cNvPr id="11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4272" y="2544"/>
                <a:ext cx="144" cy="144"/>
              </a:xfrm>
              <a:prstGeom prst="star5">
                <a:avLst/>
              </a:prstGeom>
              <a:solidFill>
                <a:srgbClr val="000000"/>
              </a:soli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</p:grp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228600" y="6172200"/>
              <a:ext cx="8683625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1296" tIns="45648" rIns="91296" bIns="45648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425" y="1563152"/>
            <a:ext cx="3611302" cy="346604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68580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Current Areas Of Operation</a:t>
            </a:r>
            <a:endParaRPr lang="en-US" sz="2800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438400"/>
            <a:ext cx="4993699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07325"/>
            <a:ext cx="3072679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845875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68580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2014 Drilling Recap</a:t>
            </a:r>
            <a:endParaRPr lang="en-US" sz="2800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418457"/>
            <a:ext cx="3733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Kenai Peninsula:</a:t>
            </a:r>
          </a:p>
          <a:p>
            <a:r>
              <a:rPr lang="en-US" b="1" dirty="0" smtClean="0"/>
              <a:t>Rig: Saxon # 169 &amp; # 147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7 Beaver Creek Wells (Gas)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6 Swanson River Wells (Oil)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6 Kenai Gas Field Wells (Gas)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5 </a:t>
            </a:r>
            <a:r>
              <a:rPr lang="en-US" dirty="0" err="1" smtClean="0"/>
              <a:t>Ninilchik</a:t>
            </a:r>
            <a:r>
              <a:rPr lang="en-US" dirty="0" smtClean="0"/>
              <a:t> Wells (Gas)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648200" y="1418457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Cook Inlet Offshore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 grassroots oil wells (A-31 &amp; M-34)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06111" y="3409950"/>
            <a:ext cx="76615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Drilling 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Wells drilled : 26 in 2014  /  11 in 2013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Total Footage : 186,609 </a:t>
            </a:r>
            <a:r>
              <a:rPr lang="en-US" dirty="0" err="1" smtClean="0"/>
              <a:t>ft</a:t>
            </a:r>
            <a:r>
              <a:rPr lang="en-US" dirty="0" smtClean="0"/>
              <a:t>  in 2014 / 89,339 </a:t>
            </a:r>
            <a:r>
              <a:rPr lang="en-US" dirty="0" err="1" smtClean="0"/>
              <a:t>ft</a:t>
            </a:r>
            <a:r>
              <a:rPr lang="en-US" dirty="0" smtClean="0"/>
              <a:t> in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Reduced days/10M </a:t>
            </a:r>
            <a:r>
              <a:rPr lang="en-US" dirty="0" err="1" smtClean="0"/>
              <a:t>ft</a:t>
            </a:r>
            <a:r>
              <a:rPr lang="en-US" dirty="0" smtClean="0"/>
              <a:t>  : 28.9 in 2013 to 18.9 in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Reduced </a:t>
            </a:r>
            <a:r>
              <a:rPr lang="en-US" dirty="0" err="1" smtClean="0"/>
              <a:t>avg</a:t>
            </a:r>
            <a:r>
              <a:rPr lang="en-US" dirty="0" smtClean="0"/>
              <a:t> flat time / well from 30 days to 24.2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Kuukpik</a:t>
            </a:r>
            <a:r>
              <a:rPr lang="en-US" dirty="0" smtClean="0"/>
              <a:t> Drilling : 365 days w/o recordable (offshore)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 recordable spill / 1 recordable injury (onshore)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15056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Drilling Performance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performance of rig crews</a:t>
            </a:r>
          </a:p>
          <a:p>
            <a:r>
              <a:rPr lang="en-US" dirty="0" smtClean="0"/>
              <a:t>Use of technology, PWD, RSS &amp; Geo Steering</a:t>
            </a:r>
          </a:p>
          <a:p>
            <a:r>
              <a:rPr lang="en-US" dirty="0" smtClean="0"/>
              <a:t>PDC bit durability</a:t>
            </a:r>
          </a:p>
          <a:p>
            <a:r>
              <a:rPr lang="en-US" dirty="0" smtClean="0"/>
              <a:t>More effective pre-planning</a:t>
            </a:r>
          </a:p>
          <a:p>
            <a:r>
              <a:rPr lang="en-US" dirty="0" smtClean="0"/>
              <a:t>Improved performance of vendors</a:t>
            </a:r>
          </a:p>
          <a:p>
            <a:pPr lvl="1"/>
            <a:r>
              <a:rPr lang="en-US" dirty="0" smtClean="0"/>
              <a:t>Equipment maintenance</a:t>
            </a:r>
          </a:p>
          <a:p>
            <a:pPr lvl="1"/>
            <a:r>
              <a:rPr lang="en-US" dirty="0" smtClean="0"/>
              <a:t>Increased level of crew experience </a:t>
            </a:r>
          </a:p>
        </p:txBody>
      </p:sp>
    </p:spTree>
    <p:extLst>
      <p:ext uri="{BB962C8B-B14F-4D97-AF65-F5344CB8AC3E}">
        <p14:creationId xmlns:p14="http://schemas.microsoft.com/office/powerpoint/2010/main" val="3242159548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68580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2015 Drilling Outlook</a:t>
            </a:r>
            <a:endParaRPr lang="en-US" sz="2800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0" y="152499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North Slope:</a:t>
            </a:r>
          </a:p>
          <a:p>
            <a:r>
              <a:rPr lang="en-US" b="1" dirty="0" smtClean="0"/>
              <a:t>Rig: Nordic #3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 Milne Point, Schrader Bluff wells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 Milne Point, Sag River wells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552699"/>
            <a:ext cx="289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Kenai Peninsula:</a:t>
            </a:r>
          </a:p>
          <a:p>
            <a:r>
              <a:rPr lang="en-US" b="1" dirty="0" smtClean="0"/>
              <a:t>Rig: Saxon # 169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 Kenai Gas Field wells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 Cannery Loop wells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3 </a:t>
            </a:r>
            <a:r>
              <a:rPr lang="en-US" dirty="0" err="1" smtClean="0"/>
              <a:t>Ninilchik</a:t>
            </a:r>
            <a:r>
              <a:rPr lang="en-US" dirty="0" smtClean="0"/>
              <a:t> wells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2 Swanson River wells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3958442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Cook Inlet Offshore</a:t>
            </a:r>
          </a:p>
          <a:p>
            <a:r>
              <a:rPr lang="en-US" b="1" dirty="0" smtClean="0"/>
              <a:t>Rig: Monopod &amp; Steelhead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Obtain 3D seismic data, no offshore drilling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67704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68580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Drilling Challenges</a:t>
            </a:r>
            <a:endParaRPr lang="en-US" sz="2800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0" y="1524990"/>
            <a:ext cx="32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North Slope: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Learning curve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Infrastructure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Charged up </a:t>
            </a:r>
            <a:r>
              <a:rPr lang="en-US" dirty="0" err="1" smtClean="0"/>
              <a:t>Kalubik</a:t>
            </a:r>
            <a:r>
              <a:rPr lang="en-US" dirty="0" smtClean="0"/>
              <a:t> &amp; </a:t>
            </a:r>
            <a:r>
              <a:rPr lang="en-US" dirty="0" err="1" smtClean="0"/>
              <a:t>Kuparuk</a:t>
            </a:r>
            <a:r>
              <a:rPr lang="en-US" dirty="0" smtClean="0"/>
              <a:t> Sands / </a:t>
            </a:r>
            <a:r>
              <a:rPr lang="en-US" dirty="0" err="1" smtClean="0"/>
              <a:t>Shales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LCU &amp; reactive </a:t>
            </a:r>
            <a:r>
              <a:rPr lang="en-US" dirty="0" err="1" smtClean="0"/>
              <a:t>shales</a:t>
            </a:r>
            <a:r>
              <a:rPr lang="en-US" dirty="0" smtClean="0"/>
              <a:t>,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552699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Kenai Peninsula (onshore):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Depletion zones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Coal seams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 pressure water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Swelling clays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19400" y="3958442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Cook Inlet Offshore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Slot availability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Directional drilling complexity to reach targets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Coal seams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Abrasive conglomerates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Faulting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Depleted zones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2324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EAACB69A52B84AB10FD748BA5DF010" ma:contentTypeVersion="3" ma:contentTypeDescription="Create a new document." ma:contentTypeScope="" ma:versionID="d2515d3ca783081bfcef24c7174e7495">
  <xsd:schema xmlns:xsd="http://www.w3.org/2001/XMLSchema" xmlns:xs="http://www.w3.org/2001/XMLSchema" xmlns:p="http://schemas.microsoft.com/office/2006/metadata/properties" xmlns:ns2="a8fa0d66-4c44-48b1-b125-07dc3032daa7" targetNamespace="http://schemas.microsoft.com/office/2006/metadata/properties" ma:root="true" ma:fieldsID="0d2b7e1b3c3d69b62cd5aea369bc3778" ns2:_="">
    <xsd:import namespace="a8fa0d66-4c44-48b1-b125-07dc3032daa7"/>
    <xsd:element name="properties">
      <xsd:complexType>
        <xsd:sequence>
          <xsd:element name="documentManagement">
            <xsd:complexType>
              <xsd:all>
                <xsd:element ref="ns2:Included_x0020_In" minOccurs="0"/>
                <xsd:element ref="ns2:Cata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a0d66-4c44-48b1-b125-07dc3032daa7" elementFormDefault="qualified">
    <xsd:import namespace="http://schemas.microsoft.com/office/2006/documentManagement/types"/>
    <xsd:import namespace="http://schemas.microsoft.com/office/infopath/2007/PartnerControls"/>
    <xsd:element name="Included_x0020_In" ma:index="2" nillable="true" ma:displayName="Included In" ma:default="" ma:internalName="Included_x0020_In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one"/>
                    <xsd:enumeration value="Recruitment Packet"/>
                    <xsd:enumeration value="New Hire Forms"/>
                    <xsd:enumeration value="New Hire Binder Documents"/>
                    <xsd:enumeration value="Termination Packet"/>
                    <xsd:enumeration value="GHCF New Hire Packet"/>
                    <xsd:enumeration value="Posted On Intranet"/>
                    <xsd:enumeration value="401(k)"/>
                    <xsd:enumeration value="Medical Plan"/>
                    <xsd:enumeration value="Dental Plan"/>
                    <xsd:enumeration value="Vision Plan"/>
                    <xsd:enumeration value="Life &amp; AD&amp;D Plans"/>
                    <xsd:enumeration value="Long Term Disability"/>
                    <xsd:enumeration value="Flexible Spending Account"/>
                    <xsd:enumeration value="Employee Assistance Program"/>
                    <xsd:enumeration value="Ventures"/>
                    <xsd:enumeration value="Lifting Cost"/>
                  </xsd:restriction>
                </xsd:simpleType>
              </xsd:element>
            </xsd:sequence>
          </xsd:extension>
        </xsd:complexContent>
      </xsd:complexType>
    </xsd:element>
    <xsd:element name="Catagory" ma:index="9" nillable="true" ma:displayName="Catagory" ma:default="Select Catagory" ma:format="Dropdown" ma:internalName="Catagory">
      <xsd:simpleType>
        <xsd:restriction base="dms:Choice">
          <xsd:enumeration value="Select Catagory"/>
          <xsd:enumeration value="Accounting"/>
          <xsd:enumeration value="Benefits"/>
          <xsd:enumeration value="Buy-In"/>
          <xsd:enumeration value="Employee Relations"/>
          <xsd:enumeration value="General Computer"/>
          <xsd:enumeration value="General HR"/>
          <xsd:enumeration value="HRB"/>
          <xsd:enumeration value="Lifting Cost"/>
          <xsd:enumeration value="Payroll"/>
          <xsd:enumeration value="Performance Management"/>
          <xsd:enumeration value="Reports"/>
          <xsd:enumeration value="Staffing"/>
          <xsd:enumeration value="Ventur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Catagory xmlns="a8fa0d66-4c44-48b1-b125-07dc3032daa7">Select Catagory</Catagory>
    <Included_x0020_In xmlns="a8fa0d66-4c44-48b1-b125-07dc3032daa7"/>
  </documentManagement>
</p:properties>
</file>

<file path=customXml/itemProps1.xml><?xml version="1.0" encoding="utf-8"?>
<ds:datastoreItem xmlns:ds="http://schemas.openxmlformats.org/officeDocument/2006/customXml" ds:itemID="{1A0E45A1-6091-4FE1-BCCC-D44A865A7267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34201E5E-8B89-4105-B7FA-1A382F8B98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fa0d66-4c44-48b1-b125-07dc3032da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1A5FD6C-6CD8-4C18-934C-CD5BE86E603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BD33613-4BF7-44EA-8302-9CBEAA75E055}">
  <ds:schemaRefs>
    <ds:schemaRef ds:uri="http://purl.org/dc/terms/"/>
    <ds:schemaRef ds:uri="a8fa0d66-4c44-48b1-b125-07dc3032daa7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314</Words>
  <Application>Microsoft Office PowerPoint</Application>
  <PresentationFormat>On-screen Show (4:3)</PresentationFormat>
  <Paragraphs>76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Custom Design</vt:lpstr>
      <vt:lpstr>Hilcorp Alaska, LLC</vt:lpstr>
      <vt:lpstr>Current Areas Of Operation</vt:lpstr>
      <vt:lpstr>2014 Drilling Recap</vt:lpstr>
      <vt:lpstr>Drilling Performance Improvements</vt:lpstr>
      <vt:lpstr>2015 Drilling Outlook</vt:lpstr>
      <vt:lpstr>Drilling Challenges</vt:lpstr>
    </vt:vector>
  </TitlesOfParts>
  <Company>HEC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- Corporate Culture</dc:title>
  <dc:creator>Amanda Foss</dc:creator>
  <cp:lastModifiedBy>Paul Mazz</cp:lastModifiedBy>
  <cp:revision>597</cp:revision>
  <cp:lastPrinted>2015-02-18T01:18:23Z</cp:lastPrinted>
  <dcterms:created xsi:type="dcterms:W3CDTF">2007-10-04T17:19:55Z</dcterms:created>
  <dcterms:modified xsi:type="dcterms:W3CDTF">2015-02-19T17:58:40Z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Sara Amescua - (I)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  <property fmtid="{D5CDD505-2E9C-101B-9397-08002B2CF9AE}" pid="6" name="display_urn:schemas-microsoft-com:office:office#Author">
    <vt:lpwstr>Brittany Burkhalter</vt:lpwstr>
  </property>
  <property fmtid="{D5CDD505-2E9C-101B-9397-08002B2CF9AE}" pid="7" name="_SourceUrl">
    <vt:lpwstr/>
  </property>
  <property fmtid="{D5CDD505-2E9C-101B-9397-08002B2CF9AE}" pid="8" name="EPMLiveListConfig">
    <vt:lpwstr/>
  </property>
</Properties>
</file>