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93" r:id="rId3"/>
    <p:sldId id="370" r:id="rId4"/>
    <p:sldId id="398" r:id="rId5"/>
    <p:sldId id="396" r:id="rId6"/>
    <p:sldId id="395" r:id="rId7"/>
    <p:sldId id="381" r:id="rId8"/>
    <p:sldId id="373" r:id="rId9"/>
    <p:sldId id="350" r:id="rId10"/>
    <p:sldId id="382" r:id="rId11"/>
    <p:sldId id="383" r:id="rId12"/>
    <p:sldId id="390" r:id="rId13"/>
    <p:sldId id="392" r:id="rId1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Yist" initials="KY" lastIdx="13" clrIdx="0"/>
  <p:cmAuthor id="2" name="Wesley Emison" initials="WE" lastIdx="27" clrIdx="1"/>
  <p:cmAuthor id="3" name="John Brawley" initials="JB" lastIdx="2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D5E9"/>
    <a:srgbClr val="F9F9F9"/>
    <a:srgbClr val="29799A"/>
    <a:srgbClr val="FFFFFF"/>
    <a:srgbClr val="BFBFBF"/>
    <a:srgbClr val="215968"/>
    <a:srgbClr val="AA9257"/>
    <a:srgbClr val="F2E9CF"/>
    <a:srgbClr val="359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1036" autoAdjust="0"/>
  </p:normalViewPr>
  <p:slideViewPr>
    <p:cSldViewPr>
      <p:cViewPr varScale="1">
        <p:scale>
          <a:sx n="106" d="100"/>
          <a:sy n="106" d="100"/>
        </p:scale>
        <p:origin x="1764" y="102"/>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2" tIns="46587" rIns="93172" bIns="46587"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2" tIns="46587" rIns="93172" bIns="46587" rtlCol="0"/>
          <a:lstStyle>
            <a:lvl1pPr algn="r" eaLnBrk="1" fontAlgn="auto" hangingPunct="1">
              <a:spcBef>
                <a:spcPts val="0"/>
              </a:spcBef>
              <a:spcAft>
                <a:spcPts val="0"/>
              </a:spcAft>
              <a:defRPr sz="1200">
                <a:latin typeface="+mn-lt"/>
                <a:cs typeface="+mn-cs"/>
              </a:defRPr>
            </a:lvl1pPr>
          </a:lstStyle>
          <a:p>
            <a:pPr>
              <a:defRPr/>
            </a:pPr>
            <a:fld id="{1009C766-7F54-42DF-869C-5BB4975C273A}" type="datetimeFigureOut">
              <a:rPr lang="en-US"/>
              <a:pPr>
                <a:defRPr/>
              </a:pPr>
              <a:t>2/9/2015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2" tIns="46587" rIns="93172" bIns="4658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2" tIns="46587" rIns="93172" bIns="4658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2" tIns="46587" rIns="93172" bIns="46587" numCol="1" anchor="b" anchorCtr="0" compatLnSpc="1">
            <a:prstTxWarp prst="textNoShape">
              <a:avLst/>
            </a:prstTxWarp>
          </a:bodyPr>
          <a:lstStyle>
            <a:lvl1pPr algn="r" eaLnBrk="1" hangingPunct="1">
              <a:defRPr sz="1200">
                <a:latin typeface="Calibri" panose="020F0502020204030204" pitchFamily="34" charset="0"/>
              </a:defRPr>
            </a:lvl1pPr>
          </a:lstStyle>
          <a:p>
            <a:fld id="{1C3DFEC2-45BD-4E4E-908F-910C95D53FAF}" type="slidenum">
              <a:rPr lang="en-US" altLang="en-US"/>
              <a:pPr/>
              <a:t>‹#›</a:t>
            </a:fld>
            <a:endParaRPr lang="en-US" altLang="en-US"/>
          </a:p>
        </p:txBody>
      </p:sp>
    </p:spTree>
    <p:extLst>
      <p:ext uri="{BB962C8B-B14F-4D97-AF65-F5344CB8AC3E}">
        <p14:creationId xmlns:p14="http://schemas.microsoft.com/office/powerpoint/2010/main" val="4069857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02DA5E-F1EC-449F-89EA-4153B8A1C600}" type="slidenum">
              <a:rPr lang="en-US" altLang="en-US">
                <a:latin typeface="Calibri" panose="020F0502020204030204" pitchFamily="34" charset="0"/>
              </a:rPr>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9032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763D97-F59C-4BD0-906A-239444803C3B}" type="slidenum">
              <a:rPr lang="en-US" altLang="en-US">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4250996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F7F66F-4AAD-4394-AA7F-2F12B71AD28C}"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370224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3DFEC2-45BD-4E4E-908F-910C95D53FAF}" type="slidenum">
              <a:rPr lang="en-US" altLang="en-US" smtClean="0"/>
              <a:pPr/>
              <a:t>12</a:t>
            </a:fld>
            <a:endParaRPr lang="en-US" altLang="en-US"/>
          </a:p>
        </p:txBody>
      </p:sp>
    </p:spTree>
    <p:extLst>
      <p:ext uri="{BB962C8B-B14F-4D97-AF65-F5344CB8AC3E}">
        <p14:creationId xmlns:p14="http://schemas.microsoft.com/office/powerpoint/2010/main" val="132789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3DFEC2-45BD-4E4E-908F-910C95D53FAF}" type="slidenum">
              <a:rPr lang="en-US" altLang="en-US" smtClean="0"/>
              <a:pPr/>
              <a:t>13</a:t>
            </a:fld>
            <a:endParaRPr lang="en-US" altLang="en-US"/>
          </a:p>
        </p:txBody>
      </p:sp>
    </p:spTree>
    <p:extLst>
      <p:ext uri="{BB962C8B-B14F-4D97-AF65-F5344CB8AC3E}">
        <p14:creationId xmlns:p14="http://schemas.microsoft.com/office/powerpoint/2010/main" val="246551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02DA5E-F1EC-449F-89EA-4153B8A1C600}" type="slidenum">
              <a:rPr lang="en-US" altLang="en-US">
                <a:latin typeface="Calibri" panose="020F0502020204030204" pitchFamily="34" charset="0"/>
              </a:rPr>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29032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As shown here 4 fields we currently operate in,</a:t>
            </a:r>
            <a:r>
              <a:rPr lang="en-US" baseline="0" dirty="0" smtClean="0"/>
              <a:t> </a:t>
            </a:r>
            <a:r>
              <a:rPr lang="en-US" dirty="0" smtClean="0"/>
              <a:t>however, we do</a:t>
            </a:r>
            <a:r>
              <a:rPr lang="en-US" baseline="0" dirty="0" smtClean="0"/>
              <a:t> have an appetite for exploration, Inshkin, Olson Creek, Otter, Susitna basin</a:t>
            </a:r>
          </a:p>
          <a:p>
            <a:endParaRPr lang="en-US" dirty="0"/>
          </a:p>
        </p:txBody>
      </p:sp>
      <p:sp>
        <p:nvSpPr>
          <p:cNvPr id="4" name="Slide Number Placeholder 3"/>
          <p:cNvSpPr>
            <a:spLocks noGrp="1"/>
          </p:cNvSpPr>
          <p:nvPr>
            <p:ph type="sldNum" sz="quarter" idx="10"/>
          </p:nvPr>
        </p:nvSpPr>
        <p:spPr/>
        <p:txBody>
          <a:bodyPr/>
          <a:lstStyle/>
          <a:p>
            <a:fld id="{1C3DFEC2-45BD-4E4E-908F-910C95D53FAF}" type="slidenum">
              <a:rPr lang="en-US" altLang="en-US" smtClean="0"/>
              <a:pPr/>
              <a:t>3</a:t>
            </a:fld>
            <a:endParaRPr lang="en-US" altLang="en-US" dirty="0"/>
          </a:p>
        </p:txBody>
      </p:sp>
    </p:spTree>
    <p:extLst>
      <p:ext uri="{BB962C8B-B14F-4D97-AF65-F5344CB8AC3E}">
        <p14:creationId xmlns:p14="http://schemas.microsoft.com/office/powerpoint/2010/main" val="216916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As shown here 4 fields we currently operate in,</a:t>
            </a:r>
            <a:r>
              <a:rPr lang="en-US" baseline="0" dirty="0" smtClean="0"/>
              <a:t> </a:t>
            </a:r>
            <a:r>
              <a:rPr lang="en-US" dirty="0" smtClean="0"/>
              <a:t>however, we do</a:t>
            </a:r>
            <a:r>
              <a:rPr lang="en-US" baseline="0" dirty="0" smtClean="0"/>
              <a:t> have an appetite for exploration, Inshkin, Olson Creek, Otter, Susitna basin</a:t>
            </a:r>
          </a:p>
          <a:p>
            <a:endParaRPr lang="en-US" dirty="0"/>
          </a:p>
        </p:txBody>
      </p:sp>
      <p:sp>
        <p:nvSpPr>
          <p:cNvPr id="4" name="Slide Number Placeholder 3"/>
          <p:cNvSpPr>
            <a:spLocks noGrp="1"/>
          </p:cNvSpPr>
          <p:nvPr>
            <p:ph type="sldNum" sz="quarter" idx="10"/>
          </p:nvPr>
        </p:nvSpPr>
        <p:spPr/>
        <p:txBody>
          <a:bodyPr/>
          <a:lstStyle/>
          <a:p>
            <a:fld id="{1C3DFEC2-45BD-4E4E-908F-910C95D53FAF}" type="slidenum">
              <a:rPr lang="en-US" altLang="en-US" smtClean="0"/>
              <a:pPr/>
              <a:t>4</a:t>
            </a:fld>
            <a:endParaRPr lang="en-US" altLang="en-US" dirty="0"/>
          </a:p>
        </p:txBody>
      </p:sp>
    </p:spTree>
    <p:extLst>
      <p:ext uri="{BB962C8B-B14F-4D97-AF65-F5344CB8AC3E}">
        <p14:creationId xmlns:p14="http://schemas.microsoft.com/office/powerpoint/2010/main" val="216916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As shown here 4 fields we currently operate in,</a:t>
            </a:r>
            <a:r>
              <a:rPr lang="en-US" baseline="0" dirty="0" smtClean="0"/>
              <a:t> </a:t>
            </a:r>
            <a:r>
              <a:rPr lang="en-US" dirty="0" smtClean="0"/>
              <a:t>however, we do</a:t>
            </a:r>
            <a:r>
              <a:rPr lang="en-US" baseline="0" dirty="0" smtClean="0"/>
              <a:t> have an appetite for exploration, Inshkin, Olson Creek, Otter, Susitna basin</a:t>
            </a:r>
          </a:p>
          <a:p>
            <a:endParaRPr lang="en-US" dirty="0"/>
          </a:p>
        </p:txBody>
      </p:sp>
      <p:sp>
        <p:nvSpPr>
          <p:cNvPr id="4" name="Slide Number Placeholder 3"/>
          <p:cNvSpPr>
            <a:spLocks noGrp="1"/>
          </p:cNvSpPr>
          <p:nvPr>
            <p:ph type="sldNum" sz="quarter" idx="10"/>
          </p:nvPr>
        </p:nvSpPr>
        <p:spPr/>
        <p:txBody>
          <a:bodyPr/>
          <a:lstStyle/>
          <a:p>
            <a:fld id="{1C3DFEC2-45BD-4E4E-908F-910C95D53FAF}" type="slidenum">
              <a:rPr lang="en-US" altLang="en-US" smtClean="0"/>
              <a:pPr/>
              <a:t>5</a:t>
            </a:fld>
            <a:endParaRPr lang="en-US" altLang="en-US" dirty="0"/>
          </a:p>
        </p:txBody>
      </p:sp>
    </p:spTree>
    <p:extLst>
      <p:ext uri="{BB962C8B-B14F-4D97-AF65-F5344CB8AC3E}">
        <p14:creationId xmlns:p14="http://schemas.microsoft.com/office/powerpoint/2010/main" val="216916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As shown here 4 fields we currently operate in,</a:t>
            </a:r>
            <a:r>
              <a:rPr lang="en-US" baseline="0" dirty="0" smtClean="0"/>
              <a:t> </a:t>
            </a:r>
            <a:r>
              <a:rPr lang="en-US" dirty="0" smtClean="0"/>
              <a:t>however, we do</a:t>
            </a:r>
            <a:r>
              <a:rPr lang="en-US" baseline="0" dirty="0" smtClean="0"/>
              <a:t> have an appetite for exploration, Inshkin, Olson Creek, Otter, Susitna basin</a:t>
            </a:r>
          </a:p>
          <a:p>
            <a:endParaRPr lang="en-US" dirty="0"/>
          </a:p>
        </p:txBody>
      </p:sp>
      <p:sp>
        <p:nvSpPr>
          <p:cNvPr id="4" name="Slide Number Placeholder 3"/>
          <p:cNvSpPr>
            <a:spLocks noGrp="1"/>
          </p:cNvSpPr>
          <p:nvPr>
            <p:ph type="sldNum" sz="quarter" idx="10"/>
          </p:nvPr>
        </p:nvSpPr>
        <p:spPr/>
        <p:txBody>
          <a:bodyPr/>
          <a:lstStyle/>
          <a:p>
            <a:fld id="{1C3DFEC2-45BD-4E4E-908F-910C95D53FAF}" type="slidenum">
              <a:rPr lang="en-US" altLang="en-US" smtClean="0"/>
              <a:pPr/>
              <a:t>6</a:t>
            </a:fld>
            <a:endParaRPr lang="en-US" altLang="en-US" dirty="0"/>
          </a:p>
        </p:txBody>
      </p:sp>
    </p:spTree>
    <p:extLst>
      <p:ext uri="{BB962C8B-B14F-4D97-AF65-F5344CB8AC3E}">
        <p14:creationId xmlns:p14="http://schemas.microsoft.com/office/powerpoint/2010/main" val="216916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3DFEC2-45BD-4E4E-908F-910C95D53FAF}" type="slidenum">
              <a:rPr lang="en-US" altLang="en-US" smtClean="0"/>
              <a:pPr/>
              <a:t>7</a:t>
            </a:fld>
            <a:endParaRPr lang="en-US" altLang="en-US"/>
          </a:p>
        </p:txBody>
      </p:sp>
    </p:spTree>
    <p:extLst>
      <p:ext uri="{BB962C8B-B14F-4D97-AF65-F5344CB8AC3E}">
        <p14:creationId xmlns:p14="http://schemas.microsoft.com/office/powerpoint/2010/main" val="970894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3DFEC2-45BD-4E4E-908F-910C95D53FAF}" type="slidenum">
              <a:rPr lang="en-US" altLang="en-US" smtClean="0"/>
              <a:pPr/>
              <a:t>8</a:t>
            </a:fld>
            <a:endParaRPr lang="en-US" altLang="en-US"/>
          </a:p>
        </p:txBody>
      </p:sp>
    </p:spTree>
    <p:extLst>
      <p:ext uri="{BB962C8B-B14F-4D97-AF65-F5344CB8AC3E}">
        <p14:creationId xmlns:p14="http://schemas.microsoft.com/office/powerpoint/2010/main" val="34297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363" indent="-284163">
              <a:defRPr>
                <a:solidFill>
                  <a:schemeClr val="tx1"/>
                </a:solidFill>
                <a:latin typeface="Arial" panose="020B0604020202020204" pitchFamily="34" charset="0"/>
                <a:cs typeface="Arial" panose="020B0604020202020204" pitchFamily="34" charset="0"/>
              </a:defRPr>
            </a:lvl2pPr>
            <a:lvl3pPr marL="1141413" indent="-227013">
              <a:defRPr>
                <a:solidFill>
                  <a:schemeClr val="tx1"/>
                </a:solidFill>
                <a:latin typeface="Arial" panose="020B0604020202020204" pitchFamily="34" charset="0"/>
                <a:cs typeface="Arial" panose="020B0604020202020204" pitchFamily="34" charset="0"/>
              </a:defRPr>
            </a:lvl3pPr>
            <a:lvl4pPr marL="1598613" indent="-227013">
              <a:defRPr>
                <a:solidFill>
                  <a:schemeClr val="tx1"/>
                </a:solidFill>
                <a:latin typeface="Arial" panose="020B0604020202020204" pitchFamily="34" charset="0"/>
                <a:cs typeface="Arial" panose="020B0604020202020204" pitchFamily="34" charset="0"/>
              </a:defRPr>
            </a:lvl4pPr>
            <a:lvl5pPr marL="2055813" indent="-227013">
              <a:defRPr>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3A6E3D-EF57-49AA-9270-7FF6EFF9E78F}"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504823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auto">
          <a:xfrm>
            <a:off x="0" y="0"/>
            <a:ext cx="9144000" cy="838200"/>
          </a:xfrm>
          <a:prstGeom prst="rect">
            <a:avLst/>
          </a:prstGeom>
          <a:gradFill>
            <a:gsLst>
              <a:gs pos="20000">
                <a:schemeClr val="tx2">
                  <a:lumMod val="50000"/>
                </a:schemeClr>
              </a:gs>
              <a:gs pos="63000">
                <a:srgbClr val="29799A"/>
              </a:gs>
              <a:gs pos="100000">
                <a:schemeClr val="bg1"/>
              </a:gs>
              <a:gs pos="100000">
                <a:srgbClr val="29799A"/>
              </a:gs>
              <a:gs pos="100000">
                <a:schemeClr val="tx2">
                  <a:lumMod val="50000"/>
                </a:schemeClr>
              </a:gs>
            </a:gsLst>
            <a:lin ang="0" scaled="0"/>
          </a:gradFill>
          <a:ln w="9525" cap="flat" cmpd="sng" algn="ctr">
            <a:noFill/>
            <a:prstDash val="solid"/>
            <a:round/>
            <a:headEnd type="none" w="med" len="med"/>
            <a:tailEnd type="none" w="med" len="med"/>
          </a:ln>
          <a:effectLst/>
        </p:spPr>
        <p:txBody>
          <a:bodyPr/>
          <a:lstStyle/>
          <a:p>
            <a:pPr>
              <a:defRPr/>
            </a:pPr>
            <a:endParaRPr lang="en-US" sz="2400">
              <a:latin typeface="Arial" charset="0"/>
              <a:ea typeface="ＭＳ Ｐゴシック" charset="-128"/>
              <a:cs typeface="ＭＳ Ｐゴシック" charset="-128"/>
            </a:endParaRPr>
          </a:p>
        </p:txBody>
      </p:sp>
      <p:pic>
        <p:nvPicPr>
          <p:cNvPr id="6" name="Picture 5" descr="Cook Inlet Energy logo-1.g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9524" y="6261101"/>
            <a:ext cx="1974476" cy="520699"/>
          </a:xfrm>
          <a:prstGeom prst="rect">
            <a:avLst/>
          </a:prstGeom>
        </p:spPr>
      </p:pic>
    </p:spTree>
    <p:extLst>
      <p:ext uri="{BB962C8B-B14F-4D97-AF65-F5344CB8AC3E}">
        <p14:creationId xmlns:p14="http://schemas.microsoft.com/office/powerpoint/2010/main" val="9858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EC7D7D-21A6-463E-826C-BF0534C9FB31}" type="datetimeFigureOut">
              <a:rPr lang="en-US"/>
              <a:pPr>
                <a:defRPr/>
              </a:pPr>
              <a:t>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E4B09B6-1525-4721-9376-CB8D6ABFE846}" type="slidenum">
              <a:rPr lang="en-US" altLang="en-US"/>
              <a:pPr/>
              <a:t>‹#›</a:t>
            </a:fld>
            <a:endParaRPr lang="en-US" altLang="en-US"/>
          </a:p>
        </p:txBody>
      </p:sp>
    </p:spTree>
    <p:extLst>
      <p:ext uri="{BB962C8B-B14F-4D97-AF65-F5344CB8AC3E}">
        <p14:creationId xmlns:p14="http://schemas.microsoft.com/office/powerpoint/2010/main" val="389724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51F059-85A9-4A0B-8EC7-59BE33AE367F}" type="datetimeFigureOut">
              <a:rPr lang="en-US"/>
              <a:pPr>
                <a:defRPr/>
              </a:pPr>
              <a:t>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FC00D9-AEBA-4BBC-854A-2FA25F1A698C}" type="slidenum">
              <a:rPr lang="en-US" altLang="en-US"/>
              <a:pPr/>
              <a:t>‹#›</a:t>
            </a:fld>
            <a:endParaRPr lang="en-US" altLang="en-US"/>
          </a:p>
        </p:txBody>
      </p:sp>
    </p:spTree>
    <p:extLst>
      <p:ext uri="{BB962C8B-B14F-4D97-AF65-F5344CB8AC3E}">
        <p14:creationId xmlns:p14="http://schemas.microsoft.com/office/powerpoint/2010/main" val="1799617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bwMode="auto">
          <a:xfrm>
            <a:off x="0" y="0"/>
            <a:ext cx="9144000" cy="1066800"/>
          </a:xfrm>
          <a:prstGeom prst="rect">
            <a:avLst/>
          </a:prstGeom>
          <a:gradFill>
            <a:gsLst>
              <a:gs pos="0">
                <a:srgbClr val="29799A"/>
              </a:gs>
              <a:gs pos="30000">
                <a:srgbClr val="29799A"/>
              </a:gs>
              <a:gs pos="82000">
                <a:schemeClr val="bg1"/>
              </a:gs>
            </a:gsLst>
            <a:lin ang="0" scaled="0"/>
          </a:gradFill>
          <a:ln w="9525" cap="flat" cmpd="sng" algn="ctr">
            <a:noFill/>
            <a:prstDash val="solid"/>
            <a:round/>
            <a:headEnd type="none" w="med" len="med"/>
            <a:tailEnd type="none" w="med" len="med"/>
          </a:ln>
          <a:effectLst/>
        </p:spPr>
        <p:txBody>
          <a:bodyPr/>
          <a:lstStyle/>
          <a:p>
            <a:pPr>
              <a:defRPr/>
            </a:pPr>
            <a:endParaRPr lang="en-US" sz="2400">
              <a:latin typeface="Arial" charset="0"/>
              <a:ea typeface="ＭＳ Ｐゴシック" charset="-128"/>
              <a:cs typeface="ＭＳ Ｐゴシック" charset="-128"/>
            </a:endParaRPr>
          </a:p>
        </p:txBody>
      </p:sp>
      <p:pic>
        <p:nvPicPr>
          <p:cNvPr id="4" name="Picture 7" descr="MER_logo_forppt.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00925" y="131763"/>
            <a:ext cx="1666875" cy="874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userDrawn="1"/>
        </p:nvSpPr>
        <p:spPr>
          <a:xfrm>
            <a:off x="8610600" y="6553200"/>
            <a:ext cx="457200" cy="276225"/>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02B67BF-3A35-46B5-B3F6-11A7E893DA10}" type="slidenum">
              <a:rPr lang="en-US" altLang="en-US" sz="1200">
                <a:latin typeface="Calibri" panose="020F0502020204030204" pitchFamily="34" charset="0"/>
              </a:rPr>
              <a:pPr algn="r" eaLnBrk="1" hangingPunct="1"/>
              <a:t>‹#›</a:t>
            </a:fld>
            <a:endParaRPr lang="en-US" altLang="en-US">
              <a:latin typeface="Calibri" panose="020F0502020204030204" pitchFamily="34" charset="0"/>
            </a:endParaRPr>
          </a:p>
        </p:txBody>
      </p:sp>
      <p:sp>
        <p:nvSpPr>
          <p:cNvPr id="2" name="Title 1"/>
          <p:cNvSpPr>
            <a:spLocks noGrp="1"/>
          </p:cNvSpPr>
          <p:nvPr>
            <p:ph type="ctrTitle"/>
          </p:nvPr>
        </p:nvSpPr>
        <p:spPr>
          <a:xfrm>
            <a:off x="381000" y="271044"/>
            <a:ext cx="7019925" cy="735013"/>
          </a:xfrm>
        </p:spPr>
        <p:txBody>
          <a:bodyPr>
            <a:normAutofit/>
          </a:bodyPr>
          <a:lstStyle>
            <a:lvl1pPr algn="l">
              <a:defRPr sz="3200" b="1">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6661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2" descr="C:\Users\Mark\Documents\MZ Group\Clients\MILL - Miller\Miller PPT\Images\miller_logo_primary_4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05700" y="188913"/>
            <a:ext cx="1190625"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5"/>
          <p:cNvSpPr>
            <a:spLocks noGrp="1"/>
          </p:cNvSpPr>
          <p:nvPr>
            <p:ph type="body" sz="quarter" idx="10"/>
          </p:nvPr>
        </p:nvSpPr>
        <p:spPr>
          <a:xfrm>
            <a:off x="339724" y="200025"/>
            <a:ext cx="8361363" cy="551993"/>
          </a:xfrm>
          <a:prstGeom prst="rect">
            <a:avLst/>
          </a:prstGeom>
        </p:spPr>
        <p:txBody>
          <a:bodyPr anchor="ctr"/>
          <a:lstStyle>
            <a:lvl1pPr>
              <a:defRPr sz="2200" b="0">
                <a:solidFill>
                  <a:schemeClr val="bg1"/>
                </a:solidFill>
                <a:latin typeface="Times New Roman" pitchFamily="18" charset="0"/>
                <a:cs typeface="Times New Roman" pitchFamily="18" charset="0"/>
              </a:defRPr>
            </a:lvl1pPr>
          </a:lstStyle>
          <a:p>
            <a:pPr lvl="0"/>
            <a:endParaRPr lang="en-US" dirty="0" smtClean="0"/>
          </a:p>
        </p:txBody>
      </p:sp>
      <p:sp>
        <p:nvSpPr>
          <p:cNvPr id="4" name="Content Placeholder 2"/>
          <p:cNvSpPr>
            <a:spLocks noGrp="1"/>
          </p:cNvSpPr>
          <p:nvPr>
            <p:ph idx="1"/>
          </p:nvPr>
        </p:nvSpPr>
        <p:spPr>
          <a:xfrm>
            <a:off x="339725" y="1021732"/>
            <a:ext cx="8356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603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9487B6-F833-4799-89DB-416DFF61D237}" type="datetimeFigureOut">
              <a:rPr lang="en-US"/>
              <a:pPr>
                <a:defRPr/>
              </a:pPr>
              <a:t>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652DC8-2433-4D6F-907D-00CE9606CDAF}" type="slidenum">
              <a:rPr lang="en-US" altLang="en-US"/>
              <a:pPr/>
              <a:t>‹#›</a:t>
            </a:fld>
            <a:endParaRPr lang="en-US" altLang="en-US"/>
          </a:p>
        </p:txBody>
      </p:sp>
    </p:spTree>
    <p:extLst>
      <p:ext uri="{BB962C8B-B14F-4D97-AF65-F5344CB8AC3E}">
        <p14:creationId xmlns:p14="http://schemas.microsoft.com/office/powerpoint/2010/main" val="295196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0A30BF-4978-45C8-8B2B-A872B4C7C2FB}" type="datetimeFigureOut">
              <a:rPr lang="en-US"/>
              <a:pPr>
                <a:defRPr/>
              </a:pPr>
              <a:t>2/9/2015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7642B8-7109-4322-85E0-663C4B9392B3}" type="slidenum">
              <a:rPr lang="en-US" altLang="en-US"/>
              <a:pPr/>
              <a:t>‹#›</a:t>
            </a:fld>
            <a:endParaRPr lang="en-US" altLang="en-US"/>
          </a:p>
        </p:txBody>
      </p:sp>
    </p:spTree>
    <p:extLst>
      <p:ext uri="{BB962C8B-B14F-4D97-AF65-F5344CB8AC3E}">
        <p14:creationId xmlns:p14="http://schemas.microsoft.com/office/powerpoint/2010/main" val="52016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9D3437-8496-41DC-BFC5-43AB92215095}" type="datetimeFigureOut">
              <a:rPr lang="en-US"/>
              <a:pPr>
                <a:defRPr/>
              </a:pPr>
              <a:t>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465D06-5790-4F02-ACD9-40D24519DF9F}" type="slidenum">
              <a:rPr lang="en-US" altLang="en-US"/>
              <a:pPr/>
              <a:t>‹#›</a:t>
            </a:fld>
            <a:endParaRPr lang="en-US" altLang="en-US"/>
          </a:p>
        </p:txBody>
      </p:sp>
    </p:spTree>
    <p:extLst>
      <p:ext uri="{BB962C8B-B14F-4D97-AF65-F5344CB8AC3E}">
        <p14:creationId xmlns:p14="http://schemas.microsoft.com/office/powerpoint/2010/main" val="291987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720185-17DF-4A55-8CE7-0C004143A5F0}" type="datetimeFigureOut">
              <a:rPr lang="en-US"/>
              <a:pPr>
                <a:defRPr/>
              </a:pPr>
              <a:t>2/9/2015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E9F269E-24CC-42A8-93B3-580CF9FEC0C6}" type="slidenum">
              <a:rPr lang="en-US" altLang="en-US"/>
              <a:pPr/>
              <a:t>‹#›</a:t>
            </a:fld>
            <a:endParaRPr lang="en-US" altLang="en-US"/>
          </a:p>
        </p:txBody>
      </p:sp>
    </p:spTree>
    <p:extLst>
      <p:ext uri="{BB962C8B-B14F-4D97-AF65-F5344CB8AC3E}">
        <p14:creationId xmlns:p14="http://schemas.microsoft.com/office/powerpoint/2010/main" val="180808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A0DE34-8CDB-42BE-8460-3A9170748EDE}" type="datetimeFigureOut">
              <a:rPr lang="en-US"/>
              <a:pPr>
                <a:defRPr/>
              </a:pPr>
              <a:t>2/9/2015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4FA598F-EEEE-4F54-8BEF-166480677D88}" type="slidenum">
              <a:rPr lang="en-US" altLang="en-US"/>
              <a:pPr/>
              <a:t>‹#›</a:t>
            </a:fld>
            <a:endParaRPr lang="en-US" altLang="en-US"/>
          </a:p>
        </p:txBody>
      </p:sp>
    </p:spTree>
    <p:extLst>
      <p:ext uri="{BB962C8B-B14F-4D97-AF65-F5344CB8AC3E}">
        <p14:creationId xmlns:p14="http://schemas.microsoft.com/office/powerpoint/2010/main" val="139736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A72A9E-CB09-424D-8747-EA70CE5DA7B1}" type="datetimeFigureOut">
              <a:rPr lang="en-US"/>
              <a:pPr>
                <a:defRPr/>
              </a:pPr>
              <a:t>2/9/2015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BF7C44C-B1FF-4FD5-93AD-9C15612D6075}" type="slidenum">
              <a:rPr lang="en-US" altLang="en-US"/>
              <a:pPr/>
              <a:t>‹#›</a:t>
            </a:fld>
            <a:endParaRPr lang="en-US" altLang="en-US"/>
          </a:p>
        </p:txBody>
      </p:sp>
    </p:spTree>
    <p:extLst>
      <p:ext uri="{BB962C8B-B14F-4D97-AF65-F5344CB8AC3E}">
        <p14:creationId xmlns:p14="http://schemas.microsoft.com/office/powerpoint/2010/main" val="310964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EF41C1-CD94-4FB0-B31E-473ECEA6CB5B}" type="datetimeFigureOut">
              <a:rPr lang="en-US"/>
              <a:pPr>
                <a:defRPr/>
              </a:pPr>
              <a:t>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A5849B-723D-4E4D-8F60-CF34115D5189}" type="slidenum">
              <a:rPr lang="en-US" altLang="en-US"/>
              <a:pPr/>
              <a:t>‹#›</a:t>
            </a:fld>
            <a:endParaRPr lang="en-US" altLang="en-US"/>
          </a:p>
        </p:txBody>
      </p:sp>
    </p:spTree>
    <p:extLst>
      <p:ext uri="{BB962C8B-B14F-4D97-AF65-F5344CB8AC3E}">
        <p14:creationId xmlns:p14="http://schemas.microsoft.com/office/powerpoint/2010/main" val="56487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5FA205-4E84-4BAA-BA35-F57586291C33}" type="datetimeFigureOut">
              <a:rPr lang="en-US"/>
              <a:pPr>
                <a:defRPr/>
              </a:pPr>
              <a:t>2/9/2015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B8B03D-F2C2-4937-A6CE-5C50AC9128B4}" type="slidenum">
              <a:rPr lang="en-US" altLang="en-US"/>
              <a:pPr/>
              <a:t>‹#›</a:t>
            </a:fld>
            <a:endParaRPr lang="en-US" altLang="en-US"/>
          </a:p>
        </p:txBody>
      </p:sp>
    </p:spTree>
    <p:extLst>
      <p:ext uri="{BB962C8B-B14F-4D97-AF65-F5344CB8AC3E}">
        <p14:creationId xmlns:p14="http://schemas.microsoft.com/office/powerpoint/2010/main" val="21420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A9FE1DC-6EE4-4C79-B953-E27FD63C7FBA}" type="datetimeFigureOut">
              <a:rPr lang="en-US"/>
              <a:pPr>
                <a:defRPr/>
              </a:pPr>
              <a:t>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4ADFB52C-24C2-4DC4-BB40-80ADCB74348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sec.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2860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9144000" cy="1371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TextBox 3"/>
          <p:cNvSpPr txBox="1"/>
          <p:nvPr/>
        </p:nvSpPr>
        <p:spPr>
          <a:xfrm>
            <a:off x="1295400" y="1494"/>
            <a:ext cx="6629400" cy="1371600"/>
          </a:xfrm>
          <a:prstGeom prst="rect">
            <a:avLst/>
          </a:prstGeom>
          <a:solidFill>
            <a:schemeClr val="tx2">
              <a:lumMod val="50000"/>
            </a:schemeClr>
          </a:solidFill>
          <a:ln w="28575">
            <a:solidFill>
              <a:schemeClr val="tx2">
                <a:lumMod val="50000"/>
              </a:schemeClr>
            </a:solidFill>
          </a:ln>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indent="-342900" algn="ctr">
              <a:spcBef>
                <a:spcPts val="0"/>
              </a:spcBef>
              <a:spcAft>
                <a:spcPts val="0"/>
              </a:spcAft>
              <a:defRPr/>
            </a:pPr>
            <a:endParaRPr lang="en-US" sz="1400" b="1" kern="0" dirty="0" smtClean="0">
              <a:solidFill>
                <a:srgbClr val="FFFFFF"/>
              </a:solidFill>
              <a:latin typeface="Georgia"/>
              <a:ea typeface="ＭＳ Ｐゴシック" pitchFamily="-108" charset="-128"/>
              <a:cs typeface="Georgia"/>
            </a:endParaRPr>
          </a:p>
          <a:p>
            <a:pPr indent="-342900" algn="ctr">
              <a:spcBef>
                <a:spcPts val="0"/>
              </a:spcBef>
              <a:spcAft>
                <a:spcPts val="0"/>
              </a:spcAft>
              <a:defRPr/>
            </a:pPr>
            <a:r>
              <a:rPr lang="en-US" sz="3600" b="1" kern="0" dirty="0" smtClean="0">
                <a:solidFill>
                  <a:srgbClr val="FFFFFF"/>
                </a:solidFill>
                <a:latin typeface="+mj-lt"/>
                <a:ea typeface="ＭＳ Ｐゴシック" pitchFamily="-108" charset="-128"/>
                <a:cs typeface="Georgia"/>
              </a:rPr>
              <a:t>Cook Inlet Energy, LLC </a:t>
            </a:r>
          </a:p>
          <a:p>
            <a:pPr indent="-342900" algn="ctr">
              <a:spcBef>
                <a:spcPts val="0"/>
              </a:spcBef>
              <a:spcAft>
                <a:spcPts val="0"/>
              </a:spcAft>
              <a:defRPr/>
            </a:pPr>
            <a:r>
              <a:rPr lang="en-US" sz="1200" kern="0" dirty="0" smtClean="0">
                <a:solidFill>
                  <a:srgbClr val="FFFFFF"/>
                </a:solidFill>
                <a:latin typeface="+mj-lt"/>
                <a:ea typeface="ＭＳ Ｐゴシック" pitchFamily="-108" charset="-128"/>
                <a:cs typeface="Georgia"/>
              </a:rPr>
              <a:t>A Wholly </a:t>
            </a:r>
            <a:r>
              <a:rPr lang="en-US" sz="1200" kern="0" dirty="0">
                <a:solidFill>
                  <a:srgbClr val="FFFFFF"/>
                </a:solidFill>
                <a:latin typeface="+mj-lt"/>
                <a:ea typeface="ＭＳ Ｐゴシック" pitchFamily="-108" charset="-128"/>
                <a:cs typeface="Georgia"/>
              </a:rPr>
              <a:t>O</a:t>
            </a:r>
            <a:r>
              <a:rPr lang="en-US" sz="1200" kern="0" dirty="0" smtClean="0">
                <a:solidFill>
                  <a:srgbClr val="FFFFFF"/>
                </a:solidFill>
                <a:latin typeface="+mj-lt"/>
                <a:ea typeface="ＭＳ Ｐゴシック" pitchFamily="-108" charset="-128"/>
                <a:cs typeface="Georgia"/>
              </a:rPr>
              <a:t>wned </a:t>
            </a:r>
            <a:r>
              <a:rPr lang="en-US" sz="1200" kern="0" dirty="0">
                <a:solidFill>
                  <a:srgbClr val="FFFFFF"/>
                </a:solidFill>
                <a:latin typeface="+mj-lt"/>
                <a:ea typeface="ＭＳ Ｐゴシック" pitchFamily="-108" charset="-128"/>
                <a:cs typeface="Georgia"/>
              </a:rPr>
              <a:t>S</a:t>
            </a:r>
            <a:r>
              <a:rPr lang="en-US" sz="1200" kern="0" dirty="0" smtClean="0">
                <a:solidFill>
                  <a:srgbClr val="FFFFFF"/>
                </a:solidFill>
                <a:latin typeface="+mj-lt"/>
                <a:ea typeface="ＭＳ Ｐゴシック" pitchFamily="-108" charset="-128"/>
                <a:cs typeface="Georgia"/>
              </a:rPr>
              <a:t>ubsidiary of Miller Energy Resources</a:t>
            </a:r>
            <a:endParaRPr lang="en-US" sz="1200" kern="0" dirty="0">
              <a:solidFill>
                <a:srgbClr val="FFFFFF"/>
              </a:solidFill>
              <a:latin typeface="+mj-lt"/>
              <a:ea typeface="ＭＳ Ｐゴシック" pitchFamily="-108" charset="-128"/>
              <a:cs typeface="Georgia"/>
            </a:endParaRPr>
          </a:p>
        </p:txBody>
      </p:sp>
      <p:pic>
        <p:nvPicPr>
          <p:cNvPr id="12" name="Picture 11" descr="Osprey-de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5715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 y="26988"/>
            <a:ext cx="9067800" cy="735012"/>
          </a:xfrm>
        </p:spPr>
        <p:txBody>
          <a:bodyPr rtlCol="0"/>
          <a:lstStyle/>
          <a:p>
            <a:pPr eaLnBrk="1" fontAlgn="auto" hangingPunct="1">
              <a:spcAft>
                <a:spcPts val="0"/>
              </a:spcAft>
              <a:defRPr/>
            </a:pPr>
            <a:r>
              <a:rPr lang="en-US" sz="3200" dirty="0" smtClean="0">
                <a:solidFill>
                  <a:srgbClr val="EEECE1"/>
                </a:solidFill>
              </a:rPr>
              <a:t>Badami</a:t>
            </a:r>
            <a:endParaRPr lang="en-US" sz="3200" dirty="0">
              <a:solidFill>
                <a:srgbClr val="EEECE1"/>
              </a:solidFill>
            </a:endParaRPr>
          </a:p>
        </p:txBody>
      </p:sp>
      <p:pic>
        <p:nvPicPr>
          <p:cNvPr id="23556" name="Picture 2" descr="S:\Alaska\Torch\PPT Graphics\North Slope Loc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8201"/>
            <a:ext cx="9144000" cy="4419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Content Placeholder 5"/>
          <p:cNvSpPr txBox="1">
            <a:spLocks/>
          </p:cNvSpPr>
          <p:nvPr/>
        </p:nvSpPr>
        <p:spPr>
          <a:xfrm>
            <a:off x="0" y="5354918"/>
            <a:ext cx="9144000" cy="1426882"/>
          </a:xfrm>
          <a:prstGeom prst="rect">
            <a:avLst/>
          </a:prstGeom>
        </p:spPr>
        <p:txBody>
          <a:bodyPr lIns="90872" tIns="45433" rIns="90872" bIns="45433"/>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fontAlgn="auto">
              <a:spcBef>
                <a:spcPts val="0"/>
              </a:spcBef>
              <a:spcAft>
                <a:spcPts val="1200"/>
              </a:spcAft>
              <a:buFont typeface="Wingdings" pitchFamily="2" charset="2"/>
              <a:buChar char="§"/>
              <a:defRPr/>
            </a:pPr>
            <a:r>
              <a:rPr lang="en-US" sz="1600" dirty="0" smtClean="0"/>
              <a:t>Acquired Savant </a:t>
            </a:r>
            <a:r>
              <a:rPr lang="en-US" sz="1600" dirty="0"/>
              <a:t>Alaska, </a:t>
            </a:r>
            <a:r>
              <a:rPr lang="en-US" sz="1600" dirty="0" smtClean="0"/>
              <a:t>LLC in December of 2014</a:t>
            </a:r>
          </a:p>
          <a:p>
            <a:pPr marL="228600" indent="-228600" fontAlgn="auto">
              <a:spcBef>
                <a:spcPts val="0"/>
              </a:spcBef>
              <a:spcAft>
                <a:spcPts val="1200"/>
              </a:spcAft>
              <a:buFont typeface="Wingdings" pitchFamily="2" charset="2"/>
              <a:buChar char="§"/>
              <a:defRPr/>
            </a:pPr>
            <a:r>
              <a:rPr lang="en-US" sz="1600" dirty="0" smtClean="0"/>
              <a:t>Assets </a:t>
            </a:r>
            <a:r>
              <a:rPr lang="en-US" sz="1600" dirty="0"/>
              <a:t>would bring </a:t>
            </a:r>
            <a:r>
              <a:rPr lang="en-US" sz="1600" dirty="0" smtClean="0"/>
              <a:t>current production and </a:t>
            </a:r>
            <a:r>
              <a:rPr lang="en-US" sz="1600" dirty="0"/>
              <a:t>ownership of midstream assets located in the Alaska North Slope with a design capacity of 38,500 BOPD and </a:t>
            </a:r>
            <a:r>
              <a:rPr lang="en-US" sz="1600" dirty="0" smtClean="0"/>
              <a:t>50 miles </a:t>
            </a:r>
            <a:r>
              <a:rPr lang="en-US" sz="1600" dirty="0"/>
              <a:t>of </a:t>
            </a:r>
            <a:r>
              <a:rPr lang="en-US" sz="1600" dirty="0" smtClean="0"/>
              <a:t>pipeline </a:t>
            </a:r>
          </a:p>
          <a:p>
            <a:pPr marL="228600" indent="-228600" fontAlgn="auto">
              <a:spcBef>
                <a:spcPts val="0"/>
              </a:spcBef>
              <a:spcAft>
                <a:spcPts val="1200"/>
              </a:spcAft>
              <a:buFont typeface="Wingdings" pitchFamily="2" charset="2"/>
              <a:buChar char="§"/>
              <a:defRPr/>
            </a:pPr>
            <a:r>
              <a:rPr lang="en-US" sz="1600" dirty="0" smtClean="0"/>
              <a:t>Planned 2 Grass Root Wells in Summer of 2015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 y="26988"/>
            <a:ext cx="7019925" cy="735012"/>
          </a:xfrm>
        </p:spPr>
        <p:txBody>
          <a:bodyPr rtlCol="0"/>
          <a:lstStyle/>
          <a:p>
            <a:pPr eaLnBrk="1" fontAlgn="auto" hangingPunct="1">
              <a:spcAft>
                <a:spcPts val="0"/>
              </a:spcAft>
              <a:defRPr/>
            </a:pPr>
            <a:r>
              <a:rPr lang="en-US" sz="3200" dirty="0" smtClean="0">
                <a:solidFill>
                  <a:srgbClr val="EEECE1"/>
                </a:solidFill>
              </a:rPr>
              <a:t>Alaska Drilling Rig Status</a:t>
            </a:r>
            <a:endParaRPr lang="en-US" sz="3200" dirty="0">
              <a:solidFill>
                <a:srgbClr val="EEECE1"/>
              </a:solidFill>
            </a:endParaRPr>
          </a:p>
        </p:txBody>
      </p:sp>
      <p:pic>
        <p:nvPicPr>
          <p:cNvPr id="24579" name="Picture 4" descr="Rig 7 (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819650"/>
            <a:ext cx="2605088" cy="203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2"/>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4819650"/>
            <a:ext cx="2559050" cy="203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1" name="Picture 7" descr="photo[2] copy.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4819650"/>
            <a:ext cx="1655762" cy="203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944562" y="6581775"/>
            <a:ext cx="1722438" cy="276225"/>
          </a:xfrm>
          <a:prstGeom prst="rect">
            <a:avLst/>
          </a:prstGeom>
          <a:solidFill>
            <a:schemeClr val="accent1"/>
          </a:solidFill>
        </p:spPr>
        <p:txBody>
          <a:bodyPr>
            <a:spAutoFit/>
          </a:bodyPr>
          <a:lstStyle/>
          <a:p>
            <a:pPr algn="ctr" eaLnBrk="1" fontAlgn="auto" hangingPunct="1">
              <a:spcBef>
                <a:spcPts val="0"/>
              </a:spcBef>
              <a:spcAft>
                <a:spcPts val="0"/>
              </a:spcAft>
              <a:defRPr/>
            </a:pPr>
            <a:r>
              <a:rPr lang="en-US" sz="1200" b="1" dirty="0">
                <a:solidFill>
                  <a:schemeClr val="bg1"/>
                </a:solidFill>
                <a:latin typeface="+mj-lt"/>
                <a:cs typeface="Times New Roman" pitchFamily="18" charset="0"/>
              </a:rPr>
              <a:t>Rig 35 on Osprey</a:t>
            </a:r>
          </a:p>
        </p:txBody>
      </p:sp>
      <p:sp>
        <p:nvSpPr>
          <p:cNvPr id="9" name="TextBox 8"/>
          <p:cNvSpPr txBox="1"/>
          <p:nvPr/>
        </p:nvSpPr>
        <p:spPr>
          <a:xfrm>
            <a:off x="4419600" y="6581775"/>
            <a:ext cx="838200" cy="276225"/>
          </a:xfrm>
          <a:prstGeom prst="rect">
            <a:avLst/>
          </a:prstGeom>
          <a:solidFill>
            <a:srgbClr val="4F81BD"/>
          </a:solidFill>
        </p:spPr>
        <p:txBody>
          <a:bodyPr>
            <a:spAutoFit/>
          </a:bodyPr>
          <a:lstStyle/>
          <a:p>
            <a:pPr algn="ctr" eaLnBrk="1" fontAlgn="auto" hangingPunct="1">
              <a:spcBef>
                <a:spcPts val="0"/>
              </a:spcBef>
              <a:spcAft>
                <a:spcPts val="0"/>
              </a:spcAft>
              <a:defRPr/>
            </a:pPr>
            <a:r>
              <a:rPr lang="en-US" sz="1200" b="1" dirty="0">
                <a:solidFill>
                  <a:schemeClr val="bg1"/>
                </a:solidFill>
                <a:latin typeface="+mj-lt"/>
                <a:cs typeface="Times New Roman" pitchFamily="18" charset="0"/>
              </a:rPr>
              <a:t>Rig 36</a:t>
            </a:r>
          </a:p>
        </p:txBody>
      </p:sp>
      <p:sp>
        <p:nvSpPr>
          <p:cNvPr id="10" name="TextBox 9"/>
          <p:cNvSpPr txBox="1"/>
          <p:nvPr/>
        </p:nvSpPr>
        <p:spPr>
          <a:xfrm>
            <a:off x="6172200" y="6580187"/>
            <a:ext cx="841375" cy="277813"/>
          </a:xfrm>
          <a:prstGeom prst="rect">
            <a:avLst/>
          </a:prstGeom>
          <a:solidFill>
            <a:srgbClr val="4F81BD"/>
          </a:solidFill>
        </p:spPr>
        <p:txBody>
          <a:bodyPr>
            <a:spAutoFit/>
          </a:bodyPr>
          <a:lstStyle/>
          <a:p>
            <a:pPr algn="ctr" eaLnBrk="1" fontAlgn="auto" hangingPunct="1">
              <a:spcBef>
                <a:spcPts val="0"/>
              </a:spcBef>
              <a:spcAft>
                <a:spcPts val="0"/>
              </a:spcAft>
              <a:defRPr/>
            </a:pPr>
            <a:r>
              <a:rPr lang="en-US" sz="1200" b="1" dirty="0" smtClean="0">
                <a:solidFill>
                  <a:schemeClr val="bg1"/>
                </a:solidFill>
                <a:latin typeface="+mj-lt"/>
                <a:cs typeface="Times New Roman" pitchFamily="18" charset="0"/>
              </a:rPr>
              <a:t>Rig 37</a:t>
            </a:r>
            <a:endParaRPr lang="en-US" sz="1200" b="1" dirty="0">
              <a:solidFill>
                <a:schemeClr val="bg1"/>
              </a:solidFill>
              <a:latin typeface="+mj-lt"/>
              <a:cs typeface="Times New Roman" pitchFamily="18" charset="0"/>
            </a:endParaRPr>
          </a:p>
        </p:txBody>
      </p:sp>
      <p:pic>
        <p:nvPicPr>
          <p:cNvPr id="6" name="Picture 5" descr="Beluga Rig.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4800600"/>
            <a:ext cx="1981200" cy="2057400"/>
          </a:xfrm>
          <a:prstGeom prst="rect">
            <a:avLst/>
          </a:prstGeom>
        </p:spPr>
      </p:pic>
      <p:sp>
        <p:nvSpPr>
          <p:cNvPr id="14" name="TextBox 13"/>
          <p:cNvSpPr txBox="1"/>
          <p:nvPr/>
        </p:nvSpPr>
        <p:spPr>
          <a:xfrm>
            <a:off x="8229600" y="6580187"/>
            <a:ext cx="841375" cy="277813"/>
          </a:xfrm>
          <a:prstGeom prst="rect">
            <a:avLst/>
          </a:prstGeom>
          <a:solidFill>
            <a:srgbClr val="4F81BD"/>
          </a:solidFill>
        </p:spPr>
        <p:txBody>
          <a:bodyPr>
            <a:spAutoFit/>
          </a:bodyPr>
          <a:lstStyle/>
          <a:p>
            <a:pPr algn="ctr" eaLnBrk="1" fontAlgn="auto" hangingPunct="1">
              <a:spcBef>
                <a:spcPts val="0"/>
              </a:spcBef>
              <a:spcAft>
                <a:spcPts val="0"/>
              </a:spcAft>
              <a:defRPr/>
            </a:pPr>
            <a:r>
              <a:rPr lang="en-US" sz="1200" b="1" dirty="0" smtClean="0">
                <a:solidFill>
                  <a:schemeClr val="bg1"/>
                </a:solidFill>
                <a:latin typeface="+mj-lt"/>
                <a:cs typeface="Times New Roman" pitchFamily="18" charset="0"/>
              </a:rPr>
              <a:t>Rig 34</a:t>
            </a:r>
            <a:endParaRPr lang="en-US" sz="1200" b="1" dirty="0">
              <a:solidFill>
                <a:schemeClr val="bg1"/>
              </a:solidFill>
              <a:latin typeface="+mj-lt"/>
              <a:cs typeface="Times New Roman" pitchFamily="18" charset="0"/>
            </a:endParaRPr>
          </a:p>
        </p:txBody>
      </p:sp>
      <p:pic>
        <p:nvPicPr>
          <p:cNvPr id="3" name="Picture 2"/>
          <p:cNvPicPr>
            <a:picLocks noChangeAspect="1"/>
          </p:cNvPicPr>
          <p:nvPr/>
        </p:nvPicPr>
        <p:blipFill>
          <a:blip r:embed="rId7"/>
          <a:stretch>
            <a:fillRect/>
          </a:stretch>
        </p:blipFill>
        <p:spPr>
          <a:xfrm>
            <a:off x="7620" y="907362"/>
            <a:ext cx="8991600" cy="3912288"/>
          </a:xfrm>
          <a:prstGeom prst="rect">
            <a:avLst/>
          </a:prstGeom>
        </p:spPr>
      </p:pic>
      <p:sp>
        <p:nvSpPr>
          <p:cNvPr id="4" name="TextBox 3"/>
          <p:cNvSpPr txBox="1"/>
          <p:nvPr/>
        </p:nvSpPr>
        <p:spPr>
          <a:xfrm>
            <a:off x="7239000" y="1600200"/>
            <a:ext cx="1676400" cy="461665"/>
          </a:xfrm>
          <a:prstGeom prst="rect">
            <a:avLst/>
          </a:prstGeom>
          <a:solidFill>
            <a:srgbClr val="C5D5E9"/>
          </a:solidFill>
        </p:spPr>
        <p:txBody>
          <a:bodyPr wrap="square" lIns="365760" rtlCol="0">
            <a:spAutoFit/>
          </a:bodyPr>
          <a:lstStyle/>
          <a:p>
            <a:r>
              <a:rPr lang="en-US" sz="1200" dirty="0" smtClean="0"/>
              <a:t>Leaving State</a:t>
            </a:r>
          </a:p>
          <a:p>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255838" y="5743575"/>
            <a:ext cx="6707187" cy="504825"/>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Rectangle 33"/>
          <p:cNvSpPr/>
          <p:nvPr/>
        </p:nvSpPr>
        <p:spPr>
          <a:xfrm>
            <a:off x="2362200" y="2971800"/>
            <a:ext cx="2103438" cy="2424113"/>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Rectangle 34"/>
          <p:cNvSpPr/>
          <p:nvPr/>
        </p:nvSpPr>
        <p:spPr>
          <a:xfrm>
            <a:off x="4572000" y="2954338"/>
            <a:ext cx="2103438" cy="2451100"/>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Rectangle 35"/>
          <p:cNvSpPr/>
          <p:nvPr/>
        </p:nvSpPr>
        <p:spPr>
          <a:xfrm>
            <a:off x="6858000" y="2960688"/>
            <a:ext cx="2103438" cy="2449512"/>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152400" y="2944813"/>
            <a:ext cx="2103438" cy="2451100"/>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idx="4294967295"/>
          </p:nvPr>
        </p:nvSpPr>
        <p:spPr>
          <a:xfrm>
            <a:off x="76200" y="26988"/>
            <a:ext cx="8686800" cy="811212"/>
          </a:xfrm>
        </p:spPr>
        <p:txBody>
          <a:bodyPr rtlCol="0"/>
          <a:lstStyle/>
          <a:p>
            <a:pPr eaLnBrk="1" fontAlgn="auto" hangingPunct="1">
              <a:spcAft>
                <a:spcPts val="0"/>
              </a:spcAft>
              <a:defRPr/>
            </a:pPr>
            <a:r>
              <a:rPr lang="en-US" sz="3200" dirty="0" smtClean="0">
                <a:solidFill>
                  <a:srgbClr val="EEECE1"/>
                </a:solidFill>
              </a:rPr>
              <a:t>Drilling Inventory</a:t>
            </a:r>
            <a:endParaRPr lang="en-US" sz="3200" dirty="0">
              <a:solidFill>
                <a:srgbClr val="EEECE1"/>
              </a:solidFill>
            </a:endParaRPr>
          </a:p>
        </p:txBody>
      </p:sp>
      <p:pic>
        <p:nvPicPr>
          <p:cNvPr id="256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8475" y="1866900"/>
            <a:ext cx="2103438"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9" name="Picture 9" descr="MVC-006S"/>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866900"/>
            <a:ext cx="2103438" cy="108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0"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866900"/>
            <a:ext cx="2103438" cy="108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1" name="Picture 20" descr="W McArthur Ovhd 02-09-28_adjusted.jpg"/>
          <p:cNvPicPr>
            <a:picLocks noChangeAspect="1"/>
          </p:cNvPicPr>
          <p:nvPr/>
        </p:nvPicPr>
        <p:blipFill>
          <a:blip r:embed="rId6" cstate="print">
            <a:extLst>
              <a:ext uri="{28A0092B-C50C-407E-A947-70E740481C1C}">
                <a14:useLocalDpi xmlns:a14="http://schemas.microsoft.com/office/drawing/2010/main" val="0"/>
              </a:ext>
            </a:extLst>
          </a:blip>
          <a:srcRect t="13654" b="16290"/>
          <a:stretch>
            <a:fillRect/>
          </a:stretch>
        </p:blipFill>
        <p:spPr bwMode="auto">
          <a:xfrm>
            <a:off x="2362200" y="1866900"/>
            <a:ext cx="2103438" cy="110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Box 21"/>
          <p:cNvSpPr txBox="1"/>
          <p:nvPr/>
        </p:nvSpPr>
        <p:spPr>
          <a:xfrm>
            <a:off x="152400" y="1631950"/>
            <a:ext cx="2103438" cy="276225"/>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n-US" sz="1200" b="1" dirty="0">
                <a:solidFill>
                  <a:schemeClr val="bg1"/>
                </a:solidFill>
                <a:latin typeface="+mj-lt"/>
                <a:cs typeface="Times New Roman" pitchFamily="18" charset="0"/>
              </a:rPr>
              <a:t>Redoubt</a:t>
            </a:r>
          </a:p>
        </p:txBody>
      </p:sp>
      <p:sp>
        <p:nvSpPr>
          <p:cNvPr id="23" name="TextBox 22"/>
          <p:cNvSpPr txBox="1"/>
          <p:nvPr/>
        </p:nvSpPr>
        <p:spPr>
          <a:xfrm>
            <a:off x="2362200" y="1631950"/>
            <a:ext cx="2103438" cy="276225"/>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n-US" sz="1200" b="1" dirty="0">
                <a:solidFill>
                  <a:schemeClr val="bg1"/>
                </a:solidFill>
                <a:latin typeface="+mj-lt"/>
                <a:cs typeface="Times New Roman" pitchFamily="18" charset="0"/>
              </a:rPr>
              <a:t>West McArthur River (WMRU)</a:t>
            </a:r>
          </a:p>
        </p:txBody>
      </p:sp>
      <p:sp>
        <p:nvSpPr>
          <p:cNvPr id="24" name="TextBox 23"/>
          <p:cNvSpPr txBox="1"/>
          <p:nvPr/>
        </p:nvSpPr>
        <p:spPr>
          <a:xfrm>
            <a:off x="4572000" y="1631950"/>
            <a:ext cx="2103438" cy="276225"/>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n-US" sz="1200" b="1" dirty="0">
                <a:solidFill>
                  <a:schemeClr val="bg1"/>
                </a:solidFill>
                <a:latin typeface="+mj-lt"/>
                <a:cs typeface="Times New Roman" pitchFamily="18" charset="0"/>
              </a:rPr>
              <a:t>North Fork </a:t>
            </a:r>
          </a:p>
        </p:txBody>
      </p:sp>
      <p:sp>
        <p:nvSpPr>
          <p:cNvPr id="25" name="TextBox 24"/>
          <p:cNvSpPr txBox="1"/>
          <p:nvPr/>
        </p:nvSpPr>
        <p:spPr>
          <a:xfrm>
            <a:off x="6859588" y="1631950"/>
            <a:ext cx="2103437" cy="276225"/>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n-US" sz="1200" b="1" dirty="0">
                <a:solidFill>
                  <a:schemeClr val="bg1"/>
                </a:solidFill>
                <a:latin typeface="+mj-lt"/>
                <a:cs typeface="Times New Roman" pitchFamily="18" charset="0"/>
              </a:rPr>
              <a:t>Badami (Savant)</a:t>
            </a:r>
          </a:p>
        </p:txBody>
      </p:sp>
      <p:sp>
        <p:nvSpPr>
          <p:cNvPr id="26" name="TextBox 25"/>
          <p:cNvSpPr txBox="1"/>
          <p:nvPr/>
        </p:nvSpPr>
        <p:spPr>
          <a:xfrm>
            <a:off x="152400" y="1219200"/>
            <a:ext cx="6523038" cy="338138"/>
          </a:xfrm>
          <a:prstGeom prst="rect">
            <a:avLst/>
          </a:prstGeom>
          <a:solidFill>
            <a:schemeClr val="accent1">
              <a:lumMod val="50000"/>
            </a:schemeClr>
          </a:solidFill>
        </p:spPr>
        <p:txBody>
          <a:bodyPr>
            <a:spAutoFit/>
          </a:bodyPr>
          <a:lstStyle/>
          <a:p>
            <a:pPr algn="ctr" eaLnBrk="1" fontAlgn="auto" hangingPunct="1">
              <a:spcBef>
                <a:spcPts val="0"/>
              </a:spcBef>
              <a:spcAft>
                <a:spcPts val="0"/>
              </a:spcAft>
              <a:defRPr/>
            </a:pPr>
            <a:r>
              <a:rPr lang="en-US" sz="1600" b="1" dirty="0">
                <a:solidFill>
                  <a:srgbClr val="FFFFFF"/>
                </a:solidFill>
                <a:latin typeface="+mn-lt"/>
                <a:cs typeface="+mn-cs"/>
              </a:rPr>
              <a:t>Cook Inlet, AK</a:t>
            </a:r>
          </a:p>
        </p:txBody>
      </p:sp>
      <p:sp>
        <p:nvSpPr>
          <p:cNvPr id="27" name="TextBox 26"/>
          <p:cNvSpPr txBox="1"/>
          <p:nvPr/>
        </p:nvSpPr>
        <p:spPr>
          <a:xfrm>
            <a:off x="6858000" y="1219200"/>
            <a:ext cx="2103438" cy="338138"/>
          </a:xfrm>
          <a:prstGeom prst="rect">
            <a:avLst/>
          </a:prstGeom>
          <a:solidFill>
            <a:schemeClr val="accent1">
              <a:lumMod val="50000"/>
            </a:schemeClr>
          </a:solidFill>
        </p:spPr>
        <p:txBody>
          <a:bodyPr>
            <a:spAutoFit/>
          </a:bodyPr>
          <a:lstStyle/>
          <a:p>
            <a:pPr algn="ctr" eaLnBrk="1" fontAlgn="auto" hangingPunct="1">
              <a:spcBef>
                <a:spcPts val="0"/>
              </a:spcBef>
              <a:spcAft>
                <a:spcPts val="0"/>
              </a:spcAft>
              <a:defRPr/>
            </a:pPr>
            <a:r>
              <a:rPr lang="en-US" sz="1600" b="1" dirty="0">
                <a:solidFill>
                  <a:srgbClr val="FFFFFF"/>
                </a:solidFill>
                <a:latin typeface="+mn-lt"/>
                <a:cs typeface="+mn-cs"/>
              </a:rPr>
              <a:t>North Slope, AK</a:t>
            </a:r>
          </a:p>
        </p:txBody>
      </p:sp>
      <p:sp>
        <p:nvSpPr>
          <p:cNvPr id="28" name="Rectangle 27"/>
          <p:cNvSpPr/>
          <p:nvPr/>
        </p:nvSpPr>
        <p:spPr>
          <a:xfrm>
            <a:off x="161925" y="2971800"/>
            <a:ext cx="2200275" cy="1826141"/>
          </a:xfrm>
          <a:prstGeom prst="rect">
            <a:avLst/>
          </a:prstGeom>
        </p:spPr>
        <p:txBody>
          <a:bodyPr>
            <a:spAutoFit/>
          </a:bodyPr>
          <a:lstStyle/>
          <a:p>
            <a:pPr marL="114300" indent="-114300" eaLnBrk="1" fontAlgn="auto" hangingPunct="1">
              <a:spcBef>
                <a:spcPts val="0"/>
              </a:spcBef>
              <a:spcAft>
                <a:spcPts val="400"/>
              </a:spcAft>
              <a:buClr>
                <a:srgbClr val="29799A"/>
              </a:buClr>
              <a:buFont typeface="Wingdings" pitchFamily="2" charset="2"/>
              <a:buChar char="§"/>
              <a:defRPr/>
            </a:pPr>
            <a:r>
              <a:rPr lang="en-US" sz="1200" dirty="0">
                <a:latin typeface="+mn-lt"/>
                <a:cs typeface="Times New Roman" pitchFamily="18" charset="0"/>
              </a:rPr>
              <a:t>RU </a:t>
            </a:r>
            <a:r>
              <a:rPr lang="en-US" sz="1200" dirty="0" smtClean="0">
                <a:latin typeface="+mn-lt"/>
                <a:cs typeface="Times New Roman" pitchFamily="18" charset="0"/>
              </a:rPr>
              <a:t>7B – 15K Frac</a:t>
            </a:r>
            <a:endParaRPr lang="en-US" sz="1200" dirty="0">
              <a:latin typeface="+mn-lt"/>
              <a:cs typeface="Times New Roman" pitchFamily="18" charset="0"/>
            </a:endParaRPr>
          </a:p>
          <a:p>
            <a:pPr marL="114300" indent="-114300" eaLnBrk="1" fontAlgn="auto" hangingPunct="1">
              <a:spcBef>
                <a:spcPts val="0"/>
              </a:spcBef>
              <a:spcAft>
                <a:spcPts val="400"/>
              </a:spcAft>
              <a:buClr>
                <a:srgbClr val="29799A"/>
              </a:buClr>
              <a:buFont typeface="Wingdings" pitchFamily="2" charset="2"/>
              <a:buChar char="§"/>
              <a:defRPr/>
            </a:pPr>
            <a:r>
              <a:rPr lang="en-US" sz="1200" dirty="0" smtClean="0">
                <a:latin typeface="+mn-lt"/>
                <a:cs typeface="Times New Roman" pitchFamily="18" charset="0"/>
              </a:rPr>
              <a:t>RU </a:t>
            </a:r>
            <a:r>
              <a:rPr lang="en-US" sz="1200" dirty="0">
                <a:latin typeface="+mn-lt"/>
                <a:cs typeface="Times New Roman" pitchFamily="18" charset="0"/>
              </a:rPr>
              <a:t>6: Behind Pipe Location</a:t>
            </a:r>
          </a:p>
          <a:p>
            <a:pPr marL="114300" indent="-114300" eaLnBrk="1" fontAlgn="auto" hangingPunct="1">
              <a:spcBef>
                <a:spcPts val="0"/>
              </a:spcBef>
              <a:spcAft>
                <a:spcPts val="400"/>
              </a:spcAft>
              <a:buClr>
                <a:srgbClr val="29799A"/>
              </a:buClr>
              <a:buFont typeface="Wingdings" pitchFamily="2" charset="2"/>
              <a:buChar char="§"/>
              <a:defRPr/>
            </a:pPr>
            <a:r>
              <a:rPr lang="en-US" sz="1200" dirty="0" smtClean="0">
                <a:latin typeface="+mn-lt"/>
                <a:cs typeface="Times New Roman" pitchFamily="18" charset="0"/>
              </a:rPr>
              <a:t>RU </a:t>
            </a:r>
            <a:r>
              <a:rPr lang="en-US" sz="1200" dirty="0">
                <a:latin typeface="+mn-lt"/>
                <a:cs typeface="Times New Roman" pitchFamily="18" charset="0"/>
              </a:rPr>
              <a:t>12: Northern Fault Block</a:t>
            </a:r>
          </a:p>
          <a:p>
            <a:pPr marL="114300" indent="-114300" eaLnBrk="1" fontAlgn="auto" hangingPunct="1">
              <a:spcBef>
                <a:spcPts val="0"/>
              </a:spcBef>
              <a:spcAft>
                <a:spcPts val="400"/>
              </a:spcAft>
              <a:buClr>
                <a:srgbClr val="29799A"/>
              </a:buClr>
              <a:buFont typeface="Wingdings" pitchFamily="2" charset="2"/>
              <a:buChar char="§"/>
              <a:defRPr/>
            </a:pPr>
            <a:r>
              <a:rPr lang="en-US" sz="1200" dirty="0" smtClean="0">
                <a:latin typeface="+mn-lt"/>
                <a:cs typeface="Times New Roman" pitchFamily="18" charset="0"/>
              </a:rPr>
              <a:t>RU </a:t>
            </a:r>
            <a:r>
              <a:rPr lang="en-US" sz="1200" dirty="0">
                <a:latin typeface="+mn-lt"/>
                <a:cs typeface="Times New Roman" pitchFamily="18" charset="0"/>
              </a:rPr>
              <a:t>3: sidetrack of existing gas well</a:t>
            </a:r>
          </a:p>
          <a:p>
            <a:pPr marL="114300" indent="-114300" eaLnBrk="1" fontAlgn="auto" hangingPunct="1">
              <a:spcBef>
                <a:spcPts val="0"/>
              </a:spcBef>
              <a:spcAft>
                <a:spcPts val="400"/>
              </a:spcAft>
              <a:buClr>
                <a:srgbClr val="29799A"/>
              </a:buClr>
              <a:buFont typeface="Wingdings" pitchFamily="2" charset="2"/>
              <a:buChar char="§"/>
              <a:defRPr/>
            </a:pPr>
            <a:r>
              <a:rPr lang="en-US" sz="1200" dirty="0" smtClean="0">
                <a:latin typeface="+mn-lt"/>
                <a:cs typeface="Times New Roman" pitchFamily="18" charset="0"/>
              </a:rPr>
              <a:t>RU </a:t>
            </a:r>
            <a:r>
              <a:rPr lang="en-US" sz="1200" dirty="0">
                <a:latin typeface="+mn-lt"/>
                <a:cs typeface="Times New Roman" pitchFamily="18" charset="0"/>
              </a:rPr>
              <a:t>4: sidetrack of existing gas well</a:t>
            </a:r>
          </a:p>
          <a:p>
            <a:pPr marL="114300" indent="-114300" eaLnBrk="1" fontAlgn="auto" hangingPunct="1">
              <a:spcBef>
                <a:spcPts val="0"/>
              </a:spcBef>
              <a:spcAft>
                <a:spcPts val="400"/>
              </a:spcAft>
              <a:buClr>
                <a:srgbClr val="29799A"/>
              </a:buClr>
              <a:buFont typeface="Wingdings" pitchFamily="2" charset="2"/>
              <a:buChar char="§"/>
              <a:defRPr/>
            </a:pPr>
            <a:r>
              <a:rPr lang="en-US" sz="1200" dirty="0" smtClean="0">
                <a:latin typeface="+mn-lt"/>
                <a:cs typeface="Times New Roman" pitchFamily="18" charset="0"/>
              </a:rPr>
              <a:t>South </a:t>
            </a:r>
            <a:r>
              <a:rPr lang="en-US" sz="1200" dirty="0">
                <a:latin typeface="+mn-lt"/>
                <a:cs typeface="Times New Roman" pitchFamily="18" charset="0"/>
              </a:rPr>
              <a:t>Step </a:t>
            </a:r>
            <a:r>
              <a:rPr lang="en-US" sz="1200" dirty="0" smtClean="0">
                <a:latin typeface="+mn-lt"/>
                <a:cs typeface="Times New Roman" pitchFamily="18" charset="0"/>
              </a:rPr>
              <a:t>Out</a:t>
            </a:r>
          </a:p>
        </p:txBody>
      </p:sp>
      <p:sp>
        <p:nvSpPr>
          <p:cNvPr id="29" name="Rectangle 28"/>
          <p:cNvSpPr/>
          <p:nvPr/>
        </p:nvSpPr>
        <p:spPr>
          <a:xfrm>
            <a:off x="2362200" y="2971800"/>
            <a:ext cx="2057400" cy="1023357"/>
          </a:xfrm>
          <a:prstGeom prst="rect">
            <a:avLst/>
          </a:prstGeom>
        </p:spPr>
        <p:txBody>
          <a:bodyPr>
            <a:spAutoFit/>
          </a:bodyPr>
          <a:lstStyle/>
          <a:p>
            <a:pPr marL="114300" indent="-114300" eaLnBrk="1" fontAlgn="auto" hangingPunct="1">
              <a:spcBef>
                <a:spcPts val="100"/>
              </a:spcBef>
              <a:spcAft>
                <a:spcPts val="400"/>
              </a:spcAft>
              <a:buClr>
                <a:srgbClr val="29799A"/>
              </a:buClr>
              <a:buFont typeface="Wingdings" pitchFamily="2" charset="2"/>
              <a:buChar char="§"/>
              <a:defRPr/>
            </a:pPr>
            <a:r>
              <a:rPr lang="en-US" sz="1200" dirty="0" smtClean="0">
                <a:latin typeface="+mn-lt"/>
                <a:cs typeface="Times New Roman" pitchFamily="18" charset="0"/>
              </a:rPr>
              <a:t>WMRU-8 side-track</a:t>
            </a:r>
            <a:endParaRPr lang="en-US" sz="1200" dirty="0">
              <a:latin typeface="+mn-lt"/>
              <a:cs typeface="Times New Roman" pitchFamily="18" charset="0"/>
            </a:endParaRPr>
          </a:p>
          <a:p>
            <a:pPr marL="114300" indent="-114300" eaLnBrk="1" fontAlgn="auto" hangingPunct="1">
              <a:spcBef>
                <a:spcPts val="100"/>
              </a:spcBef>
              <a:spcAft>
                <a:spcPts val="400"/>
              </a:spcAft>
              <a:buClr>
                <a:srgbClr val="29799A"/>
              </a:buClr>
              <a:buFont typeface="Wingdings" pitchFamily="2" charset="2"/>
              <a:buChar char="§"/>
              <a:defRPr/>
            </a:pPr>
            <a:r>
              <a:rPr lang="en-US" sz="1200" dirty="0">
                <a:latin typeface="+mn-lt"/>
                <a:cs typeface="Times New Roman" pitchFamily="18" charset="0"/>
              </a:rPr>
              <a:t>Sabre 1</a:t>
            </a:r>
          </a:p>
          <a:p>
            <a:pPr eaLnBrk="1" fontAlgn="auto" hangingPunct="1">
              <a:spcBef>
                <a:spcPts val="100"/>
              </a:spcBef>
              <a:spcAft>
                <a:spcPts val="400"/>
              </a:spcAft>
              <a:buClr>
                <a:srgbClr val="29799A"/>
              </a:buClr>
              <a:defRPr/>
            </a:pPr>
            <a:endParaRPr lang="en-US" sz="1200" dirty="0">
              <a:latin typeface="+mn-lt"/>
              <a:cs typeface="Times New Roman" pitchFamily="18" charset="0"/>
            </a:endParaRPr>
          </a:p>
          <a:p>
            <a:pPr marL="114300" indent="-114300" eaLnBrk="1" fontAlgn="auto" hangingPunct="1">
              <a:spcBef>
                <a:spcPts val="100"/>
              </a:spcBef>
              <a:spcAft>
                <a:spcPts val="400"/>
              </a:spcAft>
              <a:buClr>
                <a:srgbClr val="29799A"/>
              </a:buClr>
              <a:buFont typeface="Wingdings" pitchFamily="2" charset="2"/>
              <a:buChar char="§"/>
              <a:defRPr/>
            </a:pPr>
            <a:endParaRPr lang="en-US" sz="1200" dirty="0">
              <a:latin typeface="+mn-lt"/>
              <a:cs typeface="Times New Roman" pitchFamily="18" charset="0"/>
            </a:endParaRPr>
          </a:p>
        </p:txBody>
      </p:sp>
      <p:sp>
        <p:nvSpPr>
          <p:cNvPr id="25620" name="Rectangle 29"/>
          <p:cNvSpPr>
            <a:spLocks noChangeArrowheads="1"/>
          </p:cNvSpPr>
          <p:nvPr/>
        </p:nvSpPr>
        <p:spPr bwMode="auto">
          <a:xfrm>
            <a:off x="4572000" y="2971800"/>
            <a:ext cx="2057400" cy="1520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00"/>
              </a:spcBef>
              <a:spcAft>
                <a:spcPts val="400"/>
              </a:spcAft>
              <a:buClr>
                <a:srgbClr val="29799A"/>
              </a:buClr>
              <a:buFont typeface="Wingdings" panose="05000000000000000000" pitchFamily="2" charset="2"/>
              <a:buChar char="§"/>
            </a:pPr>
            <a:r>
              <a:rPr lang="en-US" altLang="en-US" sz="1200" dirty="0" smtClean="0">
                <a:cs typeface="Times New Roman" panose="02020603050405020304" pitchFamily="18" charset="0"/>
              </a:rPr>
              <a:t>NFU 24 – 26 - completed</a:t>
            </a:r>
          </a:p>
          <a:p>
            <a:pPr eaLnBrk="1" hangingPunct="1">
              <a:spcBef>
                <a:spcPts val="100"/>
              </a:spcBef>
              <a:spcAft>
                <a:spcPts val="400"/>
              </a:spcAft>
              <a:buClr>
                <a:srgbClr val="29799A"/>
              </a:buClr>
              <a:buFont typeface="Wingdings" panose="05000000000000000000" pitchFamily="2" charset="2"/>
              <a:buChar char="§"/>
            </a:pPr>
            <a:r>
              <a:rPr lang="en-US" altLang="en-US" sz="1200" dirty="0" smtClean="0">
                <a:cs typeface="Times New Roman" panose="02020603050405020304" pitchFamily="18" charset="0"/>
              </a:rPr>
              <a:t>NFU 42 – 35 – </a:t>
            </a:r>
            <a:r>
              <a:rPr lang="en-US" altLang="en-US" sz="1200" dirty="0" err="1" smtClean="0">
                <a:cs typeface="Times New Roman" panose="02020603050405020304" pitchFamily="18" charset="0"/>
              </a:rPr>
              <a:t>TD’d</a:t>
            </a:r>
            <a:endParaRPr lang="en-US" altLang="en-US" sz="1200" dirty="0" smtClean="0">
              <a:cs typeface="Times New Roman" panose="02020603050405020304" pitchFamily="18" charset="0"/>
            </a:endParaRPr>
          </a:p>
          <a:p>
            <a:pPr eaLnBrk="1" hangingPunct="1">
              <a:spcBef>
                <a:spcPts val="100"/>
              </a:spcBef>
              <a:spcAft>
                <a:spcPts val="400"/>
              </a:spcAft>
              <a:buClr>
                <a:srgbClr val="29799A"/>
              </a:buClr>
              <a:buFont typeface="Wingdings" panose="05000000000000000000" pitchFamily="2" charset="2"/>
              <a:buChar char="§"/>
            </a:pPr>
            <a:r>
              <a:rPr lang="en-US" altLang="en-US" sz="1200" dirty="0" smtClean="0">
                <a:cs typeface="Times New Roman" panose="02020603050405020304" pitchFamily="18" charset="0"/>
              </a:rPr>
              <a:t>NFU 22 - 26</a:t>
            </a:r>
          </a:p>
          <a:p>
            <a:pPr eaLnBrk="1" hangingPunct="1">
              <a:spcBef>
                <a:spcPts val="100"/>
              </a:spcBef>
              <a:spcAft>
                <a:spcPts val="400"/>
              </a:spcAft>
              <a:buClr>
                <a:srgbClr val="29799A"/>
              </a:buClr>
              <a:buFont typeface="Wingdings" panose="05000000000000000000" pitchFamily="2" charset="2"/>
              <a:buChar char="§"/>
            </a:pPr>
            <a:r>
              <a:rPr lang="en-US" altLang="en-US" sz="1200" dirty="0" smtClean="0">
                <a:cs typeface="Times New Roman" panose="02020603050405020304" pitchFamily="18" charset="0"/>
              </a:rPr>
              <a:t>Multiple </a:t>
            </a:r>
            <a:r>
              <a:rPr lang="en-US" altLang="en-US" sz="1200" dirty="0">
                <a:cs typeface="Times New Roman" panose="02020603050405020304" pitchFamily="18" charset="0"/>
              </a:rPr>
              <a:t>PUD locations</a:t>
            </a:r>
          </a:p>
          <a:p>
            <a:pPr eaLnBrk="1" hangingPunct="1">
              <a:spcBef>
                <a:spcPts val="100"/>
              </a:spcBef>
              <a:spcAft>
                <a:spcPts val="400"/>
              </a:spcAft>
              <a:buClr>
                <a:srgbClr val="29799A"/>
              </a:buClr>
              <a:buFont typeface="Wingdings" panose="05000000000000000000" pitchFamily="2" charset="2"/>
              <a:buChar char="§"/>
            </a:pPr>
            <a:r>
              <a:rPr lang="en-US" altLang="en-US" sz="1200" dirty="0">
                <a:cs typeface="Times New Roman" panose="02020603050405020304" pitchFamily="18" charset="0"/>
              </a:rPr>
              <a:t>Re-works of existing wells</a:t>
            </a:r>
          </a:p>
          <a:p>
            <a:pPr eaLnBrk="1" hangingPunct="1">
              <a:spcBef>
                <a:spcPts val="100"/>
              </a:spcBef>
              <a:spcAft>
                <a:spcPts val="400"/>
              </a:spcAft>
              <a:buClr>
                <a:srgbClr val="29799A"/>
              </a:buClr>
              <a:buFont typeface="Wingdings" panose="05000000000000000000" pitchFamily="2" charset="2"/>
              <a:buChar char="§"/>
            </a:pPr>
            <a:endParaRPr lang="en-US" altLang="en-US" sz="1200" dirty="0">
              <a:cs typeface="Times New Roman" panose="02020603050405020304" pitchFamily="18" charset="0"/>
            </a:endParaRPr>
          </a:p>
        </p:txBody>
      </p:sp>
      <p:sp>
        <p:nvSpPr>
          <p:cNvPr id="31" name="Rectangle 30"/>
          <p:cNvSpPr/>
          <p:nvPr/>
        </p:nvSpPr>
        <p:spPr>
          <a:xfrm>
            <a:off x="6858000" y="2971800"/>
            <a:ext cx="2057400" cy="1208023"/>
          </a:xfrm>
          <a:prstGeom prst="rect">
            <a:avLst/>
          </a:prstGeom>
        </p:spPr>
        <p:txBody>
          <a:bodyPr>
            <a:spAutoFit/>
          </a:bodyPr>
          <a:lstStyle/>
          <a:p>
            <a:pPr marL="114300" indent="-114300" eaLnBrk="1" fontAlgn="auto" hangingPunct="1">
              <a:spcBef>
                <a:spcPts val="100"/>
              </a:spcBef>
              <a:spcAft>
                <a:spcPts val="400"/>
              </a:spcAft>
              <a:buClr>
                <a:srgbClr val="29799A"/>
              </a:buClr>
              <a:buFont typeface="Wingdings" pitchFamily="2" charset="2"/>
              <a:buChar char="§"/>
              <a:defRPr/>
            </a:pPr>
            <a:r>
              <a:rPr lang="en-US" sz="1200" dirty="0">
                <a:latin typeface="+mn-lt"/>
                <a:cs typeface="Times New Roman" pitchFamily="18" charset="0"/>
              </a:rPr>
              <a:t>2 potential </a:t>
            </a:r>
            <a:r>
              <a:rPr lang="en-US" sz="1200" dirty="0" err="1">
                <a:latin typeface="+mn-lt"/>
                <a:cs typeface="Times New Roman" pitchFamily="18" charset="0"/>
              </a:rPr>
              <a:t>fracs</a:t>
            </a:r>
            <a:endParaRPr lang="en-US" sz="1200" dirty="0">
              <a:latin typeface="+mn-lt"/>
              <a:cs typeface="Times New Roman" pitchFamily="18" charset="0"/>
            </a:endParaRPr>
          </a:p>
          <a:p>
            <a:pPr marL="114300" indent="-114300" eaLnBrk="1" fontAlgn="auto" hangingPunct="1">
              <a:spcBef>
                <a:spcPts val="100"/>
              </a:spcBef>
              <a:spcAft>
                <a:spcPts val="400"/>
              </a:spcAft>
              <a:buClr>
                <a:srgbClr val="29799A"/>
              </a:buClr>
              <a:buFont typeface="Wingdings" pitchFamily="2" charset="2"/>
              <a:buChar char="§"/>
              <a:defRPr/>
            </a:pPr>
            <a:r>
              <a:rPr lang="en-US" sz="1200" dirty="0">
                <a:latin typeface="+mn-lt"/>
                <a:cs typeface="Times New Roman" pitchFamily="18" charset="0"/>
              </a:rPr>
              <a:t>2 </a:t>
            </a:r>
            <a:r>
              <a:rPr lang="en-US" sz="1200" dirty="0" smtClean="0">
                <a:latin typeface="+mn-lt"/>
                <a:cs typeface="Times New Roman" pitchFamily="18" charset="0"/>
              </a:rPr>
              <a:t>Grass Root wells this spring/summer</a:t>
            </a:r>
          </a:p>
          <a:p>
            <a:pPr marL="114300" indent="-114300" eaLnBrk="1" fontAlgn="auto" hangingPunct="1">
              <a:spcBef>
                <a:spcPts val="100"/>
              </a:spcBef>
              <a:spcAft>
                <a:spcPts val="400"/>
              </a:spcAft>
              <a:buClr>
                <a:srgbClr val="29799A"/>
              </a:buClr>
              <a:buFont typeface="Wingdings" pitchFamily="2" charset="2"/>
              <a:buChar char="§"/>
              <a:defRPr/>
            </a:pPr>
            <a:r>
              <a:rPr lang="en-US" sz="1200" dirty="0" smtClean="0">
                <a:latin typeface="+mn-lt"/>
                <a:cs typeface="Times New Roman" pitchFamily="18" charset="0"/>
              </a:rPr>
              <a:t>2 – 4 </a:t>
            </a:r>
            <a:r>
              <a:rPr lang="en-US" sz="1200" dirty="0" err="1" smtClean="0">
                <a:latin typeface="+mn-lt"/>
                <a:cs typeface="Times New Roman" pitchFamily="18" charset="0"/>
              </a:rPr>
              <a:t>Fracs</a:t>
            </a:r>
            <a:endParaRPr lang="en-US" sz="1200" dirty="0">
              <a:latin typeface="+mn-lt"/>
              <a:cs typeface="Times New Roman" pitchFamily="18" charset="0"/>
            </a:endParaRPr>
          </a:p>
          <a:p>
            <a:pPr eaLnBrk="1" fontAlgn="auto" hangingPunct="1">
              <a:spcBef>
                <a:spcPts val="100"/>
              </a:spcBef>
              <a:spcAft>
                <a:spcPts val="400"/>
              </a:spcAft>
              <a:buClr>
                <a:srgbClr val="29799A"/>
              </a:buClr>
              <a:defRPr/>
            </a:pPr>
            <a:endParaRPr lang="en-US" sz="1200" dirty="0">
              <a:latin typeface="+mn-lt"/>
              <a:cs typeface="Times New Roman" pitchFamily="18" charset="0"/>
            </a:endParaRPr>
          </a:p>
        </p:txBody>
      </p:sp>
      <p:sp>
        <p:nvSpPr>
          <p:cNvPr id="32" name="TextBox 31"/>
          <p:cNvSpPr txBox="1"/>
          <p:nvPr/>
        </p:nvSpPr>
        <p:spPr>
          <a:xfrm>
            <a:off x="120650" y="5743575"/>
            <a:ext cx="2101850" cy="506413"/>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n-US" sz="1200" b="1" dirty="0">
                <a:solidFill>
                  <a:schemeClr val="bg1"/>
                </a:solidFill>
                <a:latin typeface="+mj-lt"/>
                <a:cs typeface="Times New Roman" pitchFamily="18" charset="0"/>
              </a:rPr>
              <a:t>Other Areas</a:t>
            </a:r>
          </a:p>
          <a:p>
            <a:pPr algn="ctr" eaLnBrk="1" fontAlgn="auto" hangingPunct="1">
              <a:spcBef>
                <a:spcPts val="0"/>
              </a:spcBef>
              <a:spcAft>
                <a:spcPts val="0"/>
              </a:spcAft>
              <a:defRPr/>
            </a:pPr>
            <a:endParaRPr lang="en-US" sz="1500" b="1" dirty="0">
              <a:solidFill>
                <a:schemeClr val="bg1"/>
              </a:solidFill>
              <a:latin typeface="+mj-lt"/>
              <a:cs typeface="Times New Roman" pitchFamily="18" charset="0"/>
            </a:endParaRPr>
          </a:p>
        </p:txBody>
      </p:sp>
      <p:sp>
        <p:nvSpPr>
          <p:cNvPr id="33" name="Rectangle 32"/>
          <p:cNvSpPr/>
          <p:nvPr/>
        </p:nvSpPr>
        <p:spPr>
          <a:xfrm>
            <a:off x="2266950" y="5743575"/>
            <a:ext cx="5645150" cy="276999"/>
          </a:xfrm>
          <a:prstGeom prst="rect">
            <a:avLst/>
          </a:prstGeom>
        </p:spPr>
        <p:txBody>
          <a:bodyPr>
            <a:spAutoFit/>
          </a:bodyPr>
          <a:lstStyle/>
          <a:p>
            <a:pPr marL="114300" indent="-114300" eaLnBrk="1" fontAlgn="auto" hangingPunct="1">
              <a:spcBef>
                <a:spcPts val="100"/>
              </a:spcBef>
              <a:spcAft>
                <a:spcPts val="400"/>
              </a:spcAft>
              <a:buClr>
                <a:srgbClr val="29799A"/>
              </a:buClr>
              <a:buFont typeface="Wingdings" pitchFamily="2" charset="2"/>
              <a:buChar char="§"/>
              <a:defRPr/>
            </a:pPr>
            <a:r>
              <a:rPr lang="en-US" sz="1200" dirty="0" smtClean="0">
                <a:latin typeface="+mn-lt"/>
                <a:cs typeface="Times New Roman" pitchFamily="18" charset="0"/>
              </a:rPr>
              <a:t>Susitna Basin Exploration License</a:t>
            </a:r>
            <a:endParaRPr lang="en-US" sz="1200"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 y="26988"/>
            <a:ext cx="9144000" cy="811212"/>
          </a:xfrm>
        </p:spPr>
        <p:txBody>
          <a:bodyPr rtlCol="0"/>
          <a:lstStyle/>
          <a:p>
            <a:pPr eaLnBrk="1" fontAlgn="auto" hangingPunct="1">
              <a:spcAft>
                <a:spcPts val="0"/>
              </a:spcAft>
              <a:defRPr/>
            </a:pPr>
            <a:r>
              <a:rPr lang="en-US" sz="3200" dirty="0" smtClean="0">
                <a:solidFill>
                  <a:srgbClr val="EEECE1"/>
                </a:solidFill>
              </a:rPr>
              <a:t>Q &amp; A</a:t>
            </a:r>
            <a:endParaRPr lang="en-US" sz="3200" dirty="0">
              <a:solidFill>
                <a:srgbClr val="EEECE1"/>
              </a:solidFill>
            </a:endParaRPr>
          </a:p>
        </p:txBody>
      </p:sp>
      <p:pic>
        <p:nvPicPr>
          <p:cNvPr id="5" name="Picture 4" descr="DSC_0014a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3425"/>
            <a:ext cx="9144000" cy="6124575"/>
          </a:xfrm>
          <a:prstGeom prst="rect">
            <a:avLst/>
          </a:prstGeom>
        </p:spPr>
      </p:pic>
    </p:spTree>
    <p:extLst>
      <p:ext uri="{BB962C8B-B14F-4D97-AF65-F5344CB8AC3E}">
        <p14:creationId xmlns:p14="http://schemas.microsoft.com/office/powerpoint/2010/main" val="3682790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2860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1110" y="0"/>
            <a:ext cx="9144000" cy="1371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TextBox 3"/>
          <p:cNvSpPr txBox="1"/>
          <p:nvPr/>
        </p:nvSpPr>
        <p:spPr>
          <a:xfrm>
            <a:off x="1447800" y="0"/>
            <a:ext cx="6629400" cy="1371600"/>
          </a:xfrm>
          <a:prstGeom prst="rect">
            <a:avLst/>
          </a:prstGeom>
          <a:solidFill>
            <a:schemeClr val="tx2">
              <a:lumMod val="50000"/>
            </a:schemeClr>
          </a:solidFill>
          <a:ln w="28575">
            <a:solidFill>
              <a:schemeClr val="tx2">
                <a:lumMod val="50000"/>
              </a:schemeClr>
            </a:solidFill>
          </a:ln>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indent="-342900" algn="ctr">
              <a:spcBef>
                <a:spcPts val="0"/>
              </a:spcBef>
              <a:spcAft>
                <a:spcPts val="0"/>
              </a:spcAft>
              <a:defRPr/>
            </a:pPr>
            <a:endParaRPr lang="en-US" sz="1400" b="1" kern="0" dirty="0" smtClean="0">
              <a:solidFill>
                <a:srgbClr val="FFFFFF"/>
              </a:solidFill>
              <a:latin typeface="Georgia"/>
              <a:ea typeface="ＭＳ Ｐゴシック" pitchFamily="-108" charset="-128"/>
              <a:cs typeface="Georgia"/>
            </a:endParaRPr>
          </a:p>
          <a:p>
            <a:pPr indent="-342900" algn="ctr">
              <a:spcBef>
                <a:spcPts val="0"/>
              </a:spcBef>
              <a:spcAft>
                <a:spcPts val="0"/>
              </a:spcAft>
              <a:defRPr/>
            </a:pPr>
            <a:r>
              <a:rPr lang="en-US" sz="2800" b="1" kern="0" dirty="0" smtClean="0">
                <a:solidFill>
                  <a:srgbClr val="FFFFFF"/>
                </a:solidFill>
                <a:latin typeface="+mj-lt"/>
                <a:ea typeface="ＭＳ Ｐゴシック" pitchFamily="-108" charset="-128"/>
                <a:cs typeface="Georgia"/>
              </a:rPr>
              <a:t>FORWARD LOOKING STATEMENT</a:t>
            </a:r>
            <a:endParaRPr lang="en-US" sz="1200" kern="0" dirty="0">
              <a:solidFill>
                <a:srgbClr val="FFFFFF"/>
              </a:solidFill>
              <a:latin typeface="+mj-lt"/>
              <a:ea typeface="ＭＳ Ｐゴシック" pitchFamily="-108" charset="-128"/>
              <a:cs typeface="Georgia"/>
            </a:endParaRPr>
          </a:p>
        </p:txBody>
      </p:sp>
      <p:sp>
        <p:nvSpPr>
          <p:cNvPr id="4" name="TextBox 3"/>
          <p:cNvSpPr txBox="1"/>
          <p:nvPr/>
        </p:nvSpPr>
        <p:spPr>
          <a:xfrm>
            <a:off x="1676558" y="1905000"/>
            <a:ext cx="4800441" cy="1200329"/>
          </a:xfrm>
          <a:prstGeom prst="rect">
            <a:avLst/>
          </a:prstGeom>
          <a:noFill/>
        </p:spPr>
        <p:txBody>
          <a:bodyPr wrap="square" rtlCol="0">
            <a:spAutoFit/>
          </a:bodyPr>
          <a:lstStyle/>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smtClean="0"/>
          </a:p>
        </p:txBody>
      </p:sp>
      <p:sp>
        <p:nvSpPr>
          <p:cNvPr id="8" name="TextBox 7"/>
          <p:cNvSpPr txBox="1"/>
          <p:nvPr/>
        </p:nvSpPr>
        <p:spPr>
          <a:xfrm>
            <a:off x="0" y="1364190"/>
            <a:ext cx="9144000" cy="5493810"/>
          </a:xfrm>
          <a:prstGeom prst="rect">
            <a:avLst/>
          </a:prstGeom>
          <a:noFill/>
        </p:spPr>
        <p:txBody>
          <a:bodyPr wrap="square" rtlCol="0">
            <a:spAutoFit/>
          </a:bodyPr>
          <a:lstStyle/>
          <a:p>
            <a:r>
              <a:rPr lang="en-US" sz="900" dirty="0"/>
              <a:t>Certain statements in this presentation and elsewhere by Miller Energy Resources¸ Inc. are "forward-looking statements" within the meaning of the Private Securities Litigation Reform Act of 1995. These forward-looking statements involve the implied assessment that the resources described can be profitably produced in the future, based on certain estimates and assumptions. Forward-looking statements are based on current expectations, estimates and projections that involve a number of risks, uncertainties and other factors that could cause actual results to differ materially from those anticipated by Miller Energy Resources, Inc. and described in the forward-looking statements. These risks, uncertainties and other factors include, but are not limited to, the potential for additional operating losses; material weaknesses in internal control over financial reporting and the need to enhance systems, accounting, controls and reporting performance; potential limitations imposed by debt covenants under the senior credit facilities on growth and the ability to meet business objectives; debt costs under existing senior credit facilities; the ability of the lenders to </a:t>
            </a:r>
            <a:r>
              <a:rPr lang="en-US" sz="900" dirty="0" smtClean="0"/>
              <a:t>re-determine </a:t>
            </a:r>
            <a:r>
              <a:rPr lang="en-US" sz="900" dirty="0"/>
              <a:t>the borrowing base under the First Lien RBL; Miller's ability to meet the financial and production covenants contained in the First Lien RBL and/or Second Lien Credit Facility; whether Miller is able to complete or commence its drilling projects within its expected time frame or expected budget; the ability to recover proved undeveloped reserves; whether new productive assets can be successfully acquired, integrated and exploited in the future; whether production can be established on certain leases in a timely manner before expiration; whether the work commitments can be completed as required under the terms of the Susitna Basin Exploration Licenses; Miller's experience with horizontal drilling; risks associated with the hedging of commodity prices; dependence on third party transportation facilities; concentration risk in the market for the oil and natural gas produced in Alaska; the ability to perform under the terms of its oil and gas leases and exploration licenses with the Alaska DNR, including meeting the funding or work commitments of those agreements; uncertainties related to deficiencies identified by the SEC in our Form 10-K for 2011; the impact of natural disasters on Miller's Cook Inlet Basin operations; the effect of global market conditions on the ability to obtain reasonable financing and on the prices of Miller's publicly traded equity; limitations with respect to the issuance and/or designation of additional preferred stock; litigation risks; the imprecise nature of reserve estimates; risks related to drilling dry holes or wells without commercial quantities of hydrocarbons; fluctuating oil and gas prices and the impact on results from operations; the need to discover or acquire new reserves in the future to avoid declines in production; differences between the present value of cash flows from proved reserves and the market value of those reserves; industry risks that may be uninsurable; the potential for shortages or increases in costs of equipment, services and qualified personnel; strong industry competition; constraints on production and costs of compliance that may arise from current and future environmental, FERC and other statutes, rules and regulations at the state and federal level; the potential to incur substantial penalties and fines for noncompliance with applicable FERC administered statutes, rules, regulations and orders; new regulation on derivative instruments used to manage risk against fluctuating commodity prices; the potential impact of proposed federal, state, or local regulation regarding hydraulic fracturing; the effect that future environmental legislation could have on various costs; the impact of certain provisions included in the FY2015 U.S. federal budget on certain tax incentives and deductions Miller currently uses; that no dividends may be paid on our common stock for some time; cashless exercise provisions of outstanding warrants; market overhang related to outstanding options and warrants; the impact of non-cash gains and losses from derivative accounting on future financial results; risks to non-affiliate shareholders arising from the substantial ownership positions of affiliates; the effects of the change of control conversion features of the Series C and Series D Preferred Stock on a potential change of control; the junior ranking of the Series C and Series D Preferred Stock to the Series B Preferred Stock and all indebtedness; the ability to pay dividends on the Series C or Series D Preferred Stock; whether the Series C or Series D Preferred Stock is rated; the ability of the Series C or Series D Preferred Stockholders to exercise conversion rights upon a change of control; fluctuations in the market price of our Series C or Series D Preferred Stock; whether additional shares of Series C or Series D Preferred Stock or additional series of preferred stock that rank on parity with the Series C and Series D Preferred Stock are issued; the very limited voting rights held by the Series C and Series D Preferred Stockholders; the newness of the Series D Preferred Stock and the limited trading market of the Series C and Series D Preferred Stock; and risks related to the continued listing of the Series C and Series D Preferred Stock on the NYSE. Additional information on these and other factors, which could affect Miller's operations or financial results, are included in Miller Energy Resources, Inc.'s reports on file with United States Securities and Exchange Commission including its Annual Report on Form 10-K, as amended, for the fiscal year ended April 30, 2014. Capitalized terms used above but not defined above are defined in Miller's Annual Report. Miller Energy Resources, Inc.'s actual results could differ materially from those anticipated in these forward- looking statements as a result of a variety of factors, including those discussed in its periodic reports that are filed with the Securities and Exchange Commission and available on its Web </a:t>
            </a:r>
            <a:r>
              <a:rPr lang="en-US" sz="900" dirty="0" smtClean="0"/>
              <a:t>site    </a:t>
            </a:r>
            <a:r>
              <a:rPr lang="en-US" sz="900" u="sng" dirty="0" smtClean="0">
                <a:hlinkClick r:id="rId3"/>
              </a:rPr>
              <a:t>www.sec.gov</a:t>
            </a:r>
            <a:r>
              <a:rPr lang="en-US" sz="900" u="sng" dirty="0">
                <a:hlinkClick r:id="rId3"/>
              </a:rPr>
              <a:t>). All forward-looking statements attributable to Miller Energy Resources or to persons acting on its behalf are expressly qualified in their entirety by these factors. Investors should not place undue reliance on these forward-looking statements, which speak only as of the date of this presentation. We assume no obligation to update forward-looking statements should circumstances or management's estimates or opinions change unless otherwise required under securities law.</a:t>
            </a:r>
            <a:endParaRPr lang="en-US" sz="900" dirty="0"/>
          </a:p>
        </p:txBody>
      </p:sp>
    </p:spTree>
    <p:extLst>
      <p:ext uri="{BB962C8B-B14F-4D97-AF65-F5344CB8AC3E}">
        <p14:creationId xmlns:p14="http://schemas.microsoft.com/office/powerpoint/2010/main" val="4136678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90600" y="76200"/>
            <a:ext cx="7315200" cy="685800"/>
          </a:xfrm>
        </p:spPr>
        <p:txBody>
          <a:bodyPr rtlCol="0"/>
          <a:lstStyle/>
          <a:p>
            <a:pPr indent="-342900">
              <a:spcBef>
                <a:spcPts val="0"/>
              </a:spcBef>
              <a:spcAft>
                <a:spcPts val="0"/>
              </a:spcAft>
              <a:defRPr/>
            </a:pPr>
            <a:r>
              <a:rPr lang="en-US" sz="2000" b="1" kern="0" dirty="0">
                <a:solidFill>
                  <a:srgbClr val="FFFFFF"/>
                </a:solidFill>
                <a:ea typeface="ＭＳ Ｐゴシック" pitchFamily="-108" charset="-128"/>
                <a:cs typeface="Georgia"/>
              </a:rPr>
              <a:t>Cook Inlet Energy, LLC </a:t>
            </a:r>
            <a:br>
              <a:rPr lang="en-US" sz="2000" b="1" kern="0" dirty="0">
                <a:solidFill>
                  <a:srgbClr val="FFFFFF"/>
                </a:solidFill>
                <a:ea typeface="ＭＳ Ｐゴシック" pitchFamily="-108" charset="-128"/>
                <a:cs typeface="Georgia"/>
              </a:rPr>
            </a:br>
            <a:r>
              <a:rPr lang="en-US" sz="2000" kern="0" dirty="0">
                <a:solidFill>
                  <a:srgbClr val="FFFFFF"/>
                </a:solidFill>
                <a:ea typeface="ＭＳ Ｐゴシック" pitchFamily="-108" charset="-128"/>
                <a:cs typeface="Georgia"/>
              </a:rPr>
              <a:t>A Wholly Owned Subsidiary of Miller Energy Resources</a:t>
            </a:r>
          </a:p>
        </p:txBody>
      </p:sp>
      <p:sp>
        <p:nvSpPr>
          <p:cNvPr id="6" name="Rectangle 5"/>
          <p:cNvSpPr/>
          <p:nvPr/>
        </p:nvSpPr>
        <p:spPr>
          <a:xfrm>
            <a:off x="152400" y="1295400"/>
            <a:ext cx="4419600" cy="5029200"/>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TextBox 28"/>
          <p:cNvSpPr txBox="1"/>
          <p:nvPr/>
        </p:nvSpPr>
        <p:spPr>
          <a:xfrm>
            <a:off x="0" y="1295400"/>
            <a:ext cx="4495800" cy="5078315"/>
          </a:xfrm>
          <a:prstGeom prst="rect">
            <a:avLst/>
          </a:prstGeom>
          <a:noFill/>
        </p:spPr>
        <p:txBody>
          <a:bodyPr wrap="square" rtlCol="0">
            <a:spAutoFit/>
          </a:bodyPr>
          <a:lstStyle/>
          <a:p>
            <a:r>
              <a:rPr lang="en-US" dirty="0">
                <a:latin typeface="+mn-lt"/>
              </a:rPr>
              <a:t> </a:t>
            </a:r>
            <a:r>
              <a:rPr lang="en-US" dirty="0" smtClean="0">
                <a:latin typeface="+mn-lt"/>
              </a:rPr>
              <a:t>    Founded in 2009 in Anchorage, Alaska</a:t>
            </a:r>
          </a:p>
          <a:p>
            <a:pPr marL="285750" indent="-285750">
              <a:lnSpc>
                <a:spcPct val="50000"/>
              </a:lnSpc>
              <a:buFont typeface="Wingdings" panose="05000000000000000000" pitchFamily="2" charset="2"/>
              <a:buChar char="§"/>
            </a:pPr>
            <a:endParaRPr lang="en-US" dirty="0" smtClean="0">
              <a:latin typeface="+mn-lt"/>
            </a:endParaRPr>
          </a:p>
          <a:p>
            <a:pPr marL="742950" lvl="1" indent="-285750">
              <a:buFont typeface="Arial"/>
              <a:buChar char="•"/>
            </a:pPr>
            <a:r>
              <a:rPr lang="en-US" dirty="0" smtClean="0">
                <a:latin typeface="+mn-lt"/>
              </a:rPr>
              <a:t>Alaskan focused Oil &amp; Gas Exploration &amp; Production Company</a:t>
            </a:r>
            <a:endParaRPr lang="en-US" dirty="0">
              <a:latin typeface="+mn-lt"/>
            </a:endParaRPr>
          </a:p>
          <a:p>
            <a:pPr lvl="3"/>
            <a:r>
              <a:rPr lang="en-US" dirty="0" smtClean="0">
                <a:latin typeface="+mn-lt"/>
              </a:rPr>
              <a:t>offices in: </a:t>
            </a:r>
          </a:p>
          <a:p>
            <a:pPr marL="2114550" lvl="4" indent="-285750">
              <a:buFont typeface="Arial"/>
              <a:buChar char="•"/>
            </a:pPr>
            <a:r>
              <a:rPr lang="en-US" dirty="0" smtClean="0">
                <a:latin typeface="+mn-lt"/>
              </a:rPr>
              <a:t>Anchorage, AK</a:t>
            </a:r>
          </a:p>
          <a:p>
            <a:pPr marL="2114550" lvl="4" indent="-285750">
              <a:buFont typeface="Arial"/>
              <a:buChar char="•"/>
            </a:pPr>
            <a:r>
              <a:rPr lang="en-US" dirty="0" smtClean="0">
                <a:latin typeface="+mn-lt"/>
              </a:rPr>
              <a:t>Knoxville, TN</a:t>
            </a:r>
          </a:p>
          <a:p>
            <a:pPr marL="2114550" lvl="4" indent="-285750">
              <a:buFont typeface="Arial"/>
              <a:buChar char="•"/>
            </a:pPr>
            <a:r>
              <a:rPr lang="en-US" dirty="0" smtClean="0">
                <a:latin typeface="+mn-lt"/>
              </a:rPr>
              <a:t>Houston, TX</a:t>
            </a:r>
          </a:p>
          <a:p>
            <a:pPr marL="1657350" lvl="3" indent="-285750">
              <a:lnSpc>
                <a:spcPct val="50000"/>
              </a:lnSpc>
              <a:buFont typeface="Arial"/>
              <a:buChar char="•"/>
            </a:pPr>
            <a:endParaRPr lang="en-US" dirty="0" smtClean="0">
              <a:latin typeface="+mn-lt"/>
            </a:endParaRPr>
          </a:p>
          <a:p>
            <a:pPr marL="742950" lvl="1" indent="-285750">
              <a:buFont typeface="Arial"/>
              <a:buChar char="•"/>
            </a:pPr>
            <a:r>
              <a:rPr lang="en-US" dirty="0" smtClean="0">
                <a:latin typeface="+mn-lt"/>
              </a:rPr>
              <a:t>84 Alaskan  based employees</a:t>
            </a:r>
          </a:p>
          <a:p>
            <a:pPr marL="285750" indent="-285750">
              <a:lnSpc>
                <a:spcPct val="50000"/>
              </a:lnSpc>
              <a:buFont typeface="Arial"/>
              <a:buChar char="•"/>
            </a:pPr>
            <a:endParaRPr lang="en-US" dirty="0">
              <a:latin typeface="+mn-lt"/>
            </a:endParaRPr>
          </a:p>
          <a:p>
            <a:pPr marL="742950" lvl="1" indent="-285750">
              <a:buFont typeface="Arial"/>
              <a:buChar char="•"/>
            </a:pPr>
            <a:r>
              <a:rPr lang="en-US" dirty="0" smtClean="0">
                <a:latin typeface="+mn-lt"/>
              </a:rPr>
              <a:t>Aggressive Development and Exploration Activities</a:t>
            </a:r>
          </a:p>
          <a:p>
            <a:pPr marL="742950" lvl="1" indent="-285750">
              <a:lnSpc>
                <a:spcPct val="50000"/>
              </a:lnSpc>
              <a:buFont typeface="Arial"/>
              <a:buChar char="•"/>
            </a:pPr>
            <a:endParaRPr lang="en-US" dirty="0" smtClean="0">
              <a:latin typeface="+mn-lt"/>
            </a:endParaRPr>
          </a:p>
          <a:p>
            <a:pPr marL="742950" lvl="1" indent="-285750">
              <a:buFont typeface="Arial"/>
              <a:buChar char="•"/>
            </a:pPr>
            <a:r>
              <a:rPr lang="en-US" dirty="0" smtClean="0">
                <a:latin typeface="+mn-lt"/>
              </a:rPr>
              <a:t>Significant Lease positions in Cook Inlet &amp; on the North Slope</a:t>
            </a:r>
          </a:p>
          <a:p>
            <a:pPr marL="742950" lvl="1" indent="-285750">
              <a:lnSpc>
                <a:spcPct val="50000"/>
              </a:lnSpc>
              <a:buFont typeface="Arial"/>
              <a:buChar char="•"/>
            </a:pPr>
            <a:endParaRPr lang="en-US" dirty="0" smtClean="0">
              <a:latin typeface="+mn-lt"/>
            </a:endParaRPr>
          </a:p>
          <a:p>
            <a:pPr marL="742950" lvl="1" indent="-285750">
              <a:buFont typeface="Arial"/>
              <a:buChar char="•"/>
            </a:pPr>
            <a:r>
              <a:rPr lang="en-US" dirty="0" smtClean="0">
                <a:latin typeface="+mn-lt"/>
              </a:rPr>
              <a:t>New production facilities in Alaska</a:t>
            </a:r>
          </a:p>
          <a:p>
            <a:pPr marL="285750" indent="-285750">
              <a:lnSpc>
                <a:spcPct val="50000"/>
              </a:lnSpc>
              <a:buFont typeface="Arial"/>
              <a:buChar char="•"/>
            </a:pPr>
            <a:endParaRPr lang="en-US" dirty="0">
              <a:latin typeface="+mn-lt"/>
            </a:endParaRPr>
          </a:p>
          <a:p>
            <a:pPr marL="742950" lvl="1" indent="-285750">
              <a:buFont typeface="Arial"/>
              <a:buChar char="•"/>
            </a:pPr>
            <a:r>
              <a:rPr lang="en-US" dirty="0" smtClean="0">
                <a:latin typeface="+mn-lt"/>
              </a:rPr>
              <a:t>Ryder Scot Total Proved Oil Reserves 11.7 MMBOE</a:t>
            </a:r>
            <a:endParaRPr lang="en-US" dirty="0"/>
          </a:p>
        </p:txBody>
      </p:sp>
      <p:pic>
        <p:nvPicPr>
          <p:cNvPr id="4" name="Picture 3"/>
          <p:cNvPicPr>
            <a:picLocks noChangeAspect="1"/>
          </p:cNvPicPr>
          <p:nvPr/>
        </p:nvPicPr>
        <p:blipFill>
          <a:blip r:embed="rId3"/>
          <a:stretch>
            <a:fillRect/>
          </a:stretch>
        </p:blipFill>
        <p:spPr>
          <a:xfrm>
            <a:off x="4572000" y="1676400"/>
            <a:ext cx="4431211" cy="3886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81200" y="76200"/>
            <a:ext cx="5334000" cy="685800"/>
          </a:xfrm>
        </p:spPr>
        <p:txBody>
          <a:bodyPr rtlCol="0"/>
          <a:lstStyle/>
          <a:p>
            <a:pPr eaLnBrk="1" fontAlgn="auto" hangingPunct="1">
              <a:spcAft>
                <a:spcPts val="0"/>
              </a:spcAft>
              <a:defRPr/>
            </a:pPr>
            <a:r>
              <a:rPr lang="en-US" sz="3200" dirty="0" smtClean="0">
                <a:solidFill>
                  <a:srgbClr val="EEECE1"/>
                </a:solidFill>
              </a:rPr>
              <a:t>Cook Inlet Lease Acreage</a:t>
            </a:r>
            <a:endParaRPr lang="en-US" sz="3200" dirty="0">
              <a:solidFill>
                <a:srgbClr val="EEECE1"/>
              </a:solidFill>
            </a:endParaRPr>
          </a:p>
        </p:txBody>
      </p:sp>
      <p:pic>
        <p:nvPicPr>
          <p:cNvPr id="7" name="Picture 6"/>
          <p:cNvPicPr>
            <a:picLocks noChangeAspect="1"/>
          </p:cNvPicPr>
          <p:nvPr/>
        </p:nvPicPr>
        <p:blipFill>
          <a:blip r:embed="rId3"/>
          <a:stretch>
            <a:fillRect/>
          </a:stretch>
        </p:blipFill>
        <p:spPr>
          <a:xfrm>
            <a:off x="-30195" y="848817"/>
            <a:ext cx="4602195" cy="5993943"/>
          </a:xfrm>
          <a:prstGeom prst="rect">
            <a:avLst/>
          </a:prstGeom>
        </p:spPr>
      </p:pic>
      <p:grpSp>
        <p:nvGrpSpPr>
          <p:cNvPr id="32" name="Group 31"/>
          <p:cNvGrpSpPr/>
          <p:nvPr/>
        </p:nvGrpSpPr>
        <p:grpSpPr>
          <a:xfrm>
            <a:off x="4572000" y="848817"/>
            <a:ext cx="4575686" cy="5715000"/>
            <a:chOff x="76200" y="76200"/>
            <a:chExt cx="6721372" cy="6781800"/>
          </a:xfrm>
        </p:grpSpPr>
        <p:pic>
          <p:nvPicPr>
            <p:cNvPr id="33" name="Picture 32"/>
            <p:cNvPicPr>
              <a:picLocks noChangeAspect="1"/>
            </p:cNvPicPr>
            <p:nvPr/>
          </p:nvPicPr>
          <p:blipFill rotWithShape="1">
            <a:blip r:embed="rId4"/>
            <a:srcRect l="29582" t="10000" r="27918" b="13704"/>
            <a:stretch/>
          </p:blipFill>
          <p:spPr>
            <a:xfrm>
              <a:off x="76200" y="76200"/>
              <a:ext cx="6715958" cy="6781800"/>
            </a:xfrm>
            <a:prstGeom prst="rect">
              <a:avLst/>
            </a:prstGeom>
          </p:spPr>
        </p:pic>
        <p:sp>
          <p:nvSpPr>
            <p:cNvPr id="34" name="Rectangle 33"/>
            <p:cNvSpPr/>
            <p:nvPr/>
          </p:nvSpPr>
          <p:spPr>
            <a:xfrm rot="19618896">
              <a:off x="3909175" y="2952456"/>
              <a:ext cx="1837472" cy="568433"/>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Cook Inlet</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Rectangle 34"/>
            <p:cNvSpPr/>
            <p:nvPr/>
          </p:nvSpPr>
          <p:spPr>
            <a:xfrm rot="17855412">
              <a:off x="5363197" y="3836643"/>
              <a:ext cx="1584793" cy="400110"/>
            </a:xfrm>
            <a:prstGeom prst="rect">
              <a:avLst/>
            </a:prstGeom>
            <a:noFill/>
          </p:spPr>
          <p:txBody>
            <a:bodyPr wrap="none" lIns="91440" tIns="45720" rIns="91440" bIns="45720">
              <a:spAutoFit/>
            </a:bodyPr>
            <a:lstStyle/>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Sterling Hwy.</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6" name="Line Callout 2 35"/>
            <p:cNvSpPr/>
            <p:nvPr/>
          </p:nvSpPr>
          <p:spPr>
            <a:xfrm>
              <a:off x="3608563" y="6476918"/>
              <a:ext cx="3048000" cy="370352"/>
            </a:xfrm>
            <a:prstGeom prst="borderCallout2">
              <a:avLst>
                <a:gd name="adj1" fmla="val -7794"/>
                <a:gd name="adj2" fmla="val 52077"/>
                <a:gd name="adj3" fmla="val -33045"/>
                <a:gd name="adj4" fmla="val 51934"/>
                <a:gd name="adj5" fmla="val -243860"/>
                <a:gd name="adj6" fmla="val 67630"/>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467551" y="6472855"/>
              <a:ext cx="3330021" cy="328705"/>
            </a:xfrm>
            <a:prstGeom prst="rect">
              <a:avLst/>
            </a:prstGeom>
            <a:noFill/>
          </p:spPr>
          <p:txBody>
            <a:bodyPr wrap="none" lIns="91440" tIns="45720" rIns="91440" bIns="45720">
              <a:spAutoFit/>
            </a:bodyPr>
            <a:lstStyle/>
            <a:p>
              <a:pPr algn="ctr"/>
              <a:r>
                <a:rPr lang="en-US" sz="1200" b="1" cap="none" spc="0" dirty="0" smtClean="0">
                  <a:ln w="1270">
                    <a:noFill/>
                    <a:prstDash val="solid"/>
                  </a:ln>
                  <a:solidFill>
                    <a:schemeClr val="bg2">
                      <a:tint val="85000"/>
                      <a:satMod val="155000"/>
                    </a:schemeClr>
                  </a:solidFill>
                  <a:effectLst>
                    <a:outerShdw blurRad="41275" dist="20320" dir="1800000" algn="tl" rotWithShape="0">
                      <a:srgbClr val="000000">
                        <a:alpha val="40000"/>
                      </a:srgbClr>
                    </a:outerShdw>
                  </a:effectLst>
                </a:rPr>
                <a:t>North Fork Unit and Pipeline</a:t>
              </a:r>
              <a:endParaRPr lang="en-US" sz="1200" b="1" cap="none" spc="0" dirty="0">
                <a:ln w="127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38" name="Straight Connector 37"/>
            <p:cNvCxnSpPr/>
            <p:nvPr/>
          </p:nvCxnSpPr>
          <p:spPr>
            <a:xfrm flipH="1">
              <a:off x="5181600" y="5557151"/>
              <a:ext cx="152402" cy="797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38" descr="North Compass Indicator.png"/>
            <p:cNvPicPr>
              <a:picLocks noChangeAspect="1"/>
            </p:cNvPicPr>
            <p:nvPr/>
          </p:nvPicPr>
          <p:blipFill>
            <a:blip r:embed="rId5" cstate="print">
              <a:duotone>
                <a:schemeClr val="bg2">
                  <a:shade val="45000"/>
                  <a:satMod val="135000"/>
                </a:schemeClr>
                <a:prstClr val="white"/>
              </a:duotone>
              <a:lum bright="10000" contrast="-2000"/>
            </a:blip>
            <a:stretch>
              <a:fillRect/>
            </a:stretch>
          </p:blipFill>
          <p:spPr>
            <a:xfrm>
              <a:off x="6019902" y="714119"/>
              <a:ext cx="464825" cy="962916"/>
            </a:xfrm>
            <a:prstGeom prst="rect">
              <a:avLst/>
            </a:prstGeom>
          </p:spPr>
        </p:pic>
        <p:sp>
          <p:nvSpPr>
            <p:cNvPr id="40" name="TextBox 39"/>
            <p:cNvSpPr txBox="1"/>
            <p:nvPr/>
          </p:nvSpPr>
          <p:spPr>
            <a:xfrm>
              <a:off x="5948226" y="76201"/>
              <a:ext cx="843932" cy="430887"/>
            </a:xfrm>
            <a:prstGeom prst="rect">
              <a:avLst/>
            </a:prstGeom>
            <a:solidFill>
              <a:schemeClr val="bg1"/>
            </a:solidFill>
            <a:ln w="19050">
              <a:solidFill>
                <a:schemeClr val="tx1"/>
              </a:solidFill>
            </a:ln>
          </p:spPr>
          <p:txBody>
            <a:bodyPr wrap="square" rtlCol="0">
              <a:spAutoFit/>
            </a:bodyPr>
            <a:lstStyle/>
            <a:p>
              <a:pPr algn="ctr"/>
              <a:r>
                <a:rPr lang="en-US" sz="1050" dirty="0" smtClean="0"/>
                <a:t>South Cook</a:t>
              </a:r>
            </a:p>
            <a:p>
              <a:pPr algn="ctr"/>
              <a:r>
                <a:rPr lang="en-US" sz="1050" dirty="0" smtClean="0"/>
                <a:t>Inlet</a:t>
              </a:r>
              <a:endParaRPr lang="en-US" sz="1050" dirty="0"/>
            </a:p>
          </p:txBody>
        </p:sp>
        <p:sp>
          <p:nvSpPr>
            <p:cNvPr id="41" name="Line Callout 2 40"/>
            <p:cNvSpPr/>
            <p:nvPr/>
          </p:nvSpPr>
          <p:spPr>
            <a:xfrm>
              <a:off x="469447" y="6478484"/>
              <a:ext cx="3048000" cy="370352"/>
            </a:xfrm>
            <a:prstGeom prst="borderCallout2">
              <a:avLst>
                <a:gd name="adj1" fmla="val -7794"/>
                <a:gd name="adj2" fmla="val 52077"/>
                <a:gd name="adj3" fmla="val -33045"/>
                <a:gd name="adj4" fmla="val 51934"/>
                <a:gd name="adj5" fmla="val -166704"/>
                <a:gd name="adj6" fmla="val 44192"/>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92015" y="6479504"/>
              <a:ext cx="3202865" cy="328705"/>
            </a:xfrm>
            <a:prstGeom prst="rect">
              <a:avLst/>
            </a:prstGeom>
            <a:noFill/>
          </p:spPr>
          <p:txBody>
            <a:bodyPr wrap="none" lIns="91440" tIns="45720" rIns="91440" bIns="45720">
              <a:spAutoFit/>
            </a:bodyPr>
            <a:lstStyle/>
            <a:p>
              <a:pPr algn="ctr"/>
              <a:r>
                <a:rPr lang="en-US" sz="1200" b="1" cap="none" spc="0" dirty="0" err="1" smtClean="0">
                  <a:ln w="1270">
                    <a:noFill/>
                    <a:prstDash val="solid"/>
                  </a:ln>
                  <a:solidFill>
                    <a:schemeClr val="bg2">
                      <a:tint val="85000"/>
                      <a:satMod val="155000"/>
                    </a:schemeClr>
                  </a:solidFill>
                  <a:effectLst>
                    <a:outerShdw blurRad="41275" dist="20320" dir="1800000" algn="tl" rotWithShape="0">
                      <a:srgbClr val="000000">
                        <a:alpha val="40000"/>
                      </a:srgbClr>
                    </a:outerShdw>
                  </a:effectLst>
                </a:rPr>
                <a:t>Iniskin</a:t>
              </a:r>
              <a:r>
                <a:rPr lang="en-US" sz="1200" b="1" cap="none" spc="0" dirty="0" smtClean="0">
                  <a:ln w="1270">
                    <a:noFill/>
                    <a:prstDash val="solid"/>
                  </a:ln>
                  <a:solidFill>
                    <a:schemeClr val="bg2">
                      <a:tint val="85000"/>
                      <a:satMod val="155000"/>
                    </a:schemeClr>
                  </a:solidFill>
                  <a:effectLst>
                    <a:outerShdw blurRad="41275" dist="20320" dir="1800000" algn="tl" rotWithShape="0">
                      <a:srgbClr val="000000">
                        <a:alpha val="40000"/>
                      </a:srgbClr>
                    </a:outerShdw>
                  </a:effectLst>
                </a:rPr>
                <a:t> Exploration License</a:t>
              </a:r>
              <a:endParaRPr lang="en-US" sz="1200" b="1" cap="none" spc="0" dirty="0">
                <a:ln w="127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 name="Line Callout 2 42"/>
            <p:cNvSpPr/>
            <p:nvPr/>
          </p:nvSpPr>
          <p:spPr>
            <a:xfrm>
              <a:off x="4321045" y="355410"/>
              <a:ext cx="952244" cy="370352"/>
            </a:xfrm>
            <a:prstGeom prst="borderCallout2">
              <a:avLst>
                <a:gd name="adj1" fmla="val 32108"/>
                <a:gd name="adj2" fmla="val 111547"/>
                <a:gd name="adj3" fmla="val 32108"/>
                <a:gd name="adj4" fmla="val 125990"/>
                <a:gd name="adj5" fmla="val 39751"/>
                <a:gd name="adj6" fmla="val 163714"/>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331700" y="355410"/>
              <a:ext cx="960803" cy="359011"/>
            </a:xfrm>
            <a:prstGeom prst="rect">
              <a:avLst/>
            </a:prstGeom>
            <a:noFill/>
          </p:spPr>
          <p:txBody>
            <a:bodyPr wrap="none" lIns="91440" tIns="45720" rIns="91440" bIns="45720">
              <a:spAutoFit/>
            </a:bodyPr>
            <a:lstStyle/>
            <a:p>
              <a:pPr algn="ctr"/>
              <a:r>
                <a:rPr lang="en-US" b="1" cap="none" spc="0" dirty="0" smtClean="0">
                  <a:ln w="1270">
                    <a:noFill/>
                    <a:prstDash val="solid"/>
                  </a:ln>
                  <a:solidFill>
                    <a:schemeClr val="bg2">
                      <a:tint val="85000"/>
                      <a:satMod val="155000"/>
                    </a:schemeClr>
                  </a:solidFill>
                  <a:effectLst>
                    <a:outerShdw blurRad="41275" dist="20320" dir="1800000" algn="tl" rotWithShape="0">
                      <a:srgbClr val="000000">
                        <a:alpha val="40000"/>
                      </a:srgbClr>
                    </a:outerShdw>
                  </a:effectLst>
                </a:rPr>
                <a:t>Redoubt</a:t>
              </a:r>
              <a:endParaRPr lang="en-US" b="1" cap="none" spc="0" dirty="0">
                <a:ln w="127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4-Point Star 44"/>
            <p:cNvSpPr/>
            <p:nvPr/>
          </p:nvSpPr>
          <p:spPr>
            <a:xfrm>
              <a:off x="5948226" y="489196"/>
              <a:ext cx="45720" cy="45719"/>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611185" y="6117935"/>
              <a:ext cx="694421" cy="307777"/>
            </a:xfrm>
            <a:prstGeom prst="rect">
              <a:avLst/>
            </a:prstGeom>
            <a:noFill/>
          </p:spPr>
          <p:txBody>
            <a:bodyPr wrap="none" lIns="91440" tIns="45720" rIns="91440" bIns="45720">
              <a:spAutoFit/>
            </a:bodyPr>
            <a:lstStyle/>
            <a:p>
              <a:pPr algn="ctr"/>
              <a:r>
                <a:rPr lang="en-US" sz="1400" b="1" cap="none" spc="0" dirty="0" smtClean="0">
                  <a:ln w="3175">
                    <a:noFill/>
                    <a:prstDash val="solid"/>
                  </a:ln>
                  <a:solidFill>
                    <a:schemeClr val="bg2">
                      <a:tint val="85000"/>
                      <a:satMod val="155000"/>
                    </a:schemeClr>
                  </a:solidFill>
                  <a:effectLst>
                    <a:outerShdw blurRad="41275" dist="20320" dir="1800000" algn="tl" rotWithShape="0">
                      <a:srgbClr val="000000">
                        <a:alpha val="40000"/>
                      </a:srgbClr>
                    </a:outerShdw>
                  </a:effectLst>
                </a:rPr>
                <a:t>Homer</a:t>
              </a:r>
              <a:endParaRPr lang="en-US" sz="1400" b="1" cap="none" spc="0" dirty="0">
                <a:ln w="3175">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7" name="Rectangle 46"/>
            <p:cNvSpPr/>
            <p:nvPr/>
          </p:nvSpPr>
          <p:spPr>
            <a:xfrm>
              <a:off x="4382333" y="5281045"/>
              <a:ext cx="1153136" cy="307777"/>
            </a:xfrm>
            <a:prstGeom prst="rect">
              <a:avLst/>
            </a:prstGeom>
            <a:noFill/>
          </p:spPr>
          <p:txBody>
            <a:bodyPr wrap="none" lIns="91440" tIns="45720" rIns="91440" bIns="45720">
              <a:spAutoFit/>
            </a:bodyPr>
            <a:lstStyle/>
            <a:p>
              <a:pPr algn="ctr"/>
              <a:r>
                <a:rPr lang="en-US" sz="1400" b="1" cap="none" spc="0" dirty="0" smtClean="0">
                  <a:ln w="3175">
                    <a:noFill/>
                    <a:prstDash val="solid"/>
                  </a:ln>
                  <a:solidFill>
                    <a:schemeClr val="bg2">
                      <a:tint val="85000"/>
                      <a:satMod val="155000"/>
                    </a:schemeClr>
                  </a:solidFill>
                  <a:effectLst>
                    <a:outerShdw blurRad="41275" dist="20320" dir="1800000" algn="tl" rotWithShape="0">
                      <a:srgbClr val="000000">
                        <a:alpha val="40000"/>
                      </a:srgbClr>
                    </a:outerShdw>
                  </a:effectLst>
                </a:rPr>
                <a:t>Anchor Point</a:t>
              </a:r>
              <a:endParaRPr lang="en-US" sz="1400" b="1" cap="none" spc="0" dirty="0">
                <a:ln w="3175">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8" name="Line Callout 2 47"/>
            <p:cNvSpPr/>
            <p:nvPr/>
          </p:nvSpPr>
          <p:spPr>
            <a:xfrm>
              <a:off x="4389691" y="859647"/>
              <a:ext cx="944311" cy="370352"/>
            </a:xfrm>
            <a:prstGeom prst="borderCallout2">
              <a:avLst>
                <a:gd name="adj1" fmla="val 21275"/>
                <a:gd name="adj2" fmla="val 103356"/>
                <a:gd name="adj3" fmla="val 700"/>
                <a:gd name="adj4" fmla="val 118872"/>
                <a:gd name="adj5" fmla="val -93884"/>
                <a:gd name="adj6" fmla="val 168341"/>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389691" y="841779"/>
              <a:ext cx="856453" cy="369332"/>
            </a:xfrm>
            <a:prstGeom prst="rect">
              <a:avLst/>
            </a:prstGeom>
            <a:noFill/>
          </p:spPr>
          <p:txBody>
            <a:bodyPr wrap="none" lIns="91440" tIns="45720" rIns="91440" bIns="45720">
              <a:spAutoFit/>
            </a:bodyPr>
            <a:lstStyle/>
            <a:p>
              <a:pPr algn="ctr"/>
              <a:r>
                <a:rPr lang="en-US" b="1" cap="none" spc="0" dirty="0" smtClean="0">
                  <a:ln w="1270">
                    <a:noFill/>
                    <a:prstDash val="solid"/>
                  </a:ln>
                  <a:solidFill>
                    <a:schemeClr val="bg2">
                      <a:tint val="85000"/>
                      <a:satMod val="155000"/>
                    </a:schemeClr>
                  </a:solidFill>
                  <a:effectLst>
                    <a:outerShdw blurRad="41275" dist="20320" dir="1800000" algn="tl" rotWithShape="0">
                      <a:srgbClr val="000000">
                        <a:alpha val="40000"/>
                      </a:srgbClr>
                    </a:outerShdw>
                  </a:effectLst>
                </a:rPr>
                <a:t>Osprey</a:t>
              </a:r>
              <a:endParaRPr lang="en-US" b="1" cap="none" spc="0" dirty="0">
                <a:ln w="127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3017297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81200" y="76200"/>
            <a:ext cx="5334000" cy="685800"/>
          </a:xfrm>
        </p:spPr>
        <p:txBody>
          <a:bodyPr rtlCol="0"/>
          <a:lstStyle/>
          <a:p>
            <a:pPr eaLnBrk="1" fontAlgn="auto" hangingPunct="1">
              <a:spcAft>
                <a:spcPts val="0"/>
              </a:spcAft>
              <a:defRPr/>
            </a:pPr>
            <a:r>
              <a:rPr lang="en-US" sz="3200" dirty="0" smtClean="0">
                <a:solidFill>
                  <a:srgbClr val="EEECE1"/>
                </a:solidFill>
              </a:rPr>
              <a:t>North Slope Acreage</a:t>
            </a:r>
            <a:endParaRPr lang="en-US" sz="3200" dirty="0">
              <a:solidFill>
                <a:srgbClr val="EEECE1"/>
              </a:solidFill>
            </a:endParaRPr>
          </a:p>
        </p:txBody>
      </p:sp>
      <p:pic>
        <p:nvPicPr>
          <p:cNvPr id="3" name="Picture 2"/>
          <p:cNvPicPr>
            <a:picLocks noChangeAspect="1"/>
          </p:cNvPicPr>
          <p:nvPr/>
        </p:nvPicPr>
        <p:blipFill>
          <a:blip r:embed="rId3"/>
          <a:stretch>
            <a:fillRect/>
          </a:stretch>
        </p:blipFill>
        <p:spPr>
          <a:xfrm>
            <a:off x="1066800" y="838201"/>
            <a:ext cx="6924182" cy="5486399"/>
          </a:xfrm>
          <a:prstGeom prst="rect">
            <a:avLst/>
          </a:prstGeom>
        </p:spPr>
      </p:pic>
    </p:spTree>
    <p:extLst>
      <p:ext uri="{BB962C8B-B14F-4D97-AF65-F5344CB8AC3E}">
        <p14:creationId xmlns:p14="http://schemas.microsoft.com/office/powerpoint/2010/main" val="2068698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858000" y="2960689"/>
            <a:ext cx="2057400" cy="2373311"/>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Rectangle 23"/>
          <p:cNvSpPr/>
          <p:nvPr/>
        </p:nvSpPr>
        <p:spPr>
          <a:xfrm>
            <a:off x="143981" y="2960689"/>
            <a:ext cx="2103438" cy="2373311"/>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1" hangingPunct="1">
              <a:spcBef>
                <a:spcPts val="100"/>
              </a:spcBef>
              <a:spcAft>
                <a:spcPts val="400"/>
              </a:spcAft>
              <a:buClr>
                <a:srgbClr val="29799A"/>
              </a:buClr>
              <a:buFont typeface="Wingdings" panose="05000000000000000000" pitchFamily="2" charset="2"/>
              <a:buChar char="§"/>
            </a:pPr>
            <a:r>
              <a:rPr lang="en-US" altLang="en-US" baseline="30000" dirty="0">
                <a:cs typeface="Times New Roman" panose="02020603050405020304" pitchFamily="18" charset="0"/>
              </a:rPr>
              <a:t>Oil Production</a:t>
            </a:r>
            <a:endParaRPr lang="en-US" altLang="en-US" dirty="0">
              <a:cs typeface="Times New Roman" panose="02020603050405020304" pitchFamily="18" charset="0"/>
            </a:endParaRPr>
          </a:p>
        </p:txBody>
      </p:sp>
      <p:pic>
        <p:nvPicPr>
          <p:cNvPr id="81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866900"/>
            <a:ext cx="2103438"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9" name="Picture 9" descr="MVC-006S"/>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866900"/>
            <a:ext cx="2103438" cy="108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0"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866900"/>
            <a:ext cx="2103438" cy="108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1" name="Picture 18" descr="W McArthur Ovhd 02-09-28_adjusted.jpg"/>
          <p:cNvPicPr>
            <a:picLocks noChangeAspect="1"/>
          </p:cNvPicPr>
          <p:nvPr/>
        </p:nvPicPr>
        <p:blipFill>
          <a:blip r:embed="rId6" cstate="print">
            <a:extLst>
              <a:ext uri="{28A0092B-C50C-407E-A947-70E740481C1C}">
                <a14:useLocalDpi xmlns:a14="http://schemas.microsoft.com/office/drawing/2010/main" val="0"/>
              </a:ext>
            </a:extLst>
          </a:blip>
          <a:srcRect t="13654" b="16290"/>
          <a:stretch>
            <a:fillRect/>
          </a:stretch>
        </p:blipFill>
        <p:spPr bwMode="auto">
          <a:xfrm>
            <a:off x="2362200" y="1866900"/>
            <a:ext cx="2103438" cy="110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idx="4294967295"/>
          </p:nvPr>
        </p:nvSpPr>
        <p:spPr>
          <a:xfrm>
            <a:off x="0" y="76200"/>
            <a:ext cx="9144000" cy="685800"/>
          </a:xfrm>
        </p:spPr>
        <p:txBody>
          <a:bodyPr rtlCol="0"/>
          <a:lstStyle/>
          <a:p>
            <a:pPr eaLnBrk="1" fontAlgn="auto" hangingPunct="1">
              <a:spcAft>
                <a:spcPts val="0"/>
              </a:spcAft>
              <a:defRPr/>
            </a:pPr>
            <a:r>
              <a:rPr lang="en-US" sz="3200" dirty="0" smtClean="0">
                <a:solidFill>
                  <a:srgbClr val="EEECE1"/>
                </a:solidFill>
              </a:rPr>
              <a:t>Four Distinct Fields in Alaska</a:t>
            </a:r>
            <a:endParaRPr lang="en-US" sz="3200" dirty="0">
              <a:solidFill>
                <a:srgbClr val="EEECE1"/>
              </a:solidFill>
            </a:endParaRPr>
          </a:p>
        </p:txBody>
      </p:sp>
      <p:sp>
        <p:nvSpPr>
          <p:cNvPr id="39" name="TextBox 38"/>
          <p:cNvSpPr txBox="1"/>
          <p:nvPr/>
        </p:nvSpPr>
        <p:spPr>
          <a:xfrm>
            <a:off x="152400" y="1631950"/>
            <a:ext cx="2103438" cy="276225"/>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n-US" sz="1200" b="1" dirty="0">
                <a:solidFill>
                  <a:schemeClr val="bg1"/>
                </a:solidFill>
                <a:latin typeface="+mj-lt"/>
                <a:cs typeface="Times New Roman" pitchFamily="18" charset="0"/>
              </a:rPr>
              <a:t>Redoubt</a:t>
            </a:r>
          </a:p>
        </p:txBody>
      </p:sp>
      <p:sp>
        <p:nvSpPr>
          <p:cNvPr id="40" name="TextBox 39"/>
          <p:cNvSpPr txBox="1"/>
          <p:nvPr/>
        </p:nvSpPr>
        <p:spPr>
          <a:xfrm>
            <a:off x="2362200" y="1631950"/>
            <a:ext cx="2103438" cy="276225"/>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n-US" sz="1200" b="1" dirty="0">
                <a:solidFill>
                  <a:schemeClr val="bg1"/>
                </a:solidFill>
                <a:latin typeface="+mj-lt"/>
                <a:cs typeface="Times New Roman" pitchFamily="18" charset="0"/>
              </a:rPr>
              <a:t>West McArthur River (WMRU)</a:t>
            </a:r>
          </a:p>
        </p:txBody>
      </p:sp>
      <p:sp>
        <p:nvSpPr>
          <p:cNvPr id="49" name="TextBox 48"/>
          <p:cNvSpPr txBox="1"/>
          <p:nvPr/>
        </p:nvSpPr>
        <p:spPr>
          <a:xfrm>
            <a:off x="4572000" y="1631950"/>
            <a:ext cx="2103438" cy="276225"/>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n-US" sz="1200" b="1" dirty="0">
                <a:solidFill>
                  <a:schemeClr val="bg1"/>
                </a:solidFill>
                <a:latin typeface="+mj-lt"/>
                <a:cs typeface="Times New Roman" pitchFamily="18" charset="0"/>
              </a:rPr>
              <a:t>North Fork </a:t>
            </a:r>
          </a:p>
        </p:txBody>
      </p:sp>
      <p:sp>
        <p:nvSpPr>
          <p:cNvPr id="50" name="TextBox 49"/>
          <p:cNvSpPr txBox="1"/>
          <p:nvPr/>
        </p:nvSpPr>
        <p:spPr>
          <a:xfrm>
            <a:off x="6858000" y="1631950"/>
            <a:ext cx="2103438" cy="276225"/>
          </a:xfrm>
          <a:prstGeom prst="rect">
            <a:avLst/>
          </a:prstGeom>
          <a:solidFill>
            <a:schemeClr val="accent1">
              <a:lumMod val="75000"/>
            </a:schemeClr>
          </a:solidFill>
        </p:spPr>
        <p:txBody>
          <a:bodyPr>
            <a:spAutoFit/>
          </a:bodyPr>
          <a:lstStyle/>
          <a:p>
            <a:pPr algn="ctr" eaLnBrk="1" fontAlgn="auto" hangingPunct="1">
              <a:spcBef>
                <a:spcPts val="0"/>
              </a:spcBef>
              <a:spcAft>
                <a:spcPts val="0"/>
              </a:spcAft>
              <a:defRPr/>
            </a:pPr>
            <a:r>
              <a:rPr lang="en-US" sz="1200" b="1" dirty="0">
                <a:solidFill>
                  <a:schemeClr val="bg1"/>
                </a:solidFill>
                <a:latin typeface="+mj-lt"/>
                <a:cs typeface="Times New Roman" pitchFamily="18" charset="0"/>
              </a:rPr>
              <a:t>Badami (Savant</a:t>
            </a:r>
            <a:r>
              <a:rPr lang="en-US" sz="1200" b="1" dirty="0" smtClean="0">
                <a:solidFill>
                  <a:schemeClr val="bg1"/>
                </a:solidFill>
                <a:latin typeface="+mj-lt"/>
                <a:cs typeface="Times New Roman" pitchFamily="18" charset="0"/>
              </a:rPr>
              <a:t>)</a:t>
            </a:r>
            <a:endParaRPr lang="en-US" sz="1200" b="1" dirty="0">
              <a:solidFill>
                <a:schemeClr val="bg1"/>
              </a:solidFill>
              <a:latin typeface="+mj-lt"/>
              <a:cs typeface="Times New Roman" pitchFamily="18" charset="0"/>
            </a:endParaRPr>
          </a:p>
        </p:txBody>
      </p:sp>
      <p:sp>
        <p:nvSpPr>
          <p:cNvPr id="8211" name="Rectangle 55"/>
          <p:cNvSpPr>
            <a:spLocks noChangeArrowheads="1"/>
          </p:cNvSpPr>
          <p:nvPr/>
        </p:nvSpPr>
        <p:spPr bwMode="auto">
          <a:xfrm>
            <a:off x="6858000" y="3057525"/>
            <a:ext cx="2057400" cy="1264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14300" indent="-1143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100"/>
              </a:spcBef>
              <a:spcAft>
                <a:spcPts val="400"/>
              </a:spcAft>
              <a:buClr>
                <a:srgbClr val="29799A"/>
              </a:buClr>
              <a:buFont typeface="Wingdings" panose="05000000000000000000" pitchFamily="2" charset="2"/>
              <a:buChar char="§"/>
            </a:pPr>
            <a:r>
              <a:rPr lang="en-US" altLang="en-US" sz="1200" dirty="0" smtClean="0">
                <a:cs typeface="Times New Roman" panose="02020603050405020304" pitchFamily="18" charset="0"/>
              </a:rPr>
              <a:t>Midstream </a:t>
            </a:r>
            <a:r>
              <a:rPr lang="en-US" altLang="en-US" sz="1200" dirty="0">
                <a:cs typeface="Times New Roman" panose="02020603050405020304" pitchFamily="18" charset="0"/>
              </a:rPr>
              <a:t>assets located in the Alaska North Slope with a design capacity of 38,500 BOPD and 50 miles of pipeline </a:t>
            </a:r>
          </a:p>
          <a:p>
            <a:pPr eaLnBrk="1" hangingPunct="1">
              <a:spcBef>
                <a:spcPts val="100"/>
              </a:spcBef>
              <a:spcAft>
                <a:spcPts val="400"/>
              </a:spcAft>
              <a:buClr>
                <a:srgbClr val="29799A"/>
              </a:buClr>
              <a:buFont typeface="Wingdings" panose="05000000000000000000" pitchFamily="2" charset="2"/>
              <a:buChar char="§"/>
            </a:pPr>
            <a:r>
              <a:rPr lang="en-US" altLang="en-US" sz="1200" dirty="0" smtClean="0">
                <a:cs typeface="Times New Roman" panose="02020603050405020304" pitchFamily="18" charset="0"/>
              </a:rPr>
              <a:t>Closed December of 2014</a:t>
            </a:r>
            <a:endParaRPr lang="en-US" altLang="en-US" sz="1200" dirty="0">
              <a:solidFill>
                <a:srgbClr val="FF0000"/>
              </a:solidFill>
              <a:cs typeface="Times New Roman" panose="02020603050405020304" pitchFamily="18" charset="0"/>
            </a:endParaRPr>
          </a:p>
        </p:txBody>
      </p:sp>
      <p:sp>
        <p:nvSpPr>
          <p:cNvPr id="3" name="TextBox 2"/>
          <p:cNvSpPr txBox="1"/>
          <p:nvPr/>
        </p:nvSpPr>
        <p:spPr>
          <a:xfrm>
            <a:off x="152400" y="1219200"/>
            <a:ext cx="6523038" cy="307975"/>
          </a:xfrm>
          <a:prstGeom prst="rect">
            <a:avLst/>
          </a:prstGeom>
          <a:solidFill>
            <a:schemeClr val="accent1">
              <a:lumMod val="50000"/>
            </a:schemeClr>
          </a:solidFill>
        </p:spPr>
        <p:txBody>
          <a:bodyPr>
            <a:spAutoFit/>
          </a:bodyPr>
          <a:lstStyle/>
          <a:p>
            <a:pPr algn="ctr" eaLnBrk="1" fontAlgn="auto" hangingPunct="1">
              <a:spcBef>
                <a:spcPts val="0"/>
              </a:spcBef>
              <a:spcAft>
                <a:spcPts val="0"/>
              </a:spcAft>
              <a:defRPr/>
            </a:pPr>
            <a:r>
              <a:rPr lang="en-US" sz="1400" b="1" dirty="0">
                <a:solidFill>
                  <a:srgbClr val="FFFFFF"/>
                </a:solidFill>
                <a:latin typeface="+mn-lt"/>
                <a:cs typeface="+mn-cs"/>
              </a:rPr>
              <a:t>Cook Inlet, AK</a:t>
            </a:r>
          </a:p>
        </p:txBody>
      </p:sp>
      <p:sp>
        <p:nvSpPr>
          <p:cNvPr id="17" name="TextBox 16"/>
          <p:cNvSpPr txBox="1"/>
          <p:nvPr/>
        </p:nvSpPr>
        <p:spPr>
          <a:xfrm>
            <a:off x="6858000" y="1219200"/>
            <a:ext cx="2103438" cy="307975"/>
          </a:xfrm>
          <a:prstGeom prst="rect">
            <a:avLst/>
          </a:prstGeom>
          <a:solidFill>
            <a:schemeClr val="accent1">
              <a:lumMod val="50000"/>
            </a:schemeClr>
          </a:solidFill>
        </p:spPr>
        <p:txBody>
          <a:bodyPr>
            <a:spAutoFit/>
          </a:bodyPr>
          <a:lstStyle/>
          <a:p>
            <a:pPr algn="ctr" eaLnBrk="1" fontAlgn="auto" hangingPunct="1">
              <a:spcBef>
                <a:spcPts val="0"/>
              </a:spcBef>
              <a:spcAft>
                <a:spcPts val="0"/>
              </a:spcAft>
              <a:defRPr/>
            </a:pPr>
            <a:r>
              <a:rPr lang="en-US" sz="1400" b="1" dirty="0">
                <a:solidFill>
                  <a:srgbClr val="FFFFFF"/>
                </a:solidFill>
                <a:latin typeface="+mn-lt"/>
                <a:cs typeface="+mn-cs"/>
              </a:rPr>
              <a:t>North Slope, AK</a:t>
            </a:r>
          </a:p>
        </p:txBody>
      </p:sp>
      <p:sp>
        <p:nvSpPr>
          <p:cNvPr id="5" name="TextBox 4"/>
          <p:cNvSpPr txBox="1"/>
          <p:nvPr/>
        </p:nvSpPr>
        <p:spPr>
          <a:xfrm>
            <a:off x="1011034" y="567133"/>
            <a:ext cx="184666" cy="369332"/>
          </a:xfrm>
          <a:prstGeom prst="rect">
            <a:avLst/>
          </a:prstGeom>
          <a:noFill/>
        </p:spPr>
        <p:txBody>
          <a:bodyPr wrap="none" rtlCol="0">
            <a:spAutoFit/>
          </a:bodyPr>
          <a:lstStyle/>
          <a:p>
            <a:endParaRPr lang="en-US" dirty="0"/>
          </a:p>
        </p:txBody>
      </p:sp>
      <p:sp>
        <p:nvSpPr>
          <p:cNvPr id="25" name="Rectangle 24"/>
          <p:cNvSpPr/>
          <p:nvPr/>
        </p:nvSpPr>
        <p:spPr>
          <a:xfrm>
            <a:off x="2351518" y="2971800"/>
            <a:ext cx="2103438" cy="2373311"/>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1" hangingPunct="1">
              <a:spcBef>
                <a:spcPts val="100"/>
              </a:spcBef>
              <a:spcAft>
                <a:spcPts val="400"/>
              </a:spcAft>
              <a:buClr>
                <a:srgbClr val="29799A"/>
              </a:buClr>
              <a:buFont typeface="Wingdings" panose="05000000000000000000" pitchFamily="2" charset="2"/>
              <a:buChar char="§"/>
            </a:pPr>
            <a:r>
              <a:rPr lang="en-US" altLang="en-US" baseline="30000" dirty="0">
                <a:cs typeface="Times New Roman" panose="02020603050405020304" pitchFamily="18" charset="0"/>
              </a:rPr>
              <a:t>Oil Production</a:t>
            </a:r>
            <a:endParaRPr lang="en-US" altLang="en-US" dirty="0">
              <a:cs typeface="Times New Roman" panose="02020603050405020304" pitchFamily="18" charset="0"/>
            </a:endParaRPr>
          </a:p>
        </p:txBody>
      </p:sp>
      <p:sp>
        <p:nvSpPr>
          <p:cNvPr id="26" name="Rectangle 25"/>
          <p:cNvSpPr/>
          <p:nvPr/>
        </p:nvSpPr>
        <p:spPr>
          <a:xfrm>
            <a:off x="4550995" y="2960689"/>
            <a:ext cx="2103438" cy="2373311"/>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eaLnBrk="1" hangingPunct="1">
              <a:spcBef>
                <a:spcPts val="100"/>
              </a:spcBef>
              <a:spcAft>
                <a:spcPts val="400"/>
              </a:spcAft>
              <a:buClr>
                <a:srgbClr val="29799A"/>
              </a:buClr>
              <a:buFont typeface="Wingdings" panose="05000000000000000000" pitchFamily="2" charset="2"/>
              <a:buChar char="§"/>
            </a:pPr>
            <a:r>
              <a:rPr lang="en-US" altLang="en-US" baseline="30000" dirty="0" smtClean="0">
                <a:cs typeface="Times New Roman" panose="02020603050405020304" pitchFamily="18" charset="0"/>
              </a:rPr>
              <a:t>Gas </a:t>
            </a:r>
            <a:r>
              <a:rPr lang="en-US" altLang="en-US" baseline="30000" dirty="0">
                <a:cs typeface="Times New Roman" panose="02020603050405020304" pitchFamily="18" charset="0"/>
              </a:rPr>
              <a:t>Production</a:t>
            </a:r>
            <a:endParaRPr lang="en-US" altLang="en-US" dirty="0">
              <a:cs typeface="Times New Roman" panose="02020603050405020304" pitchFamily="18" charset="0"/>
            </a:endParaRPr>
          </a:p>
        </p:txBody>
      </p:sp>
    </p:spTree>
    <p:extLst>
      <p:ext uri="{BB962C8B-B14F-4D97-AF65-F5344CB8AC3E}">
        <p14:creationId xmlns:p14="http://schemas.microsoft.com/office/powerpoint/2010/main" val="3785245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 y="26988"/>
            <a:ext cx="9067800" cy="735012"/>
          </a:xfrm>
        </p:spPr>
        <p:txBody>
          <a:bodyPr rtlCol="0"/>
          <a:lstStyle/>
          <a:p>
            <a:pPr eaLnBrk="1" fontAlgn="auto" hangingPunct="1">
              <a:spcAft>
                <a:spcPts val="0"/>
              </a:spcAft>
              <a:defRPr/>
            </a:pPr>
            <a:r>
              <a:rPr lang="en-US" sz="3200" dirty="0" smtClean="0">
                <a:solidFill>
                  <a:srgbClr val="EEECE1"/>
                </a:solidFill>
              </a:rPr>
              <a:t>Redoubt Shoal Hemlock Structure</a:t>
            </a:r>
            <a:endParaRPr lang="en-US" sz="3200" dirty="0">
              <a:solidFill>
                <a:srgbClr val="EEECE1"/>
              </a:solidFill>
            </a:endParaRPr>
          </a:p>
        </p:txBody>
      </p:sp>
      <p:sp>
        <p:nvSpPr>
          <p:cNvPr id="18435" name="TextBox 13"/>
          <p:cNvSpPr txBox="1">
            <a:spLocks noChangeArrowheads="1"/>
          </p:cNvSpPr>
          <p:nvPr/>
        </p:nvSpPr>
        <p:spPr bwMode="auto">
          <a:xfrm>
            <a:off x="4572000" y="1371600"/>
            <a:ext cx="4419600"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4625" indent="-174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buFontTx/>
              <a:buBlip>
                <a:blip r:embed="rId3"/>
              </a:buBlip>
            </a:pPr>
            <a:r>
              <a:rPr lang="en-US" altLang="en-US" sz="1600" dirty="0" smtClean="0"/>
              <a:t>RU-7b </a:t>
            </a:r>
            <a:r>
              <a:rPr lang="en-US" altLang="en-US" sz="1600" dirty="0" err="1" smtClean="0"/>
              <a:t>SideTrack</a:t>
            </a:r>
            <a:r>
              <a:rPr lang="en-US" altLang="en-US" sz="1600" dirty="0" smtClean="0"/>
              <a:t> with 15K Frac</a:t>
            </a:r>
          </a:p>
          <a:p>
            <a:pPr eaLnBrk="1" hangingPunct="1">
              <a:spcBef>
                <a:spcPct val="0"/>
              </a:spcBef>
              <a:spcAft>
                <a:spcPts val="1200"/>
              </a:spcAft>
              <a:buFontTx/>
              <a:buBlip>
                <a:blip r:embed="rId3"/>
              </a:buBlip>
            </a:pPr>
            <a:r>
              <a:rPr lang="en-US" altLang="en-US" sz="1600" dirty="0" smtClean="0"/>
              <a:t>RU-12 Grass Root NW Step Out</a:t>
            </a:r>
          </a:p>
          <a:p>
            <a:pPr eaLnBrk="1" hangingPunct="1">
              <a:spcBef>
                <a:spcPct val="0"/>
              </a:spcBef>
              <a:spcAft>
                <a:spcPts val="1200"/>
              </a:spcAft>
              <a:buFontTx/>
              <a:buBlip>
                <a:blip r:embed="rId3"/>
              </a:buBlip>
            </a:pPr>
            <a:r>
              <a:rPr lang="en-US" altLang="en-US" sz="1600" dirty="0" smtClean="0"/>
              <a:t>Various Sidetracks and </a:t>
            </a:r>
            <a:r>
              <a:rPr lang="en-US" altLang="en-US" sz="1600" dirty="0" err="1" smtClean="0"/>
              <a:t>Workovers</a:t>
            </a:r>
            <a:endParaRPr lang="en-US" altLang="en-US"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447800"/>
            <a:ext cx="4283609" cy="434683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76200"/>
            <a:ext cx="9144000" cy="735012"/>
          </a:xfrm>
        </p:spPr>
        <p:txBody>
          <a:bodyPr rtlCol="0"/>
          <a:lstStyle/>
          <a:p>
            <a:pPr eaLnBrk="1" fontAlgn="auto" hangingPunct="1">
              <a:spcAft>
                <a:spcPts val="0"/>
              </a:spcAft>
              <a:defRPr/>
            </a:pPr>
            <a:r>
              <a:rPr lang="en-US" sz="3200" dirty="0" smtClean="0">
                <a:solidFill>
                  <a:srgbClr val="EEECE1"/>
                </a:solidFill>
              </a:rPr>
              <a:t>West McArthur River Unit</a:t>
            </a:r>
            <a:endParaRPr lang="en-US" sz="3200" dirty="0">
              <a:solidFill>
                <a:srgbClr val="EEECE1"/>
              </a:solidFill>
            </a:endParaRPr>
          </a:p>
        </p:txBody>
      </p:sp>
      <p:sp>
        <p:nvSpPr>
          <p:cNvPr id="21507" name="TextBox 13"/>
          <p:cNvSpPr txBox="1">
            <a:spLocks noChangeArrowheads="1"/>
          </p:cNvSpPr>
          <p:nvPr/>
        </p:nvSpPr>
        <p:spPr bwMode="auto">
          <a:xfrm>
            <a:off x="0" y="1219200"/>
            <a:ext cx="9144000"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74625" indent="-174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600"/>
              </a:spcBef>
              <a:spcAft>
                <a:spcPts val="1200"/>
              </a:spcAft>
              <a:buFontTx/>
              <a:buBlip>
                <a:blip r:embed="rId3"/>
              </a:buBlip>
            </a:pPr>
            <a:r>
              <a:rPr lang="en-US" altLang="en-US" sz="1600" dirty="0" smtClean="0"/>
              <a:t>WMRU</a:t>
            </a:r>
            <a:r>
              <a:rPr lang="en-US" altLang="en-US" sz="1600" dirty="0"/>
              <a:t>-</a:t>
            </a:r>
            <a:r>
              <a:rPr lang="en-US" altLang="en-US" sz="1600" dirty="0" smtClean="0"/>
              <a:t>2B oil well successfully drilled in June of 2014</a:t>
            </a:r>
            <a:endParaRPr lang="en-US" altLang="en-US" sz="1600" dirty="0"/>
          </a:p>
          <a:p>
            <a:pPr algn="ctr" eaLnBrk="1" hangingPunct="1">
              <a:spcBef>
                <a:spcPts val="600"/>
              </a:spcBef>
              <a:spcAft>
                <a:spcPts val="1200"/>
              </a:spcAft>
              <a:buFontTx/>
              <a:buBlip>
                <a:blip r:embed="rId3"/>
              </a:buBlip>
            </a:pPr>
            <a:r>
              <a:rPr lang="en-US" altLang="en-US" sz="1600" dirty="0" smtClean="0"/>
              <a:t>Sword-1 oil </a:t>
            </a:r>
            <a:r>
              <a:rPr lang="en-US" altLang="en-US" sz="1600" dirty="0"/>
              <a:t>well successfully drilled in November of </a:t>
            </a:r>
            <a:r>
              <a:rPr lang="en-US" altLang="en-US" sz="1600" dirty="0" smtClean="0"/>
              <a:t>2013</a:t>
            </a:r>
          </a:p>
          <a:p>
            <a:pPr algn="ctr" eaLnBrk="1" hangingPunct="1">
              <a:spcBef>
                <a:spcPts val="600"/>
              </a:spcBef>
              <a:spcAft>
                <a:spcPts val="1200"/>
              </a:spcAft>
              <a:buFontTx/>
              <a:buBlip>
                <a:blip r:embed="rId3"/>
              </a:buBlip>
            </a:pPr>
            <a:r>
              <a:rPr lang="en-US" altLang="en-US" sz="1600" dirty="0" smtClean="0"/>
              <a:t>WMRU-8 sidetrack potential</a:t>
            </a:r>
            <a:endParaRPr lang="en-US" altLang="en-US" sz="1600" dirty="0"/>
          </a:p>
        </p:txBody>
      </p:sp>
      <p:sp>
        <p:nvSpPr>
          <p:cNvPr id="15" name="Rectangle 14"/>
          <p:cNvSpPr/>
          <p:nvPr/>
        </p:nvSpPr>
        <p:spPr>
          <a:xfrm>
            <a:off x="0" y="838200"/>
            <a:ext cx="9144000" cy="336550"/>
          </a:xfrm>
          <a:prstGeom prst="rect">
            <a:avLst/>
          </a:prstGeom>
          <a:solidFill>
            <a:srgbClr val="29799A"/>
          </a:solidFill>
          <a:ln>
            <a:solidFill>
              <a:srgbClr val="2F7E9E"/>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b="1" dirty="0"/>
              <a:t>Highlights</a:t>
            </a:r>
          </a:p>
        </p:txBody>
      </p:sp>
      <p:pic>
        <p:nvPicPr>
          <p:cNvPr id="21509" name="Picture 2" descr="I:\CookInlet_Data\GLK Files\CIECO\Miller\Work Pics\WMRU_local.png"/>
          <p:cNvPicPr>
            <a:picLocks noChangeAspect="1" noChangeArrowheads="1"/>
          </p:cNvPicPr>
          <p:nvPr/>
        </p:nvPicPr>
        <p:blipFill>
          <a:blip r:embed="rId4" cstate="print">
            <a:extLst>
              <a:ext uri="{28A0092B-C50C-407E-A947-70E740481C1C}">
                <a14:useLocalDpi xmlns:a14="http://schemas.microsoft.com/office/drawing/2010/main" val="0"/>
              </a:ext>
            </a:extLst>
          </a:blip>
          <a:srcRect t="9769" r="1176" b="2484"/>
          <a:stretch>
            <a:fillRect/>
          </a:stretch>
        </p:blipFill>
        <p:spPr bwMode="auto">
          <a:xfrm>
            <a:off x="457200" y="2667000"/>
            <a:ext cx="80772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15"/>
          <p:cNvSpPr/>
          <p:nvPr/>
        </p:nvSpPr>
        <p:spPr>
          <a:xfrm>
            <a:off x="457200" y="2667000"/>
            <a:ext cx="8077200"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MVC-006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73152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idx="4294967295"/>
          </p:nvPr>
        </p:nvSpPr>
        <p:spPr>
          <a:xfrm>
            <a:off x="76200" y="26988"/>
            <a:ext cx="9067800" cy="735012"/>
          </a:xfrm>
        </p:spPr>
        <p:txBody>
          <a:bodyPr rtlCol="0"/>
          <a:lstStyle/>
          <a:p>
            <a:pPr eaLnBrk="1" fontAlgn="auto" hangingPunct="1">
              <a:spcAft>
                <a:spcPts val="0"/>
              </a:spcAft>
              <a:defRPr/>
            </a:pPr>
            <a:r>
              <a:rPr lang="en-US" sz="3200" dirty="0">
                <a:solidFill>
                  <a:srgbClr val="EEECE1"/>
                </a:solidFill>
              </a:rPr>
              <a:t>North </a:t>
            </a:r>
            <a:r>
              <a:rPr lang="en-US" sz="3200" dirty="0" smtClean="0">
                <a:solidFill>
                  <a:srgbClr val="EEECE1"/>
                </a:solidFill>
              </a:rPr>
              <a:t>Fork Unit</a:t>
            </a:r>
            <a:endParaRPr lang="en-US" sz="3200" dirty="0">
              <a:solidFill>
                <a:srgbClr val="EEECE1"/>
              </a:solidFill>
            </a:endParaRPr>
          </a:p>
        </p:txBody>
      </p:sp>
      <p:sp>
        <p:nvSpPr>
          <p:cNvPr id="12" name="Content Placeholder 5"/>
          <p:cNvSpPr txBox="1">
            <a:spLocks/>
          </p:cNvSpPr>
          <p:nvPr/>
        </p:nvSpPr>
        <p:spPr>
          <a:xfrm>
            <a:off x="56584" y="1219200"/>
            <a:ext cx="4953000" cy="1143000"/>
          </a:xfrm>
          <a:prstGeom prst="rect">
            <a:avLst/>
          </a:prstGeom>
        </p:spPr>
        <p:txBody>
          <a:bodyPr lIns="90872" tIns="45433" rIns="90872" bIns="45433"/>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Bef>
                <a:spcPts val="400"/>
              </a:spcBef>
              <a:spcAft>
                <a:spcPts val="400"/>
              </a:spcAft>
              <a:buFont typeface="Wingdings" pitchFamily="2" charset="2"/>
              <a:buChar char="§"/>
              <a:defRPr/>
            </a:pPr>
            <a:r>
              <a:rPr lang="en-US" sz="1600" dirty="0" smtClean="0">
                <a:solidFill>
                  <a:schemeClr val="bg1"/>
                </a:solidFill>
              </a:rPr>
              <a:t>Includes six (6) natural gas wells, production and processing equipment and 15,464 acres</a:t>
            </a:r>
          </a:p>
          <a:p>
            <a:pPr marL="457200" indent="-457200" fontAlgn="auto">
              <a:spcBef>
                <a:spcPts val="400"/>
              </a:spcBef>
              <a:spcAft>
                <a:spcPts val="400"/>
              </a:spcAft>
              <a:buFont typeface="Wingdings" pitchFamily="2" charset="2"/>
              <a:buChar char="§"/>
              <a:defRPr/>
            </a:pPr>
            <a:r>
              <a:rPr lang="en-US" sz="1600" dirty="0" smtClean="0">
                <a:solidFill>
                  <a:schemeClr val="bg1"/>
                </a:solidFill>
              </a:rPr>
              <a:t>Rig-37 (Glacier Rig) now at North Fork pad</a:t>
            </a:r>
          </a:p>
        </p:txBody>
      </p:sp>
      <p:sp>
        <p:nvSpPr>
          <p:cNvPr id="3" name="Rectangle 2"/>
          <p:cNvSpPr/>
          <p:nvPr/>
        </p:nvSpPr>
        <p:spPr>
          <a:xfrm>
            <a:off x="3200400" y="4572000"/>
            <a:ext cx="4572000" cy="1384995"/>
          </a:xfrm>
          <a:prstGeom prst="rect">
            <a:avLst/>
          </a:prstGeom>
        </p:spPr>
        <p:txBody>
          <a:bodyPr>
            <a:spAutoFit/>
          </a:bodyPr>
          <a:lstStyle/>
          <a:p>
            <a:pPr marL="457200" indent="-457200" fontAlgn="auto">
              <a:spcBef>
                <a:spcPts val="400"/>
              </a:spcBef>
              <a:spcAft>
                <a:spcPts val="400"/>
              </a:spcAft>
              <a:buFont typeface="Wingdings" pitchFamily="2" charset="2"/>
              <a:buChar char="§"/>
              <a:defRPr/>
            </a:pPr>
            <a:r>
              <a:rPr lang="en-US" sz="1600" dirty="0" smtClean="0">
                <a:solidFill>
                  <a:schemeClr val="bg1"/>
                </a:solidFill>
                <a:latin typeface="+mn-lt"/>
              </a:rPr>
              <a:t>First Well Drilled and Completed</a:t>
            </a:r>
          </a:p>
          <a:p>
            <a:pPr marL="457200" indent="-457200" fontAlgn="auto">
              <a:spcBef>
                <a:spcPts val="400"/>
              </a:spcBef>
              <a:spcAft>
                <a:spcPts val="400"/>
              </a:spcAft>
              <a:buFont typeface="Wingdings" pitchFamily="2" charset="2"/>
              <a:buChar char="§"/>
              <a:defRPr/>
            </a:pPr>
            <a:r>
              <a:rPr lang="en-US" sz="1600" dirty="0" smtClean="0">
                <a:solidFill>
                  <a:schemeClr val="bg1"/>
                </a:solidFill>
                <a:latin typeface="+mn-lt"/>
              </a:rPr>
              <a:t>Second Well </a:t>
            </a:r>
            <a:r>
              <a:rPr lang="en-US" sz="1600" dirty="0" err="1" smtClean="0">
                <a:solidFill>
                  <a:schemeClr val="bg1"/>
                </a:solidFill>
                <a:latin typeface="+mn-lt"/>
              </a:rPr>
              <a:t>TD’d</a:t>
            </a:r>
            <a:endParaRPr lang="en-US" sz="1600" dirty="0">
              <a:solidFill>
                <a:schemeClr val="bg1"/>
              </a:solidFill>
              <a:latin typeface="+mn-lt"/>
            </a:endParaRPr>
          </a:p>
          <a:p>
            <a:pPr marL="457200" indent="-457200" fontAlgn="auto">
              <a:spcBef>
                <a:spcPts val="400"/>
              </a:spcBef>
              <a:spcAft>
                <a:spcPts val="400"/>
              </a:spcAft>
              <a:buFont typeface="Wingdings" pitchFamily="2" charset="2"/>
              <a:buChar char="§"/>
              <a:defRPr/>
            </a:pPr>
            <a:r>
              <a:rPr lang="en-US" sz="1600" dirty="0">
                <a:solidFill>
                  <a:schemeClr val="bg1"/>
                </a:solidFill>
                <a:latin typeface="+mn-lt"/>
              </a:rPr>
              <a:t>Evaluating oil </a:t>
            </a:r>
            <a:r>
              <a:rPr lang="en-US" sz="1600" dirty="0" smtClean="0">
                <a:solidFill>
                  <a:schemeClr val="bg1"/>
                </a:solidFill>
                <a:latin typeface="+mn-lt"/>
              </a:rPr>
              <a:t>potential</a:t>
            </a:r>
          </a:p>
          <a:p>
            <a:pPr marL="457200" indent="-457200" fontAlgn="auto">
              <a:spcBef>
                <a:spcPts val="400"/>
              </a:spcBef>
              <a:spcAft>
                <a:spcPts val="400"/>
              </a:spcAft>
              <a:buFont typeface="Wingdings" pitchFamily="2" charset="2"/>
              <a:buChar char="§"/>
              <a:defRPr/>
            </a:pPr>
            <a:r>
              <a:rPr lang="en-US" sz="1600" dirty="0" smtClean="0">
                <a:solidFill>
                  <a:schemeClr val="bg1"/>
                </a:solidFill>
                <a:latin typeface="+mn-lt"/>
              </a:rPr>
              <a:t>Preparing for pad &amp; facilities expansion </a:t>
            </a:r>
            <a:endParaRPr lang="en-US" sz="1600" dirty="0">
              <a:solidFill>
                <a:schemeClr val="bg1"/>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bwMode="auto">
        <a:solidFill>
          <a:srgbClr val="969696"/>
        </a:solidFill>
        <a:ln w="28575" cap="flat" cmpd="sng" algn="ctr">
          <a:solidFill>
            <a:srgbClr val="29799A"/>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rgbClr val="808080"/>
                </a:outerShdw>
              </a:effectLst>
            </a14:hiddenEffects>
          </a:ext>
        </a:extLst>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11795</TotalTime>
  <Words>1665</Words>
  <Application>Microsoft Office PowerPoint</Application>
  <PresentationFormat>On-screen Show (4:3)</PresentationFormat>
  <Paragraphs>119</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Georgia</vt:lpstr>
      <vt:lpstr>Times New Roman</vt:lpstr>
      <vt:lpstr>Wingdings</vt:lpstr>
      <vt:lpstr>Office Theme</vt:lpstr>
      <vt:lpstr>PowerPoint Presentation</vt:lpstr>
      <vt:lpstr>PowerPoint Presentation</vt:lpstr>
      <vt:lpstr>Cook Inlet Energy, LLC  A Wholly Owned Subsidiary of Miller Energy Resources</vt:lpstr>
      <vt:lpstr>Cook Inlet Lease Acreage</vt:lpstr>
      <vt:lpstr>North Slope Acreage</vt:lpstr>
      <vt:lpstr>Four Distinct Fields in Alaska</vt:lpstr>
      <vt:lpstr>Redoubt Shoal Hemlock Structure</vt:lpstr>
      <vt:lpstr>West McArthur River Unit</vt:lpstr>
      <vt:lpstr>North Fork Unit</vt:lpstr>
      <vt:lpstr>Badami</vt:lpstr>
      <vt:lpstr>Alaska Drilling Rig Status</vt:lpstr>
      <vt:lpstr>Drilling Inventory</vt:lpstr>
      <vt:lpstr>Q &amp; 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 Presentation</dc:title>
  <dc:creator>Miller Energy</dc:creator>
  <cp:lastModifiedBy>Conrad J. Perry</cp:lastModifiedBy>
  <cp:revision>593</cp:revision>
  <cp:lastPrinted>2014-11-18T01:02:57Z</cp:lastPrinted>
  <dcterms:created xsi:type="dcterms:W3CDTF">2013-11-25T22:57:07Z</dcterms:created>
  <dcterms:modified xsi:type="dcterms:W3CDTF">2015-02-09T17:36:40Z</dcterms:modified>
</cp:coreProperties>
</file>