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  <p:sldMasterId id="2147483679" r:id="rId3"/>
  </p:sldMasterIdLst>
  <p:notesMasterIdLst>
    <p:notesMasterId r:id="rId14"/>
  </p:notesMasterIdLst>
  <p:sldIdLst>
    <p:sldId id="260" r:id="rId4"/>
    <p:sldId id="285" r:id="rId5"/>
    <p:sldId id="278" r:id="rId6"/>
    <p:sldId id="284" r:id="rId7"/>
    <p:sldId id="287" r:id="rId8"/>
    <p:sldId id="306" r:id="rId9"/>
    <p:sldId id="297" r:id="rId10"/>
    <p:sldId id="292" r:id="rId11"/>
    <p:sldId id="293" r:id="rId12"/>
    <p:sldId id="282" r:id="rId1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660" autoAdjust="0"/>
  </p:normalViewPr>
  <p:slideViewPr>
    <p:cSldViewPr snapToGrid="0" snapToObjects="1">
      <p:cViewPr varScale="1">
        <p:scale>
          <a:sx n="80" d="100"/>
          <a:sy n="80" d="100"/>
        </p:scale>
        <p:origin x="-780" y="-60"/>
      </p:cViewPr>
      <p:guideLst>
        <p:guide orient="horz" pos="2160"/>
        <p:guide orient="horz" pos="519"/>
        <p:guide orient="horz" pos="2694"/>
        <p:guide orient="horz" pos="3178"/>
        <p:guide pos="2880"/>
        <p:guide pos="211"/>
        <p:guide pos="54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9D27471-FF6A-4F8A-A6C1-4BD9D9754AD3}" type="datetimeFigureOut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51EA5E-3EBB-466B-BFE1-E41B7CDFAE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038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41388" fontAlgn="base">
              <a:spcBef>
                <a:spcPct val="0"/>
              </a:spcBef>
              <a:spcAft>
                <a:spcPct val="0"/>
              </a:spcAft>
            </a:pPr>
            <a:fld id="{BC8ABD72-97DF-4B43-97FA-82A130AD660B}" type="slidenum">
              <a:rPr lang="en-US">
                <a:latin typeface="Arial" charset="0"/>
                <a:cs typeface="Arial" charset="0"/>
              </a:rPr>
              <a:pPr defTabSz="941388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A25909-5508-41B8-8B19-70977838FB5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0B9DFA-8220-480E-8046-87C0A47DB1D0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3513BC1-DEE2-424F-80BB-68589378A90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924D4A2-6F61-4659-B882-25F273434D57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28688" fontAlgn="base">
              <a:spcBef>
                <a:spcPct val="0"/>
              </a:spcBef>
              <a:spcAft>
                <a:spcPct val="0"/>
              </a:spcAft>
            </a:pPr>
            <a:fld id="{C32CE601-40E2-42AE-9387-CA1A8FC52DA2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defTabSz="928688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6612" cy="34845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lIns="92650" tIns="46324" rIns="92650" bIns="46324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z="8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2813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3D1226-40AE-41D6-90B7-555CE654835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cs typeface="Arial" charset="0"/>
              </a:rPr>
              <a:t>Record</a:t>
            </a:r>
            <a:r>
              <a:rPr lang="en-US" sz="1100" baseline="0" dirty="0" smtClean="0">
                <a:latin typeface="Arial" charset="0"/>
                <a:cs typeface="Arial" charset="0"/>
              </a:rPr>
              <a:t> Kuparuk well drilled by Doyon 141 </a:t>
            </a:r>
            <a:r>
              <a:rPr lang="en-US" sz="1100" baseline="0" dirty="0" err="1" smtClean="0">
                <a:latin typeface="Arial" charset="0"/>
                <a:cs typeface="Arial" charset="0"/>
              </a:rPr>
              <a:t>2F</a:t>
            </a:r>
            <a:r>
              <a:rPr lang="en-US" sz="1100" baseline="0" dirty="0" smtClean="0">
                <a:latin typeface="Arial" charset="0"/>
                <a:cs typeface="Arial" charset="0"/>
              </a:rPr>
              <a:t>-22 22,009’ TD w/ 8549’ lateral in Kuparuk C </a:t>
            </a:r>
            <a:r>
              <a:rPr lang="en-US" sz="1100" baseline="0" dirty="0" smtClean="0">
                <a:latin typeface="Arial" charset="0"/>
                <a:cs typeface="Arial" charset="0"/>
              </a:rPr>
              <a:t>Sand</a:t>
            </a:r>
            <a:endParaRPr lang="en-GB" sz="1100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801B474-C5B6-4C94-B805-14A3AA2D4ED8}" type="slidenum">
              <a:rPr lang="en-US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EA5E-3EBB-466B-BFE1-E41B7CDFAEB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7016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51EA5E-3EBB-466B-BFE1-E41B7CDFAEB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24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-0312 Red PPT template 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880" y="4770120"/>
            <a:ext cx="4372446" cy="1090295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0" y="3048317"/>
            <a:ext cx="4358640" cy="1470025"/>
          </a:xfrm>
        </p:spPr>
        <p:txBody>
          <a:bodyPr lIns="18288" rIns="18288" anchor="b">
            <a:noAutofit/>
          </a:bodyPr>
          <a:lstStyle>
            <a:lvl1pPr algn="r">
              <a:defRPr sz="6000" b="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2BE81-FE54-448F-AC45-8250DB464988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02423-AB52-47F0-BD57-68A4F71573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-0312 Red PPT template 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880" y="4770120"/>
            <a:ext cx="4372446" cy="1090295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0" y="3048317"/>
            <a:ext cx="4358640" cy="1470025"/>
          </a:xfrm>
        </p:spPr>
        <p:txBody>
          <a:bodyPr lIns="18288" rIns="18288" anchor="b">
            <a:noAutofit/>
          </a:bodyPr>
          <a:lstStyle>
            <a:lvl1pPr algn="r">
              <a:defRPr sz="6000" b="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CC24E-900B-45EF-A8A7-67AD5F85BBE9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24C00-F3D5-44FF-9348-664B247FCB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03C3D8-6410-4713-8328-072EB54681ED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96A9A-371C-46BA-9C6C-E8DBBC33C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4ED14-F166-4246-AA0E-994F379D6447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F85CD-1BA6-4777-AA5F-651BF9CEC7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199EE-FAE0-45CD-8822-8FA9A6DFEDBA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535E9-2121-4F52-88BD-5369B963B3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5438" y="819785"/>
            <a:ext cx="4110037" cy="53292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4587875" y="819785"/>
            <a:ext cx="4111625" cy="258762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587875" y="3559810"/>
            <a:ext cx="4111625" cy="258921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E157-DBF4-47EB-B6B7-273E33E81970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6DED6-516A-40E6-840C-E0E56506F9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9E9B1-25CE-444D-8E64-DE1F1740098E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4B978-7B92-4BDE-B777-17651F759B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8837BF-3F06-456B-8E9B-5A57B8009B03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E0A06-EEBE-4E1F-A642-93B847E017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69854-5148-441E-BE8C-CC003EF048AD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AE556-EE0E-4B70-832F-D91A23C7F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54BB7-7294-496F-B1B4-ECE9458F1D6E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3AD3A-5A5B-4F13-B190-532C25BC7E1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13-0312 Red PPT template cover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79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3880" y="4770120"/>
            <a:ext cx="4372446" cy="1090295"/>
          </a:xfrm>
        </p:spPr>
        <p:txBody>
          <a:bodyPr>
            <a:normAutofit/>
          </a:bodyPr>
          <a:lstStyle>
            <a:lvl1pPr marL="0" indent="0" algn="r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8640" y="3048317"/>
            <a:ext cx="4358640" cy="1470025"/>
          </a:xfrm>
        </p:spPr>
        <p:txBody>
          <a:bodyPr lIns="18288" rIns="18288" anchor="b">
            <a:noAutofit/>
          </a:bodyPr>
          <a:lstStyle>
            <a:lvl1pPr algn="r">
              <a:defRPr sz="6000" b="0" spc="-1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60DB5-B5EE-4837-8D4D-6AB93391A931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C3FF1-B516-45E5-8050-7BC82BC661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EA588-695A-4A39-90A6-46FFA1DE123C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E682A-225A-4C62-8EF0-6D90520C2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CF5F5-A95C-471C-BD94-01348D457D3F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C4784-8691-4D7D-B5E0-176879B0AC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B5C6-386F-4FC7-AF01-09A2415C113F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2DC0D-5A11-484B-9BD8-19F0C41703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389EB-4C18-4725-8A69-D5D8EA129083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507C-3C57-4DC5-94EA-19ED0C7B506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5438" y="819785"/>
            <a:ext cx="4110037" cy="53292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4587875" y="819785"/>
            <a:ext cx="4111625" cy="258762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587875" y="3559810"/>
            <a:ext cx="4111625" cy="258921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33FF3-E094-41AD-BB70-755412197CDB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9EBBB-9441-4655-A780-3C9FC2B2C9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25354-BC00-43FC-B7A0-94137EAD7948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EB9F7-42E0-4A13-9A20-50DFA8C4DAF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CD7A-9923-4DC8-817A-5382EE591684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82AAE-0864-47A0-A5CE-2FB42C415F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7B28-9364-4DFF-A6EF-C641FA8DCB3B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FA27-255C-4E47-8B9A-B4BAB6662C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BFE9B-3979-44ED-A3BA-48E40F098A18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2F8FF-8BB4-4482-8927-7352B9DFF0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C4C6-227A-4435-A166-76E5277E270E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FAA4B-E583-4D12-B7DB-85F066B7DA7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680" y="823914"/>
            <a:ext cx="4198620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D440C-707B-4C25-A2AB-A2621E104242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1D90A-0210-453C-B884-D5CE147EF6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25438" y="819785"/>
            <a:ext cx="4110037" cy="5329238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2"/>
          </p:nvPr>
        </p:nvSpPr>
        <p:spPr>
          <a:xfrm>
            <a:off x="4587875" y="819785"/>
            <a:ext cx="4111625" cy="2587625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4"/>
          <p:cNvSpPr>
            <a:spLocks noGrp="1"/>
          </p:cNvSpPr>
          <p:nvPr>
            <p:ph sz="quarter" idx="3"/>
          </p:nvPr>
        </p:nvSpPr>
        <p:spPr>
          <a:xfrm>
            <a:off x="4587875" y="3559810"/>
            <a:ext cx="4111625" cy="2589213"/>
          </a:xfrm>
        </p:spPr>
        <p:txBody>
          <a:bodyPr/>
          <a:lstStyle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71FE3-A8A2-44E1-8E8D-CE734FC6F963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F17F8-9D47-41F7-94D6-7D58E82F7A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4"/>
            <a:ext cx="4160837" cy="530225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1807-75A8-42C6-A777-372643136029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1EB6A-E71D-4AB2-81EF-207FB67AE5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69219-89B0-46D2-94EA-C31768CABE7B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28A0-B893-414B-842F-10F78C545C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1B0A8-8B77-4F1A-966C-DF763C3294DD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8517A-971E-45FB-B8E0-67AC79873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53EFD2-1A08-4A7F-8F8A-8E4F14E3F079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FA2191-2624-4D00-8F50-B363C36F28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Red bar_standard.jpg"/>
          <p:cNvPicPr>
            <a:picLocks noChangeAspect="1"/>
          </p:cNvPicPr>
          <p:nvPr/>
        </p:nvPicPr>
        <p:blipFill>
          <a:blip r:embed="rId11"/>
          <a:srcRect l="212"/>
          <a:stretch>
            <a:fillRect/>
          </a:stretch>
        </p:blipFill>
        <p:spPr bwMode="auto">
          <a:xfrm>
            <a:off x="0" y="6608763"/>
            <a:ext cx="9163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223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334963" y="60325"/>
            <a:ext cx="8351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963" y="823913"/>
            <a:ext cx="835183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9438" y="6346825"/>
            <a:ext cx="906462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B39CC4-4DE5-4785-AD85-6A1C1C796684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08763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63" y="6608763"/>
            <a:ext cx="823912" cy="24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EA2B094-9792-4DE8-B5C9-8C7C1707CB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0" r:id="rId2"/>
    <p:sldLayoutId id="2147483689" r:id="rId3"/>
    <p:sldLayoutId id="2147483688" r:id="rId4"/>
    <p:sldLayoutId id="2147483687" r:id="rId5"/>
    <p:sldLayoutId id="2147483686" r:id="rId6"/>
    <p:sldLayoutId id="2147483685" r:id="rId7"/>
    <p:sldLayoutId id="2147483684" r:id="rId8"/>
    <p:sldLayoutId id="2147483683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´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747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682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Red bar_standard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608763"/>
            <a:ext cx="9163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223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268" name="Title Placeholder 1"/>
          <p:cNvSpPr>
            <a:spLocks noGrp="1"/>
          </p:cNvSpPr>
          <p:nvPr>
            <p:ph type="title"/>
          </p:nvPr>
        </p:nvSpPr>
        <p:spPr bwMode="auto">
          <a:xfrm>
            <a:off x="334963" y="60325"/>
            <a:ext cx="8351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963" y="823913"/>
            <a:ext cx="835183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9438" y="6346825"/>
            <a:ext cx="906462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F4062C-82D0-42A9-8C09-4FB1052957C5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08763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63" y="6608763"/>
            <a:ext cx="823912" cy="24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C080D91-816B-4641-8BD8-CBDEAA2757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7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691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´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747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682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Red bar_standard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6608763"/>
            <a:ext cx="9163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22300"/>
          </a:xfrm>
          <a:prstGeom prst="rect">
            <a:avLst/>
          </a:prstGeom>
          <a:solidFill>
            <a:srgbClr val="808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508" name="Title Placeholder 1"/>
          <p:cNvSpPr>
            <a:spLocks noGrp="1"/>
          </p:cNvSpPr>
          <p:nvPr>
            <p:ph type="title"/>
          </p:nvPr>
        </p:nvSpPr>
        <p:spPr bwMode="auto">
          <a:xfrm>
            <a:off x="334963" y="60325"/>
            <a:ext cx="83518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15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34963" y="823913"/>
            <a:ext cx="8351837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99438" y="6346825"/>
            <a:ext cx="906462" cy="2619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4AB886B-4776-4842-89E6-A33B3479EDF3}" type="datetime1">
              <a:rPr lang="en-US"/>
              <a:pPr>
                <a:defRPr/>
              </a:pPr>
              <a:t>2/24/2015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08763"/>
            <a:ext cx="2895600" cy="257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463" y="6608763"/>
            <a:ext cx="823912" cy="24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prstClr val="whit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6CBAEF-713E-4A53-9D17-44797A884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6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 3" pitchFamily="18" charset="2"/>
        <a:buChar char="´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747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17625" indent="-17462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1682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248400"/>
            <a:ext cx="1447800" cy="476250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C7363E44-E441-49CC-95E2-7974588119D6}" type="slidenum">
              <a:rPr lang="en-US" sz="1100">
                <a:solidFill>
                  <a:schemeClr val="tx1"/>
                </a:solidFill>
                <a:latin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1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3588" y="1617663"/>
            <a:ext cx="8162925" cy="2882900"/>
          </a:xfrm>
        </p:spPr>
        <p:txBody>
          <a:bodyPr rtlCol="0"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/>
              <a:t>AADE Operator’s Forum</a:t>
            </a:r>
            <a:br>
              <a:rPr lang="en-US" sz="4000" dirty="0"/>
            </a:br>
            <a:r>
              <a:rPr lang="en-US" sz="4000" dirty="0"/>
              <a:t>ConocoPhillips Alaska, Inc.</a:t>
            </a:r>
            <a:br>
              <a:rPr lang="en-US" sz="4000" dirty="0"/>
            </a:br>
            <a:r>
              <a:rPr lang="en-US" sz="4000" dirty="0"/>
              <a:t> </a:t>
            </a:r>
            <a:r>
              <a:rPr lang="en-US" sz="4000" dirty="0" smtClean="0"/>
              <a:t>2015 </a:t>
            </a:r>
            <a:r>
              <a:rPr lang="en-US" sz="4000" dirty="0"/>
              <a:t>Outlook</a:t>
            </a:r>
          </a:p>
        </p:txBody>
      </p:sp>
      <p:sp>
        <p:nvSpPr>
          <p:cNvPr id="307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5592763" y="4616450"/>
            <a:ext cx="3292475" cy="1241425"/>
          </a:xfrm>
        </p:spPr>
        <p:txBody>
          <a:bodyPr rtlCol="0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0" dirty="0"/>
              <a:t>Randall Kanady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0" dirty="0"/>
              <a:t>Staff Drilling Engineer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b="0" dirty="0"/>
              <a:t>CPA Drilling and Wells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mtClean="0"/>
          </a:p>
        </p:txBody>
      </p:sp>
      <p:sp>
        <p:nvSpPr>
          <p:cNvPr id="49154" name="Slide Number Placeholder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0AA7CF3-EB1D-408D-8FEA-66EC230CFF2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  <p:sp>
        <p:nvSpPr>
          <p:cNvPr id="49155" name="TextBox 3"/>
          <p:cNvSpPr txBox="1">
            <a:spLocks noChangeArrowheads="1"/>
          </p:cNvSpPr>
          <p:nvPr/>
        </p:nvSpPr>
        <p:spPr bwMode="auto">
          <a:xfrm>
            <a:off x="2820988" y="2625725"/>
            <a:ext cx="3397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latin typeface="Calibri" pitchFamily="34" charset="0"/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7" name="Chart 6"/>
          <p:cNvGraphicFramePr>
            <a:graphicFrameLocks/>
          </p:cNvGraphicFramePr>
          <p:nvPr/>
        </p:nvGraphicFramePr>
        <p:xfrm>
          <a:off x="334963" y="722313"/>
          <a:ext cx="8594725" cy="426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50" r:id="rId4" imgW="8596105" imgH="4267570" progId="Excel.Chart.8">
                  <p:embed/>
                </p:oleObj>
              </mc:Choice>
              <mc:Fallback>
                <p:oleObj r:id="rId4" imgW="8596105" imgH="4267570" progId="Excel.Char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722313"/>
                        <a:ext cx="8594725" cy="4262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Health, Safety, &amp; Environment – 2014 D&amp;W Update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11974D8-4AF5-409C-B8D8-253B2E2FD75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68375" y="4984750"/>
            <a:ext cx="7718425" cy="17462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Short Service Employee </a:t>
            </a:r>
            <a:r>
              <a:rPr lang="en-US" dirty="0" smtClean="0"/>
              <a:t>policy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</a:rPr>
              <a:t>Hands-Free </a:t>
            </a:r>
            <a:r>
              <a:rPr lang="en-US" dirty="0">
                <a:solidFill>
                  <a:prstClr val="black"/>
                </a:solidFill>
              </a:rPr>
              <a:t>lifting policy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Proactive HSE Measures:  Everyone Participates, Every Day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</a:rPr>
              <a:t>DROPS Audit review and corrective actions including enhanced lifting/rigging focus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/>
          <p:cNvPicPr>
            <a:picLocks noChangeAspect="1"/>
          </p:cNvPicPr>
          <p:nvPr/>
        </p:nvPicPr>
        <p:blipFill>
          <a:blip r:embed="rId3"/>
          <a:srcRect l="162" t="813" r="34071" b="931"/>
          <a:stretch>
            <a:fillRect/>
          </a:stretch>
        </p:blipFill>
        <p:spPr bwMode="auto">
          <a:xfrm>
            <a:off x="295275" y="776288"/>
            <a:ext cx="8516938" cy="5149850"/>
          </a:xfrm>
          <a:prstGeom prst="rect">
            <a:avLst/>
          </a:prstGeom>
          <a:noFill/>
          <a:ln w="25400">
            <a:solidFill>
              <a:srgbClr val="0A427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285750" y="6053138"/>
            <a:ext cx="8526463" cy="490537"/>
          </a:xfrm>
          <a:prstGeom prst="rect">
            <a:avLst/>
          </a:prstGeom>
          <a:solidFill>
            <a:srgbClr val="E6E7E8"/>
          </a:solidFill>
          <a:ln w="28575">
            <a:solidFill>
              <a:srgbClr val="E6E7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6867" name="Group 6"/>
          <p:cNvGrpSpPr>
            <a:grpSpLocks/>
          </p:cNvGrpSpPr>
          <p:nvPr/>
        </p:nvGrpSpPr>
        <p:grpSpPr bwMode="auto">
          <a:xfrm>
            <a:off x="733425" y="6267450"/>
            <a:ext cx="2849563" cy="276225"/>
            <a:chOff x="914568" y="6231566"/>
            <a:chExt cx="2849378" cy="276999"/>
          </a:xfrm>
        </p:grpSpPr>
        <p:sp>
          <p:nvSpPr>
            <p:cNvPr id="3" name="Rectangle 2"/>
            <p:cNvSpPr/>
            <p:nvPr/>
          </p:nvSpPr>
          <p:spPr>
            <a:xfrm>
              <a:off x="914568" y="6274549"/>
              <a:ext cx="120642" cy="176706"/>
            </a:xfrm>
            <a:prstGeom prst="rect">
              <a:avLst/>
            </a:prstGeom>
            <a:solidFill>
              <a:srgbClr val="C100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880" name="TextBox 3"/>
            <p:cNvSpPr txBox="1">
              <a:spLocks noChangeArrowheads="1"/>
            </p:cNvSpPr>
            <p:nvPr/>
          </p:nvSpPr>
          <p:spPr bwMode="auto">
            <a:xfrm>
              <a:off x="971419" y="6231566"/>
              <a:ext cx="279252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  Western North Slope (“WNS”) – 78% WI</a:t>
              </a:r>
            </a:p>
          </p:txBody>
        </p:sp>
      </p:grpSp>
      <p:grpSp>
        <p:nvGrpSpPr>
          <p:cNvPr id="36868" name="Group 5"/>
          <p:cNvGrpSpPr>
            <a:grpSpLocks/>
          </p:cNvGrpSpPr>
          <p:nvPr/>
        </p:nvGrpSpPr>
        <p:grpSpPr bwMode="auto">
          <a:xfrm>
            <a:off x="4137025" y="6267450"/>
            <a:ext cx="1674813" cy="276225"/>
            <a:chOff x="4061443" y="6234833"/>
            <a:chExt cx="1674557" cy="276999"/>
          </a:xfrm>
        </p:grpSpPr>
        <p:sp>
          <p:nvSpPr>
            <p:cNvPr id="10" name="Rectangle 9"/>
            <p:cNvSpPr/>
            <p:nvPr/>
          </p:nvSpPr>
          <p:spPr>
            <a:xfrm>
              <a:off x="4061443" y="6284184"/>
              <a:ext cx="120632" cy="178298"/>
            </a:xfrm>
            <a:prstGeom prst="rect">
              <a:avLst/>
            </a:prstGeom>
            <a:solidFill>
              <a:srgbClr val="FF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878" name="TextBox 12"/>
            <p:cNvSpPr txBox="1">
              <a:spLocks noChangeArrowheads="1"/>
            </p:cNvSpPr>
            <p:nvPr/>
          </p:nvSpPr>
          <p:spPr bwMode="auto">
            <a:xfrm>
              <a:off x="4174934" y="6234833"/>
              <a:ext cx="156106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Kuparuk – 52-55% WI</a:t>
              </a:r>
            </a:p>
          </p:txBody>
        </p:sp>
      </p:grpSp>
      <p:grpSp>
        <p:nvGrpSpPr>
          <p:cNvPr id="36869" name="Group 4"/>
          <p:cNvGrpSpPr>
            <a:grpSpLocks/>
          </p:cNvGrpSpPr>
          <p:nvPr/>
        </p:nvGrpSpPr>
        <p:grpSpPr bwMode="auto">
          <a:xfrm>
            <a:off x="6364288" y="6267450"/>
            <a:ext cx="1546225" cy="276225"/>
            <a:chOff x="6545255" y="6171918"/>
            <a:chExt cx="1546122" cy="276999"/>
          </a:xfrm>
        </p:grpSpPr>
        <p:sp>
          <p:nvSpPr>
            <p:cNvPr id="11" name="Rectangle 10"/>
            <p:cNvSpPr/>
            <p:nvPr/>
          </p:nvSpPr>
          <p:spPr>
            <a:xfrm>
              <a:off x="6545255" y="6221269"/>
              <a:ext cx="120642" cy="178298"/>
            </a:xfrm>
            <a:prstGeom prst="rect">
              <a:avLst/>
            </a:prstGeom>
            <a:solidFill>
              <a:srgbClr val="1085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6876" name="TextBox 13"/>
            <p:cNvSpPr txBox="1">
              <a:spLocks noChangeArrowheads="1"/>
            </p:cNvSpPr>
            <p:nvPr/>
          </p:nvSpPr>
          <p:spPr bwMode="auto">
            <a:xfrm>
              <a:off x="6665905" y="6171918"/>
              <a:ext cx="142547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 b="1">
                  <a:solidFill>
                    <a:srgbClr val="000000"/>
                  </a:solidFill>
                  <a:latin typeface="Calibri" pitchFamily="34" charset="0"/>
                </a:rPr>
                <a:t>Prudhoe – 36% WI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681038" y="6267450"/>
            <a:ext cx="5076825" cy="0"/>
          </a:xfrm>
          <a:prstGeom prst="line">
            <a:avLst/>
          </a:prstGeom>
          <a:ln w="19050">
            <a:solidFill>
              <a:srgbClr val="0A42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1038" y="4959350"/>
            <a:ext cx="101917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NPR-A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6838" y="3089275"/>
            <a:ext cx="47625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CD5</a:t>
            </a:r>
          </a:p>
        </p:txBody>
      </p:sp>
      <p:sp>
        <p:nvSpPr>
          <p:cNvPr id="36873" name="Rectangle 2"/>
          <p:cNvSpPr txBox="1">
            <a:spLocks noChangeArrowheads="1"/>
          </p:cNvSpPr>
          <p:nvPr/>
        </p:nvSpPr>
        <p:spPr bwMode="auto">
          <a:xfrm>
            <a:off x="325438" y="114300"/>
            <a:ext cx="81946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600" b="1">
                <a:solidFill>
                  <a:schemeClr val="bg1"/>
                </a:solidFill>
                <a:latin typeface="Calibri" pitchFamily="34" charset="0"/>
              </a:rPr>
              <a:t>ConocoPhillips North Slope Assets</a:t>
            </a:r>
          </a:p>
        </p:txBody>
      </p:sp>
      <p:sp>
        <p:nvSpPr>
          <p:cNvPr id="36874" name="Slide Number Placeholder 8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608763"/>
            <a:ext cx="2895600" cy="257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B6692FEF-F373-416F-BA50-B5CFDD33DAA3}" type="slidenum">
              <a:rPr lang="en-US" sz="110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ConocoPhillips Alaska Rig and Well Intervention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34963" y="1036638"/>
            <a:ext cx="8351837" cy="5302250"/>
          </a:xfrm>
        </p:spPr>
        <p:txBody>
          <a:bodyPr/>
          <a:lstStyle/>
          <a:p>
            <a:r>
              <a:rPr lang="en-US" dirty="0" smtClean="0"/>
              <a:t>North Slope Drilling</a:t>
            </a:r>
          </a:p>
          <a:p>
            <a:pPr lvl="1"/>
            <a:r>
              <a:rPr lang="en-US" sz="2200" dirty="0" smtClean="0"/>
              <a:t>1 Rotary Rig for Alpine (Doyon 19)</a:t>
            </a:r>
          </a:p>
          <a:p>
            <a:pPr lvl="1"/>
            <a:r>
              <a:rPr lang="en-US" sz="2200" dirty="0" smtClean="0"/>
              <a:t>2 Rotary Rigs for Kuparuk </a:t>
            </a:r>
          </a:p>
          <a:p>
            <a:pPr lvl="2"/>
            <a:r>
              <a:rPr lang="en-US" sz="2000" dirty="0" smtClean="0"/>
              <a:t>(Doyon 25 and Doyon 141)</a:t>
            </a:r>
          </a:p>
          <a:p>
            <a:pPr lvl="1"/>
            <a:r>
              <a:rPr lang="en-US" sz="2200" dirty="0" smtClean="0"/>
              <a:t>2 Work Over Rigs Kuparuk </a:t>
            </a:r>
          </a:p>
          <a:p>
            <a:pPr lvl="2"/>
            <a:r>
              <a:rPr lang="en-US" sz="2000" dirty="0" smtClean="0"/>
              <a:t>(Nabors 7ES and Nabors 9ES)</a:t>
            </a:r>
          </a:p>
          <a:p>
            <a:pPr lvl="1"/>
            <a:r>
              <a:rPr lang="en-US" sz="2200" dirty="0"/>
              <a:t>1 </a:t>
            </a:r>
            <a:r>
              <a:rPr lang="en-US" sz="2200" dirty="0" err="1"/>
              <a:t>CTD</a:t>
            </a:r>
            <a:r>
              <a:rPr lang="en-US" sz="2200"/>
              <a:t> rig (Nabors CDR2</a:t>
            </a:r>
            <a:r>
              <a:rPr lang="en-US" sz="2200" smtClean="0"/>
              <a:t>)</a:t>
            </a:r>
            <a:endParaRPr lang="en-US" sz="2200" dirty="0" smtClean="0"/>
          </a:p>
          <a:p>
            <a:r>
              <a:rPr lang="en-US" dirty="0" smtClean="0"/>
              <a:t>North Slope Well Intervention 	</a:t>
            </a:r>
          </a:p>
          <a:p>
            <a:pPr lvl="1"/>
            <a:r>
              <a:rPr lang="en-US" sz="2200" dirty="0" smtClean="0"/>
              <a:t>7.5 </a:t>
            </a:r>
            <a:r>
              <a:rPr lang="en-US" sz="2200" dirty="0" err="1" smtClean="0"/>
              <a:t>Slickline</a:t>
            </a:r>
            <a:r>
              <a:rPr lang="en-US" sz="2200" dirty="0" smtClean="0"/>
              <a:t> Units</a:t>
            </a:r>
          </a:p>
          <a:p>
            <a:pPr lvl="1"/>
            <a:r>
              <a:rPr lang="en-US" sz="2200" dirty="0" smtClean="0"/>
              <a:t>1 Digital </a:t>
            </a:r>
            <a:r>
              <a:rPr lang="en-US" sz="2200" dirty="0" err="1" smtClean="0"/>
              <a:t>Slickline</a:t>
            </a:r>
            <a:r>
              <a:rPr lang="en-US" sz="2200" dirty="0" smtClean="0"/>
              <a:t> Unit</a:t>
            </a:r>
          </a:p>
          <a:p>
            <a:pPr lvl="1"/>
            <a:r>
              <a:rPr lang="en-US" sz="2200" dirty="0" smtClean="0"/>
              <a:t>2 Coil Tubing Units</a:t>
            </a:r>
          </a:p>
          <a:p>
            <a:pPr lvl="1"/>
            <a:r>
              <a:rPr lang="en-US" sz="2200" dirty="0" smtClean="0"/>
              <a:t>2 E-Line Units</a:t>
            </a:r>
          </a:p>
          <a:p>
            <a:endParaRPr lang="en-US" dirty="0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608763"/>
            <a:ext cx="2895600" cy="257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3BE834A2-5846-4605-8910-9DC9C0405D9B}" type="slidenum">
              <a:rPr lang="en-US" sz="110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6675" y="608013"/>
            <a:ext cx="399732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6"/>
          <p:cNvSpPr>
            <a:spLocks noGrp="1"/>
          </p:cNvSpPr>
          <p:nvPr>
            <p:ph type="title" idx="4294967295"/>
          </p:nvPr>
        </p:nvSpPr>
        <p:spPr>
          <a:xfrm>
            <a:off x="76200" y="87313"/>
            <a:ext cx="8915400" cy="422275"/>
          </a:xfrm>
        </p:spPr>
        <p:txBody>
          <a:bodyPr/>
          <a:lstStyle/>
          <a:p>
            <a:r>
              <a:rPr lang="en-US" smtClean="0"/>
              <a:t>Rigs Added to Kuparuk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513" y="755650"/>
            <a:ext cx="5181600" cy="5715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39725" indent="-339725" defTabSz="966788">
              <a:lnSpc>
                <a:spcPct val="90000"/>
              </a:lnSpc>
              <a:spcBef>
                <a:spcPct val="20000"/>
              </a:spcBef>
              <a:buClr>
                <a:srgbClr val="8F1A20"/>
              </a:buClr>
              <a:buSzPct val="108000"/>
              <a:buFont typeface="Wingdings 3" pitchFamily="18" charset="2"/>
              <a:buChar char="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Nabors 7ES </a:t>
            </a:r>
          </a:p>
          <a:p>
            <a:pPr marL="800100" lvl="1" indent="-342900" defTabSz="966788">
              <a:lnSpc>
                <a:spcPct val="90000"/>
              </a:lnSpc>
              <a:spcBef>
                <a:spcPct val="20000"/>
              </a:spcBef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Began drilling  summer 2013</a:t>
            </a:r>
          </a:p>
          <a:p>
            <a:pPr marL="796925" lvl="1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Approximately 100 direct and hundreds more indirect jobs</a:t>
            </a:r>
            <a:endParaRPr lang="en-US" sz="1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39725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 3" pitchFamily="18" charset="2"/>
              <a:buChar char="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Nabors 9ES</a:t>
            </a:r>
          </a:p>
          <a:p>
            <a:pPr marL="796925" lvl="1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Began drilling in 2014</a:t>
            </a:r>
          </a:p>
          <a:p>
            <a:pPr marL="796925" lvl="1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Approximately 100 direct and hundreds more indirect </a:t>
            </a:r>
            <a:r>
              <a:rPr lang="en-US" dirty="0" smtClean="0">
                <a:solidFill>
                  <a:prstClr val="black"/>
                </a:solidFill>
                <a:latin typeface="+mn-lt"/>
                <a:cs typeface="+mn-cs"/>
              </a:rPr>
              <a:t>jobs</a:t>
            </a:r>
            <a:endParaRPr lang="en-US" sz="1000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39725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 3" pitchFamily="18" charset="2"/>
              <a:buChar char="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Doyon 25 added in </a:t>
            </a:r>
            <a:r>
              <a:rPr lang="en-US" sz="2000" dirty="0" err="1" smtClean="0">
                <a:solidFill>
                  <a:prstClr val="black"/>
                </a:solidFill>
                <a:latin typeface="+mn-lt"/>
                <a:cs typeface="+mn-cs"/>
              </a:rPr>
              <a:t>4Q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 2014</a:t>
            </a:r>
          </a:p>
          <a:p>
            <a:pPr marL="339725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 3" pitchFamily="18" charset="2"/>
              <a:buChar char=""/>
              <a:defRPr/>
            </a:pP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Signed 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a contract with Nabors Alaska for new-build </a:t>
            </a:r>
            <a:r>
              <a:rPr lang="en-US" sz="2000" dirty="0">
                <a:latin typeface="+mn-lt"/>
                <a:cs typeface="+mn-cs"/>
              </a:rPr>
              <a:t>CTD</a:t>
            </a: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 rig; begin drilling in late 2016</a:t>
            </a:r>
          </a:p>
          <a:p>
            <a:pPr marL="339725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 3" pitchFamily="18" charset="2"/>
              <a:buChar char="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In July: Announced Contract with Doyon Drilling for New-Build Rig (Doyon 142)</a:t>
            </a:r>
          </a:p>
          <a:p>
            <a:pPr marL="796925" lvl="1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Slated to begin drilling wells in early 2016</a:t>
            </a:r>
          </a:p>
          <a:p>
            <a:pPr marL="796925" lvl="1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black"/>
                </a:solidFill>
                <a:latin typeface="+mn-lt"/>
                <a:cs typeface="+mn-cs"/>
              </a:rPr>
              <a:t>First new-build rotary rig added to Kuparuk’s rig fleet since 2000 </a:t>
            </a:r>
          </a:p>
          <a:p>
            <a:pPr marL="339725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 3" pitchFamily="18" charset="2"/>
              <a:buChar char="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  <a:cs typeface="+mn-cs"/>
              </a:rPr>
              <a:t>Additional Drilling Has Added </a:t>
            </a:r>
            <a:r>
              <a:rPr lang="en-US" sz="2000" dirty="0" smtClean="0">
                <a:solidFill>
                  <a:prstClr val="black"/>
                </a:solidFill>
                <a:latin typeface="+mn-lt"/>
                <a:cs typeface="+mn-cs"/>
              </a:rPr>
              <a:t>~9,000 </a:t>
            </a:r>
            <a:r>
              <a:rPr lang="en-US" sz="2000" dirty="0" err="1" smtClean="0">
                <a:solidFill>
                  <a:prstClr val="black"/>
                </a:solidFill>
                <a:latin typeface="+mn-lt"/>
                <a:cs typeface="+mn-cs"/>
              </a:rPr>
              <a:t>BOPD</a:t>
            </a:r>
            <a:endParaRPr lang="en-US" sz="1000" dirty="0">
              <a:solidFill>
                <a:prstClr val="black"/>
              </a:solidFill>
              <a:latin typeface="+mn-lt"/>
              <a:cs typeface="+mn-cs"/>
            </a:endParaRPr>
          </a:p>
          <a:p>
            <a:pPr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  <a:p>
            <a:pPr marL="339725" indent="-339725" defTabSz="9667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8F1A20"/>
              </a:buClr>
              <a:buSzPct val="108000"/>
              <a:buFont typeface="Wingdings" panose="05000000000000000000" pitchFamily="2" charset="2"/>
              <a:buChar char="§"/>
              <a:defRPr/>
            </a:pPr>
            <a:endParaRPr lang="en-US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608763"/>
            <a:ext cx="2895600" cy="257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5321EC30-A25C-49DA-A9BF-BE008CD052CE}" type="slidenum">
              <a:rPr lang="en-US" sz="110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0964" name="Content Placeholder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3663" y="649288"/>
            <a:ext cx="3970337" cy="595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CD5 Development Progress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19075" y="914400"/>
            <a:ext cx="4879975" cy="550545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900" dirty="0" err="1" smtClean="0">
                <a:solidFill>
                  <a:schemeClr val="tx1"/>
                </a:solidFill>
              </a:rPr>
              <a:t>CD5</a:t>
            </a:r>
            <a:r>
              <a:rPr lang="en-US" sz="1900" dirty="0" smtClean="0">
                <a:solidFill>
                  <a:schemeClr val="tx1"/>
                </a:solidFill>
              </a:rPr>
              <a:t>: On Schedule – On Budget </a:t>
            </a:r>
            <a:r>
              <a:rPr lang="en-US" sz="1900" dirty="0" smtClean="0">
                <a:solidFill>
                  <a:srgbClr val="000000"/>
                </a:solidFill>
              </a:rPr>
              <a:t>~</a:t>
            </a:r>
            <a:r>
              <a:rPr lang="en-US" sz="1900" dirty="0" smtClean="0">
                <a:solidFill>
                  <a:schemeClr val="tx1"/>
                </a:solidFill>
              </a:rPr>
              <a:t>$1 billion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Successfully Completed</a:t>
            </a: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6-mile gravel access road and pad</a:t>
            </a: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Three smaller bridges</a:t>
            </a:r>
          </a:p>
          <a:p>
            <a:pPr>
              <a:lnSpc>
                <a:spcPct val="80000"/>
              </a:lnSpc>
            </a:pPr>
            <a:r>
              <a:rPr lang="en-US" sz="1900" dirty="0" err="1" smtClean="0">
                <a:solidFill>
                  <a:schemeClr val="tx1"/>
                </a:solidFill>
              </a:rPr>
              <a:t>Nigliq</a:t>
            </a:r>
            <a:r>
              <a:rPr lang="en-US" sz="1900" dirty="0" smtClean="0">
                <a:solidFill>
                  <a:schemeClr val="tx1"/>
                </a:solidFill>
              </a:rPr>
              <a:t> Channel Bridge Completion </a:t>
            </a:r>
          </a:p>
          <a:p>
            <a:pPr>
              <a:lnSpc>
                <a:spcPct val="80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Planned Activities 2015</a:t>
            </a:r>
            <a:endParaRPr lang="en-US" sz="1500" dirty="0" smtClean="0">
              <a:solidFill>
                <a:schemeClr val="tx1"/>
              </a:solidFill>
            </a:endParaRP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Pipeline installation</a:t>
            </a: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Drilling to start in ~April</a:t>
            </a: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Installation of production facilities</a:t>
            </a:r>
            <a:endParaRPr lang="en-US" sz="1900" dirty="0" smtClean="0">
              <a:solidFill>
                <a:schemeClr val="tx1"/>
              </a:solidFill>
            </a:endParaRPr>
          </a:p>
          <a:p>
            <a:pPr>
              <a:lnSpc>
                <a:spcPct val="65000"/>
              </a:lnSpc>
            </a:pPr>
            <a:r>
              <a:rPr lang="en-US" sz="1900" dirty="0" smtClean="0">
                <a:solidFill>
                  <a:schemeClr val="tx1"/>
                </a:solidFill>
              </a:rPr>
              <a:t>Employment</a:t>
            </a: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~600 North Slope jobs required during two winter construction seasons</a:t>
            </a:r>
          </a:p>
          <a:p>
            <a:pPr lvl="1">
              <a:lnSpc>
                <a:spcPct val="65000"/>
              </a:lnSpc>
              <a:buClr>
                <a:schemeClr val="accent1"/>
              </a:buClr>
            </a:pPr>
            <a:r>
              <a:rPr lang="en-US" sz="1500" dirty="0" smtClean="0">
                <a:solidFill>
                  <a:schemeClr val="tx1"/>
                </a:solidFill>
              </a:rPr>
              <a:t>Major fabrication activities in Anchorage and Fairbanks </a:t>
            </a:r>
          </a:p>
          <a:p>
            <a:pPr>
              <a:defRPr/>
            </a:pPr>
            <a:r>
              <a:rPr lang="en-US" altLang="en-US" sz="1800" dirty="0"/>
              <a:t>Standard Alpine </a:t>
            </a:r>
            <a:r>
              <a:rPr lang="en-US" altLang="en-US" sz="1800" dirty="0" smtClean="0"/>
              <a:t>Drilling</a:t>
            </a:r>
          </a:p>
          <a:p>
            <a:pPr>
              <a:defRPr/>
            </a:pPr>
            <a:r>
              <a:rPr lang="en-US" altLang="en-US" sz="1800" dirty="0"/>
              <a:t>Initial </a:t>
            </a:r>
            <a:r>
              <a:rPr lang="en-US" altLang="en-US" sz="1800" dirty="0" err="1"/>
              <a:t>CD5</a:t>
            </a:r>
            <a:r>
              <a:rPr lang="en-US" altLang="en-US" sz="1800" dirty="0"/>
              <a:t> Development Plan</a:t>
            </a:r>
          </a:p>
          <a:p>
            <a:pPr lvl="1">
              <a:defRPr/>
            </a:pPr>
            <a:r>
              <a:rPr lang="en-US" altLang="en-US" sz="1400" dirty="0" smtClean="0"/>
              <a:t>13 </a:t>
            </a:r>
            <a:r>
              <a:rPr lang="en-US" altLang="en-US" sz="1400" dirty="0"/>
              <a:t>Alpine A Sand Wells</a:t>
            </a:r>
          </a:p>
          <a:p>
            <a:pPr lvl="1">
              <a:defRPr/>
            </a:pPr>
            <a:r>
              <a:rPr lang="en-US" altLang="en-US" sz="1400" dirty="0"/>
              <a:t>2 Kuparuk Wells</a:t>
            </a:r>
          </a:p>
          <a:p>
            <a:pPr lvl="1">
              <a:defRPr/>
            </a:pPr>
            <a:r>
              <a:rPr lang="en-US" altLang="en-US" sz="1400" dirty="0"/>
              <a:t>Commence drilling April 2015</a:t>
            </a:r>
          </a:p>
          <a:p>
            <a:pPr lvl="1">
              <a:defRPr/>
            </a:pPr>
            <a:r>
              <a:rPr lang="en-US" altLang="en-US" sz="1400" dirty="0"/>
              <a:t>First Production December </a:t>
            </a:r>
            <a:r>
              <a:rPr lang="en-US" altLang="en-US" sz="1400" dirty="0" smtClean="0"/>
              <a:t>2015</a:t>
            </a:r>
            <a:endParaRPr lang="en-US" altLang="en-US" sz="1800" dirty="0"/>
          </a:p>
          <a:p>
            <a:pPr>
              <a:defRPr/>
            </a:pPr>
            <a:r>
              <a:rPr lang="en-US" altLang="en-US" sz="1800" dirty="0"/>
              <a:t>Similar to Wells Drilled From </a:t>
            </a:r>
            <a:r>
              <a:rPr lang="en-US" altLang="en-US" sz="1800" dirty="0" err="1"/>
              <a:t>CD2</a:t>
            </a:r>
            <a:r>
              <a:rPr lang="en-US" altLang="en-US" sz="1800" dirty="0"/>
              <a:t> and </a:t>
            </a:r>
            <a:r>
              <a:rPr lang="en-US" altLang="en-US" sz="1800" dirty="0" err="1"/>
              <a:t>CD4</a:t>
            </a:r>
            <a:endParaRPr lang="en-US" altLang="en-US" sz="1800" dirty="0"/>
          </a:p>
          <a:p>
            <a:pPr lvl="1">
              <a:buFont typeface="Arial" pitchFamily="34" charset="0"/>
              <a:buChar char="–"/>
              <a:defRPr/>
            </a:pPr>
            <a:r>
              <a:rPr lang="en-US" altLang="en-US" sz="1600" dirty="0"/>
              <a:t>15,000’ to 22,000’ </a:t>
            </a:r>
            <a:r>
              <a:rPr lang="en-US" altLang="en-US" sz="1600" dirty="0" smtClean="0"/>
              <a:t>MD</a:t>
            </a:r>
            <a:endParaRPr lang="en-US" altLang="en-US" sz="2200" dirty="0"/>
          </a:p>
        </p:txBody>
      </p:sp>
      <p:sp>
        <p:nvSpPr>
          <p:cNvPr id="4301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608763"/>
            <a:ext cx="2895600" cy="257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0F4B2185-F2AD-4DB4-A01F-11E1D28A9380}" type="slidenum">
              <a:rPr lang="en-US" sz="1100">
                <a:solidFill>
                  <a:srgbClr val="FFFFFF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100">
              <a:solidFill>
                <a:srgbClr val="FFFFFF"/>
              </a:solidFill>
            </a:endParaRPr>
          </a:p>
        </p:txBody>
      </p:sp>
      <p:pic>
        <p:nvPicPr>
          <p:cNvPr id="4301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649288"/>
            <a:ext cx="4148138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rkanady\AppData\Local\Microsoft\Windows\Temporary Internet Files\Content.Outlook\3VAJY3XN\ForSamBasemap20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62727" b="-2409"/>
          <a:stretch/>
        </p:blipFill>
        <p:spPr bwMode="auto">
          <a:xfrm>
            <a:off x="5785814" y="3115982"/>
            <a:ext cx="2900986" cy="359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b-NO" dirty="0" smtClean="0"/>
              <a:t>Kuparuk Drillsite 2S (Shark Tooth) Approved for Construction</a:t>
            </a:r>
            <a:endParaRPr lang="en-US" sz="1400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36525" y="908050"/>
            <a:ext cx="4435475" cy="5603875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en-US" sz="2400" smtClean="0"/>
              <a:t>New drill site development targeting thin sands on the periphery of the field</a:t>
            </a:r>
          </a:p>
          <a:p>
            <a:pPr>
              <a:lnSpc>
                <a:spcPts val="2600"/>
              </a:lnSpc>
            </a:pPr>
            <a:r>
              <a:rPr lang="en-US" sz="2400" smtClean="0"/>
              <a:t>Peak workforce during construction: estimate  250+ jobs in 2015</a:t>
            </a:r>
          </a:p>
          <a:p>
            <a:pPr>
              <a:lnSpc>
                <a:spcPts val="2600"/>
              </a:lnSpc>
            </a:pPr>
            <a:r>
              <a:rPr lang="en-US" sz="2400" smtClean="0"/>
              <a:t>Approximate cost to develop: ~$500 million (gross)</a:t>
            </a:r>
          </a:p>
          <a:p>
            <a:pPr>
              <a:lnSpc>
                <a:spcPts val="2600"/>
              </a:lnSpc>
            </a:pPr>
            <a:r>
              <a:rPr lang="en-US" sz="2400" smtClean="0"/>
              <a:t>Start Drilling in ~June 2015</a:t>
            </a:r>
          </a:p>
          <a:p>
            <a:pPr lvl="1">
              <a:lnSpc>
                <a:spcPts val="2600"/>
              </a:lnSpc>
              <a:buClr>
                <a:schemeClr val="accent1"/>
              </a:buClr>
            </a:pPr>
            <a:r>
              <a:rPr lang="en-US" sz="2000" smtClean="0"/>
              <a:t>Initial development is 14 wells</a:t>
            </a:r>
          </a:p>
          <a:p>
            <a:pPr>
              <a:lnSpc>
                <a:spcPts val="2600"/>
              </a:lnSpc>
            </a:pPr>
            <a:r>
              <a:rPr lang="en-US" sz="2400" smtClean="0"/>
              <a:t>Estimated peak production:  8,000 BOPD (gross)  in late 2015</a:t>
            </a:r>
          </a:p>
          <a:p>
            <a:pPr>
              <a:lnSpc>
                <a:spcPts val="2600"/>
              </a:lnSpc>
              <a:buFont typeface="Wingdings 3" pitchFamily="18" charset="2"/>
              <a:buNone/>
            </a:pPr>
            <a:endParaRPr lang="en-US" sz="2400" smtClean="0"/>
          </a:p>
        </p:txBody>
      </p:sp>
      <p:sp>
        <p:nvSpPr>
          <p:cNvPr id="45059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3124200" y="6608763"/>
            <a:ext cx="2895600" cy="257175"/>
          </a:xfr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A375BC8D-1AA0-42FE-9AF0-F426809223F1}" type="slidenum">
              <a:rPr lang="en-US" sz="1100">
                <a:solidFill>
                  <a:schemeClr val="bg1"/>
                </a:solidFill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100">
              <a:solidFill>
                <a:schemeClr val="bg1"/>
              </a:solidFill>
            </a:endParaRPr>
          </a:p>
        </p:txBody>
      </p:sp>
      <p:pic>
        <p:nvPicPr>
          <p:cNvPr id="45060" name="Picture 10" descr="subsurfac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5175" y="1660525"/>
            <a:ext cx="4271963" cy="358933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Rig Workovers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half" idx="1"/>
          </p:nvPr>
        </p:nvSpPr>
        <p:spPr>
          <a:xfrm>
            <a:off x="334963" y="823913"/>
            <a:ext cx="4799012" cy="5302250"/>
          </a:xfrm>
        </p:spPr>
        <p:txBody>
          <a:bodyPr/>
          <a:lstStyle/>
          <a:p>
            <a:r>
              <a:rPr lang="en-US" sz="1800" smtClean="0"/>
              <a:t>Workovers focus on CTD set-up and tubing swaps</a:t>
            </a:r>
          </a:p>
          <a:p>
            <a:r>
              <a:rPr lang="en-US" sz="1800" smtClean="0"/>
              <a:t>Increasing difficulty pulling SSSV’s through buckled 7” casing</a:t>
            </a:r>
          </a:p>
          <a:p>
            <a:pPr lvl="1"/>
            <a:r>
              <a:rPr lang="en-US" smtClean="0"/>
              <a:t>SSSV’s part instantly when tight spots are encountered</a:t>
            </a:r>
          </a:p>
          <a:p>
            <a:pPr lvl="1"/>
            <a:r>
              <a:rPr lang="en-US" smtClean="0"/>
              <a:t>Procedures continue to change in order to manage new obstacles.</a:t>
            </a:r>
          </a:p>
          <a:p>
            <a:pPr lvl="2"/>
            <a:r>
              <a:rPr lang="en-US" smtClean="0"/>
              <a:t>Stretch casing prior to pulling tubing</a:t>
            </a:r>
          </a:p>
          <a:p>
            <a:pPr lvl="2"/>
            <a:r>
              <a:rPr lang="en-US" smtClean="0"/>
              <a:t>Deployment sleeve to drop off tubing</a:t>
            </a:r>
          </a:p>
          <a:p>
            <a:pPr lvl="2"/>
            <a:r>
              <a:rPr lang="en-US" smtClean="0"/>
              <a:t>2-stage cut &amp; pull of 7” casing</a:t>
            </a:r>
          </a:p>
          <a:p>
            <a:pPr lvl="2"/>
            <a:endParaRPr lang="en-US" smtClean="0"/>
          </a:p>
        </p:txBody>
      </p:sp>
      <p:pic>
        <p:nvPicPr>
          <p:cNvPr id="4710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297363" y="4003675"/>
            <a:ext cx="1954212" cy="2605088"/>
          </a:xfrm>
        </p:spPr>
      </p:pic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AD1ADE-8EA6-45D2-B43D-7A6061BC898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4710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963" y="4225925"/>
            <a:ext cx="3178175" cy="238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08825" y="3929063"/>
            <a:ext cx="151447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1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00675" y="55245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Managed Pressure Drilling Update</a:t>
            </a:r>
          </a:p>
        </p:txBody>
      </p:sp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F37F0-1513-43F0-9A8B-FF0502579AE7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8131" name="TextBox 10"/>
          <p:cNvSpPr txBox="1">
            <a:spLocks noChangeArrowheads="1"/>
          </p:cNvSpPr>
          <p:nvPr/>
        </p:nvSpPr>
        <p:spPr bwMode="auto">
          <a:xfrm>
            <a:off x="7186613" y="900113"/>
            <a:ext cx="103663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FFFF"/>
                </a:solidFill>
                <a:latin typeface="Calibri" pitchFamily="34" charset="0"/>
              </a:rPr>
              <a:t>Baker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3363" y="714687"/>
            <a:ext cx="5469348" cy="232348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MPD allows for application of a stabilized equivalent mud weight while at the same time preventing pressure cycling</a:t>
            </a:r>
            <a:endParaRPr lang="en-US" sz="1400" dirty="0" smtClean="0"/>
          </a:p>
          <a:p>
            <a:pPr fontAlgn="auto">
              <a:spcAft>
                <a:spcPts val="0"/>
              </a:spcAft>
              <a:defRPr/>
            </a:pPr>
            <a:r>
              <a:rPr lang="en-US" sz="2000" dirty="0" smtClean="0"/>
              <a:t>MPD also allows for tripping without swabbing</a:t>
            </a:r>
          </a:p>
          <a:p>
            <a:r>
              <a:rPr lang="en-US" sz="2000" dirty="0" smtClean="0"/>
              <a:t>Since June 2014, 6 wells drilled and cased with MPD – 100% success rate</a:t>
            </a:r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  <a:p>
            <a:pPr marL="0" indent="0" fontAlgn="auto">
              <a:spcAft>
                <a:spcPts val="0"/>
              </a:spcAft>
              <a:buFont typeface="Wingdings 3" pitchFamily="18" charset="2"/>
              <a:buNone/>
              <a:defRPr/>
            </a:pP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sz="1600" dirty="0" smtClean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511643" y="643768"/>
            <a:ext cx="2269601" cy="1845950"/>
            <a:chOff x="5397500" y="3617913"/>
            <a:chExt cx="3576638" cy="2822575"/>
          </a:xfrm>
        </p:grpSpPr>
        <p:grpSp>
          <p:nvGrpSpPr>
            <p:cNvPr id="2" name="Group 1"/>
            <p:cNvGrpSpPr/>
            <p:nvPr/>
          </p:nvGrpSpPr>
          <p:grpSpPr>
            <a:xfrm>
              <a:off x="5397500" y="3617913"/>
              <a:ext cx="3576638" cy="2822575"/>
              <a:chOff x="5397500" y="3617913"/>
              <a:chExt cx="3576638" cy="2822575"/>
            </a:xfrm>
          </p:grpSpPr>
          <p:pic>
            <p:nvPicPr>
              <p:cNvPr id="48135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5397500" y="3873500"/>
                <a:ext cx="3576638" cy="2298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5456238" y="3617913"/>
                <a:ext cx="3460750" cy="2822575"/>
              </a:xfrm>
              <a:prstGeom prst="ellipse">
                <a:avLst/>
              </a:prstGeom>
              <a:noFill/>
              <a:ln w="635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cxnSp>
          <p:nvCxnSpPr>
            <p:cNvPr id="12" name="Straight Connector 11"/>
            <p:cNvCxnSpPr/>
            <p:nvPr/>
          </p:nvCxnSpPr>
          <p:spPr>
            <a:xfrm>
              <a:off x="5808663" y="4141788"/>
              <a:ext cx="2743200" cy="178911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73" y="2688051"/>
            <a:ext cx="4393803" cy="6141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363" y="2841523"/>
            <a:ext cx="375525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´"/>
            </a:pPr>
            <a:r>
              <a:rPr lang="en-US" sz="2000" dirty="0" err="1">
                <a:latin typeface="+mn-lt"/>
                <a:cs typeface="+mn-cs"/>
              </a:rPr>
              <a:t>Safekick</a:t>
            </a:r>
            <a:r>
              <a:rPr lang="en-US" sz="2000" dirty="0">
                <a:latin typeface="+mn-lt"/>
                <a:cs typeface="+mn-cs"/>
              </a:rPr>
              <a:t> Pressure Trapping System</a:t>
            </a:r>
          </a:p>
          <a:p>
            <a:pPr marL="800100" lvl="2" indent="-34290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´"/>
            </a:pPr>
            <a:r>
              <a:rPr lang="en-US" sz="2000" dirty="0">
                <a:latin typeface="+mn-lt"/>
                <a:cs typeface="+mn-cs"/>
              </a:rPr>
              <a:t>Electrically actuated </a:t>
            </a:r>
            <a:r>
              <a:rPr lang="en-US" sz="2000" dirty="0" smtClean="0">
                <a:latin typeface="+mn-lt"/>
                <a:cs typeface="+mn-cs"/>
              </a:rPr>
              <a:t>chokes – No hydraulics</a:t>
            </a:r>
            <a:endParaRPr lang="en-US" sz="2000" dirty="0">
              <a:latin typeface="+mn-lt"/>
              <a:cs typeface="+mn-cs"/>
            </a:endParaRPr>
          </a:p>
          <a:p>
            <a:pPr marL="800100" lvl="2" indent="-34290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´"/>
            </a:pPr>
            <a:r>
              <a:rPr lang="en-US" sz="2000" dirty="0">
                <a:latin typeface="+mn-lt"/>
                <a:cs typeface="+mn-cs"/>
              </a:rPr>
              <a:t>Fully automated</a:t>
            </a:r>
          </a:p>
          <a:p>
            <a:pPr marL="800100" lvl="2" indent="-34290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´"/>
            </a:pPr>
            <a:r>
              <a:rPr lang="en-US" sz="2000" dirty="0">
                <a:latin typeface="+mn-lt"/>
                <a:cs typeface="+mn-cs"/>
              </a:rPr>
              <a:t>No auxiliary pump required</a:t>
            </a:r>
          </a:p>
          <a:p>
            <a:pPr marL="800100" lvl="2" indent="-342900">
              <a:spcBef>
                <a:spcPct val="20000"/>
              </a:spcBef>
              <a:buClr>
                <a:schemeClr val="accent1"/>
              </a:buClr>
              <a:buFont typeface="Wingdings 3" pitchFamily="18" charset="2"/>
              <a:buChar char="´"/>
            </a:pPr>
            <a:r>
              <a:rPr lang="en-US" sz="2000" dirty="0">
                <a:latin typeface="+mn-lt"/>
                <a:cs typeface="+mn-cs"/>
              </a:rPr>
              <a:t>Run via touchscreen </a:t>
            </a:r>
            <a:r>
              <a:rPr lang="en-US" sz="2000" b="1" u="sng" dirty="0">
                <a:latin typeface="+mn-lt"/>
                <a:cs typeface="+mn-cs"/>
              </a:rPr>
              <a:t>by the driller</a:t>
            </a:r>
            <a:r>
              <a:rPr lang="en-US" sz="2000" dirty="0">
                <a:latin typeface="+mn-lt"/>
                <a:cs typeface="+mn-cs"/>
              </a:rPr>
              <a:t> on the rig floor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3 COP Red Standard">
  <a:themeElements>
    <a:clrScheme name="COP Corporate Colors">
      <a:dk1>
        <a:sysClr val="windowText" lastClr="000000"/>
      </a:dk1>
      <a:lt1>
        <a:sysClr val="window" lastClr="FFFFFF"/>
      </a:lt1>
      <a:dk2>
        <a:srgbClr val="042138"/>
      </a:dk2>
      <a:lt2>
        <a:srgbClr val="FEFAC9"/>
      </a:lt2>
      <a:accent1>
        <a:srgbClr val="8F1A20"/>
      </a:accent1>
      <a:accent2>
        <a:srgbClr val="227C33"/>
      </a:accent2>
      <a:accent3>
        <a:srgbClr val="0A4271"/>
      </a:accent3>
      <a:accent4>
        <a:srgbClr val="92A9AC"/>
      </a:accent4>
      <a:accent5>
        <a:srgbClr val="CB8F04"/>
      </a:accent5>
      <a:accent6>
        <a:srgbClr val="FFCC00"/>
      </a:accent6>
      <a:hlink>
        <a:srgbClr val="005CB8"/>
      </a:hlink>
      <a:folHlink>
        <a:srgbClr val="FBB718"/>
      </a:folHlink>
    </a:clrScheme>
    <a:fontScheme name="COP Font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esentation template">
  <a:themeElements>
    <a:clrScheme name="COP Corporate Colors">
      <a:dk1>
        <a:sysClr val="windowText" lastClr="000000"/>
      </a:dk1>
      <a:lt1>
        <a:sysClr val="window" lastClr="FFFFFF"/>
      </a:lt1>
      <a:dk2>
        <a:srgbClr val="042138"/>
      </a:dk2>
      <a:lt2>
        <a:srgbClr val="FEFAC9"/>
      </a:lt2>
      <a:accent1>
        <a:srgbClr val="8F1A20"/>
      </a:accent1>
      <a:accent2>
        <a:srgbClr val="227C33"/>
      </a:accent2>
      <a:accent3>
        <a:srgbClr val="0A4271"/>
      </a:accent3>
      <a:accent4>
        <a:srgbClr val="92A9AC"/>
      </a:accent4>
      <a:accent5>
        <a:srgbClr val="CB8F04"/>
      </a:accent5>
      <a:accent6>
        <a:srgbClr val="FFCC00"/>
      </a:accent6>
      <a:hlink>
        <a:srgbClr val="005CB8"/>
      </a:hlink>
      <a:folHlink>
        <a:srgbClr val="FBB718"/>
      </a:folHlink>
    </a:clrScheme>
    <a:fontScheme name="COP Font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resentation template">
  <a:themeElements>
    <a:clrScheme name="COP Corporate Colors">
      <a:dk1>
        <a:sysClr val="windowText" lastClr="000000"/>
      </a:dk1>
      <a:lt1>
        <a:sysClr val="window" lastClr="FFFFFF"/>
      </a:lt1>
      <a:dk2>
        <a:srgbClr val="042138"/>
      </a:dk2>
      <a:lt2>
        <a:srgbClr val="FEFAC9"/>
      </a:lt2>
      <a:accent1>
        <a:srgbClr val="8F1A20"/>
      </a:accent1>
      <a:accent2>
        <a:srgbClr val="227C33"/>
      </a:accent2>
      <a:accent3>
        <a:srgbClr val="0A4271"/>
      </a:accent3>
      <a:accent4>
        <a:srgbClr val="92A9AC"/>
      </a:accent4>
      <a:accent5>
        <a:srgbClr val="CB8F04"/>
      </a:accent5>
      <a:accent6>
        <a:srgbClr val="FFCC00"/>
      </a:accent6>
      <a:hlink>
        <a:srgbClr val="005CB8"/>
      </a:hlink>
      <a:folHlink>
        <a:srgbClr val="FBB718"/>
      </a:folHlink>
    </a:clrScheme>
    <a:fontScheme name="COP Fonts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2013 COP Red Standard</Template>
  <TotalTime>10509</TotalTime>
  <Words>563</Words>
  <Application>Microsoft Office PowerPoint</Application>
  <PresentationFormat>On-screen Show (4:3)</PresentationFormat>
  <Paragraphs>111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2013 COP Red Standard</vt:lpstr>
      <vt:lpstr>presentation template</vt:lpstr>
      <vt:lpstr>1_presentation template</vt:lpstr>
      <vt:lpstr>Microsoft Excel Chart</vt:lpstr>
      <vt:lpstr>AADE Operator’s Forum ConocoPhillips Alaska, Inc.  2015 Outlook</vt:lpstr>
      <vt:lpstr>Health, Safety, &amp; Environment – 2014 D&amp;W Update</vt:lpstr>
      <vt:lpstr>PowerPoint Presentation</vt:lpstr>
      <vt:lpstr>ConocoPhillips Alaska Rig and Well Intervention</vt:lpstr>
      <vt:lpstr>Rigs Added to Kuparuk</vt:lpstr>
      <vt:lpstr>CD5 Development Progress</vt:lpstr>
      <vt:lpstr>Kuparuk Drillsite 2S (Shark Tooth) Approved for Construction</vt:lpstr>
      <vt:lpstr>Rig Workovers</vt:lpstr>
      <vt:lpstr>Managed Pressure Drilling Update</vt:lpstr>
      <vt:lpstr>PowerPoint Presentation</vt:lpstr>
    </vt:vector>
  </TitlesOfParts>
  <Company>For Internal Use Only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AADE Operator’s Forum ConocoPhillips Alaska, Inc.  2014 Outlook</dc:title>
  <dc:creator>rkanady</dc:creator>
  <cp:lastModifiedBy>rkanady</cp:lastModifiedBy>
  <cp:revision>91</cp:revision>
  <cp:lastPrinted>2015-02-18T02:05:09Z</cp:lastPrinted>
  <dcterms:created xsi:type="dcterms:W3CDTF">2014-02-06T21:59:15Z</dcterms:created>
  <dcterms:modified xsi:type="dcterms:W3CDTF">2015-02-24T20:00:04Z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ublishingExpirationDate">
    <vt:lpwstr/>
  </property>
  <property fmtid="{D5CDD505-2E9C-101B-9397-08002B2CF9AE}" pid="3" name="PublishingStartDate">
    <vt:lpwstr/>
  </property>
</Properties>
</file>