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59" r:id="rId2"/>
    <p:sldMasterId id="2147483679" r:id="rId3"/>
  </p:sldMasterIdLst>
  <p:notesMasterIdLst>
    <p:notesMasterId r:id="rId14"/>
  </p:notesMasterIdLst>
  <p:sldIdLst>
    <p:sldId id="260" r:id="rId4"/>
    <p:sldId id="285" r:id="rId5"/>
    <p:sldId id="278" r:id="rId6"/>
    <p:sldId id="284" r:id="rId7"/>
    <p:sldId id="287" r:id="rId8"/>
    <p:sldId id="306" r:id="rId9"/>
    <p:sldId id="297" r:id="rId10"/>
    <p:sldId id="292" r:id="rId11"/>
    <p:sldId id="293" r:id="rId12"/>
    <p:sldId id="282" r:id="rId13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3660" autoAdjust="0"/>
  </p:normalViewPr>
  <p:slideViewPr>
    <p:cSldViewPr snapToGrid="0" snapToObjects="1">
      <p:cViewPr varScale="1">
        <p:scale>
          <a:sx n="80" d="100"/>
          <a:sy n="80" d="100"/>
        </p:scale>
        <p:origin x="-780" y="-60"/>
      </p:cViewPr>
      <p:guideLst>
        <p:guide orient="horz" pos="2160"/>
        <p:guide orient="horz" pos="519"/>
        <p:guide orient="horz" pos="2694"/>
        <p:guide orient="horz" pos="3178"/>
        <p:guide pos="2880"/>
        <p:guide pos="211"/>
        <p:guide pos="545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39D27471-FF6A-4F8A-A6C1-4BD9D9754AD3}" type="datetimeFigureOut">
              <a:rPr lang="en-US"/>
              <a:pPr>
                <a:defRPr/>
              </a:pPr>
              <a:t>2/24/2015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C351EA5E-3EBB-466B-BFE1-E41B7CDFAEB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903850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941388" fontAlgn="base">
              <a:spcBef>
                <a:spcPct val="0"/>
              </a:spcBef>
              <a:spcAft>
                <a:spcPct val="0"/>
              </a:spcAft>
            </a:pPr>
            <a:fld id="{BC8ABD72-97DF-4B43-97FA-82A130AD660B}" type="slidenum">
              <a:rPr lang="en-US">
                <a:latin typeface="Arial" charset="0"/>
                <a:cs typeface="Arial" charset="0"/>
              </a:rPr>
              <a:pPr defTabSz="941388"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US">
              <a:latin typeface="Arial" charset="0"/>
              <a:cs typeface="Arial" charset="0"/>
            </a:endParaRPr>
          </a:p>
        </p:txBody>
      </p:sp>
      <p:sp>
        <p:nvSpPr>
          <p:cNvPr id="337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7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5017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CA25909-5508-41B8-8B19-70977838FB52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en-US"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3584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30B9DFA-8220-480E-8046-87C0A47DB1D0}" type="slidenum">
              <a:rPr lang="en-US">
                <a:solidFill>
                  <a:srgbClr val="000000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n-US">
              <a:solidFill>
                <a:srgbClr val="000000"/>
              </a:solidFill>
              <a:cs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3513BC1-DEE2-424F-80BB-68589378A907}" type="slidenum">
              <a:rPr lang="en-US">
                <a:solidFill>
                  <a:srgbClr val="000000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n-US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37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82688" y="696913"/>
            <a:ext cx="4648200" cy="348615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3993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924D4A2-6F61-4659-B882-25F273434D57}" type="slidenum">
              <a:rPr lang="en-US">
                <a:solidFill>
                  <a:srgbClr val="000000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n-US">
              <a:solidFill>
                <a:srgbClr val="000000"/>
              </a:solidFill>
              <a:cs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928688" fontAlgn="base">
              <a:spcBef>
                <a:spcPct val="0"/>
              </a:spcBef>
              <a:spcAft>
                <a:spcPct val="0"/>
              </a:spcAft>
            </a:pPr>
            <a:fld id="{C32CE601-40E2-42AE-9387-CA1A8FC52DA2}" type="slidenum">
              <a:rPr lang="en-US">
                <a:solidFill>
                  <a:srgbClr val="000000"/>
                </a:solidFill>
                <a:latin typeface="Arial" charset="0"/>
                <a:cs typeface="Arial" charset="0"/>
              </a:rPr>
              <a:pPr defTabSz="928688"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n-US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4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82688" y="698500"/>
            <a:ext cx="4646612" cy="3484563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lIns="92650" tIns="46324" rIns="92650" bIns="46324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z="800" dirty="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12813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4403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63D1226-40AE-41D6-90B7-555CE654835B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n-US">
              <a:cs typeface="Arial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indent="0" algn="l" defTabSz="9128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100" dirty="0" smtClean="0">
                <a:latin typeface="Arial" charset="0"/>
                <a:cs typeface="Arial" charset="0"/>
              </a:rPr>
              <a:t>Record</a:t>
            </a:r>
            <a:r>
              <a:rPr lang="en-US" sz="1100" baseline="0" dirty="0" smtClean="0">
                <a:latin typeface="Arial" charset="0"/>
                <a:cs typeface="Arial" charset="0"/>
              </a:rPr>
              <a:t> Kuparuk well drilled by Doyon 141 </a:t>
            </a:r>
            <a:r>
              <a:rPr lang="en-US" sz="1100" baseline="0" dirty="0" err="1" smtClean="0">
                <a:latin typeface="Arial" charset="0"/>
                <a:cs typeface="Arial" charset="0"/>
              </a:rPr>
              <a:t>2F</a:t>
            </a:r>
            <a:r>
              <a:rPr lang="en-US" sz="1100" baseline="0" dirty="0" smtClean="0">
                <a:latin typeface="Arial" charset="0"/>
                <a:cs typeface="Arial" charset="0"/>
              </a:rPr>
              <a:t>-22 22,009’ TD w/ 8549’ lateral in Kuparuk C </a:t>
            </a:r>
            <a:r>
              <a:rPr lang="en-US" sz="1100" baseline="0" dirty="0" smtClean="0">
                <a:latin typeface="Arial" charset="0"/>
                <a:cs typeface="Arial" charset="0"/>
              </a:rPr>
              <a:t>Sand</a:t>
            </a:r>
            <a:endParaRPr lang="en-GB" sz="1100" dirty="0" smtClean="0"/>
          </a:p>
        </p:txBody>
      </p:sp>
      <p:sp>
        <p:nvSpPr>
          <p:cNvPr id="4608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801B474-C5B6-4C94-B805-14A3AA2D4ED8}" type="slidenum">
              <a:rPr lang="en-US">
                <a:solidFill>
                  <a:srgbClr val="000000"/>
                </a:solidFill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en-US">
              <a:solidFill>
                <a:srgbClr val="000000"/>
              </a:solidFill>
              <a:cs typeface="Arial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51EA5E-3EBB-466B-BFE1-E41B7CDFAEB5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67016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51EA5E-3EBB-466B-BFE1-E41B7CDFAEB5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12480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13-0312 Red PPT template cover.jp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7938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73880" y="4770120"/>
            <a:ext cx="4372446" cy="1090295"/>
          </a:xfrm>
        </p:spPr>
        <p:txBody>
          <a:bodyPr>
            <a:normAutofit/>
          </a:bodyPr>
          <a:lstStyle>
            <a:lvl1pPr marL="0" indent="0" algn="r">
              <a:buNone/>
              <a:defRPr sz="1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58640" y="3048317"/>
            <a:ext cx="4358640" cy="1470025"/>
          </a:xfrm>
        </p:spPr>
        <p:txBody>
          <a:bodyPr lIns="18288" rIns="18288" anchor="b">
            <a:noAutofit/>
          </a:bodyPr>
          <a:lstStyle>
            <a:lvl1pPr algn="r">
              <a:defRPr sz="6000" b="0" spc="-1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42BE81-FE54-448F-AC45-8250DB464988}" type="datetime1">
              <a:rPr lang="en-US"/>
              <a:pPr>
                <a:defRPr/>
              </a:pPr>
              <a:t>2/24/2015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202423-AB52-47F0-BD57-68A4F71573E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13-0312 Red PPT template cover.jp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7938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73880" y="4770120"/>
            <a:ext cx="4372446" cy="1090295"/>
          </a:xfrm>
        </p:spPr>
        <p:txBody>
          <a:bodyPr>
            <a:normAutofit/>
          </a:bodyPr>
          <a:lstStyle>
            <a:lvl1pPr marL="0" indent="0" algn="r">
              <a:buNone/>
              <a:defRPr sz="1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58640" y="3048317"/>
            <a:ext cx="4358640" cy="1470025"/>
          </a:xfrm>
        </p:spPr>
        <p:txBody>
          <a:bodyPr lIns="18288" rIns="18288" anchor="b">
            <a:noAutofit/>
          </a:bodyPr>
          <a:lstStyle>
            <a:lvl1pPr algn="r">
              <a:defRPr sz="6000" b="0" spc="-1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DCC24E-900B-45EF-A8A7-67AD5F85BBE9}" type="datetime1">
              <a:rPr lang="en-US"/>
              <a:pPr>
                <a:defRPr/>
              </a:pPr>
              <a:t>2/24/2015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B24C00-F3D5-44FF-9348-664B247FCBE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03C3D8-6410-4713-8328-072EB54681ED}" type="datetime1">
              <a:rPr lang="en-US"/>
              <a:pPr>
                <a:defRPr/>
              </a:pPr>
              <a:t>2/24/2015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D96A9A-371C-46BA-9C6C-E8DBBC33C6B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4963" y="823914"/>
            <a:ext cx="4160837" cy="530225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78680" y="823914"/>
            <a:ext cx="4198620" cy="530225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E4ED14-F166-4246-AA0E-994F379D6447}" type="datetime1">
              <a:rPr lang="en-US"/>
              <a:pPr>
                <a:defRPr/>
              </a:pPr>
              <a:t>2/24/2015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5F85CD-1BA6-4777-AA5F-651BF9CEC7A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78680" y="823914"/>
            <a:ext cx="4198620" cy="530225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2199EE-FAE0-45CD-8822-8FA9A6DFEDBA}" type="datetime1">
              <a:rPr lang="en-US"/>
              <a:pPr>
                <a:defRPr/>
              </a:pPr>
              <a:t>2/24/2015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8535E9-2121-4F52-88BD-5369B963B3B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Content Placeholder 2"/>
          <p:cNvSpPr>
            <a:spLocks noGrp="1"/>
          </p:cNvSpPr>
          <p:nvPr>
            <p:ph sz="half" idx="1"/>
          </p:nvPr>
        </p:nvSpPr>
        <p:spPr>
          <a:xfrm>
            <a:off x="325438" y="819785"/>
            <a:ext cx="4110037" cy="5329238"/>
          </a:xfrm>
        </p:spPr>
        <p:txBody>
          <a:bodyPr/>
          <a:lstStyle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Content Placeholder 3"/>
          <p:cNvSpPr>
            <a:spLocks noGrp="1"/>
          </p:cNvSpPr>
          <p:nvPr>
            <p:ph sz="quarter" idx="2"/>
          </p:nvPr>
        </p:nvSpPr>
        <p:spPr>
          <a:xfrm>
            <a:off x="4587875" y="819785"/>
            <a:ext cx="4111625" cy="2587625"/>
          </a:xfrm>
        </p:spPr>
        <p:txBody>
          <a:bodyPr/>
          <a:lstStyle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Content Placeholder 4"/>
          <p:cNvSpPr>
            <a:spLocks noGrp="1"/>
          </p:cNvSpPr>
          <p:nvPr>
            <p:ph sz="quarter" idx="3"/>
          </p:nvPr>
        </p:nvSpPr>
        <p:spPr>
          <a:xfrm>
            <a:off x="4587875" y="3559810"/>
            <a:ext cx="4111625" cy="2589213"/>
          </a:xfrm>
        </p:spPr>
        <p:txBody>
          <a:bodyPr/>
          <a:lstStyle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AEE157-DBF4-47EB-B6B7-273E33E81970}" type="datetime1">
              <a:rPr lang="en-US"/>
              <a:pPr>
                <a:defRPr/>
              </a:pPr>
              <a:t>2/24/2015</a:t>
            </a:fld>
            <a:endParaRPr lang="en-US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C6DED6-516A-40E6-840C-E0E56506F95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4963" y="823914"/>
            <a:ext cx="4160837" cy="530225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19E9B1-25CE-444D-8E64-DE1F1740098E}" type="datetime1">
              <a:rPr lang="en-US"/>
              <a:pPr>
                <a:defRPr/>
              </a:pPr>
              <a:t>2/24/2015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34B978-7B92-4BDE-B777-17651F759B6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8837BF-3F06-456B-8E9B-5A57B8009B03}" type="datetime1">
              <a:rPr lang="en-US"/>
              <a:pPr>
                <a:defRPr/>
              </a:pPr>
              <a:t>2/24/2015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CE0A06-EEBE-4E1F-A642-93B847E0176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369854-5148-441E-BE8C-CC003EF048AD}" type="datetime1">
              <a:rPr lang="en-US"/>
              <a:pPr>
                <a:defRPr/>
              </a:pPr>
              <a:t>2/24/2015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5AE556-EE0E-4B70-832F-D91A23C7FFD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054BB7-7294-496F-B1B4-ECE9458F1D6E}" type="datetime1">
              <a:rPr lang="en-US"/>
              <a:pPr>
                <a:defRPr/>
              </a:pPr>
              <a:t>2/24/2015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63AD3A-5A5B-4F13-B190-532C25BC7E1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13-0312 Red PPT template cover.jp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7938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73880" y="4770120"/>
            <a:ext cx="4372446" cy="1090295"/>
          </a:xfrm>
        </p:spPr>
        <p:txBody>
          <a:bodyPr>
            <a:normAutofit/>
          </a:bodyPr>
          <a:lstStyle>
            <a:lvl1pPr marL="0" indent="0" algn="r">
              <a:buNone/>
              <a:defRPr sz="1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58640" y="3048317"/>
            <a:ext cx="4358640" cy="1470025"/>
          </a:xfrm>
        </p:spPr>
        <p:txBody>
          <a:bodyPr lIns="18288" rIns="18288" anchor="b">
            <a:noAutofit/>
          </a:bodyPr>
          <a:lstStyle>
            <a:lvl1pPr algn="r">
              <a:defRPr sz="6000" b="0" spc="-1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260DB5-B5EE-4837-8D4D-6AB93391A931}" type="datetime1">
              <a:rPr lang="en-US"/>
              <a:pPr>
                <a:defRPr/>
              </a:pPr>
              <a:t>2/24/2015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FC3FF1-B516-45E5-8050-7BC82BC6618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DEA588-695A-4A39-90A6-46FFA1DE123C}" type="datetime1">
              <a:rPr lang="en-US"/>
              <a:pPr>
                <a:defRPr/>
              </a:pPr>
              <a:t>2/24/2015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8E682A-225A-4C62-8EF0-6D90520C25C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7CF5F5-A95C-471C-BD94-01348D457D3F}" type="datetime1">
              <a:rPr lang="en-US"/>
              <a:pPr>
                <a:defRPr/>
              </a:pPr>
              <a:t>2/24/2015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9C4784-8691-4D7D-B5E0-176879B0ACC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4963" y="823914"/>
            <a:ext cx="4160837" cy="530225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78680" y="823914"/>
            <a:ext cx="4198620" cy="530225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80B5C6-386F-4FC7-AF01-09A2415C113F}" type="datetime1">
              <a:rPr lang="en-US"/>
              <a:pPr>
                <a:defRPr/>
              </a:pPr>
              <a:t>2/24/2015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72DC0D-5A11-484B-9BD8-19F0C41703B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78680" y="823914"/>
            <a:ext cx="4198620" cy="530225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9389EB-4C18-4725-8A69-D5D8EA129083}" type="datetime1">
              <a:rPr lang="en-US"/>
              <a:pPr>
                <a:defRPr/>
              </a:pPr>
              <a:t>2/24/2015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09507C-3C57-4DC5-94EA-19ED0C7B506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Content Placeholder 2"/>
          <p:cNvSpPr>
            <a:spLocks noGrp="1"/>
          </p:cNvSpPr>
          <p:nvPr>
            <p:ph sz="half" idx="1"/>
          </p:nvPr>
        </p:nvSpPr>
        <p:spPr>
          <a:xfrm>
            <a:off x="325438" y="819785"/>
            <a:ext cx="4110037" cy="5329238"/>
          </a:xfrm>
        </p:spPr>
        <p:txBody>
          <a:bodyPr/>
          <a:lstStyle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Content Placeholder 3"/>
          <p:cNvSpPr>
            <a:spLocks noGrp="1"/>
          </p:cNvSpPr>
          <p:nvPr>
            <p:ph sz="quarter" idx="2"/>
          </p:nvPr>
        </p:nvSpPr>
        <p:spPr>
          <a:xfrm>
            <a:off x="4587875" y="819785"/>
            <a:ext cx="4111625" cy="2587625"/>
          </a:xfrm>
        </p:spPr>
        <p:txBody>
          <a:bodyPr/>
          <a:lstStyle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Content Placeholder 4"/>
          <p:cNvSpPr>
            <a:spLocks noGrp="1"/>
          </p:cNvSpPr>
          <p:nvPr>
            <p:ph sz="quarter" idx="3"/>
          </p:nvPr>
        </p:nvSpPr>
        <p:spPr>
          <a:xfrm>
            <a:off x="4587875" y="3559810"/>
            <a:ext cx="4111625" cy="2589213"/>
          </a:xfrm>
        </p:spPr>
        <p:txBody>
          <a:bodyPr/>
          <a:lstStyle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A33FF3-E094-41AD-BB70-755412197CDB}" type="datetime1">
              <a:rPr lang="en-US"/>
              <a:pPr>
                <a:defRPr/>
              </a:pPr>
              <a:t>2/24/2015</a:t>
            </a:fld>
            <a:endParaRPr lang="en-US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79EBBB-9441-4655-A780-3C9FC2B2C9B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4963" y="823914"/>
            <a:ext cx="4160837" cy="530225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925354-BC00-43FC-B7A0-94137EAD7948}" type="datetime1">
              <a:rPr lang="en-US"/>
              <a:pPr>
                <a:defRPr/>
              </a:pPr>
              <a:t>2/24/2015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CEB9F7-42E0-4A13-9A20-50DFA8C4DAF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02CD7A-9923-4DC8-817A-5382EE591684}" type="datetime1">
              <a:rPr lang="en-US"/>
              <a:pPr>
                <a:defRPr/>
              </a:pPr>
              <a:t>2/24/2015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982AAE-0864-47A0-A5CE-2FB42C415FF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017B28-9364-4DFF-A6EF-C641FA8DCB3B}" type="datetime1">
              <a:rPr lang="en-US"/>
              <a:pPr>
                <a:defRPr/>
              </a:pPr>
              <a:t>2/24/2015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0CFA27-255C-4E47-8B9A-B4BAB6662C5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ABFE9B-3979-44ED-A3BA-48E40F098A18}" type="datetime1">
              <a:rPr lang="en-US"/>
              <a:pPr>
                <a:defRPr/>
              </a:pPr>
              <a:t>2/24/2015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82F8FF-8BB4-4482-8927-7352B9DFF05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4963" y="823914"/>
            <a:ext cx="4160837" cy="530225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78680" y="823914"/>
            <a:ext cx="4198620" cy="530225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B9C4C6-227A-4435-A166-76E5277E270E}" type="datetime1">
              <a:rPr lang="en-US"/>
              <a:pPr>
                <a:defRPr/>
              </a:pPr>
              <a:t>2/24/2015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6FAA4B-E583-4D12-B7DB-85F066B7DA7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78680" y="823914"/>
            <a:ext cx="4198620" cy="530225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4D440C-707B-4C25-A2AB-A2621E104242}" type="datetime1">
              <a:rPr lang="en-US"/>
              <a:pPr>
                <a:defRPr/>
              </a:pPr>
              <a:t>2/24/2015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51D90A-0210-453C-B884-D5CE147EF60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Content Placeholder 2"/>
          <p:cNvSpPr>
            <a:spLocks noGrp="1"/>
          </p:cNvSpPr>
          <p:nvPr>
            <p:ph sz="half" idx="1"/>
          </p:nvPr>
        </p:nvSpPr>
        <p:spPr>
          <a:xfrm>
            <a:off x="325438" y="819785"/>
            <a:ext cx="4110037" cy="5329238"/>
          </a:xfrm>
        </p:spPr>
        <p:txBody>
          <a:bodyPr/>
          <a:lstStyle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Content Placeholder 3"/>
          <p:cNvSpPr>
            <a:spLocks noGrp="1"/>
          </p:cNvSpPr>
          <p:nvPr>
            <p:ph sz="quarter" idx="2"/>
          </p:nvPr>
        </p:nvSpPr>
        <p:spPr>
          <a:xfrm>
            <a:off x="4587875" y="819785"/>
            <a:ext cx="4111625" cy="2587625"/>
          </a:xfrm>
        </p:spPr>
        <p:txBody>
          <a:bodyPr/>
          <a:lstStyle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Content Placeholder 4"/>
          <p:cNvSpPr>
            <a:spLocks noGrp="1"/>
          </p:cNvSpPr>
          <p:nvPr>
            <p:ph sz="quarter" idx="3"/>
          </p:nvPr>
        </p:nvSpPr>
        <p:spPr>
          <a:xfrm>
            <a:off x="4587875" y="3559810"/>
            <a:ext cx="4111625" cy="2589213"/>
          </a:xfrm>
        </p:spPr>
        <p:txBody>
          <a:bodyPr/>
          <a:lstStyle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471FE3-A8A2-44E1-8E8D-CE734FC6F963}" type="datetime1">
              <a:rPr lang="en-US"/>
              <a:pPr>
                <a:defRPr/>
              </a:pPr>
              <a:t>2/24/2015</a:t>
            </a:fld>
            <a:endParaRPr lang="en-US" dirty="0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5F17F8-9D47-41F7-94D6-7D58E82F7A0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4963" y="823914"/>
            <a:ext cx="4160837" cy="530225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CE1807-75A8-42C6-A777-372643136029}" type="datetime1">
              <a:rPr lang="en-US"/>
              <a:pPr>
                <a:defRPr/>
              </a:pPr>
              <a:t>2/24/2015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21EB6A-E71D-4AB2-81EF-207FB67AE56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569219-89B0-46D2-94EA-C31768CABE7B}" type="datetime1">
              <a:rPr lang="en-US"/>
              <a:pPr>
                <a:defRPr/>
              </a:pPr>
              <a:t>2/24/2015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7B28A0-B893-414B-842F-10F78C545CF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C1B0A8-8B77-4F1A-966C-DF763C3294DD}" type="datetime1">
              <a:rPr lang="en-US"/>
              <a:pPr>
                <a:defRPr/>
              </a:pPr>
              <a:t>2/24/2015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38517A-971E-45FB-B8E0-67AC7987383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53EFD2-1A08-4A7F-8F8A-8E4F14E3F079}" type="datetime1">
              <a:rPr lang="en-US"/>
              <a:pPr>
                <a:defRPr/>
              </a:pPr>
              <a:t>2/24/2015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FA2191-2624-4D00-8F50-B363C36F287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image" Target="../media/image3.jpeg"/><Relationship Id="rId5" Type="http://schemas.openxmlformats.org/officeDocument/2006/relationships/slideLayout" Target="../slideLayouts/slideLayout14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image" Target="../media/image3.jpeg"/><Relationship Id="rId5" Type="http://schemas.openxmlformats.org/officeDocument/2006/relationships/slideLayout" Target="../slideLayouts/slideLayout23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6" descr="Red bar_standard.jpg"/>
          <p:cNvPicPr>
            <a:picLocks noChangeAspect="1"/>
          </p:cNvPicPr>
          <p:nvPr/>
        </p:nvPicPr>
        <p:blipFill>
          <a:blip r:embed="rId11"/>
          <a:srcRect l="212"/>
          <a:stretch>
            <a:fillRect/>
          </a:stretch>
        </p:blipFill>
        <p:spPr bwMode="auto">
          <a:xfrm>
            <a:off x="0" y="6608763"/>
            <a:ext cx="9163050" cy="25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/>
        </p:nvSpPr>
        <p:spPr>
          <a:xfrm>
            <a:off x="0" y="0"/>
            <a:ext cx="9144000" cy="622300"/>
          </a:xfrm>
          <a:prstGeom prst="rect">
            <a:avLst/>
          </a:prstGeom>
          <a:solidFill>
            <a:srgbClr val="8082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334963" y="60325"/>
            <a:ext cx="8351837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34963" y="823913"/>
            <a:ext cx="8351837" cy="530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99438" y="6346825"/>
            <a:ext cx="906462" cy="2619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4B39CC4-4DE5-4785-AD85-6A1C1C796684}" type="datetime1">
              <a:rPr lang="en-US"/>
              <a:pPr>
                <a:defRPr/>
              </a:pPr>
              <a:t>2/24/2015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608763"/>
            <a:ext cx="2895600" cy="257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100" dirty="0">
                <a:solidFill>
                  <a:schemeClr val="bg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44463" y="6608763"/>
            <a:ext cx="823912" cy="2492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 smtClean="0">
                <a:solidFill>
                  <a:schemeClr val="bg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EA2B094-9792-4DE8-B5C9-8C7C1707CB6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690" r:id="rId2"/>
    <p:sldLayoutId id="2147483689" r:id="rId3"/>
    <p:sldLayoutId id="2147483688" r:id="rId4"/>
    <p:sldLayoutId id="2147483687" r:id="rId5"/>
    <p:sldLayoutId id="2147483686" r:id="rId6"/>
    <p:sldLayoutId id="2147483685" r:id="rId7"/>
    <p:sldLayoutId id="2147483684" r:id="rId8"/>
    <p:sldLayoutId id="2147483683" r:id="rId9"/>
  </p:sldLayoutIdLst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2600" b="1" kern="1200">
          <a:solidFill>
            <a:schemeClr val="bg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Calibri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Calibri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Calibri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Calibri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Calibri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Calibri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Calibri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Calibri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 3" pitchFamily="18" charset="2"/>
        <a:buChar char="´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31825" indent="-174625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974725" indent="-174625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317625" indent="-174625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168275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6" descr="Red bar_standard.jpg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0" y="6608763"/>
            <a:ext cx="9163050" cy="25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/>
        </p:nvSpPr>
        <p:spPr>
          <a:xfrm>
            <a:off x="0" y="0"/>
            <a:ext cx="9144000" cy="622300"/>
          </a:xfrm>
          <a:prstGeom prst="rect">
            <a:avLst/>
          </a:prstGeom>
          <a:solidFill>
            <a:srgbClr val="8082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1268" name="Title Placeholder 1"/>
          <p:cNvSpPr>
            <a:spLocks noGrp="1"/>
          </p:cNvSpPr>
          <p:nvPr>
            <p:ph type="title"/>
          </p:nvPr>
        </p:nvSpPr>
        <p:spPr bwMode="auto">
          <a:xfrm>
            <a:off x="334963" y="60325"/>
            <a:ext cx="8351837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126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34963" y="823913"/>
            <a:ext cx="8351837" cy="530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99438" y="6346825"/>
            <a:ext cx="906462" cy="2619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 smtClean="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4F4062C-82D0-42A9-8C09-4FB1052957C5}" type="datetime1">
              <a:rPr lang="en-US"/>
              <a:pPr>
                <a:defRPr/>
              </a:pPr>
              <a:t>2/24/2015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608763"/>
            <a:ext cx="2895600" cy="257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100" dirty="0">
                <a:solidFill>
                  <a:prstClr val="white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44463" y="6608763"/>
            <a:ext cx="823912" cy="2492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 smtClean="0">
                <a:solidFill>
                  <a:prstClr val="white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C080D91-816B-4641-8BD8-CBDEAA27572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698" r:id="rId2"/>
    <p:sldLayoutId id="2147483697" r:id="rId3"/>
    <p:sldLayoutId id="2147483696" r:id="rId4"/>
    <p:sldLayoutId id="2147483695" r:id="rId5"/>
    <p:sldLayoutId id="2147483694" r:id="rId6"/>
    <p:sldLayoutId id="2147483693" r:id="rId7"/>
    <p:sldLayoutId id="2147483692" r:id="rId8"/>
    <p:sldLayoutId id="2147483691" r:id="rId9"/>
  </p:sldLayoutIdLst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2600" b="1" kern="1200">
          <a:solidFill>
            <a:schemeClr val="bg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Calibri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Calibri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Calibri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Calibri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Calibri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Calibri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Calibri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Calibri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 3" pitchFamily="18" charset="2"/>
        <a:buChar char="´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31825" indent="-174625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974725" indent="-174625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317625" indent="-174625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168275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6" descr="Red bar_standard.jpg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0" y="6608763"/>
            <a:ext cx="9163050" cy="25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/>
        </p:nvSpPr>
        <p:spPr>
          <a:xfrm>
            <a:off x="0" y="0"/>
            <a:ext cx="9144000" cy="622300"/>
          </a:xfrm>
          <a:prstGeom prst="rect">
            <a:avLst/>
          </a:prstGeom>
          <a:solidFill>
            <a:srgbClr val="8082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1508" name="Title Placeholder 1"/>
          <p:cNvSpPr>
            <a:spLocks noGrp="1"/>
          </p:cNvSpPr>
          <p:nvPr>
            <p:ph type="title"/>
          </p:nvPr>
        </p:nvSpPr>
        <p:spPr bwMode="auto">
          <a:xfrm>
            <a:off x="334963" y="60325"/>
            <a:ext cx="8351837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150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34963" y="823913"/>
            <a:ext cx="8351837" cy="530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99438" y="6346825"/>
            <a:ext cx="906462" cy="2619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 smtClean="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4AB886B-4776-4842-89E6-A33B3479EDF3}" type="datetime1">
              <a:rPr lang="en-US"/>
              <a:pPr>
                <a:defRPr/>
              </a:pPr>
              <a:t>2/24/2015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608763"/>
            <a:ext cx="2895600" cy="257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100" dirty="0">
                <a:solidFill>
                  <a:prstClr val="white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44463" y="6608763"/>
            <a:ext cx="823912" cy="2492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 smtClean="0">
                <a:solidFill>
                  <a:prstClr val="white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36CBAEF-713E-4A53-9D17-44797A8846F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06" r:id="rId2"/>
    <p:sldLayoutId id="2147483705" r:id="rId3"/>
    <p:sldLayoutId id="2147483704" r:id="rId4"/>
    <p:sldLayoutId id="2147483703" r:id="rId5"/>
    <p:sldLayoutId id="2147483702" r:id="rId6"/>
    <p:sldLayoutId id="2147483701" r:id="rId7"/>
    <p:sldLayoutId id="2147483700" r:id="rId8"/>
    <p:sldLayoutId id="2147483699" r:id="rId9"/>
  </p:sldLayoutIdLst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2600" b="1" kern="1200">
          <a:solidFill>
            <a:schemeClr val="bg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Calibri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Calibri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Calibri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Calibri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Calibri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Calibri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Calibri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Calibri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accent1"/>
        </a:buClr>
        <a:buFont typeface="Wingdings 3" pitchFamily="18" charset="2"/>
        <a:buChar char="´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31825" indent="-174625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974725" indent="-174625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317625" indent="-174625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168275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.png"/><Relationship Id="rId4" Type="http://schemas.openxmlformats.org/officeDocument/2006/relationships/oleObject" Target="../embeddings/oleObject1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lide Number Placeholder 4"/>
          <p:cNvSpPr>
            <a:spLocks noGrp="1"/>
          </p:cNvSpPr>
          <p:nvPr>
            <p:ph type="sldNum" sz="quarter" idx="12"/>
          </p:nvPr>
        </p:nvSpPr>
        <p:spPr bwMode="auto">
          <a:xfrm>
            <a:off x="7239000" y="6248400"/>
            <a:ext cx="1447800" cy="476250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fld id="{C7363E44-E441-49CC-95E2-7974588119D6}" type="slidenum">
              <a:rPr lang="en-US" sz="1100">
                <a:solidFill>
                  <a:schemeClr val="tx1"/>
                </a:solidFill>
                <a:latin typeface="Arial" charset="0"/>
              </a:rPr>
              <a:pPr algn="ctr"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US" sz="110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3075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3588" y="1617663"/>
            <a:ext cx="8162925" cy="2882900"/>
          </a:xfrm>
        </p:spPr>
        <p:txBody>
          <a:bodyPr rtlCol="0"/>
          <a:lstStyle/>
          <a:p>
            <a:pPr fontAlgn="auto">
              <a:spcAft>
                <a:spcPts val="0"/>
              </a:spcAft>
              <a:defRPr/>
            </a:pPr>
            <a:r>
              <a:rPr lang="en-US" sz="4000" dirty="0"/>
              <a:t>AADE Operator’s Forum</a:t>
            </a:r>
            <a:br>
              <a:rPr lang="en-US" sz="4000" dirty="0"/>
            </a:br>
            <a:r>
              <a:rPr lang="en-US" sz="4000" dirty="0"/>
              <a:t>ConocoPhillips Alaska, Inc.</a:t>
            </a:r>
            <a:br>
              <a:rPr lang="en-US" sz="4000" dirty="0"/>
            </a:br>
            <a:r>
              <a:rPr lang="en-US" sz="4000" dirty="0"/>
              <a:t> </a:t>
            </a:r>
            <a:r>
              <a:rPr lang="en-US" sz="4000" dirty="0" smtClean="0"/>
              <a:t>2015 </a:t>
            </a:r>
            <a:r>
              <a:rPr lang="en-US" sz="4000" dirty="0"/>
              <a:t>Outlook</a:t>
            </a:r>
          </a:p>
        </p:txBody>
      </p:sp>
      <p:sp>
        <p:nvSpPr>
          <p:cNvPr id="3076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5592763" y="4616450"/>
            <a:ext cx="3292475" cy="1241425"/>
          </a:xfrm>
        </p:spPr>
        <p:txBody>
          <a:bodyPr rtlCol="0"/>
          <a:lstStyle/>
          <a:p>
            <a:pPr fontAlgn="auto">
              <a:lnSpc>
                <a:spcPct val="90000"/>
              </a:lnSpc>
              <a:spcAft>
                <a:spcPts val="0"/>
              </a:spcAft>
              <a:defRPr/>
            </a:pPr>
            <a:r>
              <a:rPr lang="en-US" sz="2400" b="0" dirty="0"/>
              <a:t>Randall Kanady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defRPr/>
            </a:pPr>
            <a:r>
              <a:rPr lang="en-US" sz="2400" b="0" dirty="0"/>
              <a:t>Staff Drilling Engineer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defRPr/>
            </a:pPr>
            <a:r>
              <a:rPr lang="en-US" sz="2400" b="0" dirty="0"/>
              <a:t>CPA Drilling and Wells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en-US" smtClean="0"/>
          </a:p>
        </p:txBody>
      </p:sp>
      <p:sp>
        <p:nvSpPr>
          <p:cNvPr id="49154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0AA7CF3-EB1D-408D-8FEA-66EC230CFF2B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en-US"/>
          </a:p>
        </p:txBody>
      </p:sp>
      <p:sp>
        <p:nvSpPr>
          <p:cNvPr id="49155" name="TextBox 3"/>
          <p:cNvSpPr txBox="1">
            <a:spLocks noChangeArrowheads="1"/>
          </p:cNvSpPr>
          <p:nvPr/>
        </p:nvSpPr>
        <p:spPr bwMode="auto">
          <a:xfrm>
            <a:off x="2820988" y="2625725"/>
            <a:ext cx="339725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5400" b="1">
                <a:latin typeface="Calibri" pitchFamily="34" charset="0"/>
              </a:rPr>
              <a:t>Questions?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4817" name="Chart 6"/>
          <p:cNvGraphicFramePr>
            <a:graphicFrameLocks/>
          </p:cNvGraphicFramePr>
          <p:nvPr/>
        </p:nvGraphicFramePr>
        <p:xfrm>
          <a:off x="334963" y="722313"/>
          <a:ext cx="8594725" cy="4262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50" r:id="rId4" imgW="8596105" imgH="4267570" progId="Excel.Chart.8">
                  <p:embed/>
                </p:oleObj>
              </mc:Choice>
              <mc:Fallback>
                <p:oleObj r:id="rId4" imgW="8596105" imgH="4267570" progId="Excel.Chart.8">
                  <p:embed/>
                  <p:pic>
                    <p:nvPicPr>
                      <p:cNvPr id="0" name="Chart 6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4963" y="722313"/>
                        <a:ext cx="8594725" cy="42624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Health, Safety, &amp; Environment – 2014 D&amp;W Update</a:t>
            </a:r>
          </a:p>
        </p:txBody>
      </p:sp>
      <p:sp>
        <p:nvSpPr>
          <p:cNvPr id="34819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11974D8-4AF5-409C-B8D8-253B2E2FD755}" type="slidenum">
              <a:rPr lang="en-US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968375" y="4984750"/>
            <a:ext cx="7718425" cy="1746250"/>
          </a:xfrm>
        </p:spPr>
        <p:txBody>
          <a:bodyPr rtlCol="0">
            <a:normAutofit fontScale="92500" lnSpcReduction="1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Short Service Employee </a:t>
            </a:r>
            <a:r>
              <a:rPr lang="en-US" dirty="0" smtClean="0"/>
              <a:t>policy 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solidFill>
                  <a:prstClr val="black"/>
                </a:solidFill>
              </a:rPr>
              <a:t>Hands-Free </a:t>
            </a:r>
            <a:r>
              <a:rPr lang="en-US" dirty="0">
                <a:solidFill>
                  <a:prstClr val="black"/>
                </a:solidFill>
              </a:rPr>
              <a:t>lifting policy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dirty="0">
                <a:solidFill>
                  <a:prstClr val="black"/>
                </a:solidFill>
              </a:rPr>
              <a:t>Proactive HSE Measures:  Everyone Participates, Every Day</a:t>
            </a:r>
          </a:p>
          <a:p>
            <a:pPr fontAlgn="auto">
              <a:spcAft>
                <a:spcPts val="0"/>
              </a:spcAft>
              <a:defRPr/>
            </a:pPr>
            <a:r>
              <a:rPr lang="en-US" dirty="0">
                <a:solidFill>
                  <a:prstClr val="black"/>
                </a:solidFill>
              </a:rPr>
              <a:t>DROPS Audit review and corrective actions including enhanced lifting/rigging focus</a:t>
            </a:r>
          </a:p>
          <a:p>
            <a:pPr fontAlgn="auto">
              <a:spcAft>
                <a:spcPts val="0"/>
              </a:spcAft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5" name="Picture 1"/>
          <p:cNvPicPr>
            <a:picLocks noChangeAspect="1"/>
          </p:cNvPicPr>
          <p:nvPr/>
        </p:nvPicPr>
        <p:blipFill>
          <a:blip r:embed="rId3"/>
          <a:srcRect l="162" t="813" r="34071" b="931"/>
          <a:stretch>
            <a:fillRect/>
          </a:stretch>
        </p:blipFill>
        <p:spPr bwMode="auto">
          <a:xfrm>
            <a:off x="295275" y="776288"/>
            <a:ext cx="8516938" cy="5149850"/>
          </a:xfrm>
          <a:prstGeom prst="rect">
            <a:avLst/>
          </a:prstGeom>
          <a:noFill/>
          <a:ln w="25400">
            <a:solidFill>
              <a:srgbClr val="0A4271"/>
            </a:solidFill>
            <a:miter lim="800000"/>
            <a:headEnd/>
            <a:tailEnd/>
          </a:ln>
        </p:spPr>
      </p:pic>
      <p:sp>
        <p:nvSpPr>
          <p:cNvPr id="16" name="Rectangle 15"/>
          <p:cNvSpPr/>
          <p:nvPr/>
        </p:nvSpPr>
        <p:spPr>
          <a:xfrm>
            <a:off x="285750" y="6053138"/>
            <a:ext cx="8526463" cy="490537"/>
          </a:xfrm>
          <a:prstGeom prst="rect">
            <a:avLst/>
          </a:prstGeom>
          <a:solidFill>
            <a:srgbClr val="E6E7E8"/>
          </a:solidFill>
          <a:ln w="28575">
            <a:solidFill>
              <a:srgbClr val="E6E7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36867" name="Group 6"/>
          <p:cNvGrpSpPr>
            <a:grpSpLocks/>
          </p:cNvGrpSpPr>
          <p:nvPr/>
        </p:nvGrpSpPr>
        <p:grpSpPr bwMode="auto">
          <a:xfrm>
            <a:off x="733425" y="6267450"/>
            <a:ext cx="2849563" cy="276225"/>
            <a:chOff x="914568" y="6231566"/>
            <a:chExt cx="2849378" cy="276999"/>
          </a:xfrm>
        </p:grpSpPr>
        <p:sp>
          <p:nvSpPr>
            <p:cNvPr id="3" name="Rectangle 2"/>
            <p:cNvSpPr/>
            <p:nvPr/>
          </p:nvSpPr>
          <p:spPr>
            <a:xfrm>
              <a:off x="914568" y="6274549"/>
              <a:ext cx="120642" cy="176706"/>
            </a:xfrm>
            <a:prstGeom prst="rect">
              <a:avLst/>
            </a:prstGeom>
            <a:solidFill>
              <a:srgbClr val="C100E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36880" name="TextBox 3"/>
            <p:cNvSpPr txBox="1">
              <a:spLocks noChangeArrowheads="1"/>
            </p:cNvSpPr>
            <p:nvPr/>
          </p:nvSpPr>
          <p:spPr bwMode="auto">
            <a:xfrm>
              <a:off x="971419" y="6231566"/>
              <a:ext cx="2792527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200" b="1">
                  <a:solidFill>
                    <a:srgbClr val="000000"/>
                  </a:solidFill>
                  <a:latin typeface="Calibri" pitchFamily="34" charset="0"/>
                </a:rPr>
                <a:t>  Western North Slope (“WNS”) – 78% WI</a:t>
              </a:r>
            </a:p>
          </p:txBody>
        </p:sp>
      </p:grpSp>
      <p:grpSp>
        <p:nvGrpSpPr>
          <p:cNvPr id="36868" name="Group 5"/>
          <p:cNvGrpSpPr>
            <a:grpSpLocks/>
          </p:cNvGrpSpPr>
          <p:nvPr/>
        </p:nvGrpSpPr>
        <p:grpSpPr bwMode="auto">
          <a:xfrm>
            <a:off x="4137025" y="6267450"/>
            <a:ext cx="1674813" cy="276225"/>
            <a:chOff x="4061443" y="6234833"/>
            <a:chExt cx="1674557" cy="276999"/>
          </a:xfrm>
        </p:grpSpPr>
        <p:sp>
          <p:nvSpPr>
            <p:cNvPr id="10" name="Rectangle 9"/>
            <p:cNvSpPr/>
            <p:nvPr/>
          </p:nvSpPr>
          <p:spPr>
            <a:xfrm>
              <a:off x="4061443" y="6284184"/>
              <a:ext cx="120632" cy="178298"/>
            </a:xfrm>
            <a:prstGeom prst="rect">
              <a:avLst/>
            </a:prstGeom>
            <a:solidFill>
              <a:srgbClr val="FF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36878" name="TextBox 12"/>
            <p:cNvSpPr txBox="1">
              <a:spLocks noChangeArrowheads="1"/>
            </p:cNvSpPr>
            <p:nvPr/>
          </p:nvSpPr>
          <p:spPr bwMode="auto">
            <a:xfrm>
              <a:off x="4174934" y="6234833"/>
              <a:ext cx="1561066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200" b="1">
                  <a:solidFill>
                    <a:srgbClr val="000000"/>
                  </a:solidFill>
                  <a:latin typeface="Calibri" pitchFamily="34" charset="0"/>
                </a:rPr>
                <a:t>Kuparuk – 52-55% WI</a:t>
              </a:r>
            </a:p>
          </p:txBody>
        </p:sp>
      </p:grpSp>
      <p:grpSp>
        <p:nvGrpSpPr>
          <p:cNvPr id="36869" name="Group 4"/>
          <p:cNvGrpSpPr>
            <a:grpSpLocks/>
          </p:cNvGrpSpPr>
          <p:nvPr/>
        </p:nvGrpSpPr>
        <p:grpSpPr bwMode="auto">
          <a:xfrm>
            <a:off x="6364288" y="6267450"/>
            <a:ext cx="1546225" cy="276225"/>
            <a:chOff x="6545255" y="6171918"/>
            <a:chExt cx="1546122" cy="276999"/>
          </a:xfrm>
        </p:grpSpPr>
        <p:sp>
          <p:nvSpPr>
            <p:cNvPr id="11" name="Rectangle 10"/>
            <p:cNvSpPr/>
            <p:nvPr/>
          </p:nvSpPr>
          <p:spPr>
            <a:xfrm>
              <a:off x="6545255" y="6221269"/>
              <a:ext cx="120642" cy="178298"/>
            </a:xfrm>
            <a:prstGeom prst="rect">
              <a:avLst/>
            </a:prstGeom>
            <a:solidFill>
              <a:srgbClr val="1085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36876" name="TextBox 13"/>
            <p:cNvSpPr txBox="1">
              <a:spLocks noChangeArrowheads="1"/>
            </p:cNvSpPr>
            <p:nvPr/>
          </p:nvSpPr>
          <p:spPr bwMode="auto">
            <a:xfrm>
              <a:off x="6665905" y="6171918"/>
              <a:ext cx="1425472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200" b="1">
                  <a:solidFill>
                    <a:srgbClr val="000000"/>
                  </a:solidFill>
                  <a:latin typeface="Calibri" pitchFamily="34" charset="0"/>
                </a:rPr>
                <a:t>Prudhoe – 36% WI</a:t>
              </a:r>
            </a:p>
          </p:txBody>
        </p:sp>
      </p:grpSp>
      <p:cxnSp>
        <p:nvCxnSpPr>
          <p:cNvPr id="15" name="Straight Connector 14"/>
          <p:cNvCxnSpPr/>
          <p:nvPr/>
        </p:nvCxnSpPr>
        <p:spPr>
          <a:xfrm>
            <a:off x="681038" y="6267450"/>
            <a:ext cx="5076825" cy="0"/>
          </a:xfrm>
          <a:prstGeom prst="line">
            <a:avLst/>
          </a:prstGeom>
          <a:ln w="19050">
            <a:solidFill>
              <a:srgbClr val="0A427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681038" y="4959350"/>
            <a:ext cx="1019175" cy="3683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NPR-A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636838" y="3089275"/>
            <a:ext cx="476250" cy="2619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1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CD5</a:t>
            </a:r>
          </a:p>
        </p:txBody>
      </p:sp>
      <p:sp>
        <p:nvSpPr>
          <p:cNvPr id="36873" name="Rectangle 2"/>
          <p:cNvSpPr txBox="1">
            <a:spLocks noChangeArrowheads="1"/>
          </p:cNvSpPr>
          <p:nvPr/>
        </p:nvSpPr>
        <p:spPr bwMode="auto">
          <a:xfrm>
            <a:off x="325438" y="114300"/>
            <a:ext cx="8194675" cy="42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US" sz="2600" b="1">
                <a:solidFill>
                  <a:schemeClr val="bg1"/>
                </a:solidFill>
                <a:latin typeface="Calibri" pitchFamily="34" charset="0"/>
              </a:rPr>
              <a:t>ConocoPhillips North Slope Assets</a:t>
            </a:r>
          </a:p>
        </p:txBody>
      </p:sp>
      <p:sp>
        <p:nvSpPr>
          <p:cNvPr id="36874" name="Slide Number Placeholder 8"/>
          <p:cNvSpPr>
            <a:spLocks noGrp="1"/>
          </p:cNvSpPr>
          <p:nvPr>
            <p:ph type="sldNum" sz="quarter" idx="12"/>
          </p:nvPr>
        </p:nvSpPr>
        <p:spPr bwMode="auto">
          <a:xfrm>
            <a:off x="3124200" y="6608763"/>
            <a:ext cx="2895600" cy="25717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fld id="{B6692FEF-F373-416F-BA50-B5CFDD33DAA3}" type="slidenum">
              <a:rPr lang="en-US" sz="1100">
                <a:solidFill>
                  <a:srgbClr val="FFFFFF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n-US" sz="110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ConocoPhillips Alaska Rig and Well Intervention</a:t>
            </a:r>
          </a:p>
        </p:txBody>
      </p:sp>
      <p:sp>
        <p:nvSpPr>
          <p:cNvPr id="38914" name="Content Placeholder 2"/>
          <p:cNvSpPr>
            <a:spLocks noGrp="1"/>
          </p:cNvSpPr>
          <p:nvPr>
            <p:ph idx="1"/>
          </p:nvPr>
        </p:nvSpPr>
        <p:spPr>
          <a:xfrm>
            <a:off x="334963" y="1036638"/>
            <a:ext cx="8351837" cy="5302250"/>
          </a:xfrm>
        </p:spPr>
        <p:txBody>
          <a:bodyPr/>
          <a:lstStyle/>
          <a:p>
            <a:r>
              <a:rPr lang="en-US" dirty="0" smtClean="0"/>
              <a:t>North Slope Drilling</a:t>
            </a:r>
          </a:p>
          <a:p>
            <a:pPr lvl="1"/>
            <a:r>
              <a:rPr lang="en-US" sz="2200" dirty="0" smtClean="0"/>
              <a:t>1 Rotary Rig for Alpine (Doyon 19)</a:t>
            </a:r>
          </a:p>
          <a:p>
            <a:pPr lvl="1"/>
            <a:r>
              <a:rPr lang="en-US" sz="2200" dirty="0" smtClean="0"/>
              <a:t>2 Rotary Rigs for Kuparuk </a:t>
            </a:r>
          </a:p>
          <a:p>
            <a:pPr lvl="2"/>
            <a:r>
              <a:rPr lang="en-US" sz="2000" dirty="0" smtClean="0"/>
              <a:t>(Doyon 25 and Doyon 141)</a:t>
            </a:r>
          </a:p>
          <a:p>
            <a:pPr lvl="1"/>
            <a:r>
              <a:rPr lang="en-US" sz="2200" dirty="0" smtClean="0"/>
              <a:t>2 Work Over Rigs Kuparuk </a:t>
            </a:r>
          </a:p>
          <a:p>
            <a:pPr lvl="2"/>
            <a:r>
              <a:rPr lang="en-US" sz="2000" dirty="0" smtClean="0"/>
              <a:t>(Nabors 7ES and Nabors 9ES)</a:t>
            </a:r>
          </a:p>
          <a:p>
            <a:pPr lvl="1"/>
            <a:r>
              <a:rPr lang="en-US" sz="2200" dirty="0"/>
              <a:t>1 </a:t>
            </a:r>
            <a:r>
              <a:rPr lang="en-US" sz="2200" dirty="0" err="1"/>
              <a:t>CTD</a:t>
            </a:r>
            <a:r>
              <a:rPr lang="en-US" sz="2200"/>
              <a:t> rig (Nabors CDR2</a:t>
            </a:r>
            <a:r>
              <a:rPr lang="en-US" sz="2200" smtClean="0"/>
              <a:t>)</a:t>
            </a:r>
            <a:endParaRPr lang="en-US" sz="2200" dirty="0" smtClean="0"/>
          </a:p>
          <a:p>
            <a:r>
              <a:rPr lang="en-US" dirty="0" smtClean="0"/>
              <a:t>North Slope Well Intervention 	</a:t>
            </a:r>
          </a:p>
          <a:p>
            <a:pPr lvl="1"/>
            <a:r>
              <a:rPr lang="en-US" sz="2200" dirty="0" smtClean="0"/>
              <a:t>7.5 </a:t>
            </a:r>
            <a:r>
              <a:rPr lang="en-US" sz="2200" dirty="0" err="1" smtClean="0"/>
              <a:t>Slickline</a:t>
            </a:r>
            <a:r>
              <a:rPr lang="en-US" sz="2200" dirty="0" smtClean="0"/>
              <a:t> Units</a:t>
            </a:r>
          </a:p>
          <a:p>
            <a:pPr lvl="1"/>
            <a:r>
              <a:rPr lang="en-US" sz="2200" dirty="0" smtClean="0"/>
              <a:t>1 Digital </a:t>
            </a:r>
            <a:r>
              <a:rPr lang="en-US" sz="2200" dirty="0" err="1" smtClean="0"/>
              <a:t>Slickline</a:t>
            </a:r>
            <a:r>
              <a:rPr lang="en-US" sz="2200" dirty="0" smtClean="0"/>
              <a:t> Unit</a:t>
            </a:r>
          </a:p>
          <a:p>
            <a:pPr lvl="1"/>
            <a:r>
              <a:rPr lang="en-US" sz="2200" dirty="0" smtClean="0"/>
              <a:t>2 Coil Tubing Units</a:t>
            </a:r>
          </a:p>
          <a:p>
            <a:pPr lvl="1"/>
            <a:r>
              <a:rPr lang="en-US" sz="2200" dirty="0" smtClean="0"/>
              <a:t>2 E-Line Units</a:t>
            </a:r>
          </a:p>
          <a:p>
            <a:endParaRPr lang="en-US" dirty="0" smtClean="0"/>
          </a:p>
        </p:txBody>
      </p:sp>
      <p:sp>
        <p:nvSpPr>
          <p:cNvPr id="38915" name="Slide Number Placeholder 3"/>
          <p:cNvSpPr>
            <a:spLocks noGrp="1"/>
          </p:cNvSpPr>
          <p:nvPr>
            <p:ph type="sldNum" sz="quarter" idx="12"/>
          </p:nvPr>
        </p:nvSpPr>
        <p:spPr bwMode="auto">
          <a:xfrm>
            <a:off x="3124200" y="6608763"/>
            <a:ext cx="2895600" cy="25717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fld id="{3BE834A2-5846-4605-8910-9DC9C0405D9B}" type="slidenum">
              <a:rPr lang="en-US" sz="1100">
                <a:solidFill>
                  <a:srgbClr val="FFFFFF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n-US" sz="1100">
              <a:solidFill>
                <a:srgbClr val="FFFFFF"/>
              </a:solidFill>
            </a:endParaRPr>
          </a:p>
        </p:txBody>
      </p:sp>
      <p:pic>
        <p:nvPicPr>
          <p:cNvPr id="3891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6675" y="608013"/>
            <a:ext cx="3997325" cy="600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Title 6"/>
          <p:cNvSpPr>
            <a:spLocks noGrp="1"/>
          </p:cNvSpPr>
          <p:nvPr>
            <p:ph type="title" idx="4294967295"/>
          </p:nvPr>
        </p:nvSpPr>
        <p:spPr>
          <a:xfrm>
            <a:off x="76200" y="87313"/>
            <a:ext cx="8915400" cy="422275"/>
          </a:xfrm>
        </p:spPr>
        <p:txBody>
          <a:bodyPr/>
          <a:lstStyle/>
          <a:p>
            <a:r>
              <a:rPr lang="en-US" smtClean="0"/>
              <a:t>Rigs Added to Kuparuk</a:t>
            </a:r>
            <a:endParaRPr lang="en-US" smtClean="0">
              <a:solidFill>
                <a:srgbClr val="FF0000"/>
              </a:solidFill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36513" y="755650"/>
            <a:ext cx="5181600" cy="571500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/>
          <a:p>
            <a:pPr marL="339725" indent="-339725" defTabSz="966788">
              <a:lnSpc>
                <a:spcPct val="90000"/>
              </a:lnSpc>
              <a:spcBef>
                <a:spcPct val="20000"/>
              </a:spcBef>
              <a:buClr>
                <a:srgbClr val="8F1A20"/>
              </a:buClr>
              <a:buSzPct val="108000"/>
              <a:buFont typeface="Wingdings 3" pitchFamily="18" charset="2"/>
              <a:buChar char=""/>
              <a:defRPr/>
            </a:pPr>
            <a:r>
              <a:rPr lang="en-US" sz="2000" dirty="0">
                <a:solidFill>
                  <a:prstClr val="black"/>
                </a:solidFill>
                <a:latin typeface="+mn-lt"/>
                <a:cs typeface="+mn-cs"/>
              </a:rPr>
              <a:t>Nabors 7ES </a:t>
            </a:r>
          </a:p>
          <a:p>
            <a:pPr marL="800100" lvl="1" indent="-342900" defTabSz="966788">
              <a:lnSpc>
                <a:spcPct val="90000"/>
              </a:lnSpc>
              <a:spcBef>
                <a:spcPct val="20000"/>
              </a:spcBef>
              <a:buClr>
                <a:srgbClr val="8F1A20"/>
              </a:buClr>
              <a:buSzPct val="108000"/>
              <a:buFont typeface="Wingdings" panose="05000000000000000000" pitchFamily="2" charset="2"/>
              <a:buChar char="§"/>
              <a:defRPr/>
            </a:pPr>
            <a:r>
              <a:rPr lang="en-US" dirty="0">
                <a:solidFill>
                  <a:prstClr val="black"/>
                </a:solidFill>
                <a:latin typeface="+mn-lt"/>
                <a:cs typeface="+mn-cs"/>
              </a:rPr>
              <a:t>Began drilling  summer 2013</a:t>
            </a:r>
          </a:p>
          <a:p>
            <a:pPr marL="796925" lvl="1" indent="-339725" defTabSz="966788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rgbClr val="8F1A20"/>
              </a:buClr>
              <a:buSzPct val="108000"/>
              <a:buFont typeface="Wingdings" panose="05000000000000000000" pitchFamily="2" charset="2"/>
              <a:buChar char="§"/>
              <a:defRPr/>
            </a:pPr>
            <a:r>
              <a:rPr lang="en-US" dirty="0">
                <a:solidFill>
                  <a:prstClr val="black"/>
                </a:solidFill>
                <a:latin typeface="+mn-lt"/>
                <a:cs typeface="+mn-cs"/>
              </a:rPr>
              <a:t>Approximately 100 direct and hundreds more indirect jobs</a:t>
            </a:r>
            <a:endParaRPr lang="en-US" sz="1000" dirty="0">
              <a:solidFill>
                <a:prstClr val="black"/>
              </a:solidFill>
              <a:latin typeface="+mn-lt"/>
              <a:cs typeface="+mn-cs"/>
            </a:endParaRPr>
          </a:p>
          <a:p>
            <a:pPr marL="339725" indent="-339725" defTabSz="966788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rgbClr val="8F1A20"/>
              </a:buClr>
              <a:buSzPct val="108000"/>
              <a:buFont typeface="Wingdings 3" pitchFamily="18" charset="2"/>
              <a:buChar char=""/>
              <a:defRPr/>
            </a:pPr>
            <a:r>
              <a:rPr lang="en-US" sz="2000" dirty="0">
                <a:solidFill>
                  <a:prstClr val="black"/>
                </a:solidFill>
                <a:latin typeface="+mn-lt"/>
                <a:cs typeface="+mn-cs"/>
              </a:rPr>
              <a:t>Nabors 9ES</a:t>
            </a:r>
          </a:p>
          <a:p>
            <a:pPr marL="796925" lvl="1" indent="-339725" defTabSz="966788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rgbClr val="8F1A20"/>
              </a:buClr>
              <a:buSzPct val="108000"/>
              <a:buFont typeface="Wingdings" panose="05000000000000000000" pitchFamily="2" charset="2"/>
              <a:buChar char="§"/>
              <a:defRPr/>
            </a:pPr>
            <a:r>
              <a:rPr lang="en-US" dirty="0">
                <a:solidFill>
                  <a:prstClr val="black"/>
                </a:solidFill>
                <a:latin typeface="+mn-lt"/>
                <a:cs typeface="+mn-cs"/>
              </a:rPr>
              <a:t>Began drilling in 2014</a:t>
            </a:r>
          </a:p>
          <a:p>
            <a:pPr marL="796925" lvl="1" indent="-339725" defTabSz="966788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rgbClr val="8F1A20"/>
              </a:buClr>
              <a:buSzPct val="108000"/>
              <a:buFont typeface="Wingdings" panose="05000000000000000000" pitchFamily="2" charset="2"/>
              <a:buChar char="§"/>
              <a:defRPr/>
            </a:pPr>
            <a:r>
              <a:rPr lang="en-US" dirty="0">
                <a:solidFill>
                  <a:prstClr val="black"/>
                </a:solidFill>
                <a:latin typeface="+mn-lt"/>
                <a:cs typeface="+mn-cs"/>
              </a:rPr>
              <a:t>Approximately 100 direct and hundreds more indirect </a:t>
            </a:r>
            <a:r>
              <a:rPr lang="en-US" dirty="0" smtClean="0">
                <a:solidFill>
                  <a:prstClr val="black"/>
                </a:solidFill>
                <a:latin typeface="+mn-lt"/>
                <a:cs typeface="+mn-cs"/>
              </a:rPr>
              <a:t>jobs</a:t>
            </a:r>
            <a:endParaRPr lang="en-US" sz="1000" dirty="0">
              <a:solidFill>
                <a:prstClr val="black"/>
              </a:solidFill>
              <a:latin typeface="+mn-lt"/>
              <a:cs typeface="+mn-cs"/>
            </a:endParaRPr>
          </a:p>
          <a:p>
            <a:pPr marL="339725" indent="-339725" defTabSz="966788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rgbClr val="8F1A20"/>
              </a:buClr>
              <a:buSzPct val="108000"/>
              <a:buFont typeface="Wingdings 3" pitchFamily="18" charset="2"/>
              <a:buChar char=""/>
              <a:defRPr/>
            </a:pPr>
            <a:r>
              <a:rPr lang="en-US" sz="2000" dirty="0" smtClean="0">
                <a:solidFill>
                  <a:prstClr val="black"/>
                </a:solidFill>
                <a:latin typeface="+mn-lt"/>
                <a:cs typeface="+mn-cs"/>
              </a:rPr>
              <a:t>Doyon 25 added in </a:t>
            </a:r>
            <a:r>
              <a:rPr lang="en-US" sz="2000" dirty="0" err="1" smtClean="0">
                <a:solidFill>
                  <a:prstClr val="black"/>
                </a:solidFill>
                <a:latin typeface="+mn-lt"/>
                <a:cs typeface="+mn-cs"/>
              </a:rPr>
              <a:t>4Q</a:t>
            </a:r>
            <a:r>
              <a:rPr lang="en-US" sz="2000" dirty="0" smtClean="0">
                <a:solidFill>
                  <a:prstClr val="black"/>
                </a:solidFill>
                <a:latin typeface="+mn-lt"/>
                <a:cs typeface="+mn-cs"/>
              </a:rPr>
              <a:t> 2014</a:t>
            </a:r>
          </a:p>
          <a:p>
            <a:pPr marL="339725" indent="-339725" defTabSz="966788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rgbClr val="8F1A20"/>
              </a:buClr>
              <a:buSzPct val="108000"/>
              <a:buFont typeface="Wingdings 3" pitchFamily="18" charset="2"/>
              <a:buChar char=""/>
              <a:defRPr/>
            </a:pPr>
            <a:r>
              <a:rPr lang="en-US" sz="2000" dirty="0" smtClean="0">
                <a:solidFill>
                  <a:prstClr val="black"/>
                </a:solidFill>
                <a:latin typeface="+mn-lt"/>
                <a:cs typeface="+mn-cs"/>
              </a:rPr>
              <a:t>Signed </a:t>
            </a:r>
            <a:r>
              <a:rPr lang="en-US" sz="2000" dirty="0">
                <a:solidFill>
                  <a:prstClr val="black"/>
                </a:solidFill>
                <a:latin typeface="+mn-lt"/>
                <a:cs typeface="+mn-cs"/>
              </a:rPr>
              <a:t>a contract with Nabors Alaska for new-build </a:t>
            </a:r>
            <a:r>
              <a:rPr lang="en-US" sz="2000" dirty="0">
                <a:latin typeface="+mn-lt"/>
                <a:cs typeface="+mn-cs"/>
              </a:rPr>
              <a:t>CTD</a:t>
            </a:r>
            <a:r>
              <a:rPr lang="en-US" sz="2000" dirty="0">
                <a:solidFill>
                  <a:prstClr val="black"/>
                </a:solidFill>
                <a:latin typeface="+mn-lt"/>
                <a:cs typeface="+mn-cs"/>
              </a:rPr>
              <a:t> rig; begin drilling in late 2016</a:t>
            </a:r>
          </a:p>
          <a:p>
            <a:pPr marL="339725" indent="-339725" defTabSz="966788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rgbClr val="8F1A20"/>
              </a:buClr>
              <a:buSzPct val="108000"/>
              <a:buFont typeface="Wingdings 3" pitchFamily="18" charset="2"/>
              <a:buChar char=""/>
              <a:defRPr/>
            </a:pPr>
            <a:r>
              <a:rPr lang="en-US" sz="2000" dirty="0">
                <a:solidFill>
                  <a:prstClr val="black"/>
                </a:solidFill>
                <a:latin typeface="+mn-lt"/>
                <a:cs typeface="+mn-cs"/>
              </a:rPr>
              <a:t>In July: Announced Contract with Doyon Drilling for New-Build Rig (Doyon 142)</a:t>
            </a:r>
          </a:p>
          <a:p>
            <a:pPr marL="796925" lvl="1" indent="-339725" defTabSz="966788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rgbClr val="8F1A20"/>
              </a:buClr>
              <a:buSzPct val="108000"/>
              <a:buFont typeface="Wingdings" panose="05000000000000000000" pitchFamily="2" charset="2"/>
              <a:buChar char="§"/>
              <a:defRPr/>
            </a:pPr>
            <a:r>
              <a:rPr lang="en-US" dirty="0">
                <a:solidFill>
                  <a:prstClr val="black"/>
                </a:solidFill>
                <a:latin typeface="+mn-lt"/>
                <a:cs typeface="+mn-cs"/>
              </a:rPr>
              <a:t>Slated to begin drilling wells in early 2016</a:t>
            </a:r>
          </a:p>
          <a:p>
            <a:pPr marL="796925" lvl="1" indent="-339725" defTabSz="966788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rgbClr val="8F1A20"/>
              </a:buClr>
              <a:buSzPct val="108000"/>
              <a:buFont typeface="Wingdings" panose="05000000000000000000" pitchFamily="2" charset="2"/>
              <a:buChar char="§"/>
              <a:defRPr/>
            </a:pPr>
            <a:r>
              <a:rPr lang="en-US" dirty="0">
                <a:solidFill>
                  <a:prstClr val="black"/>
                </a:solidFill>
                <a:latin typeface="+mn-lt"/>
                <a:cs typeface="+mn-cs"/>
              </a:rPr>
              <a:t>First new-build rotary rig added to Kuparuk’s rig fleet since 2000 </a:t>
            </a:r>
          </a:p>
          <a:p>
            <a:pPr marL="339725" indent="-339725" defTabSz="966788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rgbClr val="8F1A20"/>
              </a:buClr>
              <a:buSzPct val="108000"/>
              <a:buFont typeface="Wingdings 3" pitchFamily="18" charset="2"/>
              <a:buChar char=""/>
              <a:defRPr/>
            </a:pPr>
            <a:r>
              <a:rPr lang="en-US" sz="2000" dirty="0">
                <a:solidFill>
                  <a:prstClr val="black"/>
                </a:solidFill>
                <a:latin typeface="+mn-lt"/>
                <a:cs typeface="+mn-cs"/>
              </a:rPr>
              <a:t>Additional Drilling Has Added </a:t>
            </a:r>
            <a:r>
              <a:rPr lang="en-US" sz="2000" dirty="0" smtClean="0">
                <a:solidFill>
                  <a:prstClr val="black"/>
                </a:solidFill>
                <a:latin typeface="+mn-lt"/>
                <a:cs typeface="+mn-cs"/>
              </a:rPr>
              <a:t>~9,000 </a:t>
            </a:r>
            <a:r>
              <a:rPr lang="en-US" sz="2000" dirty="0" err="1" smtClean="0">
                <a:solidFill>
                  <a:prstClr val="black"/>
                </a:solidFill>
                <a:latin typeface="+mn-lt"/>
                <a:cs typeface="+mn-cs"/>
              </a:rPr>
              <a:t>BOPD</a:t>
            </a:r>
            <a:endParaRPr lang="en-US" sz="1000" dirty="0">
              <a:solidFill>
                <a:prstClr val="black"/>
              </a:solidFill>
              <a:latin typeface="+mn-lt"/>
              <a:cs typeface="+mn-cs"/>
            </a:endParaRPr>
          </a:p>
          <a:p>
            <a:pPr defTabSz="966788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rgbClr val="8F1A20"/>
              </a:buClr>
              <a:buSzPct val="108000"/>
              <a:defRPr/>
            </a:pPr>
            <a:endParaRPr lang="en-US" dirty="0">
              <a:solidFill>
                <a:prstClr val="black"/>
              </a:solidFill>
              <a:latin typeface="+mn-lt"/>
              <a:cs typeface="+mn-cs"/>
            </a:endParaRPr>
          </a:p>
          <a:p>
            <a:pPr marL="339725" indent="-339725" defTabSz="966788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>
                <a:srgbClr val="8F1A20"/>
              </a:buClr>
              <a:buSzPct val="108000"/>
              <a:buFont typeface="Wingdings" panose="05000000000000000000" pitchFamily="2" charset="2"/>
              <a:buChar char="§"/>
              <a:defRPr/>
            </a:pPr>
            <a:endParaRPr lang="en-US" dirty="0">
              <a:solidFill>
                <a:prstClr val="black"/>
              </a:solidFill>
              <a:latin typeface="+mn-lt"/>
              <a:cs typeface="+mn-cs"/>
            </a:endParaRPr>
          </a:p>
        </p:txBody>
      </p:sp>
      <p:sp>
        <p:nvSpPr>
          <p:cNvPr id="40963" name="Slide Number Placeholder 2"/>
          <p:cNvSpPr>
            <a:spLocks noGrp="1"/>
          </p:cNvSpPr>
          <p:nvPr>
            <p:ph type="sldNum" sz="quarter" idx="12"/>
          </p:nvPr>
        </p:nvSpPr>
        <p:spPr bwMode="auto">
          <a:xfrm>
            <a:off x="3124200" y="6608763"/>
            <a:ext cx="2895600" cy="25717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fld id="{5321EC30-A25C-49DA-A9BF-BE008CD052CE}" type="slidenum">
              <a:rPr lang="en-US" sz="1100">
                <a:solidFill>
                  <a:srgbClr val="FFFFFF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n-US" sz="1100">
              <a:solidFill>
                <a:srgbClr val="FFFFFF"/>
              </a:solidFill>
            </a:endParaRPr>
          </a:p>
        </p:txBody>
      </p:sp>
      <p:pic>
        <p:nvPicPr>
          <p:cNvPr id="40964" name="Content Placeholder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73663" y="649288"/>
            <a:ext cx="3970337" cy="595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CD5 Development Progress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219075" y="914400"/>
            <a:ext cx="4879975" cy="5505450"/>
          </a:xfr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sz="1900" dirty="0" err="1" smtClean="0">
                <a:solidFill>
                  <a:schemeClr val="tx1"/>
                </a:solidFill>
              </a:rPr>
              <a:t>CD5</a:t>
            </a:r>
            <a:r>
              <a:rPr lang="en-US" sz="1900" dirty="0" smtClean="0">
                <a:solidFill>
                  <a:schemeClr val="tx1"/>
                </a:solidFill>
              </a:rPr>
              <a:t>: On Schedule – On Budget </a:t>
            </a:r>
            <a:r>
              <a:rPr lang="en-US" sz="1900" dirty="0" smtClean="0">
                <a:solidFill>
                  <a:srgbClr val="000000"/>
                </a:solidFill>
              </a:rPr>
              <a:t>~</a:t>
            </a:r>
            <a:r>
              <a:rPr lang="en-US" sz="1900" dirty="0" smtClean="0">
                <a:solidFill>
                  <a:schemeClr val="tx1"/>
                </a:solidFill>
              </a:rPr>
              <a:t>$1 billion</a:t>
            </a:r>
          </a:p>
          <a:p>
            <a:pPr>
              <a:lnSpc>
                <a:spcPct val="80000"/>
              </a:lnSpc>
            </a:pPr>
            <a:r>
              <a:rPr lang="en-US" sz="1900" dirty="0" smtClean="0">
                <a:solidFill>
                  <a:schemeClr val="tx1"/>
                </a:solidFill>
              </a:rPr>
              <a:t>Successfully Completed</a:t>
            </a:r>
          </a:p>
          <a:p>
            <a:pPr lvl="1">
              <a:lnSpc>
                <a:spcPct val="65000"/>
              </a:lnSpc>
              <a:buClr>
                <a:schemeClr val="accent1"/>
              </a:buClr>
            </a:pPr>
            <a:r>
              <a:rPr lang="en-US" sz="1500" dirty="0" smtClean="0">
                <a:solidFill>
                  <a:schemeClr val="tx1"/>
                </a:solidFill>
              </a:rPr>
              <a:t>6-mile gravel access road and pad</a:t>
            </a:r>
          </a:p>
          <a:p>
            <a:pPr lvl="1">
              <a:lnSpc>
                <a:spcPct val="65000"/>
              </a:lnSpc>
              <a:buClr>
                <a:schemeClr val="accent1"/>
              </a:buClr>
            </a:pPr>
            <a:r>
              <a:rPr lang="en-US" sz="1500" dirty="0" smtClean="0">
                <a:solidFill>
                  <a:schemeClr val="tx1"/>
                </a:solidFill>
              </a:rPr>
              <a:t>Three smaller bridges</a:t>
            </a:r>
          </a:p>
          <a:p>
            <a:pPr>
              <a:lnSpc>
                <a:spcPct val="80000"/>
              </a:lnSpc>
            </a:pPr>
            <a:r>
              <a:rPr lang="en-US" sz="1900" dirty="0" err="1" smtClean="0">
                <a:solidFill>
                  <a:schemeClr val="tx1"/>
                </a:solidFill>
              </a:rPr>
              <a:t>Nigliq</a:t>
            </a:r>
            <a:r>
              <a:rPr lang="en-US" sz="1900" dirty="0" smtClean="0">
                <a:solidFill>
                  <a:schemeClr val="tx1"/>
                </a:solidFill>
              </a:rPr>
              <a:t> Channel Bridge Completion </a:t>
            </a:r>
          </a:p>
          <a:p>
            <a:pPr>
              <a:lnSpc>
                <a:spcPct val="80000"/>
              </a:lnSpc>
            </a:pPr>
            <a:r>
              <a:rPr lang="en-US" sz="1900" dirty="0" smtClean="0">
                <a:solidFill>
                  <a:schemeClr val="tx1"/>
                </a:solidFill>
              </a:rPr>
              <a:t>Planned Activities 2015</a:t>
            </a:r>
            <a:endParaRPr lang="en-US" sz="1500" dirty="0" smtClean="0">
              <a:solidFill>
                <a:schemeClr val="tx1"/>
              </a:solidFill>
            </a:endParaRPr>
          </a:p>
          <a:p>
            <a:pPr lvl="1">
              <a:lnSpc>
                <a:spcPct val="65000"/>
              </a:lnSpc>
              <a:buClr>
                <a:schemeClr val="accent1"/>
              </a:buClr>
            </a:pPr>
            <a:r>
              <a:rPr lang="en-US" sz="1500" dirty="0" smtClean="0">
                <a:solidFill>
                  <a:schemeClr val="tx1"/>
                </a:solidFill>
              </a:rPr>
              <a:t>Pipeline installation</a:t>
            </a:r>
          </a:p>
          <a:p>
            <a:pPr lvl="1">
              <a:lnSpc>
                <a:spcPct val="65000"/>
              </a:lnSpc>
              <a:buClr>
                <a:schemeClr val="accent1"/>
              </a:buClr>
            </a:pPr>
            <a:r>
              <a:rPr lang="en-US" sz="1500" dirty="0" smtClean="0">
                <a:solidFill>
                  <a:schemeClr val="tx1"/>
                </a:solidFill>
              </a:rPr>
              <a:t>Drilling to start in ~April</a:t>
            </a:r>
          </a:p>
          <a:p>
            <a:pPr lvl="1">
              <a:lnSpc>
                <a:spcPct val="65000"/>
              </a:lnSpc>
              <a:buClr>
                <a:schemeClr val="accent1"/>
              </a:buClr>
            </a:pPr>
            <a:r>
              <a:rPr lang="en-US" sz="1500" dirty="0" smtClean="0">
                <a:solidFill>
                  <a:schemeClr val="tx1"/>
                </a:solidFill>
              </a:rPr>
              <a:t>Installation of production facilities</a:t>
            </a:r>
            <a:endParaRPr lang="en-US" sz="1900" dirty="0" smtClean="0">
              <a:solidFill>
                <a:schemeClr val="tx1"/>
              </a:solidFill>
            </a:endParaRPr>
          </a:p>
          <a:p>
            <a:pPr>
              <a:lnSpc>
                <a:spcPct val="65000"/>
              </a:lnSpc>
            </a:pPr>
            <a:r>
              <a:rPr lang="en-US" sz="1900" dirty="0" smtClean="0">
                <a:solidFill>
                  <a:schemeClr val="tx1"/>
                </a:solidFill>
              </a:rPr>
              <a:t>Employment</a:t>
            </a:r>
          </a:p>
          <a:p>
            <a:pPr lvl="1">
              <a:lnSpc>
                <a:spcPct val="65000"/>
              </a:lnSpc>
              <a:buClr>
                <a:schemeClr val="accent1"/>
              </a:buClr>
            </a:pPr>
            <a:r>
              <a:rPr lang="en-US" sz="1500" dirty="0" smtClean="0">
                <a:solidFill>
                  <a:schemeClr val="tx1"/>
                </a:solidFill>
              </a:rPr>
              <a:t>~600 North Slope jobs required during two winter construction seasons</a:t>
            </a:r>
          </a:p>
          <a:p>
            <a:pPr lvl="1">
              <a:lnSpc>
                <a:spcPct val="65000"/>
              </a:lnSpc>
              <a:buClr>
                <a:schemeClr val="accent1"/>
              </a:buClr>
            </a:pPr>
            <a:r>
              <a:rPr lang="en-US" sz="1500" dirty="0" smtClean="0">
                <a:solidFill>
                  <a:schemeClr val="tx1"/>
                </a:solidFill>
              </a:rPr>
              <a:t>Major fabrication activities in Anchorage and Fairbanks </a:t>
            </a:r>
          </a:p>
          <a:p>
            <a:pPr>
              <a:defRPr/>
            </a:pPr>
            <a:r>
              <a:rPr lang="en-US" altLang="en-US" sz="1800" dirty="0"/>
              <a:t>Standard Alpine </a:t>
            </a:r>
            <a:r>
              <a:rPr lang="en-US" altLang="en-US" sz="1800" dirty="0" smtClean="0"/>
              <a:t>Drilling</a:t>
            </a:r>
          </a:p>
          <a:p>
            <a:pPr>
              <a:defRPr/>
            </a:pPr>
            <a:r>
              <a:rPr lang="en-US" altLang="en-US" sz="1800" dirty="0"/>
              <a:t>Initial </a:t>
            </a:r>
            <a:r>
              <a:rPr lang="en-US" altLang="en-US" sz="1800" dirty="0" err="1"/>
              <a:t>CD5</a:t>
            </a:r>
            <a:r>
              <a:rPr lang="en-US" altLang="en-US" sz="1800" dirty="0"/>
              <a:t> Development Plan</a:t>
            </a:r>
          </a:p>
          <a:p>
            <a:pPr lvl="1">
              <a:defRPr/>
            </a:pPr>
            <a:r>
              <a:rPr lang="en-US" altLang="en-US" sz="1400" dirty="0" smtClean="0"/>
              <a:t>13 </a:t>
            </a:r>
            <a:r>
              <a:rPr lang="en-US" altLang="en-US" sz="1400" dirty="0"/>
              <a:t>Alpine A Sand Wells</a:t>
            </a:r>
          </a:p>
          <a:p>
            <a:pPr lvl="1">
              <a:defRPr/>
            </a:pPr>
            <a:r>
              <a:rPr lang="en-US" altLang="en-US" sz="1400" dirty="0"/>
              <a:t>2 Kuparuk Wells</a:t>
            </a:r>
          </a:p>
          <a:p>
            <a:pPr lvl="1">
              <a:defRPr/>
            </a:pPr>
            <a:r>
              <a:rPr lang="en-US" altLang="en-US" sz="1400" dirty="0"/>
              <a:t>Commence drilling April 2015</a:t>
            </a:r>
          </a:p>
          <a:p>
            <a:pPr lvl="1">
              <a:defRPr/>
            </a:pPr>
            <a:r>
              <a:rPr lang="en-US" altLang="en-US" sz="1400" dirty="0"/>
              <a:t>First Production December </a:t>
            </a:r>
            <a:r>
              <a:rPr lang="en-US" altLang="en-US" sz="1400" dirty="0" smtClean="0"/>
              <a:t>2015</a:t>
            </a:r>
            <a:endParaRPr lang="en-US" altLang="en-US" sz="1800" dirty="0"/>
          </a:p>
          <a:p>
            <a:pPr>
              <a:defRPr/>
            </a:pPr>
            <a:r>
              <a:rPr lang="en-US" altLang="en-US" sz="1800" dirty="0"/>
              <a:t>Similar to Wells Drilled From </a:t>
            </a:r>
            <a:r>
              <a:rPr lang="en-US" altLang="en-US" sz="1800" dirty="0" err="1"/>
              <a:t>CD2</a:t>
            </a:r>
            <a:r>
              <a:rPr lang="en-US" altLang="en-US" sz="1800" dirty="0"/>
              <a:t> and </a:t>
            </a:r>
            <a:r>
              <a:rPr lang="en-US" altLang="en-US" sz="1800" dirty="0" err="1"/>
              <a:t>CD4</a:t>
            </a:r>
            <a:endParaRPr lang="en-US" altLang="en-US" sz="1800" dirty="0"/>
          </a:p>
          <a:p>
            <a:pPr lvl="1">
              <a:buFont typeface="Arial" pitchFamily="34" charset="0"/>
              <a:buChar char="–"/>
              <a:defRPr/>
            </a:pPr>
            <a:r>
              <a:rPr lang="en-US" altLang="en-US" sz="1600" dirty="0"/>
              <a:t>15,000’ to 22,000’ </a:t>
            </a:r>
            <a:r>
              <a:rPr lang="en-US" altLang="en-US" sz="1600" dirty="0" smtClean="0"/>
              <a:t>MD</a:t>
            </a:r>
            <a:endParaRPr lang="en-US" altLang="en-US" sz="2200" dirty="0"/>
          </a:p>
        </p:txBody>
      </p:sp>
      <p:sp>
        <p:nvSpPr>
          <p:cNvPr id="43011" name="Slide Number Placeholder 2"/>
          <p:cNvSpPr>
            <a:spLocks noGrp="1"/>
          </p:cNvSpPr>
          <p:nvPr>
            <p:ph type="sldNum" sz="quarter" idx="12"/>
          </p:nvPr>
        </p:nvSpPr>
        <p:spPr bwMode="auto">
          <a:xfrm>
            <a:off x="3124200" y="6608763"/>
            <a:ext cx="2895600" cy="25717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fld id="{0F4B2185-F2AD-4DB4-A01F-11E1D28A9380}" type="slidenum">
              <a:rPr lang="en-US" sz="1100">
                <a:solidFill>
                  <a:srgbClr val="FFFFFF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n-US" sz="1100">
              <a:solidFill>
                <a:srgbClr val="FFFFFF"/>
              </a:solidFill>
            </a:endParaRPr>
          </a:p>
        </p:txBody>
      </p:sp>
      <p:pic>
        <p:nvPicPr>
          <p:cNvPr id="43012" name="Picture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3800" y="649288"/>
            <a:ext cx="4148138" cy="2865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C:\Users\rkanady\AppData\Local\Microsoft\Windows\Temporary Internet Files\Content.Outlook\3VAJY3XN\ForSamBasemap2015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62727" b="-2409"/>
          <a:stretch/>
        </p:blipFill>
        <p:spPr bwMode="auto">
          <a:xfrm>
            <a:off x="5785814" y="3115982"/>
            <a:ext cx="2900986" cy="3599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4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nb-NO" dirty="0" smtClean="0"/>
              <a:t>Kuparuk Drillsite 2S (Shark Tooth) Approved for Construction</a:t>
            </a:r>
            <a:endParaRPr lang="en-US" sz="1400" dirty="0" smtClean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136525" y="908050"/>
            <a:ext cx="4435475" cy="5603875"/>
          </a:xfrm>
        </p:spPr>
        <p:txBody>
          <a:bodyPr>
            <a:normAutofit/>
          </a:bodyPr>
          <a:lstStyle/>
          <a:p>
            <a:pPr>
              <a:lnSpc>
                <a:spcPts val="2600"/>
              </a:lnSpc>
            </a:pPr>
            <a:r>
              <a:rPr lang="en-US" sz="2400" smtClean="0"/>
              <a:t>New drill site development targeting thin sands on the periphery of the field</a:t>
            </a:r>
          </a:p>
          <a:p>
            <a:pPr>
              <a:lnSpc>
                <a:spcPts val="2600"/>
              </a:lnSpc>
            </a:pPr>
            <a:r>
              <a:rPr lang="en-US" sz="2400" smtClean="0"/>
              <a:t>Peak workforce during construction: estimate  250+ jobs in 2015</a:t>
            </a:r>
          </a:p>
          <a:p>
            <a:pPr>
              <a:lnSpc>
                <a:spcPts val="2600"/>
              </a:lnSpc>
            </a:pPr>
            <a:r>
              <a:rPr lang="en-US" sz="2400" smtClean="0"/>
              <a:t>Approximate cost to develop: ~$500 million (gross)</a:t>
            </a:r>
          </a:p>
          <a:p>
            <a:pPr>
              <a:lnSpc>
                <a:spcPts val="2600"/>
              </a:lnSpc>
            </a:pPr>
            <a:r>
              <a:rPr lang="en-US" sz="2400" smtClean="0"/>
              <a:t>Start Drilling in ~June 2015</a:t>
            </a:r>
          </a:p>
          <a:p>
            <a:pPr lvl="1">
              <a:lnSpc>
                <a:spcPts val="2600"/>
              </a:lnSpc>
              <a:buClr>
                <a:schemeClr val="accent1"/>
              </a:buClr>
            </a:pPr>
            <a:r>
              <a:rPr lang="en-US" sz="2000" smtClean="0"/>
              <a:t>Initial development is 14 wells</a:t>
            </a:r>
          </a:p>
          <a:p>
            <a:pPr>
              <a:lnSpc>
                <a:spcPts val="2600"/>
              </a:lnSpc>
            </a:pPr>
            <a:r>
              <a:rPr lang="en-US" sz="2400" smtClean="0"/>
              <a:t>Estimated peak production:  8,000 BOPD (gross)  in late 2015</a:t>
            </a:r>
          </a:p>
          <a:p>
            <a:pPr>
              <a:lnSpc>
                <a:spcPts val="2600"/>
              </a:lnSpc>
              <a:buFont typeface="Wingdings 3" pitchFamily="18" charset="2"/>
              <a:buNone/>
            </a:pPr>
            <a:endParaRPr lang="en-US" sz="2400" smtClean="0"/>
          </a:p>
        </p:txBody>
      </p:sp>
      <p:sp>
        <p:nvSpPr>
          <p:cNvPr id="45059" name="Slide Number Placeholder 1"/>
          <p:cNvSpPr>
            <a:spLocks noGrp="1"/>
          </p:cNvSpPr>
          <p:nvPr>
            <p:ph type="sldNum" sz="quarter" idx="12"/>
          </p:nvPr>
        </p:nvSpPr>
        <p:spPr bwMode="auto">
          <a:xfrm>
            <a:off x="3124200" y="6608763"/>
            <a:ext cx="2895600" cy="25717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fld id="{A375BC8D-1AA0-42FE-9AF0-F426809223F1}" type="slidenum">
              <a:rPr lang="en-US" sz="1100">
                <a:solidFill>
                  <a:schemeClr val="bg1"/>
                </a:solidFill>
              </a:rPr>
              <a:pPr algn="ctr"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en-US" sz="1100">
              <a:solidFill>
                <a:schemeClr val="bg1"/>
              </a:solidFill>
            </a:endParaRPr>
          </a:p>
        </p:txBody>
      </p:sp>
      <p:pic>
        <p:nvPicPr>
          <p:cNvPr id="45060" name="Picture 10" descr="subsurfac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5175" y="1660525"/>
            <a:ext cx="4271963" cy="3589338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Rig Workovers</a:t>
            </a:r>
          </a:p>
        </p:txBody>
      </p:sp>
      <p:sp>
        <p:nvSpPr>
          <p:cNvPr id="47106" name="Content Placeholder 2"/>
          <p:cNvSpPr>
            <a:spLocks noGrp="1"/>
          </p:cNvSpPr>
          <p:nvPr>
            <p:ph sz="half" idx="1"/>
          </p:nvPr>
        </p:nvSpPr>
        <p:spPr>
          <a:xfrm>
            <a:off x="334963" y="823913"/>
            <a:ext cx="4799012" cy="5302250"/>
          </a:xfrm>
        </p:spPr>
        <p:txBody>
          <a:bodyPr/>
          <a:lstStyle/>
          <a:p>
            <a:r>
              <a:rPr lang="en-US" sz="1800" smtClean="0"/>
              <a:t>Workovers focus on CTD set-up and tubing swaps</a:t>
            </a:r>
          </a:p>
          <a:p>
            <a:r>
              <a:rPr lang="en-US" sz="1800" smtClean="0"/>
              <a:t>Increasing difficulty pulling SSSV’s through buckled 7” casing</a:t>
            </a:r>
          </a:p>
          <a:p>
            <a:pPr lvl="1"/>
            <a:r>
              <a:rPr lang="en-US" smtClean="0"/>
              <a:t>SSSV’s part instantly when tight spots are encountered</a:t>
            </a:r>
          </a:p>
          <a:p>
            <a:pPr lvl="1"/>
            <a:r>
              <a:rPr lang="en-US" smtClean="0"/>
              <a:t>Procedures continue to change in order to manage new obstacles.</a:t>
            </a:r>
          </a:p>
          <a:p>
            <a:pPr lvl="2"/>
            <a:r>
              <a:rPr lang="en-US" smtClean="0"/>
              <a:t>Stretch casing prior to pulling tubing</a:t>
            </a:r>
          </a:p>
          <a:p>
            <a:pPr lvl="2"/>
            <a:r>
              <a:rPr lang="en-US" smtClean="0"/>
              <a:t>Deployment sleeve to drop off tubing</a:t>
            </a:r>
          </a:p>
          <a:p>
            <a:pPr lvl="2"/>
            <a:r>
              <a:rPr lang="en-US" smtClean="0"/>
              <a:t>2-stage cut &amp; pull of 7” casing</a:t>
            </a:r>
          </a:p>
          <a:p>
            <a:pPr lvl="2"/>
            <a:endParaRPr lang="en-US" smtClean="0"/>
          </a:p>
        </p:txBody>
      </p:sp>
      <p:pic>
        <p:nvPicPr>
          <p:cNvPr id="4710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297363" y="4003675"/>
            <a:ext cx="1954212" cy="2605088"/>
          </a:xfrm>
        </p:spPr>
      </p:pic>
      <p:sp>
        <p:nvSpPr>
          <p:cNvPr id="47108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1AD1ADE-8EA6-45D2-B43D-7A6061BC8986}" type="slidenum">
              <a:rPr lang="en-US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en-US">
              <a:solidFill>
                <a:srgbClr val="FFFFFF"/>
              </a:solidFill>
            </a:endParaRPr>
          </a:p>
        </p:txBody>
      </p:sp>
      <p:pic>
        <p:nvPicPr>
          <p:cNvPr id="47109" name="Picture 8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4963" y="4225925"/>
            <a:ext cx="3178175" cy="2382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10" name="Picture 9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08825" y="3929063"/>
            <a:ext cx="1514475" cy="267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11" name="Picture 10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400675" y="552450"/>
            <a:ext cx="3505200" cy="262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Managed Pressure Drilling Update</a:t>
            </a:r>
          </a:p>
        </p:txBody>
      </p:sp>
      <p:sp>
        <p:nvSpPr>
          <p:cNvPr id="48130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31F37F0-1513-43F0-9A8B-FF0502579AE7}" type="slidenum">
              <a:rPr lang="en-US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48131" name="TextBox 10"/>
          <p:cNvSpPr txBox="1">
            <a:spLocks noChangeArrowheads="1"/>
          </p:cNvSpPr>
          <p:nvPr/>
        </p:nvSpPr>
        <p:spPr bwMode="auto">
          <a:xfrm>
            <a:off x="7186613" y="900113"/>
            <a:ext cx="1036637" cy="27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FFFFFF"/>
                </a:solidFill>
                <a:latin typeface="Calibri" pitchFamily="34" charset="0"/>
              </a:rPr>
              <a:t>Baker 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233363" y="714687"/>
            <a:ext cx="5469348" cy="2323481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2000" dirty="0" smtClean="0"/>
              <a:t>MPD allows for application of a stabilized equivalent mud weight while at the same time preventing pressure cycling</a:t>
            </a:r>
            <a:endParaRPr lang="en-US" sz="1400" dirty="0" smtClean="0"/>
          </a:p>
          <a:p>
            <a:pPr fontAlgn="auto">
              <a:spcAft>
                <a:spcPts val="0"/>
              </a:spcAft>
              <a:defRPr/>
            </a:pPr>
            <a:r>
              <a:rPr lang="en-US" sz="2000" dirty="0" smtClean="0"/>
              <a:t>MPD also allows for tripping without swabbing</a:t>
            </a:r>
          </a:p>
          <a:p>
            <a:r>
              <a:rPr lang="en-US" sz="2000" dirty="0" smtClean="0"/>
              <a:t>Since June 2014, 6 wells drilled and cased with MPD – 100% success rate</a:t>
            </a:r>
          </a:p>
          <a:p>
            <a:pPr fontAlgn="auto">
              <a:spcAft>
                <a:spcPts val="0"/>
              </a:spcAft>
              <a:defRPr/>
            </a:pPr>
            <a:endParaRPr lang="en-US" dirty="0"/>
          </a:p>
          <a:p>
            <a:pPr marL="0" indent="0" fontAlgn="auto">
              <a:spcAft>
                <a:spcPts val="0"/>
              </a:spcAft>
              <a:buFont typeface="Wingdings 3" pitchFamily="18" charset="2"/>
              <a:buNone/>
              <a:defRPr/>
            </a:pPr>
            <a:endParaRPr lang="en-US" dirty="0"/>
          </a:p>
          <a:p>
            <a:pPr fontAlgn="auto">
              <a:spcAft>
                <a:spcPts val="0"/>
              </a:spcAft>
              <a:defRPr/>
            </a:pPr>
            <a:endParaRPr lang="en-US" sz="1600" dirty="0" smtClean="0"/>
          </a:p>
          <a:p>
            <a:pPr fontAlgn="auto">
              <a:spcAft>
                <a:spcPts val="0"/>
              </a:spcAft>
              <a:defRPr/>
            </a:pP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6511643" y="643768"/>
            <a:ext cx="2269601" cy="1845950"/>
            <a:chOff x="5397500" y="3617913"/>
            <a:chExt cx="3576638" cy="2822575"/>
          </a:xfrm>
        </p:grpSpPr>
        <p:grpSp>
          <p:nvGrpSpPr>
            <p:cNvPr id="2" name="Group 1"/>
            <p:cNvGrpSpPr/>
            <p:nvPr/>
          </p:nvGrpSpPr>
          <p:grpSpPr>
            <a:xfrm>
              <a:off x="5397500" y="3617913"/>
              <a:ext cx="3576638" cy="2822575"/>
              <a:chOff x="5397500" y="3617913"/>
              <a:chExt cx="3576638" cy="2822575"/>
            </a:xfrm>
          </p:grpSpPr>
          <p:pic>
            <p:nvPicPr>
              <p:cNvPr id="48135" name="Picture 3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5397500" y="3873500"/>
                <a:ext cx="3576638" cy="22987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9" name="Oval 8"/>
              <p:cNvSpPr/>
              <p:nvPr/>
            </p:nvSpPr>
            <p:spPr>
              <a:xfrm>
                <a:off x="5456238" y="3617913"/>
                <a:ext cx="3460750" cy="2822575"/>
              </a:xfrm>
              <a:prstGeom prst="ellipse">
                <a:avLst/>
              </a:prstGeom>
              <a:noFill/>
              <a:ln w="6350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>
                  <a:solidFill>
                    <a:prstClr val="white"/>
                  </a:solidFill>
                </a:endParaRPr>
              </a:p>
            </p:txBody>
          </p:sp>
        </p:grpSp>
        <p:cxnSp>
          <p:nvCxnSpPr>
            <p:cNvPr id="12" name="Straight Connector 11"/>
            <p:cNvCxnSpPr/>
            <p:nvPr/>
          </p:nvCxnSpPr>
          <p:spPr>
            <a:xfrm>
              <a:off x="5808663" y="4141788"/>
              <a:ext cx="2743200" cy="1789112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8573" y="2688051"/>
            <a:ext cx="4393803" cy="61415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33363" y="2841523"/>
            <a:ext cx="3755256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ct val="20000"/>
              </a:spcBef>
              <a:buClr>
                <a:schemeClr val="accent1"/>
              </a:buClr>
              <a:buFont typeface="Wingdings 3" pitchFamily="18" charset="2"/>
              <a:buChar char="´"/>
            </a:pPr>
            <a:r>
              <a:rPr lang="en-US" sz="2000" dirty="0" err="1">
                <a:latin typeface="+mn-lt"/>
                <a:cs typeface="+mn-cs"/>
              </a:rPr>
              <a:t>Safekick</a:t>
            </a:r>
            <a:r>
              <a:rPr lang="en-US" sz="2000" dirty="0">
                <a:latin typeface="+mn-lt"/>
                <a:cs typeface="+mn-cs"/>
              </a:rPr>
              <a:t> Pressure Trapping System</a:t>
            </a:r>
          </a:p>
          <a:p>
            <a:pPr marL="800100" lvl="2" indent="-342900">
              <a:spcBef>
                <a:spcPct val="20000"/>
              </a:spcBef>
              <a:buClr>
                <a:schemeClr val="accent1"/>
              </a:buClr>
              <a:buFont typeface="Wingdings 3" pitchFamily="18" charset="2"/>
              <a:buChar char="´"/>
            </a:pPr>
            <a:r>
              <a:rPr lang="en-US" sz="2000" dirty="0">
                <a:latin typeface="+mn-lt"/>
                <a:cs typeface="+mn-cs"/>
              </a:rPr>
              <a:t>Electrically actuated </a:t>
            </a:r>
            <a:r>
              <a:rPr lang="en-US" sz="2000" dirty="0" smtClean="0">
                <a:latin typeface="+mn-lt"/>
                <a:cs typeface="+mn-cs"/>
              </a:rPr>
              <a:t>chokes – No hydraulics</a:t>
            </a:r>
            <a:endParaRPr lang="en-US" sz="2000" dirty="0">
              <a:latin typeface="+mn-lt"/>
              <a:cs typeface="+mn-cs"/>
            </a:endParaRPr>
          </a:p>
          <a:p>
            <a:pPr marL="800100" lvl="2" indent="-342900">
              <a:spcBef>
                <a:spcPct val="20000"/>
              </a:spcBef>
              <a:buClr>
                <a:schemeClr val="accent1"/>
              </a:buClr>
              <a:buFont typeface="Wingdings 3" pitchFamily="18" charset="2"/>
              <a:buChar char="´"/>
            </a:pPr>
            <a:r>
              <a:rPr lang="en-US" sz="2000" dirty="0">
                <a:latin typeface="+mn-lt"/>
                <a:cs typeface="+mn-cs"/>
              </a:rPr>
              <a:t>Fully automated</a:t>
            </a:r>
          </a:p>
          <a:p>
            <a:pPr marL="800100" lvl="2" indent="-342900">
              <a:spcBef>
                <a:spcPct val="20000"/>
              </a:spcBef>
              <a:buClr>
                <a:schemeClr val="accent1"/>
              </a:buClr>
              <a:buFont typeface="Wingdings 3" pitchFamily="18" charset="2"/>
              <a:buChar char="´"/>
            </a:pPr>
            <a:r>
              <a:rPr lang="en-US" sz="2000" dirty="0">
                <a:latin typeface="+mn-lt"/>
                <a:cs typeface="+mn-cs"/>
              </a:rPr>
              <a:t>No auxiliary pump required</a:t>
            </a:r>
          </a:p>
          <a:p>
            <a:pPr marL="800100" lvl="2" indent="-342900">
              <a:spcBef>
                <a:spcPct val="20000"/>
              </a:spcBef>
              <a:buClr>
                <a:schemeClr val="accent1"/>
              </a:buClr>
              <a:buFont typeface="Wingdings 3" pitchFamily="18" charset="2"/>
              <a:buChar char="´"/>
            </a:pPr>
            <a:r>
              <a:rPr lang="en-US" sz="2000" dirty="0">
                <a:latin typeface="+mn-lt"/>
                <a:cs typeface="+mn-cs"/>
              </a:rPr>
              <a:t>Run via touchscreen </a:t>
            </a:r>
            <a:r>
              <a:rPr lang="en-US" sz="2000" b="1" u="sng" dirty="0">
                <a:latin typeface="+mn-lt"/>
                <a:cs typeface="+mn-cs"/>
              </a:rPr>
              <a:t>by the driller</a:t>
            </a:r>
            <a:r>
              <a:rPr lang="en-US" sz="2000" dirty="0">
                <a:latin typeface="+mn-lt"/>
                <a:cs typeface="+mn-cs"/>
              </a:rPr>
              <a:t> on the rig floor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013 COP Red Standard">
  <a:themeElements>
    <a:clrScheme name="COP Corporate Colors">
      <a:dk1>
        <a:sysClr val="windowText" lastClr="000000"/>
      </a:dk1>
      <a:lt1>
        <a:sysClr val="window" lastClr="FFFFFF"/>
      </a:lt1>
      <a:dk2>
        <a:srgbClr val="042138"/>
      </a:dk2>
      <a:lt2>
        <a:srgbClr val="FEFAC9"/>
      </a:lt2>
      <a:accent1>
        <a:srgbClr val="8F1A20"/>
      </a:accent1>
      <a:accent2>
        <a:srgbClr val="227C33"/>
      </a:accent2>
      <a:accent3>
        <a:srgbClr val="0A4271"/>
      </a:accent3>
      <a:accent4>
        <a:srgbClr val="92A9AC"/>
      </a:accent4>
      <a:accent5>
        <a:srgbClr val="CB8F04"/>
      </a:accent5>
      <a:accent6>
        <a:srgbClr val="FFCC00"/>
      </a:accent6>
      <a:hlink>
        <a:srgbClr val="005CB8"/>
      </a:hlink>
      <a:folHlink>
        <a:srgbClr val="FBB718"/>
      </a:folHlink>
    </a:clrScheme>
    <a:fontScheme name="COP Fonts">
      <a:majorFont>
        <a:latin typeface="Calibri"/>
        <a:ea typeface=""/>
        <a:cs typeface="Arial"/>
      </a:majorFont>
      <a:minorFont>
        <a:latin typeface="Calibri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resentation template">
  <a:themeElements>
    <a:clrScheme name="COP Corporate Colors">
      <a:dk1>
        <a:sysClr val="windowText" lastClr="000000"/>
      </a:dk1>
      <a:lt1>
        <a:sysClr val="window" lastClr="FFFFFF"/>
      </a:lt1>
      <a:dk2>
        <a:srgbClr val="042138"/>
      </a:dk2>
      <a:lt2>
        <a:srgbClr val="FEFAC9"/>
      </a:lt2>
      <a:accent1>
        <a:srgbClr val="8F1A20"/>
      </a:accent1>
      <a:accent2>
        <a:srgbClr val="227C33"/>
      </a:accent2>
      <a:accent3>
        <a:srgbClr val="0A4271"/>
      </a:accent3>
      <a:accent4>
        <a:srgbClr val="92A9AC"/>
      </a:accent4>
      <a:accent5>
        <a:srgbClr val="CB8F04"/>
      </a:accent5>
      <a:accent6>
        <a:srgbClr val="FFCC00"/>
      </a:accent6>
      <a:hlink>
        <a:srgbClr val="005CB8"/>
      </a:hlink>
      <a:folHlink>
        <a:srgbClr val="FBB718"/>
      </a:folHlink>
    </a:clrScheme>
    <a:fontScheme name="COP Fonts">
      <a:majorFont>
        <a:latin typeface="Calibri"/>
        <a:ea typeface=""/>
        <a:cs typeface="Arial"/>
      </a:majorFont>
      <a:minorFont>
        <a:latin typeface="Calibri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presentation template">
  <a:themeElements>
    <a:clrScheme name="COP Corporate Colors">
      <a:dk1>
        <a:sysClr val="windowText" lastClr="000000"/>
      </a:dk1>
      <a:lt1>
        <a:sysClr val="window" lastClr="FFFFFF"/>
      </a:lt1>
      <a:dk2>
        <a:srgbClr val="042138"/>
      </a:dk2>
      <a:lt2>
        <a:srgbClr val="FEFAC9"/>
      </a:lt2>
      <a:accent1>
        <a:srgbClr val="8F1A20"/>
      </a:accent1>
      <a:accent2>
        <a:srgbClr val="227C33"/>
      </a:accent2>
      <a:accent3>
        <a:srgbClr val="0A4271"/>
      </a:accent3>
      <a:accent4>
        <a:srgbClr val="92A9AC"/>
      </a:accent4>
      <a:accent5>
        <a:srgbClr val="CB8F04"/>
      </a:accent5>
      <a:accent6>
        <a:srgbClr val="FFCC00"/>
      </a:accent6>
      <a:hlink>
        <a:srgbClr val="005CB8"/>
      </a:hlink>
      <a:folHlink>
        <a:srgbClr val="FBB718"/>
      </a:folHlink>
    </a:clrScheme>
    <a:fontScheme name="COP Fonts">
      <a:majorFont>
        <a:latin typeface="Calibri"/>
        <a:ea typeface=""/>
        <a:cs typeface="Arial"/>
      </a:majorFont>
      <a:minorFont>
        <a:latin typeface="Calibri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2013 COP Red Standard</Template>
  <TotalTime>10509</TotalTime>
  <Words>563</Words>
  <Application>Microsoft Office PowerPoint</Application>
  <PresentationFormat>On-screen Show (4:3)</PresentationFormat>
  <Paragraphs>111</Paragraphs>
  <Slides>10</Slides>
  <Notes>10</Notes>
  <HiddenSlides>0</HiddenSlides>
  <MMClips>0</MMClips>
  <ScaleCrop>false</ScaleCrop>
  <HeadingPairs>
    <vt:vector size="6" baseType="variant"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2013 COP Red Standard</vt:lpstr>
      <vt:lpstr>presentation template</vt:lpstr>
      <vt:lpstr>1_presentation template</vt:lpstr>
      <vt:lpstr>Microsoft Excel Chart</vt:lpstr>
      <vt:lpstr>AADE Operator’s Forum ConocoPhillips Alaska, Inc.  2015 Outlook</vt:lpstr>
      <vt:lpstr>Health, Safety, &amp; Environment – 2014 D&amp;W Update</vt:lpstr>
      <vt:lpstr>PowerPoint Presentation</vt:lpstr>
      <vt:lpstr>ConocoPhillips Alaska Rig and Well Intervention</vt:lpstr>
      <vt:lpstr>Rigs Added to Kuparuk</vt:lpstr>
      <vt:lpstr>CD5 Development Progress</vt:lpstr>
      <vt:lpstr>Kuparuk Drillsite 2S (Shark Tooth) Approved for Construction</vt:lpstr>
      <vt:lpstr>Rig Workovers</vt:lpstr>
      <vt:lpstr>Managed Pressure Drilling Update</vt:lpstr>
      <vt:lpstr>PowerPoint Presentation</vt:lpstr>
    </vt:vector>
  </TitlesOfParts>
  <Company>For Internal Use Only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AADE Operator’s Forum ConocoPhillips Alaska, Inc.  2014 Outlook</dc:title>
  <dc:creator>rkanady</dc:creator>
  <cp:lastModifiedBy>rkanady</cp:lastModifiedBy>
  <cp:revision>91</cp:revision>
  <cp:lastPrinted>2015-02-18T02:05:09Z</cp:lastPrinted>
  <dcterms:created xsi:type="dcterms:W3CDTF">2014-02-06T21:59:15Z</dcterms:created>
  <dcterms:modified xsi:type="dcterms:W3CDTF">2015-02-24T20:00:04Z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ublishingExpirationDate">
    <vt:lpwstr/>
  </property>
  <property fmtid="{D5CDD505-2E9C-101B-9397-08002B2CF9AE}" pid="3" name="PublishingStartDate">
    <vt:lpwstr/>
  </property>
</Properties>
</file>