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21"/>
  </p:notesMasterIdLst>
  <p:sldIdLst>
    <p:sldId id="257" r:id="rId3"/>
    <p:sldId id="277" r:id="rId4"/>
    <p:sldId id="266" r:id="rId5"/>
    <p:sldId id="256" r:id="rId6"/>
    <p:sldId id="265" r:id="rId7"/>
    <p:sldId id="267" r:id="rId8"/>
    <p:sldId id="268" r:id="rId9"/>
    <p:sldId id="269" r:id="rId10"/>
    <p:sldId id="271" r:id="rId11"/>
    <p:sldId id="279" r:id="rId12"/>
    <p:sldId id="272" r:id="rId13"/>
    <p:sldId id="273" r:id="rId14"/>
    <p:sldId id="274" r:id="rId15"/>
    <p:sldId id="275" r:id="rId16"/>
    <p:sldId id="278" r:id="rId17"/>
    <p:sldId id="276" r:id="rId18"/>
    <p:sldId id="281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7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1CBBD-33D4-43CE-981D-809F65EA522A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E110F-DFE3-4410-851C-FC72279DD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35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Coordinate with operator on well centers</a:t>
            </a:r>
            <a:r>
              <a:rPr lang="en-US" baseline="0" dirty="0" smtClean="0"/>
              <a:t> up to 22 – stop mid skid to lower chain falls – coordinate with nipple up crews to bring two individuals with two torque </a:t>
            </a:r>
            <a:r>
              <a:rPr lang="en-US" baseline="0" dirty="0" err="1" smtClean="0"/>
              <a:t>wrenchs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E110F-DFE3-4410-851C-FC72279DD8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41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E110F-DFE3-4410-851C-FC72279DD8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60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3</a:t>
            </a:r>
            <a:r>
              <a:rPr lang="en-US" baseline="0" dirty="0" smtClean="0"/>
              <a:t> string well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E110F-DFE3-4410-851C-FC72279DD8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50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2EA5-1C43-4EAA-9799-E2A7E769F0F0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C558-8F1A-476A-8322-3330BBAB4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4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2EA5-1C43-4EAA-9799-E2A7E769F0F0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C558-8F1A-476A-8322-3330BBAB4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93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2EA5-1C43-4EAA-9799-E2A7E769F0F0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C558-8F1A-476A-8322-3330BBAB4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07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2EA5-1C43-4EAA-9799-E2A7E769F0F0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C558-8F1A-476A-8322-3330BBAB4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08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2EA5-1C43-4EAA-9799-E2A7E769F0F0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C558-8F1A-476A-8322-3330BBAB4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1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2EA5-1C43-4EAA-9799-E2A7E769F0F0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C558-8F1A-476A-8322-3330BBAB4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20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2EA5-1C43-4EAA-9799-E2A7E769F0F0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C558-8F1A-476A-8322-3330BBAB4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18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7B82-8971-428B-9F7A-69CFA288D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7E81-CE6E-48B0-BA9C-14B2C4E898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72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7B82-8971-428B-9F7A-69CFA288D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7E81-CE6E-48B0-BA9C-14B2C4E898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80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76300"/>
            <a:ext cx="86868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7B82-8971-428B-9F7A-69CFA288D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7E81-CE6E-48B0-BA9C-14B2C4E898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54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7B82-8971-428B-9F7A-69CFA288D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7E81-CE6E-48B0-BA9C-14B2C4E898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8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2EA5-1C43-4EAA-9799-E2A7E769F0F0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C558-8F1A-476A-8322-3330BBAB4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25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7B82-8971-428B-9F7A-69CFA288D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7E81-CE6E-48B0-BA9C-14B2C4E898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87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7B82-8971-428B-9F7A-69CFA288D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7E81-CE6E-48B0-BA9C-14B2C4E898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04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pth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19200"/>
            <a:ext cx="5029200" cy="381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3048000"/>
            <a:ext cx="5029200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838200"/>
            <a:ext cx="4098985" cy="5181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7B82-8971-428B-9F7A-69CFA288D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7E81-CE6E-48B0-BA9C-14B2C4E898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152400" y="1676400"/>
            <a:ext cx="4876800" cy="137160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8185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106174" y="838200"/>
            <a:ext cx="5029200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209800"/>
            <a:ext cx="2895600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048000"/>
            <a:ext cx="5029200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Chart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7B82-8971-428B-9F7A-69CFA288D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7E81-CE6E-48B0-BA9C-14B2C4E898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1600200" y="838200"/>
            <a:ext cx="2514600" cy="137160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Summary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5029200" y="3810000"/>
            <a:ext cx="2819400" cy="137160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88213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-Char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106174" y="838200"/>
            <a:ext cx="5029200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7543800" cy="944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219200"/>
            <a:ext cx="2895600" cy="381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048000"/>
            <a:ext cx="5029200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Chart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7B82-8971-428B-9F7A-69CFA288D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7E81-CE6E-48B0-BA9C-14B2C4E898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0" y="1600200"/>
            <a:ext cx="4114800" cy="137160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Summary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5029200" y="4191000"/>
            <a:ext cx="4114800" cy="137160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Summary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0" y="3048000"/>
            <a:ext cx="2895600" cy="381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955240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7B82-8971-428B-9F7A-69CFA288D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7E81-CE6E-48B0-BA9C-14B2C4E898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295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7B82-8971-428B-9F7A-69CFA288D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7E81-CE6E-48B0-BA9C-14B2C4E898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11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7B82-8971-428B-9F7A-69CFA288D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7E81-CE6E-48B0-BA9C-14B2C4E898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629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7B82-8971-428B-9F7A-69CFA288D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7E81-CE6E-48B0-BA9C-14B2C4E898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516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7B82-8971-428B-9F7A-69CFA288D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7E81-CE6E-48B0-BA9C-14B2C4E898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04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76300"/>
            <a:ext cx="86868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2EA5-1C43-4EAA-9799-E2A7E769F0F0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C558-8F1A-476A-8322-3330BBAB4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400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7B82-8971-428B-9F7A-69CFA288D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7E81-CE6E-48B0-BA9C-14B2C4E898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9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2EA5-1C43-4EAA-9799-E2A7E769F0F0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C558-8F1A-476A-8322-3330BBAB4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4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2EA5-1C43-4EAA-9799-E2A7E769F0F0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C558-8F1A-476A-8322-3330BBAB4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9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2EA5-1C43-4EAA-9799-E2A7E769F0F0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C558-8F1A-476A-8322-3330BBAB4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pth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19200"/>
            <a:ext cx="5029200" cy="381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3048000"/>
            <a:ext cx="5029200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838200"/>
            <a:ext cx="4098985" cy="5181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2EA5-1C43-4EAA-9799-E2A7E769F0F0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C558-8F1A-476A-8322-3330BBAB46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152400" y="1676400"/>
            <a:ext cx="4876800" cy="137160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3044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106174" y="838200"/>
            <a:ext cx="5029200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209800"/>
            <a:ext cx="2895600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048000"/>
            <a:ext cx="5029200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Chart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2EA5-1C43-4EAA-9799-E2A7E769F0F0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C558-8F1A-476A-8322-3330BBAB46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1600200" y="838200"/>
            <a:ext cx="2514600" cy="137160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Summary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5029200" y="3810000"/>
            <a:ext cx="2819400" cy="137160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03247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-Char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106174" y="838200"/>
            <a:ext cx="5029200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7543800" cy="944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219200"/>
            <a:ext cx="2895600" cy="381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048000"/>
            <a:ext cx="5029200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Chart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2EA5-1C43-4EAA-9799-E2A7E769F0F0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C558-8F1A-476A-8322-3330BBAB46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0" y="1600200"/>
            <a:ext cx="4114800" cy="137160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Summary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5029200" y="4191000"/>
            <a:ext cx="4114800" cy="137160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Summary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0" y="3048000"/>
            <a:ext cx="2895600" cy="381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96438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7086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B2EA5-1C43-4EAA-9799-E2A7E769F0F0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6C558-8F1A-476A-8322-3330BBAB4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7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7086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C7B82-8971-428B-9F7A-69CFA288D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C7E81-CE6E-48B0-BA9C-14B2C4E898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75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16000" y="4805892"/>
            <a:ext cx="7315200" cy="12985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cap="non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Improving NPT / Flat Time </a:t>
            </a:r>
          </a:p>
          <a:p>
            <a:pPr algn="ctr"/>
            <a:r>
              <a:rPr lang="en-US" sz="3200" cap="non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 a Drilling Contractor</a:t>
            </a:r>
            <a:endParaRPr lang="en-US" sz="2000" cap="none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90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Improvement Areas – Connections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19149" y="2133600"/>
            <a:ext cx="2667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Standardizing interactions with the system: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What are we doing different between rigs?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What makes one connection better than another?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What can we control and what can we not?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219200"/>
            <a:ext cx="6446854" cy="488764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657600" y="2133600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0" y="2133600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77200" y="2133600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991600" y="2133600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57600" y="2133600"/>
            <a:ext cx="533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26925" y="1903576"/>
            <a:ext cx="1257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Measure</a:t>
            </a:r>
            <a:endParaRPr lang="en-US" sz="11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81652" y="1903576"/>
            <a:ext cx="1257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Implement</a:t>
            </a:r>
            <a:endParaRPr lang="en-US" sz="11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203624" y="1893026"/>
            <a:ext cx="1257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Improve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134857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Improvement Areas – Other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1447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Planning for the Expected </a:t>
            </a:r>
          </a:p>
          <a:p>
            <a:pPr algn="ctr"/>
            <a:r>
              <a:rPr lang="en-US" dirty="0" smtClean="0"/>
              <a:t>&amp; the Unexpected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07990" y="4073622"/>
            <a:ext cx="4343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Mud Pump Expendables: We know they will not last but can we predict when they will fail?</a:t>
            </a:r>
          </a:p>
          <a:p>
            <a:pPr algn="ctr"/>
            <a:endParaRPr lang="en-US" dirty="0" smtClean="0"/>
          </a:p>
          <a:p>
            <a:pPr algn="ctr"/>
            <a:r>
              <a:rPr lang="en-US" sz="1400" dirty="0" smtClean="0"/>
              <a:t>Using our data and planning ahead can be an easy solution with tremendous results</a:t>
            </a:r>
          </a:p>
          <a:p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1" y="2743200"/>
            <a:ext cx="4727602" cy="31748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826" y="838200"/>
            <a:ext cx="4578493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23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209800"/>
            <a:ext cx="609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How does today’s market affect these initiatives?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95222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Improving in Today’s Market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68587"/>
            <a:ext cx="7467600" cy="4419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Rig Moves</a:t>
            </a:r>
          </a:p>
          <a:p>
            <a:pPr lvl="1"/>
            <a:r>
              <a:rPr lang="en-US" sz="2400" dirty="0" smtClean="0"/>
              <a:t>Improvement Requirements:</a:t>
            </a:r>
          </a:p>
          <a:p>
            <a:pPr lvl="2"/>
            <a:r>
              <a:rPr lang="en-US" sz="2000" dirty="0" smtClean="0"/>
              <a:t>Added extra crews</a:t>
            </a:r>
          </a:p>
          <a:p>
            <a:pPr lvl="2"/>
            <a:r>
              <a:rPr lang="en-US" sz="2000" dirty="0" smtClean="0"/>
              <a:t>Added extra trucks</a:t>
            </a:r>
          </a:p>
          <a:p>
            <a:pPr lvl="1"/>
            <a:r>
              <a:rPr lang="en-US" sz="2400" dirty="0" smtClean="0"/>
              <a:t>Current Considerations:</a:t>
            </a:r>
          </a:p>
          <a:p>
            <a:pPr lvl="2"/>
            <a:r>
              <a:rPr lang="en-US" sz="2000" dirty="0" smtClean="0"/>
              <a:t>Where / when do we need extra crews &amp; trucks?</a:t>
            </a:r>
          </a:p>
          <a:p>
            <a:pPr lvl="3"/>
            <a:r>
              <a:rPr lang="en-US" sz="1800" dirty="0" smtClean="0"/>
              <a:t>Utilizing 1 extra crew &amp; extra trucks 2 days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5857382"/>
            <a:ext cx="723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*Numbers above are arbitrary and reflect cost % comparison &amp; do not reflect true actual cost</a:t>
            </a:r>
            <a:endParaRPr lang="en-US" sz="105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800600"/>
            <a:ext cx="8210072" cy="78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62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Improving in Today’s Market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480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Rig Utilization</a:t>
            </a:r>
          </a:p>
          <a:p>
            <a:pPr lvl="1"/>
            <a:r>
              <a:rPr lang="en-US" sz="2400" dirty="0" smtClean="0"/>
              <a:t>Potential Batch Drilling Savings</a:t>
            </a:r>
          </a:p>
          <a:p>
            <a:pPr lvl="2"/>
            <a:r>
              <a:rPr lang="en-US" sz="2000" dirty="0" smtClean="0"/>
              <a:t>Fewer times laying down pipe</a:t>
            </a:r>
          </a:p>
          <a:p>
            <a:pPr lvl="2"/>
            <a:r>
              <a:rPr lang="en-US" sz="2000" dirty="0" smtClean="0"/>
              <a:t>Few mud changes / pit cleanings</a:t>
            </a:r>
          </a:p>
          <a:p>
            <a:pPr lvl="2"/>
            <a:r>
              <a:rPr lang="en-US" sz="2000" dirty="0" smtClean="0"/>
              <a:t>End back @ home position for improved move times</a:t>
            </a:r>
          </a:p>
          <a:p>
            <a:pPr lvl="1"/>
            <a:r>
              <a:rPr lang="en-US" sz="2400" dirty="0" smtClean="0"/>
              <a:t>Potential Sequential Drilling Savings</a:t>
            </a:r>
          </a:p>
          <a:p>
            <a:pPr lvl="2"/>
            <a:r>
              <a:rPr lang="en-US" sz="2000" dirty="0" smtClean="0"/>
              <a:t>Few instances of Nipple Up / Test BOP</a:t>
            </a:r>
          </a:p>
          <a:p>
            <a:pPr lvl="2"/>
            <a:r>
              <a:rPr lang="en-US" sz="2000" dirty="0" smtClean="0"/>
              <a:t>Can utilize SIMOPs for Nipple Up</a:t>
            </a:r>
          </a:p>
          <a:p>
            <a:pPr lvl="2"/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So initially what would you say is the best option?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383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Improving in Today’s Market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4800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Looking at time and cost you get a different picture:</a:t>
            </a:r>
          </a:p>
          <a:p>
            <a:pPr marL="0" indent="0" algn="ctr">
              <a:buNone/>
            </a:pPr>
            <a:endParaRPr lang="en-US" dirty="0" smtClean="0"/>
          </a:p>
          <a:p>
            <a:pPr lvl="2" algn="ctr"/>
            <a:endParaRPr lang="en-US" sz="3200" dirty="0" smtClean="0"/>
          </a:p>
          <a:p>
            <a:pPr marL="914400" lvl="2" indent="0" algn="ctr">
              <a:buNone/>
            </a:pPr>
            <a:r>
              <a:rPr lang="en-US" sz="3200" dirty="0" smtClean="0"/>
              <a:t>	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048000"/>
            <a:ext cx="3681188" cy="1866900"/>
          </a:xfrm>
          <a:prstGeom prst="rect">
            <a:avLst/>
          </a:prstGeom>
        </p:spPr>
      </p:pic>
      <p:sp>
        <p:nvSpPr>
          <p:cNvPr id="6" name="Content Placeholder 8"/>
          <p:cNvSpPr txBox="1">
            <a:spLocks/>
          </p:cNvSpPr>
          <p:nvPr/>
        </p:nvSpPr>
        <p:spPr>
          <a:xfrm>
            <a:off x="5410200" y="3276600"/>
            <a:ext cx="30480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000" dirty="0" smtClean="0"/>
              <a:t>- Coordinating our planning can save both time and money which is essential in this market.</a:t>
            </a:r>
            <a:endParaRPr lang="en-US" sz="1100" dirty="0" smtClean="0"/>
          </a:p>
          <a:p>
            <a:pPr marL="217170" lvl="1" indent="0">
              <a:buFont typeface="Arial" pitchFamily="34" charset="0"/>
              <a:buNone/>
            </a:pPr>
            <a:endParaRPr lang="en-US" sz="1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731818" y="5791200"/>
            <a:ext cx="723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*Numbers above are arbitrary and reflect cost % comparison &amp; do not reflect true actual cost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412161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Conclusion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229600" cy="45720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100" dirty="0" smtClean="0"/>
              <a:t>Decreasing NPT / Flat time </a:t>
            </a:r>
          </a:p>
          <a:p>
            <a:pPr lvl="1"/>
            <a:r>
              <a:rPr lang="en-US" sz="2600" dirty="0" smtClean="0"/>
              <a:t>Looking into a single activity can lead to inefficiencies in other areas</a:t>
            </a:r>
          </a:p>
          <a:p>
            <a:pPr lvl="1"/>
            <a:r>
              <a:rPr lang="en-US" sz="2600" dirty="0" smtClean="0"/>
              <a:t>Systematic approach helps improve efficiencies with the least amount of effort &amp; helps define success/failure</a:t>
            </a:r>
          </a:p>
          <a:p>
            <a:pPr lvl="1"/>
            <a:r>
              <a:rPr lang="en-US" sz="2600" dirty="0" smtClean="0"/>
              <a:t>All around better communication and group efforts in planning and review makes the biggest difference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100" dirty="0" smtClean="0"/>
              <a:t>Looking at time savings from a cost perspective</a:t>
            </a:r>
          </a:p>
          <a:p>
            <a:pPr lvl="1"/>
            <a:r>
              <a:rPr lang="en-US" sz="2600" dirty="0" smtClean="0"/>
              <a:t>Spending more can be more cost effective</a:t>
            </a:r>
          </a:p>
          <a:p>
            <a:pPr lvl="1"/>
            <a:r>
              <a:rPr lang="en-US" sz="2600" dirty="0" smtClean="0"/>
              <a:t>The intuitive answer may not be the logical path in today’s conditions</a:t>
            </a:r>
          </a:p>
          <a:p>
            <a:pPr marL="0" indent="0">
              <a:buNone/>
            </a:pPr>
            <a:endParaRPr lang="en-US" sz="3100" dirty="0" smtClean="0"/>
          </a:p>
          <a:p>
            <a:pPr marL="0" indent="0">
              <a:buNone/>
            </a:pPr>
            <a:r>
              <a:rPr lang="en-US" sz="3100" dirty="0"/>
              <a:t>	</a:t>
            </a:r>
            <a:r>
              <a:rPr lang="en-US" sz="3100" dirty="0" smtClean="0"/>
              <a:t>			And….</a:t>
            </a:r>
          </a:p>
          <a:p>
            <a:pPr lvl="1"/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	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91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Conclusion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84316"/>
            <a:ext cx="8534400" cy="4800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/>
              <a:t>Small changes can make vast improvements from both perspectives</a:t>
            </a:r>
          </a:p>
          <a:p>
            <a:pPr lvl="1"/>
            <a:endParaRPr lang="en-US" sz="2500" dirty="0" smtClean="0"/>
          </a:p>
          <a:p>
            <a:pPr marL="914400" lvl="2" indent="0">
              <a:buNone/>
            </a:pPr>
            <a:r>
              <a:rPr lang="en-US" sz="2500" dirty="0" smtClean="0"/>
              <a:t>	</a:t>
            </a:r>
          </a:p>
          <a:p>
            <a:pPr lvl="2"/>
            <a:endParaRPr lang="en-US" sz="2500" dirty="0"/>
          </a:p>
          <a:p>
            <a:pPr lvl="2"/>
            <a:endParaRPr lang="en-US" sz="2500" dirty="0" smtClean="0"/>
          </a:p>
          <a:p>
            <a:pPr lvl="2"/>
            <a:endParaRPr lang="en-US" sz="2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52600"/>
            <a:ext cx="7391400" cy="433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42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2098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Questions?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19937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Outline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7467600" cy="4191000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Introduction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How to approach “reduce NPT/Flat time”</a:t>
            </a:r>
          </a:p>
          <a:p>
            <a:pPr marL="1028700" lvl="1" indent="-571500">
              <a:buFont typeface="+mj-lt"/>
              <a:buAutoNum type="alphaLcPeriod"/>
            </a:pPr>
            <a:r>
              <a:rPr lang="en-US" sz="2400" dirty="0" smtClean="0"/>
              <a:t>Identification of areas to improve</a:t>
            </a:r>
          </a:p>
          <a:p>
            <a:pPr marL="1028700" lvl="1" indent="-571500">
              <a:buFont typeface="+mj-lt"/>
              <a:buAutoNum type="alphaLcPeriod"/>
            </a:pPr>
            <a:r>
              <a:rPr lang="en-US" sz="2400" dirty="0" smtClean="0"/>
              <a:t>How can they be improved?</a:t>
            </a:r>
          </a:p>
          <a:p>
            <a:pPr marL="1028700" lvl="1" indent="-571500">
              <a:buFont typeface="+mj-lt"/>
              <a:buAutoNum type="alphaLcPeriod"/>
            </a:pPr>
            <a:r>
              <a:rPr lang="en-US" sz="2400" dirty="0" smtClean="0"/>
              <a:t>Examples of </a:t>
            </a:r>
            <a:r>
              <a:rPr lang="en-US" sz="2400" dirty="0"/>
              <a:t>t</a:t>
            </a:r>
            <a:r>
              <a:rPr lang="en-US" sz="2400" dirty="0" smtClean="0"/>
              <a:t>ime savings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Improvements in today’s market</a:t>
            </a:r>
          </a:p>
          <a:p>
            <a:pPr marL="971550" lvl="1" indent="-571500">
              <a:buFont typeface="+mj-lt"/>
              <a:buAutoNum type="alphaLcPeriod"/>
            </a:pPr>
            <a:r>
              <a:rPr lang="en-US" sz="2400" dirty="0" smtClean="0"/>
              <a:t>How to look at savings differently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Conclusion</a:t>
            </a:r>
          </a:p>
          <a:p>
            <a:pPr marL="571500" indent="-571500">
              <a:buFont typeface="+mj-lt"/>
              <a:buAutoNum type="romanUcPeriod"/>
            </a:pPr>
            <a:endParaRPr lang="en-US" sz="2800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01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As contractors, we are constantly looking for ways to reduce our well cycle time to be competitive.  With the current market especially, we must strive to reduce times on the items we control: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NPT/Flat time </a:t>
            </a:r>
          </a:p>
          <a:p>
            <a:pPr marL="0" indent="0">
              <a:buNone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9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Reducing NPT/Flat Time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524000"/>
            <a:ext cx="74676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Two</a:t>
            </a:r>
            <a:r>
              <a:rPr lang="en-US" sz="2800" dirty="0" smtClean="0"/>
              <a:t> perspectives exist in today’s market:</a:t>
            </a:r>
          </a:p>
          <a:p>
            <a:pPr lvl="1"/>
            <a:r>
              <a:rPr lang="en-US" sz="2400" dirty="0" smtClean="0"/>
              <a:t>Overall time reduction of f</a:t>
            </a:r>
            <a:r>
              <a:rPr lang="en-US" sz="2400" dirty="0" smtClean="0"/>
              <a:t>lat time / NPT</a:t>
            </a:r>
          </a:p>
          <a:p>
            <a:pPr lvl="2"/>
            <a:r>
              <a:rPr lang="en-US" sz="2000" dirty="0" smtClean="0"/>
              <a:t>Remove limitations</a:t>
            </a:r>
            <a:endParaRPr lang="en-US" sz="2000" dirty="0"/>
          </a:p>
          <a:p>
            <a:pPr lvl="2"/>
            <a:r>
              <a:rPr lang="en-US" sz="2000" dirty="0" smtClean="0"/>
              <a:t>Define processes</a:t>
            </a:r>
          </a:p>
          <a:p>
            <a:pPr lvl="2"/>
            <a:r>
              <a:rPr lang="en-US" sz="2000" dirty="0"/>
              <a:t>Reduce critical path operations</a:t>
            </a:r>
            <a:endParaRPr lang="en-US" sz="2000" dirty="0" smtClean="0"/>
          </a:p>
          <a:p>
            <a:pPr lvl="2"/>
            <a:r>
              <a:rPr lang="en-US" sz="2000" dirty="0" smtClean="0"/>
              <a:t>Standardization of human inputs</a:t>
            </a:r>
          </a:p>
          <a:p>
            <a:pPr lvl="2"/>
            <a:r>
              <a:rPr lang="en-US" sz="2000" dirty="0" smtClean="0"/>
              <a:t>Remove the unknowns</a:t>
            </a:r>
          </a:p>
          <a:p>
            <a:pPr lvl="1"/>
            <a:r>
              <a:rPr lang="en-US" sz="2400" dirty="0" smtClean="0"/>
              <a:t>Improvements to fit the market</a:t>
            </a:r>
          </a:p>
          <a:p>
            <a:pPr lvl="2"/>
            <a:r>
              <a:rPr lang="en-US" sz="2000" dirty="0" smtClean="0"/>
              <a:t>Eliminate cost with changes in time / work</a:t>
            </a:r>
          </a:p>
          <a:p>
            <a:pPr lvl="2"/>
            <a:r>
              <a:rPr lang="en-US" sz="2000" dirty="0"/>
              <a:t>Cost benefits versus time </a:t>
            </a:r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6038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Potential Areas of Improvement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8001000" cy="42672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Rig Moves</a:t>
            </a:r>
          </a:p>
          <a:p>
            <a:pPr lvl="1"/>
            <a:r>
              <a:rPr lang="en-US" sz="2000" dirty="0" smtClean="0"/>
              <a:t>Limitations in our Processes</a:t>
            </a:r>
          </a:p>
          <a:p>
            <a:pPr lvl="1"/>
            <a:r>
              <a:rPr lang="en-US" sz="2000" dirty="0" smtClean="0"/>
              <a:t>Any Lesson’s Learned?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Nipple Up / Test</a:t>
            </a:r>
          </a:p>
          <a:p>
            <a:pPr lvl="1"/>
            <a:r>
              <a:rPr lang="en-US" sz="2000" dirty="0" smtClean="0"/>
              <a:t>Critical Path Flat time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Drilling / Tripping Connections</a:t>
            </a:r>
          </a:p>
          <a:p>
            <a:pPr lvl="1"/>
            <a:r>
              <a:rPr lang="en-US" sz="2000" dirty="0" smtClean="0"/>
              <a:t>High Impact on Overall Well Cycle Time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Unexpected Events</a:t>
            </a:r>
          </a:p>
          <a:p>
            <a:pPr lvl="1"/>
            <a:r>
              <a:rPr lang="en-US" sz="2000" dirty="0" smtClean="0"/>
              <a:t>Mud Pump Expendables</a:t>
            </a:r>
          </a:p>
        </p:txBody>
      </p:sp>
    </p:spTree>
    <p:extLst>
      <p:ext uri="{BB962C8B-B14F-4D97-AF65-F5344CB8AC3E}">
        <p14:creationId xmlns:p14="http://schemas.microsoft.com/office/powerpoint/2010/main" val="4072235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Improvement Areas – Rig Moves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730240" y="1818562"/>
            <a:ext cx="3288376" cy="3896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Initially Identified Areas</a:t>
            </a:r>
          </a:p>
          <a:p>
            <a:pPr marL="0" indent="0">
              <a:buNone/>
            </a:pPr>
            <a:r>
              <a:rPr lang="en-US" sz="1800" dirty="0" smtClean="0"/>
              <a:t>1. Limited by daylight hours</a:t>
            </a:r>
          </a:p>
          <a:p>
            <a:pPr marL="676656" lvl="1" indent="-457200"/>
            <a:r>
              <a:rPr lang="en-US" sz="1600" dirty="0" smtClean="0"/>
              <a:t>Implemented use of 24 </a:t>
            </a:r>
            <a:r>
              <a:rPr lang="en-US" sz="1600" dirty="0" err="1" smtClean="0"/>
              <a:t>hrs</a:t>
            </a:r>
            <a:r>
              <a:rPr lang="en-US" sz="1600" dirty="0" smtClean="0"/>
              <a:t> slowly</a:t>
            </a:r>
          </a:p>
          <a:p>
            <a:pPr marL="274320" indent="-457200">
              <a:buNone/>
            </a:pPr>
            <a:r>
              <a:rPr lang="en-US" sz="1800" dirty="0" smtClean="0"/>
              <a:t>2</a:t>
            </a:r>
            <a:r>
              <a:rPr lang="en-US" sz="2000" dirty="0" smtClean="0"/>
              <a:t>. </a:t>
            </a:r>
            <a:r>
              <a:rPr lang="en-US" sz="1800" dirty="0" smtClean="0"/>
              <a:t>Better planning for all circumstances</a:t>
            </a:r>
            <a:endParaRPr lang="en-US" sz="1100" dirty="0"/>
          </a:p>
          <a:p>
            <a:pPr marL="674370" lvl="1" indent="-457200"/>
            <a:r>
              <a:rPr lang="en-US" sz="1600" dirty="0" smtClean="0"/>
              <a:t>Created plans based on release time</a:t>
            </a:r>
            <a:endParaRPr lang="en-US" sz="1600" dirty="0"/>
          </a:p>
          <a:p>
            <a:pPr marL="274320" indent="-457200">
              <a:buNone/>
            </a:pPr>
            <a:r>
              <a:rPr lang="en-US" sz="1800" dirty="0" smtClean="0"/>
              <a:t>3. Better communication of all involved</a:t>
            </a:r>
            <a:endParaRPr lang="en-US" sz="1800" dirty="0"/>
          </a:p>
          <a:p>
            <a:pPr marL="676656" lvl="1" indent="-457200"/>
            <a:r>
              <a:rPr lang="en-US" sz="1600" dirty="0" smtClean="0"/>
              <a:t>Rig Move Prep Meetings</a:t>
            </a:r>
          </a:p>
          <a:p>
            <a:pPr marL="676656" lvl="1" indent="-457200"/>
            <a:r>
              <a:rPr lang="en-US" sz="1600" dirty="0" smtClean="0"/>
              <a:t>After Action Reviews</a:t>
            </a:r>
            <a:endParaRPr lang="en-US" sz="1600" dirty="0"/>
          </a:p>
          <a:p>
            <a:pPr marL="217170" lvl="1" indent="0">
              <a:buNone/>
            </a:pPr>
            <a:endParaRPr lang="en-US" sz="1800" dirty="0" smtClean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5486400" cy="4724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0" y="2514600"/>
            <a:ext cx="182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*9 Months Implementation</a:t>
            </a:r>
            <a:endParaRPr lang="en-US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3516976" y="3810000"/>
            <a:ext cx="1512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*4 Months Implementation</a:t>
            </a:r>
            <a:endParaRPr lang="en-US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4202776" y="5105400"/>
            <a:ext cx="1512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*2 Months Implementation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33573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Improvement Areas – Rig Moves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066800"/>
            <a:ext cx="6553200" cy="5055212"/>
          </a:xfrm>
          <a:prstGeom prst="rect">
            <a:avLst/>
          </a:prstGeom>
        </p:spPr>
      </p:pic>
      <p:sp>
        <p:nvSpPr>
          <p:cNvPr id="7" name="Content Placeholder 8"/>
          <p:cNvSpPr>
            <a:spLocks noGrp="1"/>
          </p:cNvSpPr>
          <p:nvPr>
            <p:ph sz="half" idx="4294967295"/>
          </p:nvPr>
        </p:nvSpPr>
        <p:spPr>
          <a:xfrm>
            <a:off x="-11084" y="1981200"/>
            <a:ext cx="3048000" cy="36877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/>
              <a:t>Fine Tuning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/>
              <a:t>Improvements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1. Looking at the use of Crews</a:t>
            </a:r>
          </a:p>
          <a:p>
            <a:pPr marL="676656" lvl="1" indent="-457200"/>
            <a:r>
              <a:rPr lang="en-US" sz="1600" dirty="0" smtClean="0"/>
              <a:t>Better planning / usage</a:t>
            </a:r>
          </a:p>
          <a:p>
            <a:pPr marL="274320" indent="-457200">
              <a:buNone/>
            </a:pPr>
            <a:r>
              <a:rPr lang="en-US" sz="1800" dirty="0" smtClean="0"/>
              <a:t>2</a:t>
            </a:r>
            <a:r>
              <a:rPr lang="en-US" sz="2000" dirty="0" smtClean="0"/>
              <a:t>. </a:t>
            </a:r>
            <a:r>
              <a:rPr lang="en-US" sz="1800" dirty="0" smtClean="0"/>
              <a:t>Plan for the unexpected</a:t>
            </a:r>
            <a:endParaRPr lang="en-US" sz="1100" dirty="0"/>
          </a:p>
          <a:p>
            <a:pPr marL="674370" lvl="1" indent="-457200"/>
            <a:r>
              <a:rPr lang="en-US" sz="1600" dirty="0" smtClean="0"/>
              <a:t>Maintenance / Audits</a:t>
            </a:r>
          </a:p>
          <a:p>
            <a:pPr marL="674370" lvl="1" indent="-457200"/>
            <a:r>
              <a:rPr lang="en-US" sz="1600" dirty="0" smtClean="0"/>
              <a:t>Better prep meetings</a:t>
            </a:r>
            <a:endParaRPr lang="en-US" sz="1600" dirty="0"/>
          </a:p>
          <a:p>
            <a:pPr marL="274320" indent="-457200">
              <a:buNone/>
            </a:pPr>
            <a:r>
              <a:rPr lang="en-US" sz="1800" dirty="0"/>
              <a:t>3</a:t>
            </a:r>
            <a:r>
              <a:rPr lang="en-US" sz="2000" dirty="0" smtClean="0"/>
              <a:t>. </a:t>
            </a:r>
            <a:r>
              <a:rPr lang="en-US" sz="1800" dirty="0" smtClean="0"/>
              <a:t>Train for the future</a:t>
            </a:r>
            <a:endParaRPr lang="en-US" sz="1100" dirty="0" smtClean="0"/>
          </a:p>
          <a:p>
            <a:pPr marL="217170" lvl="1" indent="0">
              <a:buNone/>
            </a:pPr>
            <a:endParaRPr lang="en-US" sz="1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638800" y="5863471"/>
            <a:ext cx="2362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Extra Crew Members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522536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Improvement Areas – Nipple Up </a:t>
            </a:r>
            <a:endParaRPr lang="en-US" sz="2800" dirty="0"/>
          </a:p>
        </p:txBody>
      </p:sp>
      <p:sp>
        <p:nvSpPr>
          <p:cNvPr id="7" name="Content Placeholder 8"/>
          <p:cNvSpPr>
            <a:spLocks noGrp="1"/>
          </p:cNvSpPr>
          <p:nvPr>
            <p:ph sz="half" idx="4294967295"/>
          </p:nvPr>
        </p:nvSpPr>
        <p:spPr>
          <a:xfrm>
            <a:off x="-152400" y="1524000"/>
            <a:ext cx="9155084" cy="42211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/>
              <a:t>Current Critical Path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 algn="ctr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/>
              <a:t>Install well head -&gt; Skid to next well -&gt; Nipple Up BOP  ≈ 8-10 hours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/>
              <a:t>How can we remove this from the critical path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/>
              <a:t>or improve the critical path…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 algn="ctr">
              <a:spcBef>
                <a:spcPts val="0"/>
              </a:spcBef>
              <a:buNone/>
            </a:pPr>
            <a:endParaRPr lang="en-US" sz="2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SIMOPs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100" dirty="0" smtClean="0"/>
          </a:p>
          <a:p>
            <a:pPr marL="217170" lvl="1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69200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Improvement Areas – Nipple Up 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8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-11084" y="990600"/>
                <a:ext cx="9155084" cy="54864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2000" dirty="0" smtClean="0"/>
                  <a:t>New Critical Path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2000" dirty="0" smtClean="0"/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2000" dirty="0" smtClean="0"/>
                  <a:t>Skid to the next well &lt;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Install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well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head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@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the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side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the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sub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Nipple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Up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BOP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≈ </a:t>
                </a:r>
                <a:r>
                  <a:rPr lang="en-US" sz="2000" dirty="0" smtClean="0"/>
                  <a:t>6-8 hours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2000" dirty="0" smtClean="0"/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2000" dirty="0" smtClean="0"/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2000" dirty="0" smtClean="0"/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2000" dirty="0"/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2000" dirty="0" smtClean="0"/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2000" dirty="0"/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2000" dirty="0" smtClean="0"/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2000" dirty="0"/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2000" dirty="0"/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en-US" sz="1600" dirty="0" smtClean="0"/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en-US" sz="1600" dirty="0"/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en-US" sz="1600" dirty="0" smtClean="0"/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en-US" sz="1600" dirty="0"/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en-US" sz="1600" dirty="0" smtClean="0"/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en-US" sz="1600" dirty="0" smtClean="0"/>
                  <a:t>	</a:t>
                </a:r>
                <a:endParaRPr lang="en-US" sz="16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100" dirty="0" smtClean="0"/>
              </a:p>
              <a:p>
                <a:pPr marL="217170" lvl="1" indent="0">
                  <a:buNone/>
                </a:pPr>
                <a:endParaRPr lang="en-US" sz="1800" dirty="0" smtClean="0"/>
              </a:p>
            </p:txBody>
          </p:sp>
        </mc:Choice>
        <mc:Fallback>
          <p:sp>
            <p:nvSpPr>
              <p:cNvPr id="7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-11084" y="990600"/>
                <a:ext cx="9155084" cy="5486400"/>
              </a:xfrm>
              <a:prstGeom prst="rect">
                <a:avLst/>
              </a:prstGeom>
              <a:blipFill rotWithShape="0">
                <a:blip r:embed="rId3"/>
                <a:stretch>
                  <a:fillRect t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934200" y="3352800"/>
            <a:ext cx="2209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dirty="0"/>
              <a:t>*Better planning of our business helps us utilize the same number of crews but </a:t>
            </a:r>
            <a:r>
              <a:rPr lang="en-US" sz="1600" dirty="0" smtClean="0"/>
              <a:t>reduce overall hours</a:t>
            </a:r>
            <a:endParaRPr lang="en-US" sz="16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981200"/>
            <a:ext cx="6553200" cy="407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20511"/>
      </p:ext>
    </p:extLst>
  </p:cSld>
  <p:clrMapOvr>
    <a:masterClrMapping/>
  </p:clrMapOvr>
</p:sld>
</file>

<file path=ppt/theme/theme1.xml><?xml version="1.0" encoding="utf-8"?>
<a:theme xmlns:a="http://schemas.openxmlformats.org/drawingml/2006/main" name="H&amp;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formance Report Template 5-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H&amp;P</Template>
  <TotalTime>1930</TotalTime>
  <Words>728</Words>
  <Application>Microsoft Office PowerPoint</Application>
  <PresentationFormat>On-screen Show (4:3)</PresentationFormat>
  <Paragraphs>163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Wingdings</vt:lpstr>
      <vt:lpstr>H&amp;P</vt:lpstr>
      <vt:lpstr>Performance Report Template 5-13</vt:lpstr>
      <vt:lpstr>PowerPoint Presentation</vt:lpstr>
      <vt:lpstr>Outline</vt:lpstr>
      <vt:lpstr>PowerPoint Presentation</vt:lpstr>
      <vt:lpstr>Reducing NPT/Flat Time</vt:lpstr>
      <vt:lpstr>Potential Areas of Improvement</vt:lpstr>
      <vt:lpstr>Improvement Areas – Rig Moves</vt:lpstr>
      <vt:lpstr>Improvement Areas – Rig Moves</vt:lpstr>
      <vt:lpstr>Improvement Areas – Nipple Up </vt:lpstr>
      <vt:lpstr>Improvement Areas – Nipple Up </vt:lpstr>
      <vt:lpstr>Improvement Areas – Connections</vt:lpstr>
      <vt:lpstr>Improvement Areas – Other</vt:lpstr>
      <vt:lpstr>PowerPoint Presentation</vt:lpstr>
      <vt:lpstr>Improving in Today’s Market</vt:lpstr>
      <vt:lpstr>Improving in Today’s Market</vt:lpstr>
      <vt:lpstr>Improving in Today’s Market</vt:lpstr>
      <vt:lpstr>Conclusion</vt:lpstr>
      <vt:lpstr>Conclusion</vt:lpstr>
      <vt:lpstr>PowerPoint Presentation</vt:lpstr>
    </vt:vector>
  </TitlesOfParts>
  <Company>Helmerich &amp; Payne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Colyer</dc:creator>
  <cp:lastModifiedBy>Amanda Colyer</cp:lastModifiedBy>
  <cp:revision>50</cp:revision>
  <dcterms:created xsi:type="dcterms:W3CDTF">2014-04-09T13:07:23Z</dcterms:created>
  <dcterms:modified xsi:type="dcterms:W3CDTF">2016-02-16T23:04:37Z</dcterms:modified>
</cp:coreProperties>
</file>