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12"/>
  </p:notesMasterIdLst>
  <p:handoutMasterIdLst>
    <p:handoutMasterId r:id="rId13"/>
  </p:handoutMasterIdLst>
  <p:sldIdLst>
    <p:sldId id="329" r:id="rId2"/>
    <p:sldId id="352" r:id="rId3"/>
    <p:sldId id="308" r:id="rId4"/>
    <p:sldId id="309" r:id="rId5"/>
    <p:sldId id="353" r:id="rId6"/>
    <p:sldId id="355" r:id="rId7"/>
    <p:sldId id="311" r:id="rId8"/>
    <p:sldId id="350" r:id="rId9"/>
    <p:sldId id="351" r:id="rId10"/>
    <p:sldId id="35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1CB"/>
    <a:srgbClr val="EBD5B7"/>
    <a:srgbClr val="EAC592"/>
    <a:srgbClr val="ECDEC9"/>
    <a:srgbClr val="999B9E"/>
    <a:srgbClr val="00A5B5"/>
    <a:srgbClr val="727478"/>
    <a:srgbClr val="000000"/>
    <a:srgbClr val="009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3813" autoAdjust="0"/>
  </p:normalViewPr>
  <p:slideViewPr>
    <p:cSldViewPr snapToGrid="0">
      <p:cViewPr>
        <p:scale>
          <a:sx n="100" d="100"/>
          <a:sy n="100" d="100"/>
        </p:scale>
        <p:origin x="792" y="1122"/>
      </p:cViewPr>
      <p:guideLst>
        <p:guide orient="horz" pos="864"/>
        <p:guide orient="horz" pos="3888"/>
        <p:guide orient="horz" pos="243"/>
        <p:guide pos="2880"/>
        <p:guide pos="288"/>
        <p:guide pos="231"/>
        <p:guide pos="5472"/>
        <p:guide pos="55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image" Target="../media/image9.jpe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600" dirty="0"/>
              <a:t>Weatherford RSS Global Single-Run Records</a:t>
            </a:r>
          </a:p>
        </c:rich>
      </c:tx>
      <c:layout>
        <c:manualLayout>
          <c:xMode val="edge"/>
          <c:yMode val="edge"/>
          <c:x val="0.20845321401688457"/>
          <c:y val="1.96319018404907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8.0582417624736793E-2"/>
          <c:y val="2.1568160355946501E-2"/>
          <c:w val="0.72933753011839397"/>
          <c:h val="0.790440583632836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Record Footage Drilled</c:v>
                </c:pt>
              </c:strCache>
            </c:strRef>
          </c:tx>
          <c:spPr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invertIfNegative val="0"/>
            <c:bubble3D val="0"/>
            <c:spPr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Sheet1!$B$2:$B$10</c:f>
              <c:strCache>
                <c:ptCount val="9"/>
                <c:pt idx="0">
                  <c:v>9/30/2013 Customer "A"</c:v>
                </c:pt>
                <c:pt idx="1">
                  <c:v>8/12/2014 Customer "A"</c:v>
                </c:pt>
                <c:pt idx="2">
                  <c:v>2/10/2015 Customer "A"</c:v>
                </c:pt>
                <c:pt idx="3">
                  <c:v>2/26/2015 Customer "B"</c:v>
                </c:pt>
                <c:pt idx="4">
                  <c:v>3/28/2015 Customer "B"</c:v>
                </c:pt>
                <c:pt idx="5">
                  <c:v>3/23/2015 Customer "A"</c:v>
                </c:pt>
                <c:pt idx="6">
                  <c:v>6/24/2015 Customer "A"</c:v>
                </c:pt>
                <c:pt idx="7">
                  <c:v>1/14/2016 Customer "C"</c:v>
                </c:pt>
                <c:pt idx="8">
                  <c:v>1/28/2016 Customer "C"</c:v>
                </c:pt>
              </c:strCache>
            </c:strRef>
          </c:cat>
          <c:val>
            <c:numRef>
              <c:f>Sheet1!$C$2:$C$10</c:f>
              <c:numCache>
                <c:formatCode>_(* #,##0_);_(* \(#,##0\);_(* "-"??_);_(@_)</c:formatCode>
                <c:ptCount val="9"/>
                <c:pt idx="0">
                  <c:v>13777</c:v>
                </c:pt>
                <c:pt idx="1">
                  <c:v>14464</c:v>
                </c:pt>
                <c:pt idx="2">
                  <c:v>14618</c:v>
                </c:pt>
                <c:pt idx="3">
                  <c:v>15000</c:v>
                </c:pt>
                <c:pt idx="4">
                  <c:v>15022</c:v>
                </c:pt>
                <c:pt idx="5">
                  <c:v>15662</c:v>
                </c:pt>
                <c:pt idx="6">
                  <c:v>15747</c:v>
                </c:pt>
                <c:pt idx="7">
                  <c:v>15947</c:v>
                </c:pt>
                <c:pt idx="8">
                  <c:v>16175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894208"/>
        <c:axId val="124900864"/>
      </c:barChart>
      <c:lineChart>
        <c:grouping val="standard"/>
        <c:varyColors val="0"/>
        <c:ser>
          <c:idx val="1"/>
          <c:order val="1"/>
          <c:tx>
            <c:strRef>
              <c:f>Sheet1!$D$1</c:f>
              <c:strCache>
                <c:ptCount val="1"/>
                <c:pt idx="0">
                  <c:v>Max Temp °F</c:v>
                </c:pt>
              </c:strCache>
            </c:strRef>
          </c:tx>
          <c:spPr>
            <a:ln>
              <a:noFill/>
            </a:ln>
            <a:effectLst>
              <a:outerShdw blurRad="50800" dist="25400" dir="3000000" algn="tl" rotWithShape="0">
                <a:schemeClr val="tx1">
                  <a:lumMod val="85000"/>
                  <a:lumOff val="15000"/>
                  <a:alpha val="69000"/>
                </a:schemeClr>
              </a:outerShdw>
            </a:effectLst>
          </c:spPr>
          <c:marker>
            <c:symbol val="diamond"/>
            <c:size val="14"/>
            <c:spPr>
              <a:pattFill prst="horzBrick">
                <a:fgClr>
                  <a:schemeClr val="tx1"/>
                </a:fgClr>
                <a:bgClr>
                  <a:srgbClr val="FF0000"/>
                </a:bgClr>
              </a:pattFill>
              <a:ln>
                <a:solidFill>
                  <a:schemeClr val="tx1"/>
                </a:solidFill>
              </a:ln>
              <a:effectLst>
                <a:outerShdw blurRad="50800" dist="25400" dir="3000000" algn="tl" rotWithShape="0">
                  <a:schemeClr val="tx1">
                    <a:lumMod val="85000"/>
                    <a:lumOff val="15000"/>
                    <a:alpha val="69000"/>
                  </a:scheme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cat>
            <c:strRef>
              <c:f>Sheet1!$B$2:$B$10</c:f>
              <c:strCache>
                <c:ptCount val="9"/>
                <c:pt idx="0">
                  <c:v>9/30/2013 Customer "A"</c:v>
                </c:pt>
                <c:pt idx="1">
                  <c:v>8/12/2014 Customer "A"</c:v>
                </c:pt>
                <c:pt idx="2">
                  <c:v>2/10/2015 Customer "A"</c:v>
                </c:pt>
                <c:pt idx="3">
                  <c:v>2/26/2015 Customer "B"</c:v>
                </c:pt>
                <c:pt idx="4">
                  <c:v>3/28/2015 Customer "B"</c:v>
                </c:pt>
                <c:pt idx="5">
                  <c:v>3/23/2015 Customer "A"</c:v>
                </c:pt>
                <c:pt idx="6">
                  <c:v>6/24/2015 Customer "A"</c:v>
                </c:pt>
                <c:pt idx="7">
                  <c:v>1/14/2016 Customer "C"</c:v>
                </c:pt>
                <c:pt idx="8">
                  <c:v>1/28/2016 Customer "C"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327</c:v>
                </c:pt>
                <c:pt idx="1">
                  <c:v>325</c:v>
                </c:pt>
                <c:pt idx="2">
                  <c:v>316</c:v>
                </c:pt>
                <c:pt idx="3">
                  <c:v>316</c:v>
                </c:pt>
                <c:pt idx="4">
                  <c:v>312</c:v>
                </c:pt>
                <c:pt idx="5">
                  <c:v>302</c:v>
                </c:pt>
                <c:pt idx="6">
                  <c:v>332</c:v>
                </c:pt>
                <c:pt idx="7">
                  <c:v>330</c:v>
                </c:pt>
                <c:pt idx="8">
                  <c:v>329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908288"/>
        <c:axId val="124902400"/>
      </c:lineChart>
      <c:catAx>
        <c:axId val="124894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3120000" vert="horz"/>
          <a:lstStyle/>
          <a:p>
            <a:pPr>
              <a:defRPr/>
            </a:pPr>
            <a:endParaRPr lang="en-US"/>
          </a:p>
        </c:txPr>
        <c:crossAx val="124900864"/>
        <c:crosses val="autoZero"/>
        <c:auto val="1"/>
        <c:lblAlgn val="ctr"/>
        <c:lblOffset val="100"/>
        <c:noMultiLvlLbl val="0"/>
      </c:catAx>
      <c:valAx>
        <c:axId val="124900864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crossAx val="124894208"/>
        <c:crosses val="autoZero"/>
        <c:crossBetween val="between"/>
      </c:valAx>
      <c:valAx>
        <c:axId val="124902400"/>
        <c:scaling>
          <c:orientation val="minMax"/>
          <c:min val="295"/>
        </c:scaling>
        <c:delete val="0"/>
        <c:axPos val="r"/>
        <c:numFmt formatCode="#\ \°\F" sourceLinked="0"/>
        <c:majorTickMark val="out"/>
        <c:minorTickMark val="none"/>
        <c:tickLblPos val="nextTo"/>
        <c:crossAx val="124908288"/>
        <c:crosses val="max"/>
        <c:crossBetween val="between"/>
      </c:valAx>
      <c:catAx>
        <c:axId val="124908288"/>
        <c:scaling>
          <c:orientation val="minMax"/>
        </c:scaling>
        <c:delete val="1"/>
        <c:axPos val="b"/>
        <c:majorTickMark val="out"/>
        <c:minorTickMark val="none"/>
        <c:tickLblPos val="nextTo"/>
        <c:crossAx val="124902400"/>
        <c:crosses val="autoZero"/>
        <c:auto val="1"/>
        <c:lblAlgn val="ctr"/>
        <c:lblOffset val="100"/>
        <c:noMultiLvlLbl val="0"/>
      </c:catAx>
      <c:spPr>
        <a:blipFill>
          <a:blip xmlns:r="http://schemas.openxmlformats.org/officeDocument/2006/relationships" r:embed="rId1"/>
          <a:tile tx="0" ty="0" sx="100000" sy="100000" flip="none" algn="tl"/>
        </a:blipFill>
      </c:spPr>
    </c:plotArea>
    <c:legend>
      <c:legendPos val="r"/>
      <c:layout>
        <c:manualLayout>
          <c:xMode val="edge"/>
          <c:yMode val="edge"/>
          <c:x val="0.87571651673701911"/>
          <c:y val="0.35375353847640212"/>
          <c:w val="0.11110391083921245"/>
          <c:h val="0.23844374667890439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[Project File.xlsx]Sheet1!PivotTable1</c:name>
    <c:fmtId val="3"/>
  </c:pivotSource>
  <c:chart>
    <c:autoTitleDeleted val="1"/>
    <c:pivotFmts>
      <c:pivotFmt>
        <c:idx val="0"/>
        <c:marker>
          <c:symbol val="none"/>
        </c:marker>
      </c:pivotFmt>
      <c:pivotFmt>
        <c:idx val="1"/>
        <c:marker>
          <c:symbol val="none"/>
        </c:marker>
      </c:pivotFmt>
      <c:pivotFmt>
        <c:idx val="2"/>
        <c:marker>
          <c:symbol val="diamond"/>
          <c:size val="8"/>
        </c:marker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</c:pivotFmt>
      <c:pivotFmt>
        <c:idx val="5"/>
        <c:marker>
          <c:symbol val="none"/>
        </c:marker>
      </c:pivotFmt>
      <c:pivotFmt>
        <c:idx val="6"/>
        <c:marker>
          <c:symbol val="diamond"/>
          <c:size val="10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7"/>
        <c:dLbl>
          <c:idx val="0"/>
          <c:layout>
            <c:manualLayout>
              <c:x val="-2.8169014084507043E-2"/>
              <c:y val="-5.5056862561785824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8"/>
        <c:dLbl>
          <c:idx val="0"/>
          <c:layout>
            <c:manualLayout>
              <c:x val="-2.8169014084507043E-2"/>
              <c:y val="-5.0269309295543581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9"/>
        <c:dLbl>
          <c:idx val="0"/>
          <c:layout>
            <c:manualLayout>
              <c:x val="-2.2535211267605635E-2"/>
              <c:y val="-4.7875532662422456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0"/>
        <c:dLbl>
          <c:idx val="0"/>
          <c:layout>
            <c:manualLayout>
              <c:x val="-2.1596244131455399E-2"/>
              <c:y val="-5.7450639194906949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diamond"/>
          <c:size val="10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5"/>
        <c:dLbl>
          <c:idx val="0"/>
          <c:layout>
            <c:manualLayout>
              <c:x val="-2.1596244131455399E-2"/>
              <c:y val="-5.7450639194906949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6"/>
        <c:dLbl>
          <c:idx val="0"/>
          <c:layout>
            <c:manualLayout>
              <c:x val="-2.2535211267605635E-2"/>
              <c:y val="-4.7875532662422456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7"/>
        <c:dLbl>
          <c:idx val="0"/>
          <c:layout>
            <c:manualLayout>
              <c:x val="-2.8169014084507043E-2"/>
              <c:y val="-5.0269309295543581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8"/>
        <c:dLbl>
          <c:idx val="0"/>
          <c:layout>
            <c:manualLayout>
              <c:x val="-2.8169014084507043E-2"/>
              <c:y val="-5.5056862561785824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diamond"/>
          <c:size val="10"/>
        </c:marker>
        <c:dLbl>
          <c:idx val="0"/>
          <c:spPr/>
          <c:txPr>
            <a:bodyPr/>
            <a:lstStyle/>
            <a:p>
              <a:pPr>
                <a:defRPr sz="1400" b="1"/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3"/>
        <c:dLbl>
          <c:idx val="0"/>
          <c:layout>
            <c:manualLayout>
              <c:x val="-2.1596244131455399E-2"/>
              <c:y val="-5.7450639194906949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4"/>
        <c:dLbl>
          <c:idx val="0"/>
          <c:layout>
            <c:manualLayout>
              <c:x val="-2.2535211267605635E-2"/>
              <c:y val="-4.7875532662422456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5"/>
        <c:dLbl>
          <c:idx val="0"/>
          <c:layout>
            <c:manualLayout>
              <c:x val="-2.8169014084507043E-2"/>
              <c:y val="-5.0269309295543581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26"/>
        <c:dLbl>
          <c:idx val="0"/>
          <c:layout>
            <c:manualLayout>
              <c:x val="-2.8169014084507043E-2"/>
              <c:y val="-5.5056862561785824E-2"/>
            </c:manualLayout>
          </c:layout>
          <c:showLegendKey val="0"/>
          <c:showVal val="1"/>
          <c:showCatName val="0"/>
          <c:showSerName val="0"/>
          <c:showPercent val="0"/>
          <c:showBubbleSize val="0"/>
        </c:dLbl>
      </c:pivotFmt>
    </c:pivotFmts>
    <c:plotArea>
      <c:layout>
        <c:manualLayout>
          <c:layoutTarget val="inner"/>
          <c:xMode val="edge"/>
          <c:yMode val="edge"/>
          <c:x val="0.28506321084864394"/>
          <c:y val="2.5700277048702244E-2"/>
          <c:w val="0.66829669728783903"/>
          <c:h val="0.78516396293836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Average of MD Distance (ft)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4"/>
                <c:pt idx="0">
                  <c:v>3137.8102564102564</c:v>
                </c:pt>
                <c:pt idx="1">
                  <c:v>3987.8654290429045</c:v>
                </c:pt>
                <c:pt idx="2">
                  <c:v>5565.0486252045821</c:v>
                </c:pt>
                <c:pt idx="3">
                  <c:v>5897.695652173913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4"/>
        <c:overlap val="9"/>
        <c:axId val="124448768"/>
        <c:axId val="124426496"/>
      </c:barChar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Average of Drill Hrs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strCache>
            </c:strRef>
          </c:cat>
          <c:val>
            <c:numRef>
              <c:f>Sheet1!$C$2:$C$6</c:f>
              <c:numCache>
                <c:formatCode>0.0</c:formatCode>
                <c:ptCount val="4"/>
                <c:pt idx="0">
                  <c:v>46.427144522144509</c:v>
                </c:pt>
                <c:pt idx="1">
                  <c:v>44.501351485148454</c:v>
                </c:pt>
                <c:pt idx="2">
                  <c:v>48.46445662847794</c:v>
                </c:pt>
                <c:pt idx="3">
                  <c:v>59.122173913043468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Max of Max Dogleg Rotating (deg/100 ft)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4"/>
                <c:pt idx="0">
                  <c:v>25.6</c:v>
                </c:pt>
                <c:pt idx="1">
                  <c:v>16.399999999999999</c:v>
                </c:pt>
                <c:pt idx="2">
                  <c:v>16.399999999999999</c:v>
                </c:pt>
                <c:pt idx="3">
                  <c:v>12.6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5"/>
        <c:overlap val="-100"/>
        <c:axId val="124451840"/>
        <c:axId val="124450304"/>
      </c:barChart>
      <c:lineChart>
        <c:grouping val="standard"/>
        <c:varyColors val="0"/>
        <c:ser>
          <c:idx val="3"/>
          <c:order val="3"/>
          <c:tx>
            <c:strRef>
              <c:f>Sheet1!$E$1</c:f>
              <c:strCache>
                <c:ptCount val="1"/>
                <c:pt idx="0">
                  <c:v>Max of Max Temp (F)</c:v>
                </c:pt>
              </c:strCache>
            </c:strRef>
          </c:tx>
          <c:marker>
            <c:symbol val="diamond"/>
            <c:size val="10"/>
          </c:marker>
          <c:dLbls>
            <c:dLbl>
              <c:idx val="0"/>
              <c:layout>
                <c:manualLayout>
                  <c:x val="-2.1596244131455399E-2"/>
                  <c:y val="-5.7450639194906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2535211267605635E-2"/>
                  <c:y val="-4.7875532662422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8169014084507043E-2"/>
                  <c:y val="-5.0269309295543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169014084507043E-2"/>
                  <c:y val="-5.5056862561785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4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4"/>
                <c:pt idx="0">
                  <c:v>338</c:v>
                </c:pt>
                <c:pt idx="1">
                  <c:v>338</c:v>
                </c:pt>
                <c:pt idx="2">
                  <c:v>346</c:v>
                </c:pt>
                <c:pt idx="3">
                  <c:v>334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451840"/>
        <c:axId val="124450304"/>
      </c:lineChart>
      <c:valAx>
        <c:axId val="124426496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124448768"/>
        <c:crosses val="autoZero"/>
        <c:crossBetween val="between"/>
      </c:valAx>
      <c:catAx>
        <c:axId val="124448768"/>
        <c:scaling>
          <c:orientation val="minMax"/>
        </c:scaling>
        <c:delete val="1"/>
        <c:axPos val="b"/>
        <c:majorTickMark val="out"/>
        <c:minorTickMark val="none"/>
        <c:tickLblPos val="nextTo"/>
        <c:crossAx val="124426496"/>
        <c:crosses val="autoZero"/>
        <c:auto val="1"/>
        <c:lblAlgn val="ctr"/>
        <c:lblOffset val="100"/>
        <c:noMultiLvlLbl val="0"/>
      </c:catAx>
      <c:valAx>
        <c:axId val="124450304"/>
        <c:scaling>
          <c:orientation val="minMax"/>
        </c:scaling>
        <c:delete val="0"/>
        <c:axPos val="r"/>
        <c:numFmt formatCode="0.0" sourceLinked="1"/>
        <c:majorTickMark val="out"/>
        <c:minorTickMark val="none"/>
        <c:tickLblPos val="nextTo"/>
        <c:crossAx val="124451840"/>
        <c:crosses val="max"/>
        <c:crossBetween val="between"/>
      </c:valAx>
      <c:catAx>
        <c:axId val="124451840"/>
        <c:scaling>
          <c:orientation val="minMax"/>
        </c:scaling>
        <c:delete val="1"/>
        <c:axPos val="b"/>
        <c:majorTickMark val="out"/>
        <c:minorTickMark val="none"/>
        <c:tickLblPos val="nextTo"/>
        <c:crossAx val="124450304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</c:extLst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F83CE-1149-4E49-BDC7-278DF191B947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D326-9A7B-47DF-B03C-D8BB1DD1D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09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31EEF-6687-46EB-81C1-DBAEF15AF81A}" type="datetimeFigureOut">
              <a:rPr lang="en-US" smtClean="0"/>
              <a:t>2/22/2016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DDF3D-2244-49A1-9D1D-D3053E47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67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24FC44-245A-495B-85CA-EE5A27F32D6E}" type="slidenum">
              <a:rPr lang="en-US"/>
              <a:pPr/>
              <a:t>3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Relative rotation between the center shaft and a non-rotating outer housing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drives a hydraulic pump, which generates the force to deflect the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drillstring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according to the well plan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13F482-AADE-44D7-AAA0-14DCFE1CDD8B}" type="slidenum">
              <a:rPr lang="en-US"/>
              <a:pPr/>
              <a:t>4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6CECC4-F6FF-4057-8289-9D98B6364F6A}" type="slidenum">
              <a:rPr lang="en-US"/>
              <a:pPr/>
              <a:t>7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r>
              <a:rPr lang="en-US" dirty="0" smtClean="0"/>
              <a:t>Battery Specs:</a:t>
            </a:r>
          </a:p>
          <a:p>
            <a:r>
              <a:rPr lang="en-US" dirty="0" smtClean="0"/>
              <a:t>Standard:</a:t>
            </a:r>
            <a:r>
              <a:rPr lang="en-US" baseline="0" dirty="0" smtClean="0"/>
              <a:t> 475 (24) / 675 (48) / 825 (60)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Medium: 475 (18) / 675 (34) / 825 (42)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High: 475 (14) / 675 (33) / 825 (41)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Avg. consumption rate = .15 Ah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:\7 Digital\Website 2014\New Site Images\ICONS\GBU\FORMATION EVALUATION\formation evaluation_IC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t="13523" r="8714" b="37144"/>
          <a:stretch/>
        </p:blipFill>
        <p:spPr bwMode="auto">
          <a:xfrm>
            <a:off x="982034" y="1371601"/>
            <a:ext cx="8161966" cy="282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82650" y="4375664"/>
            <a:ext cx="7894638" cy="957909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36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Presentation Cover Title – </a:t>
            </a:r>
            <a:br>
              <a:rPr lang="en-US" dirty="0" smtClean="0"/>
            </a:br>
            <a:r>
              <a:rPr lang="en-US" dirty="0" smtClean="0"/>
              <a:t>Up to two lines of text</a:t>
            </a:r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878736" y="5536858"/>
            <a:ext cx="7898552" cy="5486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FontTx/>
              <a:buNone/>
              <a:defRPr sz="1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Name, 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1"/>
            <a:ext cx="1230140" cy="50672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21117" y="4193984"/>
            <a:ext cx="593879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82034" y="4193984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371600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976313" y="5397499"/>
            <a:ext cx="6783597" cy="0"/>
          </a:xfrm>
          <a:prstGeom prst="line">
            <a:avLst/>
          </a:prstGeom>
          <a:ln w="6350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736" y="6446520"/>
            <a:ext cx="7898552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pic>
        <p:nvPicPr>
          <p:cNvPr id="11" name="Picture 2" descr="Z:\7 Digital\Website 2014\New Site Images\ICONS\GBU\FORMATION EVALUATION\formation evaluation_ICON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t="13523" r="8714" b="37144"/>
          <a:stretch/>
        </p:blipFill>
        <p:spPr bwMode="auto">
          <a:xfrm>
            <a:off x="982034" y="1371601"/>
            <a:ext cx="8161966" cy="282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2"/>
            <a:ext cx="1230140" cy="506725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821119" y="4193986"/>
            <a:ext cx="593879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982036" y="4193986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1371601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976315" y="5397499"/>
            <a:ext cx="6783597" cy="0"/>
          </a:xfrm>
          <a:prstGeom prst="line">
            <a:avLst/>
          </a:prstGeom>
          <a:ln w="6350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30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image divi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64008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572000" y="1371600"/>
            <a:ext cx="4114800" cy="3598863"/>
          </a:xfrm>
          <a:solidFill>
            <a:srgbClr val="000000">
              <a:alpha val="40000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1588" indent="0"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4" name="Picture 15" descr="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49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3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1371600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1029848" y="1414464"/>
            <a:ext cx="7747440" cy="4757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963997" y="1371600"/>
            <a:ext cx="593879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124914" y="1371600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1616" y="6446520"/>
            <a:ext cx="5550634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pic>
        <p:nvPicPr>
          <p:cNvPr id="17" name="Picture 15" descr="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398153" y="6544538"/>
            <a:ext cx="18902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kern="1200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© 2015 Weatherford. All rights reserved.</a:t>
            </a:r>
            <a:endParaRPr lang="en-US" sz="800" b="0" kern="1200" dirty="0">
              <a:solidFill>
                <a:schemeClr val="accent6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1371601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963998" y="1371602"/>
            <a:ext cx="593879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1124916" y="1371602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pic>
        <p:nvPicPr>
          <p:cNvPr id="21" name="Picture 15" descr="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 userDrawn="1"/>
        </p:nvSpPr>
        <p:spPr>
          <a:xfrm>
            <a:off x="6398155" y="6544539"/>
            <a:ext cx="18902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kern="1200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© 2015 Weatherford. All rights reserved.</a:t>
            </a:r>
            <a:endParaRPr lang="en-US" sz="800" b="0" kern="1200" dirty="0">
              <a:solidFill>
                <a:schemeClr val="accent6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0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Left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300" y="1237596"/>
            <a:ext cx="6376988" cy="493460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319353" y="1371600"/>
            <a:ext cx="0" cy="4800600"/>
          </a:xfrm>
          <a:prstGeom prst="line">
            <a:avLst/>
          </a:prstGeom>
          <a:ln w="6350" cmpd="sng">
            <a:solidFill>
              <a:srgbClr val="4C4D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66712" y="1266296"/>
            <a:ext cx="1862137" cy="490590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buNone/>
              <a:defRPr sz="18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319353" y="1371600"/>
            <a:ext cx="0" cy="4800600"/>
          </a:xfrm>
          <a:prstGeom prst="line">
            <a:avLst/>
          </a:prstGeom>
          <a:ln w="6350" cmpd="sng">
            <a:solidFill>
              <a:srgbClr val="4C4D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0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713" y="1229176"/>
            <a:ext cx="4205287" cy="49430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29176"/>
            <a:ext cx="4205288" cy="49430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095C-6A48-475C-A91C-151E3F5CA5F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572000" y="1424499"/>
            <a:ext cx="0" cy="474770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71600"/>
            <a:ext cx="3931920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53927" y="1371600"/>
            <a:ext cx="3931920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8"/>
          </p:nvPr>
        </p:nvSpPr>
        <p:spPr>
          <a:xfrm>
            <a:off x="366713" y="1757359"/>
            <a:ext cx="4114800" cy="4414841"/>
          </a:xfrm>
        </p:spPr>
        <p:txBody>
          <a:bodyPr>
            <a:normAutofit/>
          </a:bodyPr>
          <a:lstStyle>
            <a:lvl1pPr marL="227013" indent="-227013">
              <a:defRPr sz="1800"/>
            </a:lvl1pPr>
            <a:lvl2pPr marL="460375" indent="-233363">
              <a:defRPr sz="1600"/>
            </a:lvl2pPr>
            <a:lvl3pPr marL="687388" indent="-227013"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9"/>
          </p:nvPr>
        </p:nvSpPr>
        <p:spPr>
          <a:xfrm>
            <a:off x="4663440" y="1757359"/>
            <a:ext cx="4114800" cy="4414841"/>
          </a:xfrm>
        </p:spPr>
        <p:txBody>
          <a:bodyPr>
            <a:normAutofit/>
          </a:bodyPr>
          <a:lstStyle>
            <a:lvl1pPr marL="227013" indent="-227013">
              <a:defRPr sz="1800"/>
            </a:lvl1pPr>
            <a:lvl2pPr marL="460375" indent="-233363">
              <a:defRPr sz="1600"/>
            </a:lvl2pPr>
            <a:lvl3pPr marL="687388" indent="-227013"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4572000" y="1424500"/>
            <a:ext cx="0" cy="474770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8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-Column Tex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138756" y="1380226"/>
            <a:ext cx="0" cy="47919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005244" y="1380226"/>
            <a:ext cx="0" cy="47919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339099" y="1776793"/>
            <a:ext cx="2486348" cy="131509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00452" y="1776793"/>
            <a:ext cx="2486348" cy="131509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57200" y="1776793"/>
            <a:ext cx="2486348" cy="131509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80226"/>
            <a:ext cx="2486348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3339099" y="1380226"/>
            <a:ext cx="2486348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00452" y="1380226"/>
            <a:ext cx="2486348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5"/>
          </p:nvPr>
        </p:nvSpPr>
        <p:spPr>
          <a:xfrm>
            <a:off x="366712" y="3243263"/>
            <a:ext cx="2670048" cy="2928937"/>
          </a:xfrm>
        </p:spPr>
        <p:txBody>
          <a:bodyPr>
            <a:normAutofit/>
          </a:bodyPr>
          <a:lstStyle>
            <a:lvl1pPr marL="174625" indent="-174625">
              <a:defRPr sz="1800"/>
            </a:lvl1pPr>
            <a:lvl2pPr marL="457200" indent="-228600">
              <a:defRPr sz="1600"/>
            </a:lvl2pPr>
            <a:lvl3pPr marL="685800" indent="-228600"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6"/>
          </p:nvPr>
        </p:nvSpPr>
        <p:spPr>
          <a:xfrm>
            <a:off x="3236976" y="3243263"/>
            <a:ext cx="2670048" cy="2928937"/>
          </a:xfrm>
        </p:spPr>
        <p:txBody>
          <a:bodyPr>
            <a:normAutofit/>
          </a:bodyPr>
          <a:lstStyle>
            <a:lvl1pPr marL="174625" indent="-174625">
              <a:defRPr sz="1800"/>
            </a:lvl1pPr>
            <a:lvl2pPr marL="457200" indent="-228600">
              <a:defRPr sz="1600"/>
            </a:lvl2pPr>
            <a:lvl3pPr marL="685800" indent="-228600"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1" name="Content Placeholder 18"/>
          <p:cNvSpPr>
            <a:spLocks noGrp="1"/>
          </p:cNvSpPr>
          <p:nvPr>
            <p:ph sz="quarter" idx="27"/>
          </p:nvPr>
        </p:nvSpPr>
        <p:spPr>
          <a:xfrm>
            <a:off x="6107240" y="3243263"/>
            <a:ext cx="2670048" cy="2928937"/>
          </a:xfrm>
        </p:spPr>
        <p:txBody>
          <a:bodyPr>
            <a:normAutofit/>
          </a:bodyPr>
          <a:lstStyle>
            <a:lvl1pPr marL="174625" indent="-174625">
              <a:defRPr sz="1800"/>
            </a:lvl1pPr>
            <a:lvl2pPr marL="457200" indent="-228600">
              <a:defRPr sz="1600"/>
            </a:lvl2pPr>
            <a:lvl3pPr marL="685800" indent="-228600"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138756" y="1380226"/>
            <a:ext cx="0" cy="47919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6005244" y="1380226"/>
            <a:ext cx="0" cy="47919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1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-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177540" y="1380226"/>
            <a:ext cx="0" cy="47919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966460" y="1380226"/>
            <a:ext cx="0" cy="4791974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65938"/>
            <a:ext cx="2560320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3291840" y="1365938"/>
            <a:ext cx="2560320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126480" y="1365938"/>
            <a:ext cx="2560320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9"/>
          </p:nvPr>
        </p:nvSpPr>
        <p:spPr>
          <a:xfrm>
            <a:off x="366713" y="1757359"/>
            <a:ext cx="2743200" cy="4414841"/>
          </a:xfrm>
        </p:spPr>
        <p:txBody>
          <a:bodyPr>
            <a:normAutofit/>
          </a:bodyPr>
          <a:lstStyle>
            <a:lvl1pPr marL="227013" indent="-227013">
              <a:spcBef>
                <a:spcPts val="400"/>
              </a:spcBef>
              <a:defRPr sz="1600"/>
            </a:lvl1pPr>
            <a:lvl2pPr marL="460375" indent="-233363">
              <a:spcBef>
                <a:spcPts val="400"/>
              </a:spcBef>
              <a:defRPr sz="1400"/>
            </a:lvl2pPr>
            <a:lvl3pPr marL="687388" indent="-227013">
              <a:spcBef>
                <a:spcPts val="400"/>
              </a:spcBef>
              <a:defRPr sz="12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Content Placeholder 12"/>
          <p:cNvSpPr>
            <a:spLocks noGrp="1"/>
          </p:cNvSpPr>
          <p:nvPr>
            <p:ph sz="quarter" idx="27"/>
          </p:nvPr>
        </p:nvSpPr>
        <p:spPr>
          <a:xfrm>
            <a:off x="3200400" y="1757359"/>
            <a:ext cx="2743200" cy="4414841"/>
          </a:xfrm>
        </p:spPr>
        <p:txBody>
          <a:bodyPr>
            <a:normAutofit/>
          </a:bodyPr>
          <a:lstStyle>
            <a:lvl1pPr marL="227013" indent="-227013">
              <a:spcBef>
                <a:spcPts val="400"/>
              </a:spcBef>
              <a:defRPr sz="1600"/>
            </a:lvl1pPr>
            <a:lvl2pPr marL="460375" indent="-233363">
              <a:spcBef>
                <a:spcPts val="400"/>
              </a:spcBef>
              <a:defRPr sz="1400"/>
            </a:lvl2pPr>
            <a:lvl3pPr marL="687388" indent="-227013">
              <a:spcBef>
                <a:spcPts val="400"/>
              </a:spcBef>
              <a:defRPr sz="12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6" name="Content Placeholder 12"/>
          <p:cNvSpPr>
            <a:spLocks noGrp="1"/>
          </p:cNvSpPr>
          <p:nvPr>
            <p:ph sz="quarter" idx="28"/>
          </p:nvPr>
        </p:nvSpPr>
        <p:spPr>
          <a:xfrm>
            <a:off x="6034088" y="1757359"/>
            <a:ext cx="2743200" cy="4414841"/>
          </a:xfrm>
        </p:spPr>
        <p:txBody>
          <a:bodyPr>
            <a:normAutofit/>
          </a:bodyPr>
          <a:lstStyle>
            <a:lvl1pPr marL="227013" indent="-227013">
              <a:spcBef>
                <a:spcPts val="400"/>
              </a:spcBef>
              <a:defRPr sz="1600"/>
            </a:lvl1pPr>
            <a:lvl2pPr marL="460375" indent="-233363">
              <a:spcBef>
                <a:spcPts val="400"/>
              </a:spcBef>
              <a:defRPr sz="1400"/>
            </a:lvl2pPr>
            <a:lvl3pPr marL="687388" indent="-227013">
              <a:spcBef>
                <a:spcPts val="400"/>
              </a:spcBef>
              <a:defRPr sz="12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3177540" y="1380226"/>
            <a:ext cx="0" cy="47919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5966460" y="1380226"/>
            <a:ext cx="0" cy="47919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883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-Row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653061" y="1878150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2883790"/>
            <a:ext cx="8229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004946"/>
            <a:ext cx="8229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" y="5126102"/>
            <a:ext cx="8229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78136" y="1377759"/>
            <a:ext cx="0" cy="478289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19966" y="1377759"/>
            <a:ext cx="0" cy="478289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7200" y="1762634"/>
            <a:ext cx="8229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5302568" y="1878150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5394960" y="1389305"/>
            <a:ext cx="3291840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653061" y="2999306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302568" y="2999306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1653061" y="4120462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302568" y="4120462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653061" y="5241616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5302568" y="5241616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30" hasCustomPrompt="1"/>
          </p:nvPr>
        </p:nvSpPr>
        <p:spPr>
          <a:xfrm>
            <a:off x="1744501" y="1389305"/>
            <a:ext cx="3291840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23" name="Text Placeholder 54"/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1847292"/>
            <a:ext cx="945941" cy="9459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700"/>
              </a:lnSpc>
              <a:buFontTx/>
              <a:buNone/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4" name="Text Placeholder 54"/>
          <p:cNvSpPr>
            <a:spLocks noGrp="1"/>
          </p:cNvSpPr>
          <p:nvPr>
            <p:ph type="body" sz="quarter" idx="32" hasCustomPrompt="1"/>
          </p:nvPr>
        </p:nvSpPr>
        <p:spPr>
          <a:xfrm>
            <a:off x="457200" y="2962549"/>
            <a:ext cx="945941" cy="9459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700"/>
              </a:lnSpc>
              <a:buFontTx/>
              <a:buNone/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5" name="Text Placeholder 54"/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4077806"/>
            <a:ext cx="945941" cy="9459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700"/>
              </a:lnSpc>
              <a:buFontTx/>
              <a:buNone/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6" name="Text Placeholder 54"/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5193064"/>
            <a:ext cx="945941" cy="9459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700"/>
              </a:lnSpc>
              <a:buFontTx/>
              <a:buNone/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smtClean="0"/>
              <a:t>PRODUCT LINE, BUSINESS UNIT, OR CHALLENGE</a:t>
            </a:r>
            <a:endParaRPr lang="en-US" dirty="0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3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9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Z:\7 Digital\Website 2014\New Site Images\ICONS\GBU\COMPLETION_STIMULATION\completion-stimulation_IC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0" r="20302" b="21675"/>
          <a:stretch/>
        </p:blipFill>
        <p:spPr bwMode="auto">
          <a:xfrm>
            <a:off x="982034" y="1371601"/>
            <a:ext cx="8161966" cy="282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82650" y="4375664"/>
            <a:ext cx="7894638" cy="957909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36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Presentation Cover Title – </a:t>
            </a:r>
            <a:br>
              <a:rPr lang="en-US" dirty="0" smtClean="0"/>
            </a:br>
            <a:r>
              <a:rPr lang="en-US" dirty="0" smtClean="0"/>
              <a:t>Up to two lines of text</a:t>
            </a:r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878736" y="5536858"/>
            <a:ext cx="7898552" cy="5486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FontTx/>
              <a:buNone/>
              <a:defRPr sz="1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Name, 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1"/>
            <a:ext cx="1230140" cy="50672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21117" y="4193984"/>
            <a:ext cx="593879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82034" y="4193984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371600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976313" y="5397499"/>
            <a:ext cx="6783597" cy="0"/>
          </a:xfrm>
          <a:prstGeom prst="line">
            <a:avLst/>
          </a:prstGeom>
          <a:ln w="6350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736" y="6446520"/>
            <a:ext cx="7898552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pic>
        <p:nvPicPr>
          <p:cNvPr id="12" name="Picture 2" descr="Z:\7 Digital\Website 2014\New Site Images\ICONS\GBU\COMPLETION_STIMULATION\completion-stimulation_ICON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0" r="20302" b="21675"/>
          <a:stretch/>
        </p:blipFill>
        <p:spPr bwMode="auto">
          <a:xfrm>
            <a:off x="982034" y="1371601"/>
            <a:ext cx="8161966" cy="282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2"/>
            <a:ext cx="1230140" cy="506725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821119" y="4193986"/>
            <a:ext cx="593879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982036" y="4193986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0" y="1371601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976315" y="5397499"/>
            <a:ext cx="6783597" cy="0"/>
          </a:xfrm>
          <a:prstGeom prst="line">
            <a:avLst/>
          </a:prstGeom>
          <a:ln w="6350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0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:\7 Digital\Website 2014\New Site Images\ICONS\GBU\FORMATION EVALUATION\formation evaluation_ICON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t="13523" r="8714" b="37144"/>
          <a:stretch/>
        </p:blipFill>
        <p:spPr bwMode="auto">
          <a:xfrm>
            <a:off x="982034" y="1371601"/>
            <a:ext cx="8161966" cy="282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82650" y="4375664"/>
            <a:ext cx="7894638" cy="957909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36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Presentation Cover Title – </a:t>
            </a:r>
            <a:br>
              <a:rPr lang="en-US" dirty="0" smtClean="0"/>
            </a:br>
            <a:r>
              <a:rPr lang="en-US" dirty="0" smtClean="0"/>
              <a:t>Up to two lines of text</a:t>
            </a:r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878736" y="5536859"/>
            <a:ext cx="7898552" cy="5486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FontTx/>
              <a:buNone/>
              <a:defRPr sz="1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Name, 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2"/>
            <a:ext cx="1230140" cy="506725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1821119" y="4193986"/>
            <a:ext cx="593879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982036" y="4193986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0" y="1371601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976315" y="5397499"/>
            <a:ext cx="6783597" cy="0"/>
          </a:xfrm>
          <a:prstGeom prst="line">
            <a:avLst/>
          </a:prstGeom>
          <a:ln w="6350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736" y="6446520"/>
            <a:ext cx="7898552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0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Z:\7 Digital\Website 2014\New Site Images\ICONS\GBU\COMPLETION_STIMULATION\completion-stimulation_ICON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30" r="20302" b="21675"/>
          <a:stretch/>
        </p:blipFill>
        <p:spPr bwMode="auto">
          <a:xfrm>
            <a:off x="982034" y="1371601"/>
            <a:ext cx="8161966" cy="282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82650" y="4375664"/>
            <a:ext cx="7894638" cy="957909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36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Presentation Cover Title – </a:t>
            </a:r>
            <a:br>
              <a:rPr lang="en-US" dirty="0" smtClean="0"/>
            </a:br>
            <a:r>
              <a:rPr lang="en-US" dirty="0" smtClean="0"/>
              <a:t>Up to two lines of text</a:t>
            </a:r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878736" y="5536859"/>
            <a:ext cx="7898552" cy="5486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FontTx/>
              <a:buNone/>
              <a:defRPr sz="1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Name, 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2"/>
            <a:ext cx="1230140" cy="506725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1821119" y="4193986"/>
            <a:ext cx="593879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982036" y="4193986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0" y="1371601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976315" y="5397499"/>
            <a:ext cx="6783597" cy="0"/>
          </a:xfrm>
          <a:prstGeom prst="line">
            <a:avLst/>
          </a:prstGeom>
          <a:ln w="6350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736" y="6446520"/>
            <a:ext cx="7898552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Z:\7 Digital\Website 2014\New Site Images\ICONS\GBU\PRODUCTION\production_ICON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4463" b="16319"/>
          <a:stretch/>
        </p:blipFill>
        <p:spPr bwMode="auto">
          <a:xfrm>
            <a:off x="982036" y="1371600"/>
            <a:ext cx="5089795" cy="282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1821119" y="4193986"/>
            <a:ext cx="425071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982036" y="4193986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0" y="1371601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2"/>
            <a:ext cx="1230140" cy="506725"/>
          </a:xfrm>
          <a:prstGeom prst="rect">
            <a:avLst/>
          </a:prstGeom>
        </p:spPr>
      </p:pic>
      <p:sp>
        <p:nvSpPr>
          <p:cNvPr id="12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82650" y="4375664"/>
            <a:ext cx="7894638" cy="957909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36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Presentation Cover Title – </a:t>
            </a:r>
            <a:br>
              <a:rPr lang="en-US" dirty="0" smtClean="0"/>
            </a:br>
            <a:r>
              <a:rPr lang="en-US" dirty="0" smtClean="0"/>
              <a:t>Up to two lines of text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878736" y="5536859"/>
            <a:ext cx="7898552" cy="5486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FontTx/>
              <a:buNone/>
              <a:defRPr sz="1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Name, Title</a:t>
            </a:r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976315" y="5397499"/>
            <a:ext cx="5095517" cy="0"/>
          </a:xfrm>
          <a:prstGeom prst="line">
            <a:avLst/>
          </a:prstGeom>
          <a:ln w="6350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736" y="6446520"/>
            <a:ext cx="7898552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2"/>
            <a:ext cx="1230140" cy="506725"/>
          </a:xfrm>
          <a:prstGeom prst="rect">
            <a:avLst/>
          </a:prstGeom>
        </p:spPr>
      </p:pic>
      <p:sp>
        <p:nvSpPr>
          <p:cNvPr id="17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30629" y="2100262"/>
            <a:ext cx="3446661" cy="1961719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36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Presentation </a:t>
            </a:r>
            <a:br>
              <a:rPr lang="en-US" dirty="0" smtClean="0"/>
            </a:br>
            <a:r>
              <a:rPr lang="en-US" dirty="0" smtClean="0"/>
              <a:t>Cover Title – </a:t>
            </a:r>
            <a:br>
              <a:rPr lang="en-US" dirty="0" smtClean="0"/>
            </a:br>
            <a:r>
              <a:rPr lang="en-US" dirty="0" smtClean="0"/>
              <a:t>Up to four lines </a:t>
            </a:r>
            <a:br>
              <a:rPr lang="en-US" dirty="0" smtClean="0"/>
            </a:br>
            <a:r>
              <a:rPr lang="en-US" dirty="0" smtClean="0"/>
              <a:t>of text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330629" y="4326343"/>
            <a:ext cx="3446661" cy="161725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FontTx/>
              <a:buNone/>
              <a:defRPr sz="1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Name, Title</a:t>
            </a:r>
            <a:endParaRPr lang="en-US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5430591" y="4194376"/>
            <a:ext cx="3256211" cy="0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</a:ln>
          <a:effectLst/>
        </p:spPr>
      </p:cxnSp>
      <p:sp>
        <p:nvSpPr>
          <p:cNvPr id="34" name="Rectangle 33"/>
          <p:cNvSpPr/>
          <p:nvPr userDrawn="1"/>
        </p:nvSpPr>
        <p:spPr>
          <a:xfrm>
            <a:off x="1815398" y="6018469"/>
            <a:ext cx="3332363" cy="45719"/>
          </a:xfrm>
          <a:prstGeom prst="rect">
            <a:avLst/>
          </a:prstGeom>
          <a:solidFill>
            <a:srgbClr val="000000">
              <a:lumMod val="85000"/>
              <a:lumOff val="1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976315" y="6018469"/>
            <a:ext cx="1400175" cy="45719"/>
          </a:xfrm>
          <a:prstGeom prst="rect">
            <a:avLst/>
          </a:prstGeom>
          <a:solidFill>
            <a:srgbClr val="00A5B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91A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6" name="Picture 35" descr="W_Geochemistry_bgoldman-6197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t="14170" r="1402"/>
          <a:stretch/>
        </p:blipFill>
        <p:spPr>
          <a:xfrm>
            <a:off x="976313" y="1371601"/>
            <a:ext cx="4171446" cy="4646865"/>
          </a:xfrm>
          <a:prstGeom prst="rect">
            <a:avLst/>
          </a:prstGeom>
        </p:spPr>
      </p:pic>
      <p:sp>
        <p:nvSpPr>
          <p:cNvPr id="37" name="Rectangle 36"/>
          <p:cNvSpPr/>
          <p:nvPr userDrawn="1"/>
        </p:nvSpPr>
        <p:spPr>
          <a:xfrm>
            <a:off x="0" y="1371601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736" y="6446520"/>
            <a:ext cx="7898552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pic>
        <p:nvPicPr>
          <p:cNvPr id="11" name="Picture 2" descr="Z:\7 Digital\Website 2014\New Site Images\ICONS\GBU\WELL CONSTRUCTION\well construction_ICON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r="29033"/>
          <a:stretch/>
        </p:blipFill>
        <p:spPr bwMode="auto">
          <a:xfrm>
            <a:off x="976314" y="1371601"/>
            <a:ext cx="4171447" cy="464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82650" y="2428877"/>
            <a:ext cx="7894638" cy="1257303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44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Presentation Cover Title – </a:t>
            </a:r>
            <a:br>
              <a:rPr lang="en-US" dirty="0" smtClean="0"/>
            </a:br>
            <a:r>
              <a:rPr lang="en-US" dirty="0" smtClean="0"/>
              <a:t>Up to two lines of text</a:t>
            </a:r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878736" y="3979527"/>
            <a:ext cx="7898552" cy="5486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FontTx/>
              <a:buNone/>
              <a:defRPr sz="1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Name, 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2"/>
            <a:ext cx="1230140" cy="506725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1821118" y="3803250"/>
            <a:ext cx="732288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982036" y="3803250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736" y="6446520"/>
            <a:ext cx="7898552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03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999B9E"/>
                </a:solidFill>
              </a:defRPr>
            </a:lvl1pPr>
          </a:lstStyle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6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960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847237" y="3601187"/>
            <a:ext cx="1400175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6751" y="1371601"/>
            <a:ext cx="7020539" cy="2153052"/>
          </a:xfrm>
        </p:spPr>
        <p:txBody>
          <a:bodyPr anchor="b"/>
          <a:lstStyle>
            <a:lvl1pPr>
              <a:lnSpc>
                <a:spcPct val="8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756750" y="3696083"/>
            <a:ext cx="7020538" cy="1728788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5" name="Picture 15" descr="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7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9606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847237" y="3601187"/>
            <a:ext cx="1400175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6751" y="1371601"/>
            <a:ext cx="7020539" cy="2153052"/>
          </a:xfrm>
        </p:spPr>
        <p:txBody>
          <a:bodyPr anchor="b"/>
          <a:lstStyle>
            <a:lvl1pPr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756750" y="3696083"/>
            <a:ext cx="7020538" cy="1728788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15" descr="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3960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847237" y="3601187"/>
            <a:ext cx="1400175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6751" y="1371601"/>
            <a:ext cx="7020539" cy="2153052"/>
          </a:xfrm>
        </p:spPr>
        <p:txBody>
          <a:bodyPr anchor="b"/>
          <a:lstStyle>
            <a:lvl1pPr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756750" y="3696083"/>
            <a:ext cx="7020538" cy="1728788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15" descr="W"/>
          <p:cNvPicPr>
            <a:picLocks noChangeAspect="1" noChangeArrowheads="1"/>
          </p:cNvPicPr>
          <p:nvPr userDrawn="1"/>
        </p:nvPicPr>
        <p:blipFill>
          <a:blip r:embed="rId2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7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image divide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9144000" cy="64008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4572000" y="1371602"/>
            <a:ext cx="4114800" cy="3598863"/>
          </a:xfrm>
          <a:solidFill>
            <a:srgbClr val="000000">
              <a:alpha val="40000"/>
            </a:srgbClr>
          </a:solidFill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1588" indent="0"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14" name="Picture 15" descr="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49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Z:\7 Digital\Website 2014\New Site Images\ICONS\GBU\PRODUCTION\production_ICON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4463" b="16319"/>
          <a:stretch/>
        </p:blipFill>
        <p:spPr bwMode="auto">
          <a:xfrm>
            <a:off x="982034" y="1371600"/>
            <a:ext cx="5089795" cy="282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821117" y="4193984"/>
            <a:ext cx="425071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82034" y="4193984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371600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1"/>
            <a:ext cx="1230140" cy="506725"/>
          </a:xfrm>
          <a:prstGeom prst="rect">
            <a:avLst/>
          </a:prstGeom>
        </p:spPr>
      </p:pic>
      <p:sp>
        <p:nvSpPr>
          <p:cNvPr id="12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82650" y="4375664"/>
            <a:ext cx="7894638" cy="957909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36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Presentation Cover Title – </a:t>
            </a:r>
            <a:br>
              <a:rPr lang="en-US" dirty="0" smtClean="0"/>
            </a:br>
            <a:r>
              <a:rPr lang="en-US" dirty="0" smtClean="0"/>
              <a:t>Up to two lines of text</a:t>
            </a:r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878736" y="5536858"/>
            <a:ext cx="7898552" cy="5486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FontTx/>
              <a:buNone/>
              <a:defRPr sz="1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Name, Title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976313" y="5397499"/>
            <a:ext cx="5095517" cy="0"/>
          </a:xfrm>
          <a:prstGeom prst="line">
            <a:avLst/>
          </a:prstGeom>
          <a:ln w="6350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736" y="6446520"/>
            <a:ext cx="7898552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pic>
        <p:nvPicPr>
          <p:cNvPr id="15" name="Picture 2" descr="Z:\7 Digital\Website 2014\New Site Images\ICONS\GBU\PRODUCTION\production_ICON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4463" b="16319"/>
          <a:stretch/>
        </p:blipFill>
        <p:spPr bwMode="auto">
          <a:xfrm>
            <a:off x="982036" y="1371600"/>
            <a:ext cx="5089795" cy="282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 userDrawn="1"/>
        </p:nvSpPr>
        <p:spPr>
          <a:xfrm>
            <a:off x="1821119" y="4193986"/>
            <a:ext cx="425071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982036" y="4193986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0" y="1371601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2"/>
            <a:ext cx="1230140" cy="506725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976315" y="5397499"/>
            <a:ext cx="5095517" cy="0"/>
          </a:xfrm>
          <a:prstGeom prst="line">
            <a:avLst/>
          </a:prstGeom>
          <a:ln w="6350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3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able of Contents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1371601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1029848" y="1414464"/>
            <a:ext cx="7747440" cy="475773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963998" y="1371602"/>
            <a:ext cx="593879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24916" y="1371602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1616" y="6446520"/>
            <a:ext cx="5550634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pic>
        <p:nvPicPr>
          <p:cNvPr id="17" name="Picture 15" descr="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 userDrawn="1"/>
        </p:nvSpPr>
        <p:spPr>
          <a:xfrm>
            <a:off x="6398155" y="6544539"/>
            <a:ext cx="18902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kern="1200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© 2015 Weatherford. All rights reserved.</a:t>
            </a:r>
            <a:endParaRPr lang="en-US" sz="800" b="0" kern="1200" dirty="0">
              <a:solidFill>
                <a:schemeClr val="accent6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0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Left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0300" y="1237597"/>
            <a:ext cx="6376988" cy="4934604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319353" y="1371600"/>
            <a:ext cx="0" cy="4800600"/>
          </a:xfrm>
          <a:prstGeom prst="line">
            <a:avLst/>
          </a:prstGeom>
          <a:ln w="6350" cmpd="sng">
            <a:solidFill>
              <a:srgbClr val="4C4D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66714" y="1266296"/>
            <a:ext cx="1862137" cy="490590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0" indent="0">
              <a:buNone/>
              <a:defRPr sz="18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30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6715" y="1229176"/>
            <a:ext cx="4205287" cy="49430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29176"/>
            <a:ext cx="4205288" cy="494302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0095C-6A48-475C-A91C-151E3F5CA5F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4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-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4572000" y="1424500"/>
            <a:ext cx="0" cy="474770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71600"/>
            <a:ext cx="3931920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53927" y="1371600"/>
            <a:ext cx="3931920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8"/>
          </p:nvPr>
        </p:nvSpPr>
        <p:spPr>
          <a:xfrm>
            <a:off x="366713" y="1757361"/>
            <a:ext cx="4114800" cy="4414841"/>
          </a:xfrm>
        </p:spPr>
        <p:txBody>
          <a:bodyPr>
            <a:normAutofit/>
          </a:bodyPr>
          <a:lstStyle>
            <a:lvl1pPr marL="227013" indent="-227013">
              <a:defRPr sz="1800"/>
            </a:lvl1pPr>
            <a:lvl2pPr marL="460375" indent="-233363">
              <a:defRPr sz="1600"/>
            </a:lvl2pPr>
            <a:lvl3pPr marL="687388" indent="-227013"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9"/>
          </p:nvPr>
        </p:nvSpPr>
        <p:spPr>
          <a:xfrm>
            <a:off x="4663440" y="1757361"/>
            <a:ext cx="4114800" cy="4414841"/>
          </a:xfrm>
        </p:spPr>
        <p:txBody>
          <a:bodyPr>
            <a:normAutofit/>
          </a:bodyPr>
          <a:lstStyle>
            <a:lvl1pPr marL="227013" indent="-227013">
              <a:defRPr sz="1800"/>
            </a:lvl1pPr>
            <a:lvl2pPr marL="460375" indent="-233363">
              <a:defRPr sz="1600"/>
            </a:lvl2pPr>
            <a:lvl3pPr marL="687388" indent="-227013"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38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-Column Tex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138756" y="1380226"/>
            <a:ext cx="0" cy="47919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6005244" y="1380226"/>
            <a:ext cx="0" cy="47919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339099" y="1776794"/>
            <a:ext cx="2486348" cy="1315092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00452" y="1776794"/>
            <a:ext cx="2486348" cy="131509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57200" y="1776794"/>
            <a:ext cx="2486348" cy="131509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80227"/>
            <a:ext cx="2486348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3339099" y="1380227"/>
            <a:ext cx="2486348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00452" y="1380227"/>
            <a:ext cx="2486348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25"/>
          </p:nvPr>
        </p:nvSpPr>
        <p:spPr>
          <a:xfrm>
            <a:off x="366712" y="3243265"/>
            <a:ext cx="2670048" cy="2928937"/>
          </a:xfrm>
        </p:spPr>
        <p:txBody>
          <a:bodyPr>
            <a:normAutofit/>
          </a:bodyPr>
          <a:lstStyle>
            <a:lvl1pPr marL="174625" indent="-174625">
              <a:defRPr sz="1800"/>
            </a:lvl1pPr>
            <a:lvl2pPr marL="457200" indent="-228600">
              <a:defRPr sz="1600"/>
            </a:lvl2pPr>
            <a:lvl3pPr marL="685800" indent="-228600"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26"/>
          </p:nvPr>
        </p:nvSpPr>
        <p:spPr>
          <a:xfrm>
            <a:off x="3236976" y="3243265"/>
            <a:ext cx="2670048" cy="2928937"/>
          </a:xfrm>
        </p:spPr>
        <p:txBody>
          <a:bodyPr>
            <a:normAutofit/>
          </a:bodyPr>
          <a:lstStyle>
            <a:lvl1pPr marL="174625" indent="-174625">
              <a:defRPr sz="1800"/>
            </a:lvl1pPr>
            <a:lvl2pPr marL="457200" indent="-228600">
              <a:defRPr sz="1600"/>
            </a:lvl2pPr>
            <a:lvl3pPr marL="685800" indent="-228600"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1" name="Content Placeholder 18"/>
          <p:cNvSpPr>
            <a:spLocks noGrp="1"/>
          </p:cNvSpPr>
          <p:nvPr>
            <p:ph sz="quarter" idx="27"/>
          </p:nvPr>
        </p:nvSpPr>
        <p:spPr>
          <a:xfrm>
            <a:off x="6107240" y="3243265"/>
            <a:ext cx="2670048" cy="2928937"/>
          </a:xfrm>
        </p:spPr>
        <p:txBody>
          <a:bodyPr>
            <a:normAutofit/>
          </a:bodyPr>
          <a:lstStyle>
            <a:lvl1pPr marL="174625" indent="-174625">
              <a:defRPr sz="1800"/>
            </a:lvl1pPr>
            <a:lvl2pPr marL="457200" indent="-228600">
              <a:defRPr sz="1600"/>
            </a:lvl2pPr>
            <a:lvl3pPr marL="685800" indent="-228600"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261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-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177540" y="1380226"/>
            <a:ext cx="0" cy="47919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5966460" y="1380226"/>
            <a:ext cx="0" cy="47919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365939"/>
            <a:ext cx="2560320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3291840" y="1365939"/>
            <a:ext cx="2560320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6126480" y="1365939"/>
            <a:ext cx="2560320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9"/>
          </p:nvPr>
        </p:nvSpPr>
        <p:spPr>
          <a:xfrm>
            <a:off x="366713" y="1757361"/>
            <a:ext cx="2743200" cy="4414841"/>
          </a:xfrm>
        </p:spPr>
        <p:txBody>
          <a:bodyPr>
            <a:normAutofit/>
          </a:bodyPr>
          <a:lstStyle>
            <a:lvl1pPr marL="227013" indent="-227013">
              <a:spcBef>
                <a:spcPts val="400"/>
              </a:spcBef>
              <a:defRPr sz="1600"/>
            </a:lvl1pPr>
            <a:lvl2pPr marL="460375" indent="-233363">
              <a:spcBef>
                <a:spcPts val="400"/>
              </a:spcBef>
              <a:defRPr sz="1400"/>
            </a:lvl2pPr>
            <a:lvl3pPr marL="687388" indent="-227013">
              <a:spcBef>
                <a:spcPts val="400"/>
              </a:spcBef>
              <a:defRPr sz="12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5" name="Content Placeholder 12"/>
          <p:cNvSpPr>
            <a:spLocks noGrp="1"/>
          </p:cNvSpPr>
          <p:nvPr>
            <p:ph sz="quarter" idx="27"/>
          </p:nvPr>
        </p:nvSpPr>
        <p:spPr>
          <a:xfrm>
            <a:off x="3200400" y="1757361"/>
            <a:ext cx="2743200" cy="4414841"/>
          </a:xfrm>
        </p:spPr>
        <p:txBody>
          <a:bodyPr>
            <a:normAutofit/>
          </a:bodyPr>
          <a:lstStyle>
            <a:lvl1pPr marL="227013" indent="-227013">
              <a:spcBef>
                <a:spcPts val="400"/>
              </a:spcBef>
              <a:defRPr sz="1600"/>
            </a:lvl1pPr>
            <a:lvl2pPr marL="460375" indent="-233363">
              <a:spcBef>
                <a:spcPts val="400"/>
              </a:spcBef>
              <a:defRPr sz="1400"/>
            </a:lvl2pPr>
            <a:lvl3pPr marL="687388" indent="-227013">
              <a:spcBef>
                <a:spcPts val="400"/>
              </a:spcBef>
              <a:defRPr sz="12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6" name="Content Placeholder 12"/>
          <p:cNvSpPr>
            <a:spLocks noGrp="1"/>
          </p:cNvSpPr>
          <p:nvPr>
            <p:ph sz="quarter" idx="28"/>
          </p:nvPr>
        </p:nvSpPr>
        <p:spPr>
          <a:xfrm>
            <a:off x="6034088" y="1757361"/>
            <a:ext cx="2743200" cy="4414841"/>
          </a:xfrm>
        </p:spPr>
        <p:txBody>
          <a:bodyPr>
            <a:normAutofit/>
          </a:bodyPr>
          <a:lstStyle>
            <a:lvl1pPr marL="227013" indent="-227013">
              <a:spcBef>
                <a:spcPts val="400"/>
              </a:spcBef>
              <a:defRPr sz="1600"/>
            </a:lvl1pPr>
            <a:lvl2pPr marL="460375" indent="-233363">
              <a:spcBef>
                <a:spcPts val="400"/>
              </a:spcBef>
              <a:defRPr sz="1400"/>
            </a:lvl2pPr>
            <a:lvl3pPr marL="687388" indent="-227013">
              <a:spcBef>
                <a:spcPts val="400"/>
              </a:spcBef>
              <a:defRPr sz="12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1883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-Row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653061" y="1878151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2883791"/>
            <a:ext cx="8229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457200" y="4004947"/>
            <a:ext cx="8229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57200" y="5126103"/>
            <a:ext cx="8229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578136" y="1377761"/>
            <a:ext cx="0" cy="478289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5219966" y="1377761"/>
            <a:ext cx="0" cy="478289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457200" y="1762635"/>
            <a:ext cx="82296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7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302568" y="1878151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5" name="Text Placeholder 11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394960" y="1389305"/>
            <a:ext cx="3291840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653061" y="2999307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7" name="Text Placeholder 7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5302568" y="2999307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8" name="Text Placeholder 7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653061" y="4120463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19" name="Text Placeholder 7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5302568" y="4120463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0" name="Text Placeholder 7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653061" y="5241617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1" name="Text Placeholder 7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5302568" y="5241617"/>
            <a:ext cx="3474720" cy="890124"/>
          </a:xfrm>
        </p:spPr>
        <p:txBody>
          <a:bodyPr lIns="91440" tIns="45720" rIns="91440" bIns="45720">
            <a:normAutofit/>
          </a:bodyPr>
          <a:lstStyle>
            <a:lvl1pPr marL="0" indent="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Tx/>
              <a:buNone/>
              <a:defRPr sz="18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 smtClean="0"/>
              <a:t>Click to add text</a:t>
            </a:r>
          </a:p>
        </p:txBody>
      </p:sp>
      <p:sp>
        <p:nvSpPr>
          <p:cNvPr id="22" name="Text Placeholder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744501" y="1389305"/>
            <a:ext cx="3291840" cy="304800"/>
          </a:xfrm>
          <a:solidFill>
            <a:srgbClr val="999B9E"/>
          </a:solidFill>
        </p:spPr>
        <p:txBody>
          <a:bodyPr lIns="91440" anchor="ctr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Header text</a:t>
            </a:r>
            <a:endParaRPr lang="en-US" dirty="0"/>
          </a:p>
        </p:txBody>
      </p:sp>
      <p:sp>
        <p:nvSpPr>
          <p:cNvPr id="23" name="Text Placeholder 5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57202" y="1847292"/>
            <a:ext cx="945941" cy="9459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700"/>
              </a:lnSpc>
              <a:buFontTx/>
              <a:buNone/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4" name="Text Placeholder 54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457202" y="2962550"/>
            <a:ext cx="945941" cy="9459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700"/>
              </a:lnSpc>
              <a:buFontTx/>
              <a:buNone/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5" name="Text Placeholder 54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457202" y="4077807"/>
            <a:ext cx="945941" cy="9459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700"/>
              </a:lnSpc>
              <a:buFontTx/>
              <a:buNone/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26" name="Text Placeholder 54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457202" y="5193064"/>
            <a:ext cx="945941" cy="9459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700"/>
              </a:lnSpc>
              <a:buFontTx/>
              <a:buNone/>
              <a:defRPr sz="16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Text 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3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sp>
        <p:nvSpPr>
          <p:cNvPr id="28" name="Slide Number Placeholder 27"/>
          <p:cNvSpPr>
            <a:spLocks noGrp="1"/>
          </p:cNvSpPr>
          <p:nvPr userDrawn="1">
            <p:ph type="sldNum" sz="quarter" idx="36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3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9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1"/>
            <a:ext cx="1230140" cy="506725"/>
          </a:xfrm>
          <a:prstGeom prst="rect">
            <a:avLst/>
          </a:prstGeom>
        </p:spPr>
      </p:pic>
      <p:sp>
        <p:nvSpPr>
          <p:cNvPr id="17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330627" y="2100262"/>
            <a:ext cx="3446661" cy="1961718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36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Presentation </a:t>
            </a:r>
            <a:br>
              <a:rPr lang="en-US" dirty="0" smtClean="0"/>
            </a:br>
            <a:r>
              <a:rPr lang="en-US" dirty="0" smtClean="0"/>
              <a:t>Cover Title – </a:t>
            </a:r>
            <a:br>
              <a:rPr lang="en-US" dirty="0" smtClean="0"/>
            </a:br>
            <a:r>
              <a:rPr lang="en-US" dirty="0" smtClean="0"/>
              <a:t>Up to four lines </a:t>
            </a:r>
            <a:br>
              <a:rPr lang="en-US" dirty="0" smtClean="0"/>
            </a:br>
            <a:r>
              <a:rPr lang="en-US" dirty="0" smtClean="0"/>
              <a:t>of text</a:t>
            </a:r>
            <a:endParaRPr lang="en-US" dirty="0"/>
          </a:p>
        </p:txBody>
      </p:sp>
      <p:sp>
        <p:nvSpPr>
          <p:cNvPr id="20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5330627" y="4326343"/>
            <a:ext cx="3446661" cy="161725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FontTx/>
              <a:buNone/>
              <a:defRPr sz="1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Name, Title</a:t>
            </a:r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5430589" y="4194376"/>
            <a:ext cx="3256211" cy="0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</a:ln>
          <a:effectLst/>
        </p:spPr>
      </p:cxnSp>
      <p:sp>
        <p:nvSpPr>
          <p:cNvPr id="34" name="Rectangle 33"/>
          <p:cNvSpPr/>
          <p:nvPr/>
        </p:nvSpPr>
        <p:spPr>
          <a:xfrm>
            <a:off x="1815396" y="6018467"/>
            <a:ext cx="3332363" cy="45719"/>
          </a:xfrm>
          <a:prstGeom prst="rect">
            <a:avLst/>
          </a:prstGeom>
          <a:solidFill>
            <a:srgbClr val="000000">
              <a:lumMod val="85000"/>
              <a:lumOff val="1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76313" y="6018467"/>
            <a:ext cx="1400175" cy="45719"/>
          </a:xfrm>
          <a:prstGeom prst="rect">
            <a:avLst/>
          </a:prstGeom>
          <a:solidFill>
            <a:srgbClr val="00A5B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91A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36" name="Picture 35" descr="W_Geochemistry_bgoldman-619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t="14170" r="1402"/>
          <a:stretch/>
        </p:blipFill>
        <p:spPr>
          <a:xfrm>
            <a:off x="976313" y="1371600"/>
            <a:ext cx="4171446" cy="464686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1371600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736" y="6446520"/>
            <a:ext cx="7898552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pic>
        <p:nvPicPr>
          <p:cNvPr id="11" name="Picture 2" descr="Z:\7 Digital\Website 2014\New Site Images\ICONS\GBU\WELL CONSTRUCTION\well construction_IC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r="29033"/>
          <a:stretch/>
        </p:blipFill>
        <p:spPr bwMode="auto">
          <a:xfrm>
            <a:off x="976312" y="1371600"/>
            <a:ext cx="4171447" cy="464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2"/>
            <a:ext cx="1230140" cy="506725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5430591" y="4194376"/>
            <a:ext cx="3256211" cy="0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95000"/>
                <a:lumOff val="5000"/>
              </a:srgbClr>
            </a:solidFill>
            <a:prstDash val="solid"/>
          </a:ln>
          <a:effectLst/>
        </p:spPr>
      </p:cxnSp>
      <p:sp>
        <p:nvSpPr>
          <p:cNvPr id="15" name="Rectangle 14"/>
          <p:cNvSpPr/>
          <p:nvPr userDrawn="1"/>
        </p:nvSpPr>
        <p:spPr>
          <a:xfrm>
            <a:off x="1815398" y="6018469"/>
            <a:ext cx="3332363" cy="45719"/>
          </a:xfrm>
          <a:prstGeom prst="rect">
            <a:avLst/>
          </a:prstGeom>
          <a:solidFill>
            <a:srgbClr val="000000">
              <a:lumMod val="85000"/>
              <a:lumOff val="15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976315" y="6018469"/>
            <a:ext cx="1400175" cy="45719"/>
          </a:xfrm>
          <a:prstGeom prst="rect">
            <a:avLst/>
          </a:prstGeom>
          <a:solidFill>
            <a:srgbClr val="00A5B5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91A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8" name="Picture 17" descr="W_Geochemistry_bgoldman-6197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t="14170" r="1402"/>
          <a:stretch/>
        </p:blipFill>
        <p:spPr>
          <a:xfrm>
            <a:off x="976313" y="1371601"/>
            <a:ext cx="4171446" cy="4646865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1371601"/>
            <a:ext cx="914400" cy="2845244"/>
          </a:xfrm>
          <a:prstGeom prst="rect">
            <a:avLst/>
          </a:prstGeom>
          <a:solidFill>
            <a:srgbClr val="CE114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Z:\7 Digital\Website 2014\New Site Images\ICONS\GBU\WELL CONSTRUCTION\well construction_ICON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r="29033"/>
          <a:stretch/>
        </p:blipFill>
        <p:spPr bwMode="auto">
          <a:xfrm>
            <a:off x="976314" y="1371601"/>
            <a:ext cx="4171447" cy="464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882650" y="2428875"/>
            <a:ext cx="7894638" cy="1257303"/>
          </a:xfrm>
        </p:spPr>
        <p:txBody>
          <a:bodyPr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4400" b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Presentation Cover Title – </a:t>
            </a:r>
            <a:br>
              <a:rPr lang="en-US" dirty="0" smtClean="0"/>
            </a:br>
            <a:r>
              <a:rPr lang="en-US" dirty="0" smtClean="0"/>
              <a:t>Up to two lines of text</a:t>
            </a:r>
            <a:endParaRPr lang="en-US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878736" y="3979527"/>
            <a:ext cx="7898552" cy="5486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FontTx/>
              <a:buNone/>
              <a:defRPr sz="1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Presenter Name, 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1"/>
            <a:ext cx="1230140" cy="5067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1117" y="3803248"/>
            <a:ext cx="732288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82034" y="3803248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736" y="6446520"/>
            <a:ext cx="7898552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94" y="396842"/>
            <a:ext cx="1230140" cy="50672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821118" y="3803250"/>
            <a:ext cx="7322883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82036" y="3803250"/>
            <a:ext cx="1400175" cy="45719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3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rgbClr val="999B9E"/>
                </a:solidFill>
              </a:defRPr>
            </a:lvl1pPr>
          </a:lstStyle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6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63960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47237" y="3601186"/>
            <a:ext cx="1400175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6749" y="1371600"/>
            <a:ext cx="7020539" cy="2153052"/>
          </a:xfrm>
        </p:spPr>
        <p:txBody>
          <a:bodyPr anchor="b"/>
          <a:lstStyle>
            <a:lvl1pPr>
              <a:lnSpc>
                <a:spcPct val="8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756750" y="3696082"/>
            <a:ext cx="7020538" cy="1728788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5" name="Picture 15" descr="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63960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847237" y="3601187"/>
            <a:ext cx="1400175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pic>
        <p:nvPicPr>
          <p:cNvPr id="11" name="Picture 15" descr="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877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639606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47237" y="3601186"/>
            <a:ext cx="1400175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6749" y="1371600"/>
            <a:ext cx="7020539" cy="2153052"/>
          </a:xfrm>
        </p:spPr>
        <p:txBody>
          <a:bodyPr anchor="b"/>
          <a:lstStyle>
            <a:lvl1pPr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756750" y="3696082"/>
            <a:ext cx="7020538" cy="1728788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15" descr="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39606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847237" y="3601187"/>
            <a:ext cx="1400175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pic>
        <p:nvPicPr>
          <p:cNvPr id="12" name="Picture 15" descr="W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6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63960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47237" y="3601186"/>
            <a:ext cx="1400175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6749" y="1371600"/>
            <a:ext cx="7020539" cy="2153052"/>
          </a:xfrm>
        </p:spPr>
        <p:txBody>
          <a:bodyPr anchor="b"/>
          <a:lstStyle>
            <a:lvl1pPr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1756750" y="3696082"/>
            <a:ext cx="7020538" cy="1728788"/>
          </a:xfrm>
        </p:spPr>
        <p:txBody>
          <a:bodyPr>
            <a:normAutofit/>
          </a:bodyPr>
          <a:lstStyle>
            <a:lvl1pPr marL="0" indent="0">
              <a:buNone/>
              <a:defRPr sz="16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15" descr="W"/>
          <p:cNvPicPr>
            <a:picLocks noChangeAspect="1" noChangeArrowheads="1"/>
          </p:cNvPicPr>
          <p:nvPr/>
        </p:nvPicPr>
        <p:blipFill>
          <a:blip r:embed="rId2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63960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847237" y="3601187"/>
            <a:ext cx="1400175" cy="4571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pic>
        <p:nvPicPr>
          <p:cNvPr id="12" name="Picture 15" descr="W"/>
          <p:cNvPicPr>
            <a:picLocks noChangeAspect="1" noChangeArrowheads="1"/>
          </p:cNvPicPr>
          <p:nvPr userDrawn="1"/>
        </p:nvPicPr>
        <p:blipFill>
          <a:blip r:embed="rId2" cstate="print">
            <a:lum bright="100000" contrast="100000"/>
          </a:blip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972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 descr="W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714" y="278275"/>
            <a:ext cx="7772400" cy="82296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713" y="1225435"/>
            <a:ext cx="8410575" cy="4946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53483" y="6403341"/>
            <a:ext cx="7390517" cy="457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" y="6403341"/>
            <a:ext cx="1371600" cy="45720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643688" y="6446809"/>
            <a:ext cx="2133600" cy="411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6"/>
                </a:solidFill>
              </a:defRPr>
            </a:lvl1pPr>
          </a:lstStyle>
          <a:p>
            <a:fld id="{B9ABDE02-5677-4F6E-B0F3-53285E144B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712" y="6446520"/>
            <a:ext cx="6035040" cy="411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200" cap="all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PRODUCT LINE, BUSINESS UNIT, OR CHALLENGE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98153" y="6544538"/>
            <a:ext cx="18902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kern="1200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© 2015 Weatherford. All rights reserved.</a:t>
            </a:r>
            <a:endParaRPr lang="en-US" sz="800" b="0" kern="1200" dirty="0">
              <a:solidFill>
                <a:schemeClr val="accent6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1" name="Picture 15" descr="W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8288414" y="385763"/>
            <a:ext cx="398386" cy="2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753485" y="6403341"/>
            <a:ext cx="7390517" cy="457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6403341"/>
            <a:ext cx="1371600" cy="45720"/>
          </a:xfrm>
          <a:prstGeom prst="rect">
            <a:avLst/>
          </a:prstGeom>
          <a:solidFill>
            <a:srgbClr val="00A5B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1A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98155" y="6544539"/>
            <a:ext cx="18902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kern="1200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© 2015 Weatherford. All rights reserved.</a:t>
            </a:r>
            <a:endParaRPr lang="en-US" sz="800" b="0" kern="1200" dirty="0">
              <a:solidFill>
                <a:schemeClr val="accent6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98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649" r:id="rId20"/>
    <p:sldLayoutId id="2147483706" r:id="rId21"/>
    <p:sldLayoutId id="2147483686" r:id="rId22"/>
    <p:sldLayoutId id="2147483685" r:id="rId23"/>
    <p:sldLayoutId id="2147483700" r:id="rId24"/>
    <p:sldLayoutId id="2147483699" r:id="rId25"/>
    <p:sldLayoutId id="2147483676" r:id="rId26"/>
    <p:sldLayoutId id="2147483702" r:id="rId27"/>
    <p:sldLayoutId id="2147483703" r:id="rId28"/>
    <p:sldLayoutId id="2147483705" r:id="rId29"/>
    <p:sldLayoutId id="2147483683" r:id="rId30"/>
    <p:sldLayoutId id="2147483651" r:id="rId31"/>
    <p:sldLayoutId id="2147483704" r:id="rId32"/>
    <p:sldLayoutId id="2147483701" r:id="rId33"/>
    <p:sldLayoutId id="2147483659" r:id="rId34"/>
    <p:sldLayoutId id="2147483657" r:id="rId35"/>
    <p:sldLayoutId id="2147483660" r:id="rId36"/>
    <p:sldLayoutId id="2147483661" r:id="rId37"/>
    <p:sldLayoutId id="2147483654" r:id="rId38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000"/>
        </a:spcBef>
        <a:buClr>
          <a:schemeClr val="accent1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342900" algn="l" defTabSz="914400" rtl="0" eaLnBrk="1" latinLnBrk="0" hangingPunct="1">
        <a:spcBef>
          <a:spcPts val="800"/>
        </a:spcBef>
        <a:buClr>
          <a:schemeClr val="accent1"/>
        </a:buClr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5525" indent="-341313" algn="l" defTabSz="914400" rtl="0" eaLnBrk="1" latinLnBrk="0" hangingPunct="1">
        <a:spcBef>
          <a:spcPts val="600"/>
        </a:spcBef>
        <a:buClr>
          <a:schemeClr val="accent1"/>
        </a:buClr>
        <a:buSzPct val="70000"/>
        <a:buFont typeface="Wingdings" panose="05000000000000000000" pitchFamily="2" charset="2"/>
        <a:buChar char="l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4775" indent="-349250" algn="l" defTabSz="914400" rtl="0" eaLnBrk="1" latinLnBrk="0" hangingPunct="1">
        <a:spcBef>
          <a:spcPts val="400"/>
        </a:spcBef>
        <a:buClr>
          <a:schemeClr val="accent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17675" indent="-342900" algn="l" defTabSz="914400" rtl="0" eaLnBrk="1" latinLnBrk="0" hangingPunct="1">
        <a:spcBef>
          <a:spcPts val="200"/>
        </a:spcBef>
        <a:buClr>
          <a:schemeClr val="accent1"/>
        </a:buClr>
        <a:buSzPct val="70000"/>
        <a:buFont typeface="Wingdings" panose="05000000000000000000" pitchFamily="2" charset="2"/>
        <a:buChar char="n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Revolution® </a:t>
            </a:r>
            <a:r>
              <a:rPr lang="en-US" dirty="0" smtClean="0"/>
              <a:t>RSS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en-US" sz="1600" dirty="0" smtClean="0"/>
              <a:t>Jerid Achord – U.S. RSS Product Line Manager</a:t>
            </a:r>
            <a:endParaRPr lang="en-US" sz="1600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lvl="0"/>
            <a:r>
              <a:rPr lang="en-US" dirty="0" smtClean="0"/>
              <a:t>Weatherford Drilling Services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75854" y="5397499"/>
            <a:ext cx="5108787" cy="0"/>
          </a:xfrm>
          <a:prstGeom prst="line">
            <a:avLst/>
          </a:prstGeom>
          <a:ln w="6350" cmpd="sng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52" y="1362075"/>
            <a:ext cx="8165736" cy="287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584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uraliax\Pictures\RTOC 2015\2.png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67" y="879943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uraliax\Pictures\RTOC 2015\IMGP1175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934" y="879943"/>
            <a:ext cx="3658362" cy="323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muraliax\Pictures\RTOC 2015\IMGP1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68" y="3318343"/>
            <a:ext cx="3562967" cy="304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934" y="4110823"/>
            <a:ext cx="3658362" cy="224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66713" y="6446520"/>
            <a:ext cx="7898552" cy="41148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DRILLING SERVICES - USA REAL TIME OPERATIONS CENTER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07039" y="244909"/>
            <a:ext cx="3299791" cy="369332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Welcome to Weatherford’s RTOC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03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664" y="354475"/>
            <a:ext cx="7772400" cy="521825"/>
          </a:xfrm>
        </p:spPr>
        <p:txBody>
          <a:bodyPr/>
          <a:lstStyle/>
          <a:p>
            <a:pPr algn="ctr"/>
            <a:r>
              <a:rPr lang="en-US" sz="2800" b="1" dirty="0" smtClean="0"/>
              <a:t>How Improving Technology Improves Performance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4029723"/>
              </p:ext>
            </p:extLst>
          </p:nvPr>
        </p:nvGraphicFramePr>
        <p:xfrm>
          <a:off x="366713" y="1101725"/>
          <a:ext cx="8672512" cy="517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85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Revolution® – Mechanical </a:t>
            </a:r>
            <a:r>
              <a:rPr lang="en-US" dirty="0" smtClean="0"/>
              <a:t>Bias Unit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8912" y="3659115"/>
            <a:ext cx="8212138" cy="214462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Mechanical Bias Unit:-</a:t>
            </a:r>
          </a:p>
          <a:p>
            <a:pPr lvl="1"/>
            <a:r>
              <a:rPr lang="en-US" sz="2000" dirty="0" smtClean="0"/>
              <a:t>Hydraulic powered piston manifold</a:t>
            </a:r>
          </a:p>
          <a:p>
            <a:pPr lvl="1"/>
            <a:r>
              <a:rPr lang="en-US" sz="2000" dirty="0"/>
              <a:t>Swash Plate </a:t>
            </a:r>
            <a:r>
              <a:rPr lang="en-US" sz="2000" dirty="0" smtClean="0"/>
              <a:t>pump</a:t>
            </a:r>
          </a:p>
          <a:p>
            <a:pPr lvl="1"/>
            <a:r>
              <a:rPr lang="en-US" sz="2000" dirty="0" smtClean="0"/>
              <a:t>Minimal Battery Power Usage</a:t>
            </a:r>
          </a:p>
          <a:p>
            <a:pPr lvl="1"/>
            <a:endParaRPr lang="en-US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693EC5C-805D-4E52-8A3D-9A7C44B28EB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dirty="0"/>
              <a:t>Weatherford Drilling Services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990602"/>
            <a:ext cx="5336651" cy="197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68321"/>
            <a:ext cx="4800600" cy="199079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18" y="3659115"/>
            <a:ext cx="4173904" cy="235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031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Revolution® </a:t>
            </a:r>
            <a:r>
              <a:rPr lang="en-US" dirty="0" smtClean="0"/>
              <a:t>- Directional Control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1" y="818910"/>
            <a:ext cx="8327985" cy="34521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Drill </a:t>
            </a:r>
            <a:r>
              <a:rPr lang="en-US" sz="2000" b="1" dirty="0"/>
              <a:t>vertical, curve, and lateral sections </a:t>
            </a:r>
            <a:r>
              <a:rPr lang="en-US" sz="2000" b="1" dirty="0" smtClean="0"/>
              <a:t>in one run</a:t>
            </a:r>
          </a:p>
          <a:p>
            <a:r>
              <a:rPr lang="en-US" dirty="0" err="1" smtClean="0"/>
              <a:t>Toolface</a:t>
            </a:r>
            <a:r>
              <a:rPr lang="en-US" dirty="0" smtClean="0"/>
              <a:t>  Modes 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-"/>
            </a:pPr>
            <a:r>
              <a:rPr lang="en-US" dirty="0" smtClean="0"/>
              <a:t>Magnetic  (Kick Off from Vertical)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-"/>
            </a:pPr>
            <a:r>
              <a:rPr lang="en-US" dirty="0" smtClean="0"/>
              <a:t>Gravity (Highside over 10 degrees)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-"/>
            </a:pPr>
            <a:endParaRPr lang="en-US" dirty="0"/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-"/>
            </a:pP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Autopilot Feature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Inclination Hold Mode</a:t>
            </a:r>
          </a:p>
          <a:p>
            <a:pPr lvl="1">
              <a:spcBef>
                <a:spcPts val="1200"/>
              </a:spcBef>
            </a:pPr>
            <a:r>
              <a:rPr lang="en-US" dirty="0" smtClean="0"/>
              <a:t>3D directional control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 smtClean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E11D174-A85B-440F-8F9F-DA77432E90B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dirty="0" smtClean="0"/>
              <a:t>Weatherford Drilling Services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38" y="3500729"/>
            <a:ext cx="4629873" cy="2604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69216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Efficiency Producing Real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800100"/>
            <a:ext cx="1257300" cy="457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754191"/>
              </p:ext>
            </p:extLst>
          </p:nvPr>
        </p:nvGraphicFramePr>
        <p:xfrm>
          <a:off x="-95250" y="742949"/>
          <a:ext cx="9144000" cy="553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2765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Then to Now (Making a Difference)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90" y="2687776"/>
            <a:ext cx="4612609" cy="361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20" y="857249"/>
            <a:ext cx="4109871" cy="320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67250" y="933450"/>
            <a:ext cx="418147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Original Display with </a:t>
            </a:r>
            <a:r>
              <a:rPr lang="en-US" sz="1600" b="1" dirty="0" err="1" smtClean="0"/>
              <a:t>Realtime</a:t>
            </a:r>
            <a:r>
              <a:rPr lang="en-US" sz="1600" b="1" dirty="0" smtClean="0"/>
              <a:t>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Only Stick Slip Data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No Whirl or Recorded Burst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Average Run Distance of 3,100’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r>
              <a:rPr lang="en-US" dirty="0"/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1520" y="4219575"/>
            <a:ext cx="39695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2014 Implement new sensors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Whirl Values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Torsional Dynamic Indicator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Stick Slip Index Values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Burst Data to Analyze Freq.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Average Run Distance of 5,900’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4 Global Records Set in U.S. of 16,000’ + Sections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87885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Revolution® </a:t>
            </a:r>
            <a:r>
              <a:rPr lang="en-US" dirty="0" smtClean="0"/>
              <a:t>- Control Unit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E0CBB33-CC9E-489C-BAE8-1E93D1BABDB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dirty="0"/>
              <a:t>Weatherford Drilling Services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16246" y="799376"/>
            <a:ext cx="8210555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213" indent="-342900" algn="l" defTabSz="914400" rtl="0" eaLnBrk="1" latinLnBrk="0" hangingPunct="1"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5525" indent="-341313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indent="-34925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7675" indent="-342900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n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GB" sz="2000" dirty="0" smtClean="0"/>
              <a:t>Features</a:t>
            </a:r>
          </a:p>
          <a:p>
            <a:pPr marL="569913" lvl="1" indent="-112713">
              <a:spcBef>
                <a:spcPts val="300"/>
              </a:spcBef>
              <a:spcAft>
                <a:spcPts val="300"/>
              </a:spcAft>
            </a:pPr>
            <a:r>
              <a:rPr lang="en-GB" sz="2000" dirty="0" smtClean="0"/>
              <a:t> On-the-fly downlinking delivers command changes while Drilling</a:t>
            </a:r>
          </a:p>
          <a:p>
            <a:pPr marL="569913" lvl="1" indent="-112713">
              <a:spcBef>
                <a:spcPts val="300"/>
              </a:spcBef>
              <a:spcAft>
                <a:spcPts val="300"/>
              </a:spcAft>
            </a:pPr>
            <a:r>
              <a:rPr lang="en-GB" sz="2000" dirty="0" smtClean="0"/>
              <a:t> On board sensors measure vibrations , whirl, and stick-slip allowing for       real-time mitigation </a:t>
            </a:r>
          </a:p>
          <a:p>
            <a:pPr marL="569913" lvl="1" indent="-112713">
              <a:spcBef>
                <a:spcPts val="300"/>
              </a:spcBef>
              <a:spcAft>
                <a:spcPts val="300"/>
              </a:spcAft>
            </a:pPr>
            <a:r>
              <a:rPr lang="en-GB" sz="2000" dirty="0" smtClean="0"/>
              <a:t> Near bit inclination and azimuth measurements (9 – 12 </a:t>
            </a:r>
            <a:r>
              <a:rPr lang="en-GB" sz="2000" dirty="0" err="1" smtClean="0"/>
              <a:t>ft</a:t>
            </a:r>
            <a:r>
              <a:rPr lang="en-GB" sz="2000" dirty="0" smtClean="0"/>
              <a:t> back)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35" y="3771900"/>
            <a:ext cx="4001467" cy="245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19" y="3314700"/>
            <a:ext cx="4218614" cy="237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994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Generation Technology Now</a:t>
            </a:r>
            <a:endParaRPr lang="en-US" dirty="0"/>
          </a:p>
        </p:txBody>
      </p:sp>
      <p:pic>
        <p:nvPicPr>
          <p:cNvPr id="6" name="Azi HFTO-a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3624" y="2998112"/>
            <a:ext cx="3000375" cy="26311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pic>
        <p:nvPicPr>
          <p:cNvPr id="7" name="Picture 3" descr="Description: cid:image001.png@01CDAD34.A5C4B89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19" y="905232"/>
            <a:ext cx="2841955" cy="2033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6493" y="905232"/>
            <a:ext cx="568142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3 Orthogonal +/- 200g Accelerometers</a:t>
            </a:r>
          </a:p>
          <a:p>
            <a:pPr marL="571500" lvl="1" indent="-342900"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Measures </a:t>
            </a: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Tangential, Radial and Axial</a:t>
            </a:r>
          </a:p>
          <a:p>
            <a:pPr marL="571500" lvl="1" indent="-342900"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1000Hz sample rate</a:t>
            </a:r>
          </a:p>
          <a:p>
            <a:pPr marL="571500" lvl="1" indent="-342900"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S</a:t>
            </a:r>
            <a:r>
              <a:rPr lang="en-US" sz="1400" b="1" dirty="0" smtClean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hock </a:t>
            </a: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and vibration </a:t>
            </a:r>
            <a:r>
              <a:rPr lang="en-US" sz="1400" b="1" dirty="0" smtClean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burst data</a:t>
            </a:r>
            <a:endParaRPr lang="en-US" sz="1400" b="1" dirty="0">
              <a:solidFill>
                <a:srgbClr val="C00000"/>
              </a:solidFill>
              <a:latin typeface="Arial"/>
              <a:ea typeface="ＭＳ Ｐゴシック" pitchFamily="34" charset="-128"/>
              <a:cs typeface="Arial"/>
            </a:endParaRPr>
          </a:p>
          <a:p>
            <a:pPr>
              <a:defRPr/>
            </a:pP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Angular Rate Gyro (TVM2+ only)</a:t>
            </a:r>
          </a:p>
          <a:p>
            <a:pPr marL="571500" lvl="1" indent="-342900"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High fidelity RPM measurement</a:t>
            </a:r>
          </a:p>
          <a:p>
            <a:pPr marL="571500" lvl="1" indent="-342900"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+/- 800rpm</a:t>
            </a:r>
          </a:p>
          <a:p>
            <a:pPr marL="571500" lvl="1" indent="-342900"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High Temp </a:t>
            </a:r>
            <a:endParaRPr lang="en-US" sz="1400" b="1" dirty="0">
              <a:solidFill>
                <a:srgbClr val="C00000"/>
              </a:solidFill>
              <a:latin typeface="Arial"/>
              <a:ea typeface="ＭＳ Ｐゴシック" pitchFamily="34" charset="-128"/>
              <a:cs typeface="Arial"/>
            </a:endParaRPr>
          </a:p>
          <a:p>
            <a:pPr marL="571500" lvl="1" indent="-342900"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1000Hz sample rate</a:t>
            </a:r>
          </a:p>
          <a:p>
            <a:pPr marL="571500" lvl="1" indent="-342900"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Can </a:t>
            </a: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measure negative </a:t>
            </a:r>
            <a:r>
              <a:rPr lang="en-US" sz="1400" b="1" dirty="0" smtClean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rotation (Actual Backward Whirl)</a:t>
            </a:r>
            <a:endParaRPr lang="en-US" sz="1400" b="1" dirty="0">
              <a:solidFill>
                <a:srgbClr val="C00000"/>
              </a:solidFill>
              <a:latin typeface="Arial"/>
              <a:ea typeface="ＭＳ Ｐゴシック" pitchFamily="34" charset="-128"/>
              <a:cs typeface="Arial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Applications</a:t>
            </a:r>
          </a:p>
          <a:p>
            <a:pPr marL="571500" lvl="1" indent="-342900"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LWD/MWD/RSS BHAs – </a:t>
            </a:r>
            <a:r>
              <a:rPr lang="en-US" sz="1400" b="1" dirty="0" smtClean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Capable of being utilized in 9 different BHA components</a:t>
            </a:r>
            <a:endParaRPr lang="en-US" sz="1400" b="1" dirty="0">
              <a:solidFill>
                <a:srgbClr val="C00000"/>
              </a:solidFill>
              <a:latin typeface="Arial"/>
              <a:ea typeface="ＭＳ Ｐゴシック" pitchFamily="34" charset="-128"/>
              <a:cs typeface="Arial"/>
            </a:endParaRPr>
          </a:p>
          <a:p>
            <a:pPr marL="571500" lvl="1" indent="-342900"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RSS </a:t>
            </a: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pivot stabilizer</a:t>
            </a:r>
          </a:p>
          <a:p>
            <a:pPr marL="571500" lvl="1" indent="-342900"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Real-time telemetry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t="54674" r="3426" b="19312"/>
          <a:stretch>
            <a:fillRect/>
          </a:stretch>
        </p:blipFill>
        <p:spPr bwMode="auto">
          <a:xfrm>
            <a:off x="485775" y="5878672"/>
            <a:ext cx="807720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6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in Use across all Product Lines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Title 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7EBA3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Angular Rate Gyro</a:t>
            </a:r>
          </a:p>
          <a:p>
            <a:pPr marL="568325" lvl="1" indent="-339725" algn="l" fontAlgn="auto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Small form </a:t>
            </a:r>
            <a:r>
              <a:rPr lang="en-US" sz="1400" b="1" dirty="0" smtClean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factor</a:t>
            </a:r>
          </a:p>
          <a:p>
            <a:pPr marL="568325" lvl="1" indent="-339725" algn="l" fontAlgn="auto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High bandwidth measurement</a:t>
            </a: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	</a:t>
            </a:r>
          </a:p>
          <a:p>
            <a:pPr marL="568325" lvl="1" indent="-339725" algn="l" fontAlgn="auto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Azimuthal RPM capability</a:t>
            </a:r>
          </a:p>
          <a:p>
            <a:pPr marL="568325" lvl="1" indent="-339725" algn="l" fontAlgn="auto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rgbClr val="C00000"/>
                </a:solidFill>
                <a:latin typeface="Arial"/>
                <a:ea typeface="ＭＳ Ｐゴシック" pitchFamily="34" charset="-128"/>
                <a:cs typeface="Arial"/>
              </a:rPr>
              <a:t>Patented application</a:t>
            </a:r>
          </a:p>
          <a:p>
            <a:pPr algn="l" fontAlgn="auto">
              <a:spcAft>
                <a:spcPts val="0"/>
              </a:spcAft>
              <a:defRPr/>
            </a:pPr>
            <a:endParaRPr lang="en-US" sz="1400" b="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9ABDE02-5677-4F6E-B0F3-53285E144B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lvl="0"/>
            <a:r>
              <a:rPr lang="en-US" smtClean="0"/>
              <a:t>PRODUCT LINE, BUSINESS UNIT, OR CHALLENGE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588" y="1432560"/>
            <a:ext cx="21621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1344777"/>
            <a:ext cx="25939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8"/>
          <p:cNvSpPr txBox="1">
            <a:spLocks/>
          </p:cNvSpPr>
          <p:nvPr/>
        </p:nvSpPr>
        <p:spPr>
          <a:xfrm>
            <a:off x="5985508" y="3693947"/>
            <a:ext cx="2704465" cy="248988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000" b="1" kern="1200" baseline="0">
                <a:solidFill>
                  <a:srgbClr val="7EBA3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Animation: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568325" lvl="1" indent="-339725" algn="l" fontAlgn="auto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/>
                <a:cs typeface="Arial"/>
              </a:rPr>
              <a:t>Steerable motor BHA</a:t>
            </a:r>
          </a:p>
          <a:p>
            <a:pPr marL="568325" lvl="1" indent="-339725" algn="l" fontAlgn="auto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/>
                <a:cs typeface="Arial"/>
              </a:rPr>
              <a:t>Rotating in curved (build) hole</a:t>
            </a:r>
          </a:p>
          <a:p>
            <a:pPr marL="568325" lvl="1" indent="-339725" algn="l" fontAlgn="auto"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en-US" sz="1400" b="1" dirty="0" smtClean="0">
                <a:solidFill>
                  <a:srgbClr val="C00000"/>
                </a:solidFill>
                <a:latin typeface="Arial"/>
                <a:cs typeface="Arial"/>
              </a:rPr>
              <a:t>String rotation ‘sticks’ when bend on low-side of the hole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algn="l" fontAlgn="auto">
              <a:spcAft>
                <a:spcPts val="0"/>
              </a:spcAft>
              <a:defRPr/>
            </a:pPr>
            <a:endParaRPr lang="en-US" sz="14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0" name="FSS-1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5163" y="3076575"/>
            <a:ext cx="5562600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7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FT 2016 Theme">
  <a:themeElements>
    <a:clrScheme name="Weatherford PPT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E1141"/>
      </a:accent1>
      <a:accent2>
        <a:srgbClr val="F39500"/>
      </a:accent2>
      <a:accent3>
        <a:srgbClr val="FFC52F"/>
      </a:accent3>
      <a:accent4>
        <a:srgbClr val="3F3F3F"/>
      </a:accent4>
      <a:accent5>
        <a:srgbClr val="717477"/>
      </a:accent5>
      <a:accent6>
        <a:srgbClr val="999B9E"/>
      </a:accent6>
      <a:hlink>
        <a:srgbClr val="007B87"/>
      </a:hlink>
      <a:folHlink>
        <a:srgbClr val="007B8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WFT 2016 Theme</Template>
  <TotalTime>7311</TotalTime>
  <Words>472</Words>
  <Application>Microsoft Office PowerPoint</Application>
  <PresentationFormat>On-screen Show (4:3)</PresentationFormat>
  <Paragraphs>115</Paragraphs>
  <Slides>10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WFT 2016 Theme</vt:lpstr>
      <vt:lpstr>PowerPoint Presentation</vt:lpstr>
      <vt:lpstr>How Improving Technology Improves Performance</vt:lpstr>
      <vt:lpstr>Revolution® – Mechanical Bias Unit</vt:lpstr>
      <vt:lpstr>Revolution® - Directional Control</vt:lpstr>
      <vt:lpstr>Real Efficiency Producing Real Results</vt:lpstr>
      <vt:lpstr>From Then to Now (Making a Difference)</vt:lpstr>
      <vt:lpstr>Revolution® - Control Unit</vt:lpstr>
      <vt:lpstr>Next Generation Technology Now</vt:lpstr>
      <vt:lpstr>Putting in Use across all Product Lines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Weatherford</dc:creator>
  <cp:lastModifiedBy>Bonny</cp:lastModifiedBy>
  <cp:revision>389</cp:revision>
  <dcterms:created xsi:type="dcterms:W3CDTF">2014-02-06T19:07:35Z</dcterms:created>
  <dcterms:modified xsi:type="dcterms:W3CDTF">2016-02-22T17:17:55Z</dcterms:modified>
</cp:coreProperties>
</file>