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301" r:id="rId4"/>
    <p:sldId id="286" r:id="rId5"/>
    <p:sldId id="303" r:id="rId6"/>
    <p:sldId id="300" r:id="rId7"/>
    <p:sldId id="304" r:id="rId8"/>
    <p:sldId id="287" r:id="rId9"/>
    <p:sldId id="302" r:id="rId10"/>
    <p:sldId id="274" r:id="rId11"/>
    <p:sldId id="273" r:id="rId12"/>
    <p:sldId id="299" r:id="rId13"/>
    <p:sldId id="292" r:id="rId14"/>
    <p:sldId id="305" r:id="rId15"/>
    <p:sldId id="280" r:id="rId16"/>
    <p:sldId id="295" r:id="rId17"/>
    <p:sldId id="269" r:id="rId18"/>
    <p:sldId id="296" r:id="rId19"/>
    <p:sldId id="281" r:id="rId20"/>
    <p:sldId id="306" r:id="rId21"/>
    <p:sldId id="307" r:id="rId22"/>
    <p:sldId id="266" r:id="rId23"/>
    <p:sldId id="298" r:id="rId24"/>
    <p:sldId id="268" r:id="rId25"/>
    <p:sldId id="275" r:id="rId2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ichard\Dropbox%20(Spears%20&amp;%20Associates)\Spears%20&amp;%20Associates%20Team%20Folder\Group%20Projects\OMR\2017%20OMR\OMR%202006-2018%20V2%2001JAN18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Sum!$A$43</c:f>
              <c:strCache>
                <c:ptCount val="1"/>
                <c:pt idx="0">
                  <c:v>Annual Change</c:v>
                </c:pt>
              </c:strCache>
            </c:strRef>
          </c:tx>
          <c:spPr>
            <a:gradFill flip="none" rotWithShape="1">
              <a:gsLst>
                <a:gs pos="0">
                  <a:srgbClr val="F79646">
                    <a:lumMod val="75000"/>
                  </a:srgbClr>
                </a:gs>
                <a:gs pos="48000">
                  <a:srgbClr val="F79646">
                    <a:lumMod val="60000"/>
                    <a:lumOff val="40000"/>
                  </a:srgbClr>
                </a:gs>
                <a:gs pos="100000">
                  <a:srgbClr val="F79646">
                    <a:lumMod val="40000"/>
                    <a:lumOff val="60000"/>
                  </a:srgbClr>
                </a:gs>
              </a:gsLst>
              <a:lin ang="16200000" scaled="1"/>
              <a:tileRect/>
            </a:gradFill>
            <a:ln>
              <a:noFill/>
            </a:ln>
          </c:spPr>
          <c:invertIfNegative val="1"/>
          <c:cat>
            <c:numRef>
              <c:f>Sum!$B$5:$N$5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Sum!$B$43:$N$43</c:f>
              <c:numCache>
                <c:formatCode>0%</c:formatCode>
                <c:ptCount val="13"/>
                <c:pt idx="0">
                  <c:v>0.33</c:v>
                </c:pt>
                <c:pt idx="1">
                  <c:v>0.19349769147328799</c:v>
                </c:pt>
                <c:pt idx="2">
                  <c:v>0.17394738268567678</c:v>
                </c:pt>
                <c:pt idx="3">
                  <c:v>-0.16343074134771829</c:v>
                </c:pt>
                <c:pt idx="4">
                  <c:v>7.6738752661724474E-2</c:v>
                </c:pt>
                <c:pt idx="5">
                  <c:v>0.20797121076031289</c:v>
                </c:pt>
                <c:pt idx="6">
                  <c:v>0.1251312234874753</c:v>
                </c:pt>
                <c:pt idx="7">
                  <c:v>7.1670896635481096E-2</c:v>
                </c:pt>
                <c:pt idx="8">
                  <c:v>8.9391494829206719E-2</c:v>
                </c:pt>
                <c:pt idx="9">
                  <c:v>-0.27865270893036787</c:v>
                </c:pt>
                <c:pt idx="10">
                  <c:v>-0.33180641837798452</c:v>
                </c:pt>
                <c:pt idx="11">
                  <c:v>4.4331072807338057E-2</c:v>
                </c:pt>
                <c:pt idx="12">
                  <c:v>9.1622235901321236E-2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8-420A-AD69-F43619B3D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98466912"/>
        <c:axId val="1298464592"/>
      </c:barChart>
      <c:lineChart>
        <c:grouping val="standard"/>
        <c:varyColors val="0"/>
        <c:ser>
          <c:idx val="0"/>
          <c:order val="0"/>
          <c:spPr>
            <a:ln>
              <a:solidFill>
                <a:sysClr val="window" lastClr="FFFFFF"/>
              </a:solidFill>
            </a:ln>
          </c:spPr>
          <c:marker>
            <c:spPr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c:spPr>
          </c:marker>
          <c:cat>
            <c:numRef>
              <c:f>Sum!$B$5:$N$5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Sum!$B$41:$N$41</c:f>
              <c:numCache>
                <c:formatCode>"$"#,##0</c:formatCode>
                <c:ptCount val="13"/>
                <c:pt idx="0">
                  <c:v>230458.90375772616</c:v>
                </c:pt>
                <c:pt idx="1">
                  <c:v>275052.16961431084</c:v>
                </c:pt>
                <c:pt idx="2">
                  <c:v>322896.77462073707</c:v>
                </c:pt>
                <c:pt idx="3">
                  <c:v>270125.51536568289</c:v>
                </c:pt>
                <c:pt idx="4">
                  <c:v>290854.61047695088</c:v>
                </c:pt>
                <c:pt idx="5">
                  <c:v>351343.99597306154</c:v>
                </c:pt>
                <c:pt idx="6">
                  <c:v>395308.10005414934</c:v>
                </c:pt>
                <c:pt idx="7">
                  <c:v>423640.18603229872</c:v>
                </c:pt>
                <c:pt idx="8">
                  <c:v>461510.01553144911</c:v>
                </c:pt>
                <c:pt idx="9">
                  <c:v>332908.99950511468</c:v>
                </c:pt>
                <c:pt idx="10">
                  <c:v>222447.65673352437</c:v>
                </c:pt>
                <c:pt idx="11">
                  <c:v>232309</c:v>
                </c:pt>
                <c:pt idx="12">
                  <c:v>253593.67000000004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C8-420A-AD69-F43619B3D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458368"/>
        <c:axId val="1298460688"/>
      </c:lineChart>
      <c:catAx>
        <c:axId val="129845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1298460688"/>
        <c:crosses val="autoZero"/>
        <c:auto val="1"/>
        <c:lblAlgn val="ctr"/>
        <c:lblOffset val="100"/>
        <c:noMultiLvlLbl val="0"/>
      </c:catAx>
      <c:valAx>
        <c:axId val="1298460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Millions</a:t>
                </a:r>
              </a:p>
            </c:rich>
          </c:tx>
          <c:overlay val="0"/>
        </c:title>
        <c:numFmt formatCode="&quot;$&quot;#,##0" sourceLinked="1"/>
        <c:majorTickMark val="out"/>
        <c:minorTickMark val="none"/>
        <c:tickLblPos val="nextTo"/>
        <c:crossAx val="1298458368"/>
        <c:crosses val="autoZero"/>
        <c:crossBetween val="between"/>
        <c:majorUnit val="100000"/>
      </c:valAx>
      <c:valAx>
        <c:axId val="129846459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298466912"/>
        <c:crosses val="max"/>
        <c:crossBetween val="between"/>
      </c:valAx>
      <c:catAx>
        <c:axId val="129846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84645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B8-422B-9CBD-201F2A98B0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B8-422B-9CBD-201F2A98B0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B8-422B-9CBD-201F2A98B0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B8-422B-9CBD-201F2A98B0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B8-422B-9CBD-201F2A98B0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B8-422B-9CBD-201F2A98B0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B8-422B-9CBD-201F2A98B09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B8-422B-9CBD-201F2A98B09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B8-422B-9CBD-201F2A98B09A}"/>
              </c:ext>
            </c:extLst>
          </c:dPt>
          <c:cat>
            <c:strRef>
              <c:f>Sheet1!$A$2:$A$10</c:f>
              <c:strCache>
                <c:ptCount val="9"/>
                <c:pt idx="0">
                  <c:v>Eagle Ford</c:v>
                </c:pt>
                <c:pt idx="1">
                  <c:v>Permian Basin</c:v>
                </c:pt>
                <c:pt idx="2">
                  <c:v>Etx/NoLa</c:v>
                </c:pt>
                <c:pt idx="3">
                  <c:v>MidCon</c:v>
                </c:pt>
                <c:pt idx="4">
                  <c:v>Bakken</c:v>
                </c:pt>
                <c:pt idx="5">
                  <c:v>Rockies</c:v>
                </c:pt>
                <c:pt idx="6">
                  <c:v>Northeast</c:v>
                </c:pt>
                <c:pt idx="7">
                  <c:v>West Coast</c:v>
                </c:pt>
                <c:pt idx="8">
                  <c:v>Gulf Coast</c:v>
                </c:pt>
              </c:strCache>
            </c:strRef>
          </c:cat>
          <c:val>
            <c:numRef>
              <c:f>Sheet1!$B$2:$B$10</c:f>
              <c:numCache>
                <c:formatCode>"$"#,##0</c:formatCode>
                <c:ptCount val="9"/>
                <c:pt idx="0">
                  <c:v>3269</c:v>
                </c:pt>
                <c:pt idx="1">
                  <c:v>7960</c:v>
                </c:pt>
                <c:pt idx="2">
                  <c:v>862</c:v>
                </c:pt>
                <c:pt idx="3">
                  <c:v>3022</c:v>
                </c:pt>
                <c:pt idx="4">
                  <c:v>1448</c:v>
                </c:pt>
                <c:pt idx="5">
                  <c:v>806</c:v>
                </c:pt>
                <c:pt idx="6">
                  <c:v>3682</c:v>
                </c:pt>
                <c:pt idx="7">
                  <c:v>222</c:v>
                </c:pt>
                <c:pt idx="8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E-4452-918A-40D1D651E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0163689216267"/>
          <c:y val="4.9681393695211629E-2"/>
          <c:w val="0.7799373465413596"/>
          <c:h val="0.854593644602078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GTC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Sheet1!$B$1:$U$1</c:f>
              <c:strCache>
                <c:ptCount val="20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</c:strCache>
            </c:strRef>
          </c:cat>
          <c:val>
            <c:numRef>
              <c:f>Sheet1!$B$2:$U$2</c:f>
              <c:numCache>
                <c:formatCode>_(* #,##0_);_(* \(#,##0\);_(* "-"??_);_(@_)</c:formatCode>
                <c:ptCount val="20"/>
                <c:pt idx="0">
                  <c:v>1272</c:v>
                </c:pt>
                <c:pt idx="1">
                  <c:v>1350</c:v>
                </c:pt>
                <c:pt idx="2">
                  <c:v>1479</c:v>
                </c:pt>
                <c:pt idx="3">
                  <c:v>1500</c:v>
                </c:pt>
                <c:pt idx="4">
                  <c:v>1511</c:v>
                </c:pt>
                <c:pt idx="5">
                  <c:v>2122</c:v>
                </c:pt>
                <c:pt idx="6">
                  <c:v>2451</c:v>
                </c:pt>
                <c:pt idx="7">
                  <c:v>2955</c:v>
                </c:pt>
                <c:pt idx="8">
                  <c:v>2419</c:v>
                </c:pt>
                <c:pt idx="9">
                  <c:v>1876</c:v>
                </c:pt>
                <c:pt idx="10">
                  <c:v>1959</c:v>
                </c:pt>
                <c:pt idx="11">
                  <c:v>1777</c:v>
                </c:pt>
                <c:pt idx="12">
                  <c:v>1384</c:v>
                </c:pt>
                <c:pt idx="13">
                  <c:v>1225</c:v>
                </c:pt>
                <c:pt idx="14">
                  <c:v>1714</c:v>
                </c:pt>
                <c:pt idx="15">
                  <c:v>2301</c:v>
                </c:pt>
                <c:pt idx="16">
                  <c:v>3086</c:v>
                </c:pt>
                <c:pt idx="17">
                  <c:v>3529</c:v>
                </c:pt>
                <c:pt idx="18">
                  <c:v>4082</c:v>
                </c:pt>
                <c:pt idx="19">
                  <c:v>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5-436D-B2D8-7EB6A55AA6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BNSF</c:v>
                </c:pt>
              </c:strCache>
            </c:strRef>
          </c:tx>
          <c:invertIfNegative val="0"/>
          <c:cat>
            <c:strRef>
              <c:f>Sheet1!$B$1:$U$1</c:f>
              <c:strCache>
                <c:ptCount val="20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3163</c:v>
                </c:pt>
                <c:pt idx="1">
                  <c:v>3300</c:v>
                </c:pt>
                <c:pt idx="2">
                  <c:v>3529</c:v>
                </c:pt>
                <c:pt idx="3">
                  <c:v>3300</c:v>
                </c:pt>
                <c:pt idx="4">
                  <c:v>3296</c:v>
                </c:pt>
                <c:pt idx="5">
                  <c:v>4176</c:v>
                </c:pt>
                <c:pt idx="6">
                  <c:v>4866</c:v>
                </c:pt>
                <c:pt idx="7">
                  <c:v>5037</c:v>
                </c:pt>
                <c:pt idx="8">
                  <c:v>4222</c:v>
                </c:pt>
                <c:pt idx="9">
                  <c:v>3093</c:v>
                </c:pt>
                <c:pt idx="10">
                  <c:v>3674</c:v>
                </c:pt>
                <c:pt idx="11">
                  <c:v>3490</c:v>
                </c:pt>
                <c:pt idx="12">
                  <c:v>3287</c:v>
                </c:pt>
                <c:pt idx="13">
                  <c:v>3672</c:v>
                </c:pt>
                <c:pt idx="14">
                  <c:v>4139</c:v>
                </c:pt>
                <c:pt idx="15">
                  <c:v>4708</c:v>
                </c:pt>
                <c:pt idx="16">
                  <c:v>5796</c:v>
                </c:pt>
                <c:pt idx="17">
                  <c:v>6295</c:v>
                </c:pt>
                <c:pt idx="18">
                  <c:v>6860</c:v>
                </c:pt>
                <c:pt idx="19">
                  <c:v>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5-436D-B2D8-7EB6A55AA6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CSXT</c:v>
                </c:pt>
              </c:strCache>
            </c:strRef>
          </c:tx>
          <c:invertIfNegative val="0"/>
          <c:cat>
            <c:strRef>
              <c:f>Sheet1!$B$1:$U$1</c:f>
              <c:strCache>
                <c:ptCount val="20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927</c:v>
                </c:pt>
                <c:pt idx="1">
                  <c:v>935</c:v>
                </c:pt>
                <c:pt idx="2">
                  <c:v>940</c:v>
                </c:pt>
                <c:pt idx="3">
                  <c:v>925</c:v>
                </c:pt>
                <c:pt idx="4">
                  <c:v>989</c:v>
                </c:pt>
                <c:pt idx="5">
                  <c:v>1322</c:v>
                </c:pt>
                <c:pt idx="6">
                  <c:v>1212</c:v>
                </c:pt>
                <c:pt idx="7">
                  <c:v>1183</c:v>
                </c:pt>
                <c:pt idx="8">
                  <c:v>1029</c:v>
                </c:pt>
                <c:pt idx="9">
                  <c:v>1044</c:v>
                </c:pt>
                <c:pt idx="10">
                  <c:v>1074</c:v>
                </c:pt>
                <c:pt idx="11">
                  <c:v>940</c:v>
                </c:pt>
                <c:pt idx="12">
                  <c:v>854</c:v>
                </c:pt>
                <c:pt idx="13">
                  <c:v>776</c:v>
                </c:pt>
                <c:pt idx="14">
                  <c:v>967</c:v>
                </c:pt>
                <c:pt idx="15">
                  <c:v>1052</c:v>
                </c:pt>
                <c:pt idx="16">
                  <c:v>1170</c:v>
                </c:pt>
                <c:pt idx="17">
                  <c:v>1298</c:v>
                </c:pt>
                <c:pt idx="18">
                  <c:v>1186</c:v>
                </c:pt>
                <c:pt idx="19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5-436D-B2D8-7EB6A55AA66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KCS</c:v>
                </c:pt>
              </c:strCache>
            </c:strRef>
          </c:tx>
          <c:invertIfNegative val="0"/>
          <c:cat>
            <c:strRef>
              <c:f>Sheet1!$B$1:$U$1</c:f>
              <c:strCache>
                <c:ptCount val="20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</c:strCache>
            </c:strRef>
          </c:cat>
          <c:val>
            <c:numRef>
              <c:f>Sheet1!$B$5:$U$5</c:f>
              <c:numCache>
                <c:formatCode>_(* #,##0_);_(* \(#,##0\);_(* "-"??_);_(@_)</c:formatCode>
                <c:ptCount val="20"/>
                <c:pt idx="0">
                  <c:v>376</c:v>
                </c:pt>
                <c:pt idx="1">
                  <c:v>425</c:v>
                </c:pt>
                <c:pt idx="2">
                  <c:v>486</c:v>
                </c:pt>
                <c:pt idx="3">
                  <c:v>490</c:v>
                </c:pt>
                <c:pt idx="4">
                  <c:v>498</c:v>
                </c:pt>
                <c:pt idx="5">
                  <c:v>596</c:v>
                </c:pt>
                <c:pt idx="6">
                  <c:v>492</c:v>
                </c:pt>
                <c:pt idx="7">
                  <c:v>502</c:v>
                </c:pt>
                <c:pt idx="8">
                  <c:v>668</c:v>
                </c:pt>
                <c:pt idx="9">
                  <c:v>343</c:v>
                </c:pt>
                <c:pt idx="10">
                  <c:v>388</c:v>
                </c:pt>
                <c:pt idx="11">
                  <c:v>301</c:v>
                </c:pt>
                <c:pt idx="12">
                  <c:v>310</c:v>
                </c:pt>
                <c:pt idx="13">
                  <c:v>257</c:v>
                </c:pt>
                <c:pt idx="14">
                  <c:v>273</c:v>
                </c:pt>
                <c:pt idx="15">
                  <c:v>379</c:v>
                </c:pt>
                <c:pt idx="16">
                  <c:v>477</c:v>
                </c:pt>
                <c:pt idx="17">
                  <c:v>695</c:v>
                </c:pt>
                <c:pt idx="18">
                  <c:v>716</c:v>
                </c:pt>
                <c:pt idx="19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85-436D-B2D8-7EB6A55AA66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NS</c:v>
                </c:pt>
              </c:strCache>
            </c:strRef>
          </c:tx>
          <c:invertIfNegative val="0"/>
          <c:cat>
            <c:strRef>
              <c:f>Sheet1!$B$1:$U$1</c:f>
              <c:strCache>
                <c:ptCount val="20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</c:strCache>
            </c:strRef>
          </c:cat>
          <c:val>
            <c:numRef>
              <c:f>Sheet1!$B$6:$U$6</c:f>
              <c:numCache>
                <c:formatCode>_(* #,##0_);_(* \(#,##0\);_(* "-"??_);_(@_)</c:formatCode>
                <c:ptCount val="20"/>
                <c:pt idx="0">
                  <c:v>1368</c:v>
                </c:pt>
                <c:pt idx="1">
                  <c:v>1400</c:v>
                </c:pt>
                <c:pt idx="2">
                  <c:v>1443</c:v>
                </c:pt>
                <c:pt idx="3">
                  <c:v>1350</c:v>
                </c:pt>
                <c:pt idx="4">
                  <c:v>1295</c:v>
                </c:pt>
                <c:pt idx="5">
                  <c:v>2017</c:v>
                </c:pt>
                <c:pt idx="6">
                  <c:v>2345</c:v>
                </c:pt>
                <c:pt idx="7">
                  <c:v>2315</c:v>
                </c:pt>
                <c:pt idx="8">
                  <c:v>2072</c:v>
                </c:pt>
                <c:pt idx="9">
                  <c:v>1837</c:v>
                </c:pt>
                <c:pt idx="10">
                  <c:v>1594</c:v>
                </c:pt>
                <c:pt idx="11">
                  <c:v>1318</c:v>
                </c:pt>
                <c:pt idx="12">
                  <c:v>1173</c:v>
                </c:pt>
                <c:pt idx="13">
                  <c:v>1112</c:v>
                </c:pt>
                <c:pt idx="14">
                  <c:v>1417</c:v>
                </c:pt>
                <c:pt idx="15">
                  <c:v>1280</c:v>
                </c:pt>
                <c:pt idx="16">
                  <c:v>1424</c:v>
                </c:pt>
                <c:pt idx="17">
                  <c:v>1981</c:v>
                </c:pt>
                <c:pt idx="18">
                  <c:v>2099</c:v>
                </c:pt>
                <c:pt idx="19">
                  <c:v>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85-436D-B2D8-7EB6A55AA66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SOO</c:v>
                </c:pt>
              </c:strCache>
            </c:strRef>
          </c:tx>
          <c:invertIfNegative val="0"/>
          <c:cat>
            <c:strRef>
              <c:f>Sheet1!$B$1:$U$1</c:f>
              <c:strCache>
                <c:ptCount val="20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</c:strCache>
            </c:strRef>
          </c:cat>
          <c:val>
            <c:numRef>
              <c:f>Sheet1!$B$7:$U$7</c:f>
              <c:numCache>
                <c:formatCode>_(* #,##0_);_(* \(#,##0\);_(* "-"??_);_(@_)</c:formatCode>
                <c:ptCount val="20"/>
                <c:pt idx="0">
                  <c:v>615</c:v>
                </c:pt>
                <c:pt idx="1">
                  <c:v>750</c:v>
                </c:pt>
                <c:pt idx="2">
                  <c:v>911</c:v>
                </c:pt>
                <c:pt idx="3">
                  <c:v>1150</c:v>
                </c:pt>
                <c:pt idx="4">
                  <c:v>1306</c:v>
                </c:pt>
                <c:pt idx="5">
                  <c:v>1557</c:v>
                </c:pt>
                <c:pt idx="6">
                  <c:v>1817</c:v>
                </c:pt>
                <c:pt idx="7">
                  <c:v>1860</c:v>
                </c:pt>
                <c:pt idx="8">
                  <c:v>1304</c:v>
                </c:pt>
                <c:pt idx="9">
                  <c:v>1066</c:v>
                </c:pt>
                <c:pt idx="10">
                  <c:v>1123</c:v>
                </c:pt>
                <c:pt idx="11">
                  <c:v>773</c:v>
                </c:pt>
                <c:pt idx="12">
                  <c:v>562</c:v>
                </c:pt>
                <c:pt idx="13">
                  <c:v>953</c:v>
                </c:pt>
                <c:pt idx="14">
                  <c:v>1204</c:v>
                </c:pt>
                <c:pt idx="15">
                  <c:v>1398</c:v>
                </c:pt>
                <c:pt idx="16">
                  <c:v>1934</c:v>
                </c:pt>
                <c:pt idx="17">
                  <c:v>2207</c:v>
                </c:pt>
                <c:pt idx="18">
                  <c:v>2386</c:v>
                </c:pt>
                <c:pt idx="19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85-436D-B2D8-7EB6A55AA66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UP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cat>
            <c:strRef>
              <c:f>Sheet1!$B$1:$U$1</c:f>
              <c:strCache>
                <c:ptCount val="20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</c:strCache>
            </c:strRef>
          </c:cat>
          <c:val>
            <c:numRef>
              <c:f>Sheet1!$B$8:$U$8</c:f>
              <c:numCache>
                <c:formatCode>_(* #,##0_);_(* \(#,##0\);_(* "-"??_);_(@_)</c:formatCode>
                <c:ptCount val="20"/>
                <c:pt idx="0">
                  <c:v>4444</c:v>
                </c:pt>
                <c:pt idx="1">
                  <c:v>4600</c:v>
                </c:pt>
                <c:pt idx="2">
                  <c:v>4749</c:v>
                </c:pt>
                <c:pt idx="3">
                  <c:v>5000</c:v>
                </c:pt>
                <c:pt idx="4">
                  <c:v>5448</c:v>
                </c:pt>
                <c:pt idx="5">
                  <c:v>6256</c:v>
                </c:pt>
                <c:pt idx="6">
                  <c:v>6760</c:v>
                </c:pt>
                <c:pt idx="7">
                  <c:v>7088</c:v>
                </c:pt>
                <c:pt idx="8">
                  <c:v>5851</c:v>
                </c:pt>
                <c:pt idx="9">
                  <c:v>4716</c:v>
                </c:pt>
                <c:pt idx="10">
                  <c:v>4475</c:v>
                </c:pt>
                <c:pt idx="11">
                  <c:v>3495</c:v>
                </c:pt>
                <c:pt idx="12">
                  <c:v>3019</c:v>
                </c:pt>
                <c:pt idx="13">
                  <c:v>2778</c:v>
                </c:pt>
                <c:pt idx="14">
                  <c:v>3384</c:v>
                </c:pt>
                <c:pt idx="15">
                  <c:v>3899</c:v>
                </c:pt>
                <c:pt idx="16">
                  <c:v>4924</c:v>
                </c:pt>
                <c:pt idx="17">
                  <c:v>6418</c:v>
                </c:pt>
                <c:pt idx="18">
                  <c:v>7606</c:v>
                </c:pt>
                <c:pt idx="19">
                  <c:v>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85-436D-B2D8-7EB6A55AA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473280"/>
        <c:axId val="203474816"/>
      </c:barChart>
      <c:lineChart>
        <c:grouping val="standard"/>
        <c:varyColors val="0"/>
        <c:ser>
          <c:idx val="8"/>
          <c:order val="7"/>
          <c:tx>
            <c:strRef>
              <c:f>Sheet1!$A$9</c:f>
              <c:strCache>
                <c:ptCount val="1"/>
                <c:pt idx="0">
                  <c:v>Frac Mkt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</c:strCache>
            </c:strRef>
          </c:cat>
          <c:val>
            <c:numRef>
              <c:f>Sheet1!$B$9:$U$9</c:f>
              <c:numCache>
                <c:formatCode>"$"#,##0_);[Red]\("$"#,##0\)</c:formatCode>
                <c:ptCount val="20"/>
                <c:pt idx="0">
                  <c:v>5055.2330406249985</c:v>
                </c:pt>
                <c:pt idx="1">
                  <c:v>5321.2979374999986</c:v>
                </c:pt>
                <c:pt idx="2">
                  <c:v>5601.3662499999991</c:v>
                </c:pt>
                <c:pt idx="3">
                  <c:v>5896.1749999999993</c:v>
                </c:pt>
                <c:pt idx="4" formatCode="_(* #,##0_);_(* \(#,##0\);_(* &quot;-&quot;??_);_(@_)">
                  <c:v>6206.5</c:v>
                </c:pt>
                <c:pt idx="5" formatCode="_(* #,##0_);_(* \(#,##0\);_(* &quot;-&quot;??_);_(@_)">
                  <c:v>7006.6</c:v>
                </c:pt>
                <c:pt idx="6" formatCode="_(* #,##0_);_(* \(#,##0\);_(* &quot;-&quot;??_);_(@_)">
                  <c:v>7865.3</c:v>
                </c:pt>
                <c:pt idx="7" formatCode="_(* #,##0_);_(* \(#,##0\);_(* &quot;-&quot;??_);_(@_)">
                  <c:v>8300</c:v>
                </c:pt>
                <c:pt idx="8" formatCode="_(* #,##0_);_(* \(#,##0\);_(* &quot;-&quot;??_);_(@_)">
                  <c:v>5500</c:v>
                </c:pt>
                <c:pt idx="9" formatCode="_(* #,##0_);_(* \(#,##0\);_(* &quot;-&quot;??_);_(@_)">
                  <c:v>4300</c:v>
                </c:pt>
                <c:pt idx="10" formatCode="_(* #,##0_);_(* \(#,##0\);_(* &quot;-&quot;??_);_(@_)">
                  <c:v>3500</c:v>
                </c:pt>
                <c:pt idx="11" formatCode="_(* #,##0_);_(* \(#,##0\);_(* &quot;-&quot;??_);_(@_)">
                  <c:v>2900</c:v>
                </c:pt>
                <c:pt idx="12" formatCode="_(* #,##0_);_(* \(#,##0\);_(* &quot;-&quot;??_);_(@_)">
                  <c:v>2500</c:v>
                </c:pt>
                <c:pt idx="13" formatCode="_(* #,##0_);_(* \(#,##0\);_(* &quot;-&quot;??_);_(@_)">
                  <c:v>2000</c:v>
                </c:pt>
                <c:pt idx="14" formatCode="_(* #,##0_);_(* \(#,##0\);_(* &quot;-&quot;??_);_(@_)">
                  <c:v>2200</c:v>
                </c:pt>
                <c:pt idx="15" formatCode="_(* #,##0_);_(* \(#,##0\);_(* &quot;-&quot;??_);_(@_)">
                  <c:v>2500</c:v>
                </c:pt>
                <c:pt idx="16" formatCode="_(* #,##0_);_(* \(#,##0\);_(* &quot;-&quot;??_);_(@_)">
                  <c:v>3700</c:v>
                </c:pt>
                <c:pt idx="17" formatCode="_(* #,##0_);_(* \(#,##0\);_(* &quot;-&quot;??_);_(@_)">
                  <c:v>5100</c:v>
                </c:pt>
                <c:pt idx="18" formatCode="_(* #,##0_);_(* \(#,##0\);_(* &quot;-&quot;??_);_(@_)">
                  <c:v>5800</c:v>
                </c:pt>
                <c:pt idx="19" formatCode="_(* #,##0_);_(* \(#,##0\);_(* &quot;-&quot;??_);_(@_)">
                  <c:v>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385-436D-B2D8-7EB6A55AA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282584"/>
        <c:axId val="432282912"/>
      </c:lineChart>
      <c:catAx>
        <c:axId val="20347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47481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03474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Tons (000)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203473280"/>
        <c:crossesAt val="1"/>
        <c:crossBetween val="between"/>
      </c:valAx>
      <c:valAx>
        <c:axId val="43228291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>
                    <a:solidFill>
                      <a:srgbClr val="FFFF00"/>
                    </a:solidFill>
                  </a:rPr>
                  <a:t>Frac</a:t>
                </a:r>
                <a:r>
                  <a:rPr lang="en-US" dirty="0">
                    <a:solidFill>
                      <a:srgbClr val="FFFF00"/>
                    </a:solidFill>
                  </a:rPr>
                  <a:t> Market (USD Millions)</a:t>
                </a:r>
              </a:p>
            </c:rich>
          </c:tx>
          <c:overlay val="0"/>
        </c:title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432282584"/>
        <c:crosses val="max"/>
        <c:crossBetween val="between"/>
      </c:valAx>
      <c:catAx>
        <c:axId val="432282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2829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r>
              <a:rPr lang="en-US" dirty="0"/>
              <a:t>Millions USD</a:t>
            </a:r>
          </a:p>
        </c:rich>
      </c:tx>
      <c:layout>
        <c:manualLayout>
          <c:xMode val="edge"/>
          <c:yMode val="edge"/>
          <c:x val="0.43398412690541177"/>
          <c:y val="1.3904106619194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276230793393704E-2"/>
          <c:y val="0.105098579849236"/>
          <c:w val="0.88452432221768895"/>
          <c:h val="0.68985178231125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Aban Offshore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Sheet1!$B$2:$Y$2</c:f>
              <c:numCache>
                <c:formatCode>"$"#,##0</c:formatCode>
                <c:ptCount val="24"/>
                <c:pt idx="0">
                  <c:v>177.43</c:v>
                </c:pt>
                <c:pt idx="1">
                  <c:v>158.41</c:v>
                </c:pt>
                <c:pt idx="2">
                  <c:v>177.43</c:v>
                </c:pt>
                <c:pt idx="3">
                  <c:v>160.18</c:v>
                </c:pt>
                <c:pt idx="4">
                  <c:v>170.49</c:v>
                </c:pt>
                <c:pt idx="5">
                  <c:v>172.01</c:v>
                </c:pt>
                <c:pt idx="6">
                  <c:v>167.54</c:v>
                </c:pt>
                <c:pt idx="7">
                  <c:v>161.88999999999999</c:v>
                </c:pt>
                <c:pt idx="8">
                  <c:v>158.97</c:v>
                </c:pt>
                <c:pt idx="9">
                  <c:v>155.02000000000001</c:v>
                </c:pt>
                <c:pt idx="10">
                  <c:v>151.82</c:v>
                </c:pt>
                <c:pt idx="11">
                  <c:v>111.29</c:v>
                </c:pt>
                <c:pt idx="12">
                  <c:v>93.06</c:v>
                </c:pt>
                <c:pt idx="13">
                  <c:v>71.38</c:v>
                </c:pt>
                <c:pt idx="14">
                  <c:v>59</c:v>
                </c:pt>
                <c:pt idx="15">
                  <c:v>71.857355126300149</c:v>
                </c:pt>
                <c:pt idx="16">
                  <c:v>58.400597907324361</c:v>
                </c:pt>
                <c:pt idx="17">
                  <c:v>67.23602484472049</c:v>
                </c:pt>
                <c:pt idx="18">
                  <c:v>62.355392758439123</c:v>
                </c:pt>
                <c:pt idx="19">
                  <c:v>65.307632322974683</c:v>
                </c:pt>
                <c:pt idx="20">
                  <c:v>71.85249755434161</c:v>
                </c:pt>
                <c:pt idx="21">
                  <c:v>75.945623931187981</c:v>
                </c:pt>
                <c:pt idx="22">
                  <c:v>76.002329610218808</c:v>
                </c:pt>
                <c:pt idx="23">
                  <c:v>81.29091242584407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A-40B2-8505-C8EFF3D507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Archer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Sheet1!$B$3:$Y$3</c:f>
              <c:numCache>
                <c:formatCode>"$"#,##0</c:formatCode>
                <c:ptCount val="24"/>
                <c:pt idx="0">
                  <c:v>150</c:v>
                </c:pt>
                <c:pt idx="1">
                  <c:v>159</c:v>
                </c:pt>
                <c:pt idx="2">
                  <c:v>159</c:v>
                </c:pt>
                <c:pt idx="3">
                  <c:v>170</c:v>
                </c:pt>
                <c:pt idx="4">
                  <c:v>181</c:v>
                </c:pt>
                <c:pt idx="5">
                  <c:v>183</c:v>
                </c:pt>
                <c:pt idx="6">
                  <c:v>200</c:v>
                </c:pt>
                <c:pt idx="7">
                  <c:v>175</c:v>
                </c:pt>
                <c:pt idx="8">
                  <c:v>178</c:v>
                </c:pt>
                <c:pt idx="9">
                  <c:v>115</c:v>
                </c:pt>
                <c:pt idx="10">
                  <c:v>106</c:v>
                </c:pt>
                <c:pt idx="11">
                  <c:v>110</c:v>
                </c:pt>
                <c:pt idx="12">
                  <c:v>93</c:v>
                </c:pt>
                <c:pt idx="13">
                  <c:v>80</c:v>
                </c:pt>
                <c:pt idx="14">
                  <c:v>70</c:v>
                </c:pt>
                <c:pt idx="15">
                  <c:v>82</c:v>
                </c:pt>
                <c:pt idx="16">
                  <c:v>77</c:v>
                </c:pt>
                <c:pt idx="17">
                  <c:v>81</c:v>
                </c:pt>
                <c:pt idx="18">
                  <c:v>75.120247294485424</c:v>
                </c:pt>
                <c:pt idx="19">
                  <c:v>78.676843706597055</c:v>
                </c:pt>
                <c:pt idx="20">
                  <c:v>86.561516915119554</c:v>
                </c:pt>
                <c:pt idx="21">
                  <c:v>91.492552580750356</c:v>
                </c:pt>
                <c:pt idx="22">
                  <c:v>91.560866553982777</c:v>
                </c:pt>
                <c:pt idx="23">
                  <c:v>97.932082119670454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CA-40B2-8505-C8EFF3D507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Atwood Oceanics Inc.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Sheet1!$B$4:$Y$4</c:f>
              <c:numCache>
                <c:formatCode>_("$"* #,##0_);_("$"* \(#,##0\);_("$"* "-"??_);_(@_)</c:formatCode>
                <c:ptCount val="24"/>
                <c:pt idx="0">
                  <c:v>253.2</c:v>
                </c:pt>
                <c:pt idx="1">
                  <c:v>272.7</c:v>
                </c:pt>
                <c:pt idx="2">
                  <c:v>292.7</c:v>
                </c:pt>
                <c:pt idx="3">
                  <c:v>284.7</c:v>
                </c:pt>
                <c:pt idx="4">
                  <c:v>273</c:v>
                </c:pt>
                <c:pt idx="5">
                  <c:v>292.8</c:v>
                </c:pt>
                <c:pt idx="6">
                  <c:v>323.39999999999998</c:v>
                </c:pt>
                <c:pt idx="7">
                  <c:v>352</c:v>
                </c:pt>
                <c:pt idx="8">
                  <c:v>350.4</c:v>
                </c:pt>
                <c:pt idx="9">
                  <c:v>330.6</c:v>
                </c:pt>
                <c:pt idx="10">
                  <c:v>363</c:v>
                </c:pt>
                <c:pt idx="11">
                  <c:v>307.8</c:v>
                </c:pt>
                <c:pt idx="12">
                  <c:v>296.39999999999998</c:v>
                </c:pt>
                <c:pt idx="13">
                  <c:v>227.8</c:v>
                </c:pt>
                <c:pt idx="14">
                  <c:v>189</c:v>
                </c:pt>
                <c:pt idx="15">
                  <c:v>158</c:v>
                </c:pt>
                <c:pt idx="16">
                  <c:v>168</c:v>
                </c:pt>
                <c:pt idx="17">
                  <c:v>117</c:v>
                </c:pt>
                <c:pt idx="18">
                  <c:v>108.50702386981229</c:v>
                </c:pt>
                <c:pt idx="19">
                  <c:v>113.64432979841797</c:v>
                </c:pt>
                <c:pt idx="20">
                  <c:v>125.03330221072825</c:v>
                </c:pt>
                <c:pt idx="21">
                  <c:v>132.15590928330607</c:v>
                </c:pt>
                <c:pt idx="22">
                  <c:v>132.25458502241958</c:v>
                </c:pt>
                <c:pt idx="23">
                  <c:v>141.45745195063512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7-4B8D-8DA2-D43F63692FC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Awilco Drilling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Sheet1!$B$5:$Y$5</c:f>
              <c:numCache>
                <c:formatCode>_("$"* #,##0_);_("$"* \(#,##0\);_("$"* "-"??_);_(@_)</c:formatCode>
                <c:ptCount val="24"/>
                <c:pt idx="0">
                  <c:v>53.4</c:v>
                </c:pt>
                <c:pt idx="1">
                  <c:v>59.5</c:v>
                </c:pt>
                <c:pt idx="2">
                  <c:v>62.3</c:v>
                </c:pt>
                <c:pt idx="3">
                  <c:v>61.4</c:v>
                </c:pt>
                <c:pt idx="4">
                  <c:v>62.7</c:v>
                </c:pt>
                <c:pt idx="5">
                  <c:v>66.3</c:v>
                </c:pt>
                <c:pt idx="6">
                  <c:v>76.2</c:v>
                </c:pt>
                <c:pt idx="7">
                  <c:v>70.900000000000006</c:v>
                </c:pt>
                <c:pt idx="8">
                  <c:v>68.5</c:v>
                </c:pt>
                <c:pt idx="9">
                  <c:v>69</c:v>
                </c:pt>
                <c:pt idx="10">
                  <c:v>90.4</c:v>
                </c:pt>
                <c:pt idx="11">
                  <c:v>19.100000000000001</c:v>
                </c:pt>
                <c:pt idx="12">
                  <c:v>0</c:v>
                </c:pt>
                <c:pt idx="13">
                  <c:v>24.4</c:v>
                </c:pt>
                <c:pt idx="14">
                  <c:v>35.700000000000003</c:v>
                </c:pt>
                <c:pt idx="15">
                  <c:v>12.3</c:v>
                </c:pt>
                <c:pt idx="16">
                  <c:v>32</c:v>
                </c:pt>
                <c:pt idx="17">
                  <c:v>33.5</c:v>
                </c:pt>
                <c:pt idx="18">
                  <c:v>31.068250424262491</c:v>
                </c:pt>
                <c:pt idx="19">
                  <c:v>32.539188446555571</c:v>
                </c:pt>
                <c:pt idx="20">
                  <c:v>35.800133538969199</c:v>
                </c:pt>
                <c:pt idx="21">
                  <c:v>37.839512487100457</c:v>
                </c:pt>
                <c:pt idx="22">
                  <c:v>37.867765797017569</c:v>
                </c:pt>
                <c:pt idx="23">
                  <c:v>40.502774703814325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47-4B8D-8DA2-D43F63692FC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China Oilfield Services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Sheet1!$B$6:$Y$6</c:f>
              <c:numCache>
                <c:formatCode>_("$"* #,##0_);_("$"* \(#,##0\);_("$"* "-"??_);_(@_)</c:formatCode>
                <c:ptCount val="24"/>
                <c:pt idx="0">
                  <c:v>504</c:v>
                </c:pt>
                <c:pt idx="1">
                  <c:v>600</c:v>
                </c:pt>
                <c:pt idx="2">
                  <c:v>660.23</c:v>
                </c:pt>
                <c:pt idx="3">
                  <c:v>584.16</c:v>
                </c:pt>
                <c:pt idx="4">
                  <c:v>614.23</c:v>
                </c:pt>
                <c:pt idx="5">
                  <c:v>829.02</c:v>
                </c:pt>
                <c:pt idx="6">
                  <c:v>771.57</c:v>
                </c:pt>
                <c:pt idx="7">
                  <c:v>685.2</c:v>
                </c:pt>
                <c:pt idx="8">
                  <c:v>575</c:v>
                </c:pt>
                <c:pt idx="9">
                  <c:v>520</c:v>
                </c:pt>
                <c:pt idx="10">
                  <c:v>500</c:v>
                </c:pt>
                <c:pt idx="11">
                  <c:v>477</c:v>
                </c:pt>
                <c:pt idx="12">
                  <c:v>215.94017094017093</c:v>
                </c:pt>
                <c:pt idx="13">
                  <c:v>222.90598290598291</c:v>
                </c:pt>
                <c:pt idx="14">
                  <c:v>250</c:v>
                </c:pt>
                <c:pt idx="15">
                  <c:v>285</c:v>
                </c:pt>
                <c:pt idx="16">
                  <c:v>160</c:v>
                </c:pt>
                <c:pt idx="17">
                  <c:v>242</c:v>
                </c:pt>
                <c:pt idx="18">
                  <c:v>224.43333142303049</c:v>
                </c:pt>
                <c:pt idx="19">
                  <c:v>235.059212061685</c:v>
                </c:pt>
                <c:pt idx="20">
                  <c:v>258.61589004270286</c:v>
                </c:pt>
                <c:pt idx="21">
                  <c:v>273.34812005606898</c:v>
                </c:pt>
                <c:pt idx="22">
                  <c:v>273.55221859338064</c:v>
                </c:pt>
                <c:pt idx="23">
                  <c:v>292.58720830815122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8-4AFD-84E0-A9E33F5E5E5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Diamond Offshore Drilling, Inc.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Sheet1!$B$7:$Y$7</c:f>
              <c:numCache>
                <c:formatCode>_("$"* #,##0_);_("$"* \(#,##0\);_("$"* "-"??_);_(@_)</c:formatCode>
                <c:ptCount val="24"/>
                <c:pt idx="0">
                  <c:v>729.7</c:v>
                </c:pt>
                <c:pt idx="1">
                  <c:v>758</c:v>
                </c:pt>
                <c:pt idx="2">
                  <c:v>706.2</c:v>
                </c:pt>
                <c:pt idx="3">
                  <c:v>726.49</c:v>
                </c:pt>
                <c:pt idx="4">
                  <c:v>709</c:v>
                </c:pt>
                <c:pt idx="5">
                  <c:v>692.2</c:v>
                </c:pt>
                <c:pt idx="6">
                  <c:v>738</c:v>
                </c:pt>
                <c:pt idx="7">
                  <c:v>675.5</c:v>
                </c:pt>
                <c:pt idx="8">
                  <c:v>620.1</c:v>
                </c:pt>
                <c:pt idx="9">
                  <c:v>634</c:v>
                </c:pt>
                <c:pt idx="10">
                  <c:v>610</c:v>
                </c:pt>
                <c:pt idx="11">
                  <c:v>554.9</c:v>
                </c:pt>
                <c:pt idx="12">
                  <c:v>470.5</c:v>
                </c:pt>
                <c:pt idx="13">
                  <c:v>388.7</c:v>
                </c:pt>
                <c:pt idx="14">
                  <c:v>349</c:v>
                </c:pt>
                <c:pt idx="15">
                  <c:v>392</c:v>
                </c:pt>
                <c:pt idx="16">
                  <c:v>374</c:v>
                </c:pt>
                <c:pt idx="17">
                  <c:v>399</c:v>
                </c:pt>
                <c:pt idx="18">
                  <c:v>370.03677370987265</c:v>
                </c:pt>
                <c:pt idx="19">
                  <c:v>387.55630418434845</c:v>
                </c:pt>
                <c:pt idx="20">
                  <c:v>426.39562035966298</c:v>
                </c:pt>
                <c:pt idx="21">
                  <c:v>450.68553678665921</c:v>
                </c:pt>
                <c:pt idx="22">
                  <c:v>451.02204635850779</c:v>
                </c:pt>
                <c:pt idx="23">
                  <c:v>482.40618229319148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8-4AFD-84E0-A9E33F5E5E52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ENSCO International, Inc.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Sheet1!$B$8:$Y$8</c:f>
              <c:numCache>
                <c:formatCode>_("$"* #,##0_);_("$"* \(#,##0\);_("$"* "-"??_);_(@_)</c:formatCode>
                <c:ptCount val="24"/>
                <c:pt idx="0">
                  <c:v>989.4</c:v>
                </c:pt>
                <c:pt idx="1">
                  <c:v>1076.0999999999999</c:v>
                </c:pt>
                <c:pt idx="2">
                  <c:v>1119.9000000000001</c:v>
                </c:pt>
                <c:pt idx="3">
                  <c:v>1138</c:v>
                </c:pt>
                <c:pt idx="4">
                  <c:v>1066.7</c:v>
                </c:pt>
                <c:pt idx="5">
                  <c:v>1136.5999999999999</c:v>
                </c:pt>
                <c:pt idx="6">
                  <c:v>1201.4000000000001</c:v>
                </c:pt>
                <c:pt idx="7">
                  <c:v>1159.8</c:v>
                </c:pt>
                <c:pt idx="8">
                  <c:v>1163.9000000000001</c:v>
                </c:pt>
                <c:pt idx="9">
                  <c:v>1059</c:v>
                </c:pt>
                <c:pt idx="10">
                  <c:v>1012.2</c:v>
                </c:pt>
                <c:pt idx="11">
                  <c:v>828.3</c:v>
                </c:pt>
                <c:pt idx="12">
                  <c:v>814</c:v>
                </c:pt>
                <c:pt idx="13">
                  <c:v>909.6</c:v>
                </c:pt>
                <c:pt idx="14">
                  <c:v>548.20000000000005</c:v>
                </c:pt>
                <c:pt idx="15">
                  <c:v>504.6</c:v>
                </c:pt>
                <c:pt idx="16">
                  <c:v>471</c:v>
                </c:pt>
                <c:pt idx="17">
                  <c:v>458</c:v>
                </c:pt>
                <c:pt idx="18">
                  <c:v>424.75399087499164</c:v>
                </c:pt>
                <c:pt idx="19">
                  <c:v>444.86412861261044</c:v>
                </c:pt>
                <c:pt idx="20">
                  <c:v>489.44660181635498</c:v>
                </c:pt>
                <c:pt idx="21">
                  <c:v>517.32826027140322</c:v>
                </c:pt>
                <c:pt idx="22">
                  <c:v>517.71452940400138</c:v>
                </c:pt>
                <c:pt idx="23">
                  <c:v>553.73942729393912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A8-4AFD-84E0-A9E33F5E5E52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Eurasia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Sheet1!$B$9:$Y$9</c:f>
              <c:numCache>
                <c:formatCode>_("$"* #,##0_);_("$"* \(#,##0\);_("$"* "-"??_);_(@_)</c:formatCode>
                <c:ptCount val="24"/>
                <c:pt idx="0">
                  <c:v>40.5</c:v>
                </c:pt>
                <c:pt idx="1">
                  <c:v>40.5</c:v>
                </c:pt>
                <c:pt idx="2">
                  <c:v>53.5</c:v>
                </c:pt>
                <c:pt idx="3">
                  <c:v>53.5</c:v>
                </c:pt>
                <c:pt idx="4">
                  <c:v>49</c:v>
                </c:pt>
                <c:pt idx="5">
                  <c:v>49</c:v>
                </c:pt>
                <c:pt idx="6">
                  <c:v>62</c:v>
                </c:pt>
                <c:pt idx="7">
                  <c:v>62</c:v>
                </c:pt>
                <c:pt idx="8">
                  <c:v>53</c:v>
                </c:pt>
                <c:pt idx="9">
                  <c:v>53</c:v>
                </c:pt>
                <c:pt idx="10">
                  <c:v>47</c:v>
                </c:pt>
                <c:pt idx="11">
                  <c:v>47</c:v>
                </c:pt>
                <c:pt idx="12">
                  <c:v>24</c:v>
                </c:pt>
                <c:pt idx="13">
                  <c:v>21</c:v>
                </c:pt>
                <c:pt idx="14">
                  <c:v>38</c:v>
                </c:pt>
                <c:pt idx="15">
                  <c:v>38</c:v>
                </c:pt>
                <c:pt idx="16">
                  <c:v>40</c:v>
                </c:pt>
                <c:pt idx="17">
                  <c:v>37</c:v>
                </c:pt>
                <c:pt idx="18">
                  <c:v>34.314187035752603</c:v>
                </c:pt>
                <c:pt idx="19">
                  <c:v>35.938805149927049</c:v>
                </c:pt>
                <c:pt idx="20">
                  <c:v>39.540445998264488</c:v>
                </c:pt>
                <c:pt idx="21">
                  <c:v>41.792894388737821</c:v>
                </c:pt>
                <c:pt idx="22">
                  <c:v>41.824099537004479</c:v>
                </c:pt>
                <c:pt idx="23">
                  <c:v>44.734407881824772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A8-4AFD-84E0-A9E33F5E5E52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 Fred. Olsen Energy ASA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Sheet1!$B$10:$Y$10</c:f>
              <c:numCache>
                <c:formatCode>_("$"* #,##0_);_("$"* \(#,##0\);_("$"* "-"??_);_(@_)</c:formatCode>
                <c:ptCount val="24"/>
                <c:pt idx="0">
                  <c:v>276.20999999999998</c:v>
                </c:pt>
                <c:pt idx="1">
                  <c:v>299.31</c:v>
                </c:pt>
                <c:pt idx="2">
                  <c:v>298.08</c:v>
                </c:pt>
                <c:pt idx="3">
                  <c:v>281.02</c:v>
                </c:pt>
                <c:pt idx="4">
                  <c:v>267.10000000000002</c:v>
                </c:pt>
                <c:pt idx="5">
                  <c:v>265.5</c:v>
                </c:pt>
                <c:pt idx="6">
                  <c:v>331</c:v>
                </c:pt>
                <c:pt idx="7">
                  <c:v>294.5</c:v>
                </c:pt>
                <c:pt idx="8">
                  <c:v>279.89999999999998</c:v>
                </c:pt>
                <c:pt idx="9">
                  <c:v>323.60000000000002</c:v>
                </c:pt>
                <c:pt idx="10">
                  <c:v>240.3</c:v>
                </c:pt>
                <c:pt idx="11">
                  <c:v>260</c:v>
                </c:pt>
                <c:pt idx="12">
                  <c:v>230</c:v>
                </c:pt>
                <c:pt idx="13">
                  <c:v>218.3</c:v>
                </c:pt>
                <c:pt idx="14">
                  <c:v>212.6</c:v>
                </c:pt>
                <c:pt idx="15">
                  <c:v>154</c:v>
                </c:pt>
                <c:pt idx="16">
                  <c:v>93.1</c:v>
                </c:pt>
                <c:pt idx="17">
                  <c:v>51.6</c:v>
                </c:pt>
                <c:pt idx="18">
                  <c:v>47.854379757968495</c:v>
                </c:pt>
                <c:pt idx="19">
                  <c:v>50.120063398276642</c:v>
                </c:pt>
                <c:pt idx="20">
                  <c:v>55.142892257039122</c:v>
                </c:pt>
                <c:pt idx="21">
                  <c:v>58.284144606996527</c:v>
                </c:pt>
                <c:pt idx="22">
                  <c:v>58.327663138092738</c:v>
                </c:pt>
                <c:pt idx="23">
                  <c:v>62.386363424382665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8-4AFD-84E0-A9E33F5E5E52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 Gulf International Services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Sheet1!$B$11:$Y$11</c:f>
              <c:numCache>
                <c:formatCode>_("$"* #,##0_);_("$"* \(#,##0\);_("$"* "-"??_);_(@_)</c:formatCode>
                <c:ptCount val="24"/>
                <c:pt idx="0">
                  <c:v>60</c:v>
                </c:pt>
                <c:pt idx="1">
                  <c:v>71</c:v>
                </c:pt>
                <c:pt idx="2">
                  <c:v>81</c:v>
                </c:pt>
                <c:pt idx="3">
                  <c:v>86</c:v>
                </c:pt>
                <c:pt idx="4">
                  <c:v>90</c:v>
                </c:pt>
                <c:pt idx="5">
                  <c:v>104.72</c:v>
                </c:pt>
                <c:pt idx="6">
                  <c:v>99</c:v>
                </c:pt>
                <c:pt idx="7">
                  <c:v>69</c:v>
                </c:pt>
                <c:pt idx="8">
                  <c:v>112</c:v>
                </c:pt>
                <c:pt idx="9">
                  <c:v>144</c:v>
                </c:pt>
                <c:pt idx="10">
                  <c:v>104</c:v>
                </c:pt>
                <c:pt idx="11">
                  <c:v>82</c:v>
                </c:pt>
                <c:pt idx="12">
                  <c:v>74</c:v>
                </c:pt>
                <c:pt idx="13">
                  <c:v>78</c:v>
                </c:pt>
                <c:pt idx="14">
                  <c:v>68</c:v>
                </c:pt>
                <c:pt idx="15">
                  <c:v>70</c:v>
                </c:pt>
                <c:pt idx="16">
                  <c:v>63</c:v>
                </c:pt>
                <c:pt idx="17">
                  <c:v>77</c:v>
                </c:pt>
                <c:pt idx="18">
                  <c:v>71.410605452782448</c:v>
                </c:pt>
                <c:pt idx="19">
                  <c:v>74.79156747417251</c:v>
                </c:pt>
                <c:pt idx="20">
                  <c:v>82.286874104496363</c:v>
                </c:pt>
                <c:pt idx="21">
                  <c:v>86.974401836021954</c:v>
                </c:pt>
                <c:pt idx="22">
                  <c:v>87.039342279712031</c:v>
                </c:pt>
                <c:pt idx="23">
                  <c:v>93.095929916229949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A8-4AFD-84E0-A9E33F5E5E52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 Helmerich &amp; Payne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Sheet1!$B$12:$Y$12</c:f>
              <c:numCache>
                <c:formatCode>_("$"* #,##0_);_("$"* \(#,##0\);_("$"* "-"??_);_(@_)</c:formatCode>
                <c:ptCount val="24"/>
                <c:pt idx="0">
                  <c:v>55.6</c:v>
                </c:pt>
                <c:pt idx="1">
                  <c:v>53.9</c:v>
                </c:pt>
                <c:pt idx="2">
                  <c:v>54.6</c:v>
                </c:pt>
                <c:pt idx="3">
                  <c:v>59.1</c:v>
                </c:pt>
                <c:pt idx="4">
                  <c:v>63.3</c:v>
                </c:pt>
                <c:pt idx="5">
                  <c:v>64.599999999999994</c:v>
                </c:pt>
                <c:pt idx="6">
                  <c:v>63.9</c:v>
                </c:pt>
                <c:pt idx="7">
                  <c:v>69.900000000000006</c:v>
                </c:pt>
                <c:pt idx="8">
                  <c:v>62.4</c:v>
                </c:pt>
                <c:pt idx="9">
                  <c:v>55.7</c:v>
                </c:pt>
                <c:pt idx="10">
                  <c:v>52</c:v>
                </c:pt>
                <c:pt idx="11">
                  <c:v>41.9</c:v>
                </c:pt>
                <c:pt idx="12">
                  <c:v>34.299999999999997</c:v>
                </c:pt>
                <c:pt idx="13">
                  <c:v>30.5</c:v>
                </c:pt>
                <c:pt idx="14">
                  <c:v>31.9</c:v>
                </c:pt>
                <c:pt idx="15">
                  <c:v>33.799999999999997</c:v>
                </c:pt>
                <c:pt idx="16">
                  <c:v>36.200000000000003</c:v>
                </c:pt>
                <c:pt idx="17">
                  <c:v>33.700000000000003</c:v>
                </c:pt>
                <c:pt idx="18">
                  <c:v>31.253732516347643</c:v>
                </c:pt>
                <c:pt idx="19">
                  <c:v>32.733452258176797</c:v>
                </c:pt>
                <c:pt idx="20">
                  <c:v>36.013865679500363</c:v>
                </c:pt>
                <c:pt idx="21">
                  <c:v>38.065420024336881</c:v>
                </c:pt>
                <c:pt idx="22">
                  <c:v>38.093842010731109</c:v>
                </c:pt>
                <c:pt idx="23">
                  <c:v>40.744582313986356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A8-4AFD-84E0-A9E33F5E5E52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 KCA Deutag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Sheet1!$B$1:$Y$1</c:f>
              <c:strCache>
                <c:ptCount val="24"/>
                <c:pt idx="0">
                  <c:v>Q1 13</c:v>
                </c:pt>
                <c:pt idx="1">
                  <c:v>Q2 13</c:v>
                </c:pt>
                <c:pt idx="2">
                  <c:v>Q3 13</c:v>
                </c:pt>
                <c:pt idx="3">
                  <c:v>Q4 13</c:v>
                </c:pt>
                <c:pt idx="4">
                  <c:v>Q1 14</c:v>
                </c:pt>
                <c:pt idx="5">
                  <c:v>Q2 14</c:v>
                </c:pt>
                <c:pt idx="6">
                  <c:v>Q3 14</c:v>
                </c:pt>
                <c:pt idx="7">
                  <c:v>Q4 14</c:v>
                </c:pt>
                <c:pt idx="8">
                  <c:v>Q1 15</c:v>
                </c:pt>
                <c:pt idx="9">
                  <c:v>Q2 15</c:v>
                </c:pt>
                <c:pt idx="10">
                  <c:v>Q3 15</c:v>
                </c:pt>
                <c:pt idx="11">
                  <c:v>Q4 15</c:v>
                </c:pt>
                <c:pt idx="12">
                  <c:v>Q1 16</c:v>
                </c:pt>
                <c:pt idx="13">
                  <c:v>Q2 16</c:v>
                </c:pt>
                <c:pt idx="14">
                  <c:v>Q3 16</c:v>
                </c:pt>
                <c:pt idx="15">
                  <c:v>Q4 16</c:v>
                </c:pt>
                <c:pt idx="16">
                  <c:v>Q1 17</c:v>
                </c:pt>
                <c:pt idx="17">
                  <c:v>Q2 17</c:v>
                </c:pt>
                <c:pt idx="18">
                  <c:v>Q3 17</c:v>
                </c:pt>
                <c:pt idx="19">
                  <c:v>Q4 17</c:v>
                </c:pt>
                <c:pt idx="20">
                  <c:v>Q1 18</c:v>
                </c:pt>
                <c:pt idx="21">
                  <c:v>Q2 18</c:v>
                </c:pt>
                <c:pt idx="22">
                  <c:v>Q3 18</c:v>
                </c:pt>
                <c:pt idx="23">
                  <c:v>Q4 18</c:v>
                </c:pt>
              </c:strCache>
            </c:strRef>
          </c:cat>
          <c:val>
            <c:numRef>
              <c:f>Sheet1!$B$13:$Y$13</c:f>
              <c:numCache>
                <c:formatCode>_("$"* #,##0_);_("$"* \(#,##0\);_("$"* "-"??_);_(@_)</c:formatCode>
                <c:ptCount val="24"/>
                <c:pt idx="0">
                  <c:v>208.8</c:v>
                </c:pt>
                <c:pt idx="1">
                  <c:v>225</c:v>
                </c:pt>
                <c:pt idx="2">
                  <c:v>220.5</c:v>
                </c:pt>
                <c:pt idx="3">
                  <c:v>258</c:v>
                </c:pt>
                <c:pt idx="4">
                  <c:v>229.39999999999998</c:v>
                </c:pt>
                <c:pt idx="5">
                  <c:v>243.79999999999998</c:v>
                </c:pt>
                <c:pt idx="6">
                  <c:v>229.4</c:v>
                </c:pt>
                <c:pt idx="7">
                  <c:v>237.70000000000002</c:v>
                </c:pt>
                <c:pt idx="8">
                  <c:v>211</c:v>
                </c:pt>
                <c:pt idx="9">
                  <c:v>194.4</c:v>
                </c:pt>
                <c:pt idx="10">
                  <c:v>188.79999999999998</c:v>
                </c:pt>
                <c:pt idx="11">
                  <c:v>177.79999999999998</c:v>
                </c:pt>
                <c:pt idx="12">
                  <c:v>157.5</c:v>
                </c:pt>
                <c:pt idx="13">
                  <c:v>143.1</c:v>
                </c:pt>
                <c:pt idx="14">
                  <c:v>122</c:v>
                </c:pt>
                <c:pt idx="15">
                  <c:v>131</c:v>
                </c:pt>
                <c:pt idx="16">
                  <c:v>119</c:v>
                </c:pt>
                <c:pt idx="17">
                  <c:v>132</c:v>
                </c:pt>
                <c:pt idx="18">
                  <c:v>122.41818077619847</c:v>
                </c:pt>
                <c:pt idx="19">
                  <c:v>128.21411567000999</c:v>
                </c:pt>
                <c:pt idx="20">
                  <c:v>141.06321275056519</c:v>
                </c:pt>
                <c:pt idx="21">
                  <c:v>149.09897457603762</c:v>
                </c:pt>
                <c:pt idx="22">
                  <c:v>149.2103010509349</c:v>
                </c:pt>
                <c:pt idx="23">
                  <c:v>159.59302271353704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A8-4AFD-84E0-A9E33F5E5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7245968"/>
        <c:axId val="-2107242496"/>
      </c:barChart>
      <c:catAx>
        <c:axId val="-210724596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endParaRPr lang="en-US"/>
          </a:p>
        </c:txPr>
        <c:crossAx val="-2107242496"/>
        <c:crosses val="autoZero"/>
        <c:auto val="1"/>
        <c:lblAlgn val="ctr"/>
        <c:lblOffset val="100"/>
        <c:noMultiLvlLbl val="0"/>
      </c:catAx>
      <c:valAx>
        <c:axId val="-21072424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endParaRPr lang="en-US"/>
          </a:p>
        </c:txPr>
        <c:crossAx val="-210724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Lift</c:v>
                </c:pt>
                <c:pt idx="1">
                  <c:v>Trees</c:v>
                </c:pt>
                <c:pt idx="2">
                  <c:v>RigEqpt</c:v>
                </c:pt>
                <c:pt idx="3">
                  <c:v>SolidsCntr</c:v>
                </c:pt>
                <c:pt idx="4">
                  <c:v>MudLog</c:v>
                </c:pt>
                <c:pt idx="5">
                  <c:v>Testing</c:v>
                </c:pt>
                <c:pt idx="6">
                  <c:v>Packers</c:v>
                </c:pt>
                <c:pt idx="7">
                  <c:v>Mud</c:v>
                </c:pt>
                <c:pt idx="8">
                  <c:v>Directional</c:v>
                </c:pt>
                <c:pt idx="9">
                  <c:v>Tblr Svs</c:v>
                </c:pt>
                <c:pt idx="10">
                  <c:v>Bits</c:v>
                </c:pt>
                <c:pt idx="11">
                  <c:v>Chemicals</c:v>
                </c:pt>
                <c:pt idx="12">
                  <c:v>DH Tools</c:v>
                </c:pt>
                <c:pt idx="13">
                  <c:v>Land Drlg</c:v>
                </c:pt>
                <c:pt idx="14">
                  <c:v>CTS</c:v>
                </c:pt>
                <c:pt idx="15">
                  <c:v>Wireline</c:v>
                </c:pt>
                <c:pt idx="16">
                  <c:v>WellSvs</c:v>
                </c:pt>
                <c:pt idx="17">
                  <c:v>Cement</c:v>
                </c:pt>
                <c:pt idx="18">
                  <c:v>Rental</c:v>
                </c:pt>
                <c:pt idx="19">
                  <c:v>Frac</c:v>
                </c:pt>
                <c:pt idx="20">
                  <c:v>FracTrks</c:v>
                </c:pt>
              </c:strCache>
            </c:strRef>
          </c:cat>
          <c:val>
            <c:numRef>
              <c:f>Sheet1!$B$2:$B$22</c:f>
              <c:numCache>
                <c:formatCode>0%</c:formatCode>
                <c:ptCount val="21"/>
                <c:pt idx="0">
                  <c:v>2.0000000000000101E-2</c:v>
                </c:pt>
                <c:pt idx="1">
                  <c:v>4.0000000000000022E-2</c:v>
                </c:pt>
                <c:pt idx="2">
                  <c:v>4.0000000000000084E-2</c:v>
                </c:pt>
                <c:pt idx="3">
                  <c:v>4.9999999999999961E-2</c:v>
                </c:pt>
                <c:pt idx="4">
                  <c:v>0.05</c:v>
                </c:pt>
                <c:pt idx="5">
                  <c:v>5.0000000000000051E-2</c:v>
                </c:pt>
                <c:pt idx="6">
                  <c:v>5.0000000000000079E-2</c:v>
                </c:pt>
                <c:pt idx="7">
                  <c:v>5.0000000000000086E-2</c:v>
                </c:pt>
                <c:pt idx="8">
                  <c:v>6.0000000000000067E-2</c:v>
                </c:pt>
                <c:pt idx="9">
                  <c:v>7.0000000000000104E-2</c:v>
                </c:pt>
                <c:pt idx="10">
                  <c:v>7.0000000000000118E-2</c:v>
                </c:pt>
                <c:pt idx="11">
                  <c:v>7.0000000000000132E-2</c:v>
                </c:pt>
                <c:pt idx="12">
                  <c:v>8.0000000000000099E-2</c:v>
                </c:pt>
                <c:pt idx="13">
                  <c:v>9.0000000000000108E-2</c:v>
                </c:pt>
                <c:pt idx="14">
                  <c:v>0.1</c:v>
                </c:pt>
                <c:pt idx="15">
                  <c:v>0.10000000000000009</c:v>
                </c:pt>
                <c:pt idx="16">
                  <c:v>0.11000000000000015</c:v>
                </c:pt>
                <c:pt idx="17">
                  <c:v>0.12000000000000011</c:v>
                </c:pt>
                <c:pt idx="18">
                  <c:v>0.12999999999999989</c:v>
                </c:pt>
                <c:pt idx="19">
                  <c:v>0.14999999999999997</c:v>
                </c:pt>
                <c:pt idx="2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A-4467-9112-7D37ED4A7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3547928"/>
        <c:axId val="513553832"/>
      </c:barChart>
      <c:catAx>
        <c:axId val="513547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53832"/>
        <c:crosses val="autoZero"/>
        <c:auto val="1"/>
        <c:lblAlgn val="ctr"/>
        <c:lblOffset val="100"/>
        <c:noMultiLvlLbl val="0"/>
      </c:catAx>
      <c:valAx>
        <c:axId val="51355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4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6C-4541-BB66-75B578733F08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86C-4541-BB66-75B578733F08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6C-4541-BB66-75B578733F08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86C-4541-BB66-75B578733F08}"/>
              </c:ext>
            </c:extLst>
          </c:dPt>
          <c:cat>
            <c:strRef>
              <c:f>Sheet1!$A$2:$A$22</c:f>
              <c:strCache>
                <c:ptCount val="21"/>
                <c:pt idx="0">
                  <c:v>Lift</c:v>
                </c:pt>
                <c:pt idx="1">
                  <c:v>Trees</c:v>
                </c:pt>
                <c:pt idx="2">
                  <c:v>RigEqpt</c:v>
                </c:pt>
                <c:pt idx="3">
                  <c:v>SolidsCntr</c:v>
                </c:pt>
                <c:pt idx="4">
                  <c:v>MudLog</c:v>
                </c:pt>
                <c:pt idx="5">
                  <c:v>Testing</c:v>
                </c:pt>
                <c:pt idx="6">
                  <c:v>Packers</c:v>
                </c:pt>
                <c:pt idx="7">
                  <c:v>Mud</c:v>
                </c:pt>
                <c:pt idx="8">
                  <c:v>Directional</c:v>
                </c:pt>
                <c:pt idx="9">
                  <c:v>Tblr Svs</c:v>
                </c:pt>
                <c:pt idx="10">
                  <c:v>Bits</c:v>
                </c:pt>
                <c:pt idx="11">
                  <c:v>Chemicals</c:v>
                </c:pt>
                <c:pt idx="12">
                  <c:v>DH Tools</c:v>
                </c:pt>
                <c:pt idx="13">
                  <c:v>Land Drlg</c:v>
                </c:pt>
                <c:pt idx="14">
                  <c:v>CTS</c:v>
                </c:pt>
                <c:pt idx="15">
                  <c:v>Wireline</c:v>
                </c:pt>
                <c:pt idx="16">
                  <c:v>WellSvs</c:v>
                </c:pt>
                <c:pt idx="17">
                  <c:v>Cement</c:v>
                </c:pt>
                <c:pt idx="18">
                  <c:v>Rental</c:v>
                </c:pt>
                <c:pt idx="19">
                  <c:v>Frac</c:v>
                </c:pt>
                <c:pt idx="20">
                  <c:v>FracTrks</c:v>
                </c:pt>
              </c:strCache>
            </c:strRef>
          </c:cat>
          <c:val>
            <c:numRef>
              <c:f>Sheet1!$B$2:$B$22</c:f>
              <c:numCache>
                <c:formatCode>0%</c:formatCode>
                <c:ptCount val="21"/>
                <c:pt idx="0">
                  <c:v>2.0000000000000101E-2</c:v>
                </c:pt>
                <c:pt idx="1">
                  <c:v>4.0000000000000022E-2</c:v>
                </c:pt>
                <c:pt idx="2">
                  <c:v>4.0000000000000084E-2</c:v>
                </c:pt>
                <c:pt idx="3">
                  <c:v>4.9999999999999961E-2</c:v>
                </c:pt>
                <c:pt idx="4">
                  <c:v>0.05</c:v>
                </c:pt>
                <c:pt idx="5">
                  <c:v>5.0000000000000051E-2</c:v>
                </c:pt>
                <c:pt idx="6">
                  <c:v>5.0000000000000079E-2</c:v>
                </c:pt>
                <c:pt idx="7">
                  <c:v>5.0000000000000086E-2</c:v>
                </c:pt>
                <c:pt idx="8">
                  <c:v>6.0000000000000067E-2</c:v>
                </c:pt>
                <c:pt idx="9">
                  <c:v>7.0000000000000104E-2</c:v>
                </c:pt>
                <c:pt idx="10">
                  <c:v>7.0000000000000118E-2</c:v>
                </c:pt>
                <c:pt idx="11">
                  <c:v>7.0000000000000132E-2</c:v>
                </c:pt>
                <c:pt idx="12">
                  <c:v>8.0000000000000099E-2</c:v>
                </c:pt>
                <c:pt idx="13">
                  <c:v>9.0000000000000108E-2</c:v>
                </c:pt>
                <c:pt idx="14">
                  <c:v>0.1</c:v>
                </c:pt>
                <c:pt idx="15">
                  <c:v>0.10000000000000009</c:v>
                </c:pt>
                <c:pt idx="16">
                  <c:v>0.11000000000000015</c:v>
                </c:pt>
                <c:pt idx="17">
                  <c:v>0.12000000000000011</c:v>
                </c:pt>
                <c:pt idx="18">
                  <c:v>0.12999999999999989</c:v>
                </c:pt>
                <c:pt idx="19">
                  <c:v>0.14999999999999997</c:v>
                </c:pt>
                <c:pt idx="2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A-4467-9112-7D37ED4A7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3547928"/>
        <c:axId val="513553832"/>
      </c:barChart>
      <c:catAx>
        <c:axId val="513547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53832"/>
        <c:crosses val="autoZero"/>
        <c:auto val="1"/>
        <c:lblAlgn val="ctr"/>
        <c:lblOffset val="100"/>
        <c:noMultiLvlLbl val="0"/>
      </c:catAx>
      <c:valAx>
        <c:axId val="51355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4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&lt;6000'</c:v>
                </c:pt>
              </c:strCache>
            </c:strRef>
          </c:tx>
          <c:spPr>
            <a:ln w="152400" cap="flat" cmpd="dbl" algn="ctr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5E3-42E2-9EA7-C594BA5959FC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75E3-42E2-9EA7-C594BA5959FC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75E3-42E2-9EA7-C594BA5959FC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75E3-42E2-9EA7-C594BA5959FC}"/>
              </c:ext>
            </c:extLst>
          </c:dPt>
          <c:cat>
            <c:strRef>
              <c:f>Sheet1!$B$1:$O$1</c:f>
              <c:strCache>
                <c:ptCount val="14"/>
                <c:pt idx="0">
                  <c:v>Q3 14</c:v>
                </c:pt>
                <c:pt idx="1">
                  <c:v>Q4 14</c:v>
                </c:pt>
                <c:pt idx="2">
                  <c:v>Q1 15</c:v>
                </c:pt>
                <c:pt idx="3">
                  <c:v>Q2 15</c:v>
                </c:pt>
                <c:pt idx="4">
                  <c:v>Q3 15</c:v>
                </c:pt>
                <c:pt idx="5">
                  <c:v>Q4 15</c:v>
                </c:pt>
                <c:pt idx="6">
                  <c:v>Q1 16</c:v>
                </c:pt>
                <c:pt idx="7">
                  <c:v>Q2 16</c:v>
                </c:pt>
                <c:pt idx="8">
                  <c:v>Q3 16</c:v>
                </c:pt>
                <c:pt idx="9">
                  <c:v>Q4 16</c:v>
                </c:pt>
                <c:pt idx="10">
                  <c:v>Q1 17</c:v>
                </c:pt>
                <c:pt idx="11">
                  <c:v>Q2 17</c:v>
                </c:pt>
                <c:pt idx="12">
                  <c:v>Q3 17</c:v>
                </c:pt>
                <c:pt idx="13">
                  <c:v>Q4 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2260</c:v>
                </c:pt>
                <c:pt idx="1">
                  <c:v>2130</c:v>
                </c:pt>
                <c:pt idx="2">
                  <c:v>1852</c:v>
                </c:pt>
                <c:pt idx="3">
                  <c:v>1230</c:v>
                </c:pt>
                <c:pt idx="4">
                  <c:v>1176</c:v>
                </c:pt>
                <c:pt idx="5">
                  <c:v>850</c:v>
                </c:pt>
                <c:pt idx="6">
                  <c:v>586</c:v>
                </c:pt>
                <c:pt idx="7">
                  <c:v>426</c:v>
                </c:pt>
                <c:pt idx="8">
                  <c:v>483</c:v>
                </c:pt>
                <c:pt idx="9">
                  <c:v>597</c:v>
                </c:pt>
                <c:pt idx="10">
                  <c:v>741</c:v>
                </c:pt>
                <c:pt idx="11" formatCode="0">
                  <c:v>789</c:v>
                </c:pt>
                <c:pt idx="12" formatCode="0">
                  <c:v>948</c:v>
                </c:pt>
                <c:pt idx="13" formatCode="0">
                  <c:v>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E3-42E2-9EA7-C594BA5959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6000-8000</c:v>
                </c:pt>
              </c:strCache>
            </c:strRef>
          </c:tx>
          <c:spPr>
            <a:ln w="1524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Q3 14</c:v>
                </c:pt>
                <c:pt idx="1">
                  <c:v>Q4 14</c:v>
                </c:pt>
                <c:pt idx="2">
                  <c:v>Q1 15</c:v>
                </c:pt>
                <c:pt idx="3">
                  <c:v>Q2 15</c:v>
                </c:pt>
                <c:pt idx="4">
                  <c:v>Q3 15</c:v>
                </c:pt>
                <c:pt idx="5">
                  <c:v>Q4 15</c:v>
                </c:pt>
                <c:pt idx="6">
                  <c:v>Q1 16</c:v>
                </c:pt>
                <c:pt idx="7">
                  <c:v>Q2 16</c:v>
                </c:pt>
                <c:pt idx="8">
                  <c:v>Q3 16</c:v>
                </c:pt>
                <c:pt idx="9">
                  <c:v>Q4 16</c:v>
                </c:pt>
                <c:pt idx="10">
                  <c:v>Q1 17</c:v>
                </c:pt>
                <c:pt idx="11">
                  <c:v>Q2 17</c:v>
                </c:pt>
                <c:pt idx="12">
                  <c:v>Q3 17</c:v>
                </c:pt>
                <c:pt idx="13">
                  <c:v>Q4 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1099</c:v>
                </c:pt>
                <c:pt idx="1">
                  <c:v>1042</c:v>
                </c:pt>
                <c:pt idx="2">
                  <c:v>891</c:v>
                </c:pt>
                <c:pt idx="3">
                  <c:v>580</c:v>
                </c:pt>
                <c:pt idx="4">
                  <c:v>534</c:v>
                </c:pt>
                <c:pt idx="5">
                  <c:v>459</c:v>
                </c:pt>
                <c:pt idx="6">
                  <c:v>310</c:v>
                </c:pt>
                <c:pt idx="7">
                  <c:v>207</c:v>
                </c:pt>
                <c:pt idx="8">
                  <c:v>236</c:v>
                </c:pt>
                <c:pt idx="9">
                  <c:v>320</c:v>
                </c:pt>
                <c:pt idx="10">
                  <c:v>432</c:v>
                </c:pt>
                <c:pt idx="11" formatCode="0">
                  <c:v>479</c:v>
                </c:pt>
                <c:pt idx="12" formatCode="0">
                  <c:v>576</c:v>
                </c:pt>
                <c:pt idx="13" formatCode="0">
                  <c:v>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5E3-42E2-9EA7-C594BA5959F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Extended Reach</c:v>
                </c:pt>
              </c:strCache>
            </c:strRef>
          </c:tx>
          <c:spPr>
            <a:ln w="152400" cap="flat" cmpd="dbl" algn="ctr">
              <a:solidFill>
                <a:schemeClr val="bg1"/>
              </a:solidFill>
              <a:miter lim="800000"/>
            </a:ln>
            <a:effectLst/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Q3 14</c:v>
                </c:pt>
                <c:pt idx="1">
                  <c:v>Q4 14</c:v>
                </c:pt>
                <c:pt idx="2">
                  <c:v>Q1 15</c:v>
                </c:pt>
                <c:pt idx="3">
                  <c:v>Q2 15</c:v>
                </c:pt>
                <c:pt idx="4">
                  <c:v>Q3 15</c:v>
                </c:pt>
                <c:pt idx="5">
                  <c:v>Q4 15</c:v>
                </c:pt>
                <c:pt idx="6">
                  <c:v>Q1 16</c:v>
                </c:pt>
                <c:pt idx="7">
                  <c:v>Q2 16</c:v>
                </c:pt>
                <c:pt idx="8">
                  <c:v>Q3 16</c:v>
                </c:pt>
                <c:pt idx="9">
                  <c:v>Q4 16</c:v>
                </c:pt>
                <c:pt idx="10">
                  <c:v>Q1 17</c:v>
                </c:pt>
                <c:pt idx="11">
                  <c:v>Q2 17</c:v>
                </c:pt>
                <c:pt idx="12">
                  <c:v>Q3 17</c:v>
                </c:pt>
                <c:pt idx="13">
                  <c:v>Q4 17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1345</c:v>
                </c:pt>
                <c:pt idx="1">
                  <c:v>1236</c:v>
                </c:pt>
                <c:pt idx="2">
                  <c:v>1172</c:v>
                </c:pt>
                <c:pt idx="3">
                  <c:v>821</c:v>
                </c:pt>
                <c:pt idx="4">
                  <c:v>851</c:v>
                </c:pt>
                <c:pt idx="5">
                  <c:v>821</c:v>
                </c:pt>
                <c:pt idx="6">
                  <c:v>598</c:v>
                </c:pt>
                <c:pt idx="7">
                  <c:v>516</c:v>
                </c:pt>
                <c:pt idx="8">
                  <c:v>696</c:v>
                </c:pt>
                <c:pt idx="9">
                  <c:v>790</c:v>
                </c:pt>
                <c:pt idx="10">
                  <c:v>922</c:v>
                </c:pt>
                <c:pt idx="11" formatCode="0">
                  <c:v>1191</c:v>
                </c:pt>
                <c:pt idx="12" formatCode="0">
                  <c:v>1379</c:v>
                </c:pt>
                <c:pt idx="13" formatCode="0">
                  <c:v>1594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5E3-42E2-9EA7-C594BA595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61984"/>
        <c:axId val="208863232"/>
      </c:lineChart>
      <c:catAx>
        <c:axId val="21076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63232"/>
        <c:crosses val="autoZero"/>
        <c:auto val="1"/>
        <c:lblAlgn val="ctr"/>
        <c:lblOffset val="100"/>
        <c:noMultiLvlLbl val="0"/>
      </c:catAx>
      <c:valAx>
        <c:axId val="20886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6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Millions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Eagle Ford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Sheet1!$B$2:$F$2</c:f>
              <c:numCache>
                <c:formatCode>_("$"* #,##0_);_("$"* \(#,##0\);_("$"* "-"??_);_(@_)</c:formatCode>
                <c:ptCount val="5"/>
                <c:pt idx="0">
                  <c:v>4005.3886432828854</c:v>
                </c:pt>
                <c:pt idx="1">
                  <c:v>1862.0470915495314</c:v>
                </c:pt>
                <c:pt idx="2">
                  <c:v>712.44260917125007</c:v>
                </c:pt>
                <c:pt idx="3">
                  <c:v>1438.4918722047364</c:v>
                </c:pt>
                <c:pt idx="4">
                  <c:v>1725.6862386171779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C-432F-8F4C-7B4EFCA7E9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Permian Basin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Sheet1!$B$3:$F$3</c:f>
              <c:numCache>
                <c:formatCode>_("$"* #,##0_);_("$"* \(#,##0\);_("$"* "-"??_);_(@_)</c:formatCode>
                <c:ptCount val="5"/>
                <c:pt idx="0">
                  <c:v>3908.6899719375001</c:v>
                </c:pt>
                <c:pt idx="1">
                  <c:v>2208.2734837124999</c:v>
                </c:pt>
                <c:pt idx="2">
                  <c:v>1591.7171490000003</c:v>
                </c:pt>
                <c:pt idx="3">
                  <c:v>3469.0172081946912</c:v>
                </c:pt>
                <c:pt idx="4">
                  <c:v>4123.2678876005948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2-40DE-8903-E9ED3377069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Etx/NoLa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Sheet1!$B$4:$F$4</c:f>
              <c:numCache>
                <c:formatCode>_("$"* #,##0_);_("$"* \(#,##0\);_("$"* "-"??_);_(@_)</c:formatCode>
                <c:ptCount val="5"/>
                <c:pt idx="0">
                  <c:v>882.604326923077</c:v>
                </c:pt>
                <c:pt idx="1">
                  <c:v>371.22609375000002</c:v>
                </c:pt>
                <c:pt idx="2">
                  <c:v>224.75538281249996</c:v>
                </c:pt>
                <c:pt idx="3">
                  <c:v>584.08162120048019</c:v>
                </c:pt>
                <c:pt idx="4">
                  <c:v>691.85020659512361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2-40DE-8903-E9ED3377069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MidCon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Sheet1!$B$5:$F$5</c:f>
              <c:numCache>
                <c:formatCode>_("$"* #,##0_);_("$"* \(#,##0\);_("$"* "-"??_);_(@_)</c:formatCode>
                <c:ptCount val="5"/>
                <c:pt idx="0">
                  <c:v>4713.1779136026926</c:v>
                </c:pt>
                <c:pt idx="1">
                  <c:v>2055.2488904317497</c:v>
                </c:pt>
                <c:pt idx="2">
                  <c:v>1023.5297030262751</c:v>
                </c:pt>
                <c:pt idx="3">
                  <c:v>1781.4719786948795</c:v>
                </c:pt>
                <c:pt idx="4">
                  <c:v>2114.9691780458852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2-40DE-8903-E9ED3377069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Bakken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Sheet1!$B$6:$F$6</c:f>
              <c:numCache>
                <c:formatCode>_("$"* #,##0_);_("$"* \(#,##0\);_("$"* "-"??_);_(@_)</c:formatCode>
                <c:ptCount val="5"/>
                <c:pt idx="0">
                  <c:v>2251.0102283653846</c:v>
                </c:pt>
                <c:pt idx="1">
                  <c:v>1212.549191015625</c:v>
                </c:pt>
                <c:pt idx="2">
                  <c:v>486.65797312500001</c:v>
                </c:pt>
                <c:pt idx="3">
                  <c:v>771.25293290825982</c:v>
                </c:pt>
                <c:pt idx="4">
                  <c:v>911.02722842404228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62-40DE-8903-E9ED3377069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Rockies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Sheet1!$B$7:$F$7</c:f>
              <c:numCache>
                <c:formatCode>_("$"* #,##0_);_("$"* \(#,##0\);_("$"* "-"??_);_(@_)</c:formatCode>
                <c:ptCount val="5"/>
                <c:pt idx="0">
                  <c:v>1780.8930539090288</c:v>
                </c:pt>
                <c:pt idx="1">
                  <c:v>819.95453963440673</c:v>
                </c:pt>
                <c:pt idx="2">
                  <c:v>417.45479897412349</c:v>
                </c:pt>
                <c:pt idx="3">
                  <c:v>781.77847030277348</c:v>
                </c:pt>
                <c:pt idx="4">
                  <c:v>967.8264504571348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62-40DE-8903-E9ED3377069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Northeast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Sheet1!$B$8:$F$8</c:f>
              <c:numCache>
                <c:formatCode>_("$"* #,##0_);_("$"* \(#,##0\);_("$"* "-"??_);_(@_)</c:formatCode>
                <c:ptCount val="5"/>
                <c:pt idx="0">
                  <c:v>2227.6742706769237</c:v>
                </c:pt>
                <c:pt idx="1">
                  <c:v>1317.2800837199998</c:v>
                </c:pt>
                <c:pt idx="2">
                  <c:v>786.65939758800005</c:v>
                </c:pt>
                <c:pt idx="3">
                  <c:v>1398.1417473848064</c:v>
                </c:pt>
                <c:pt idx="4">
                  <c:v>1661.2521489486421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62-40DE-8903-E9ED3377069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West Coast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Sheet1!$B$9:$F$9</c:f>
              <c:numCache>
                <c:formatCode>_("$"* #,##0_);_("$"* \(#,##0\);_("$"* "-"??_);_(@_)</c:formatCode>
                <c:ptCount val="5"/>
                <c:pt idx="0">
                  <c:v>803.42931162692332</c:v>
                </c:pt>
                <c:pt idx="1">
                  <c:v>352.93558033500005</c:v>
                </c:pt>
                <c:pt idx="2">
                  <c:v>200.33791530975003</c:v>
                </c:pt>
                <c:pt idx="3">
                  <c:v>243.39784028082067</c:v>
                </c:pt>
                <c:pt idx="4">
                  <c:v>304.55451037128643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62-40DE-8903-E9ED33770697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 Gulf Coast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Sheet1!$B$10:$F$10</c:f>
              <c:numCache>
                <c:formatCode>_("$"* #,##0_);_("$"* \(#,##0\);_("$"* "-"??_);_(@_)</c:formatCode>
                <c:ptCount val="5"/>
                <c:pt idx="0">
                  <c:v>951.09282752153842</c:v>
                </c:pt>
                <c:pt idx="1">
                  <c:v>385.21072591500001</c:v>
                </c:pt>
                <c:pt idx="2">
                  <c:v>227.35945277512502</c:v>
                </c:pt>
                <c:pt idx="3">
                  <c:v>286.62902587841148</c:v>
                </c:pt>
                <c:pt idx="4">
                  <c:v>366.52946043189047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62-40DE-8903-E9ED33770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762304"/>
        <c:axId val="7763840"/>
      </c:barChart>
      <c:catAx>
        <c:axId val="776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763840"/>
        <c:crosses val="autoZero"/>
        <c:auto val="1"/>
        <c:lblAlgn val="ctr"/>
        <c:lblOffset val="100"/>
        <c:noMultiLvlLbl val="0"/>
      </c:catAx>
      <c:valAx>
        <c:axId val="7763840"/>
        <c:scaling>
          <c:orientation val="minMax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crossAx val="776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E-4665-8D23-DA8B253FF6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0E-4665-8D23-DA8B253FF6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0E-4665-8D23-DA8B253FF6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0E-4665-8D23-DA8B253FF6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0E-4665-8D23-DA8B253FF64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0E-4665-8D23-DA8B253FF64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0E-4665-8D23-DA8B253FF64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20E-4665-8D23-DA8B253FF64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20E-4665-8D23-DA8B253FF643}"/>
              </c:ext>
            </c:extLst>
          </c:dPt>
          <c:cat>
            <c:strRef>
              <c:f>Sheet1!$A$2:$A$10</c:f>
              <c:strCache>
                <c:ptCount val="9"/>
                <c:pt idx="0">
                  <c:v>Eagle Ford</c:v>
                </c:pt>
                <c:pt idx="1">
                  <c:v>Permian Basin</c:v>
                </c:pt>
                <c:pt idx="2">
                  <c:v>Etx/NoLa</c:v>
                </c:pt>
                <c:pt idx="3">
                  <c:v>MidCon</c:v>
                </c:pt>
                <c:pt idx="4">
                  <c:v>Bakken</c:v>
                </c:pt>
                <c:pt idx="5">
                  <c:v>Rockies</c:v>
                </c:pt>
                <c:pt idx="6">
                  <c:v>Northeast</c:v>
                </c:pt>
                <c:pt idx="7">
                  <c:v>West Coast</c:v>
                </c:pt>
                <c:pt idx="8">
                  <c:v>Gulf Coast</c:v>
                </c:pt>
              </c:strCache>
            </c:strRef>
          </c:cat>
          <c:val>
            <c:numRef>
              <c:f>Sheet1!$B$2:$B$10</c:f>
              <c:numCache>
                <c:formatCode>"$"#,##0</c:formatCode>
                <c:ptCount val="9"/>
                <c:pt idx="0">
                  <c:v>1725.6862386171779</c:v>
                </c:pt>
                <c:pt idx="1">
                  <c:v>4123.2678876005948</c:v>
                </c:pt>
                <c:pt idx="2">
                  <c:v>691.85020659512361</c:v>
                </c:pt>
                <c:pt idx="3">
                  <c:v>2114.9691780458852</c:v>
                </c:pt>
                <c:pt idx="4">
                  <c:v>911.02722842404228</c:v>
                </c:pt>
                <c:pt idx="5">
                  <c:v>967.8264504571348</c:v>
                </c:pt>
                <c:pt idx="6">
                  <c:v>1661.2521489486421</c:v>
                </c:pt>
                <c:pt idx="7">
                  <c:v>304.55451037128643</c:v>
                </c:pt>
                <c:pt idx="8">
                  <c:v>366.52946043189047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E-4452-918A-40D1D651E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Millions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Eagle Ford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Sheet1!$B$2:$F$2</c:f>
              <c:numCache>
                <c:formatCode>_("$"* #,##0_);_("$"* \(#,##0\);_("$"* "-"??_);_(@_)</c:formatCode>
                <c:ptCount val="5"/>
                <c:pt idx="0">
                  <c:v>810.14519675175097</c:v>
                </c:pt>
                <c:pt idx="1">
                  <c:v>462.64781190808128</c:v>
                </c:pt>
                <c:pt idx="2">
                  <c:v>177.90430927623754</c:v>
                </c:pt>
                <c:pt idx="3">
                  <c:v>381.55498151853334</c:v>
                </c:pt>
                <c:pt idx="4">
                  <c:v>476.53339431381454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C-432F-8F4C-7B4EFCA7E9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Permian Basin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Sheet1!$B$3:$F$3</c:f>
              <c:numCache>
                <c:formatCode>_("$"* #,##0_);_("$"* \(#,##0\);_("$"* "-"??_);_(@_)</c:formatCode>
                <c:ptCount val="5"/>
                <c:pt idx="0">
                  <c:v>730.55599306426313</c:v>
                </c:pt>
                <c:pt idx="1">
                  <c:v>540.40365295649997</c:v>
                </c:pt>
                <c:pt idx="2">
                  <c:v>410.53366728000003</c:v>
                </c:pt>
                <c:pt idx="3">
                  <c:v>946.99021229543462</c:v>
                </c:pt>
                <c:pt idx="4">
                  <c:v>1174.7443126552248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2-40DE-8903-E9ED3377069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Etx/NoLa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Sheet1!$B$4:$F$4</c:f>
              <c:numCache>
                <c:formatCode>_("$"* #,##0_);_("$"* \(#,##0\);_("$"* "-"??_);_(@_)</c:formatCode>
                <c:ptCount val="5"/>
                <c:pt idx="0">
                  <c:v>204.90322086778849</c:v>
                </c:pt>
                <c:pt idx="1">
                  <c:v>107.5069125</c:v>
                </c:pt>
                <c:pt idx="2">
                  <c:v>59.307187499999991</c:v>
                </c:pt>
                <c:pt idx="3">
                  <c:v>163.87950768363706</c:v>
                </c:pt>
                <c:pt idx="4">
                  <c:v>202.95801498054806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2-40DE-8903-E9ED3377069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MidCon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Sheet1!$B$5:$F$5</c:f>
              <c:numCache>
                <c:formatCode>_("$"* #,##0_);_("$"* \(#,##0\);_("$"* "-"??_);_(@_)</c:formatCode>
                <c:ptCount val="5"/>
                <c:pt idx="0">
                  <c:v>824.89126285871555</c:v>
                </c:pt>
                <c:pt idx="1">
                  <c:v>463.34868399782999</c:v>
                </c:pt>
                <c:pt idx="2">
                  <c:v>215.89624091970003</c:v>
                </c:pt>
                <c:pt idx="3">
                  <c:v>440.7498566519514</c:v>
                </c:pt>
                <c:pt idx="4">
                  <c:v>546.03613903160874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2-40DE-8903-E9ED3377069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Bakken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Sheet1!$B$6:$F$6</c:f>
              <c:numCache>
                <c:formatCode>_("$"* #,##0_);_("$"* \(#,##0\);_("$"* "-"??_);_(@_)</c:formatCode>
                <c:ptCount val="5"/>
                <c:pt idx="0">
                  <c:v>500.6095072457332</c:v>
                </c:pt>
                <c:pt idx="1">
                  <c:v>335.77635768359374</c:v>
                </c:pt>
                <c:pt idx="2">
                  <c:v>126.036631875</c:v>
                </c:pt>
                <c:pt idx="3">
                  <c:v>209.16716509856386</c:v>
                </c:pt>
                <c:pt idx="4">
                  <c:v>258.79752557535664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62-40DE-8903-E9ED3377069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Rockies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Sheet1!$B$7:$F$7</c:f>
              <c:numCache>
                <c:formatCode>_("$"* #,##0_);_("$"* \(#,##0\);_("$"* "-"??_);_(@_)</c:formatCode>
                <c:ptCount val="5"/>
                <c:pt idx="0">
                  <c:v>329.18550814152633</c:v>
                </c:pt>
                <c:pt idx="1">
                  <c:v>185.38635004366949</c:v>
                </c:pt>
                <c:pt idx="2">
                  <c:v>87.468568557480012</c:v>
                </c:pt>
                <c:pt idx="3">
                  <c:v>183.84080203841788</c:v>
                </c:pt>
                <c:pt idx="4">
                  <c:v>237.12227044521109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62-40DE-8903-E9ED3377069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Northeast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Sheet1!$B$8:$F$8</c:f>
              <c:numCache>
                <c:formatCode>_("$"* #,##0_);_("$"* \(#,##0\);_("$"* "-"??_);_(@_)</c:formatCode>
                <c:ptCount val="5"/>
                <c:pt idx="0">
                  <c:v>568.75902996104094</c:v>
                </c:pt>
                <c:pt idx="1">
                  <c:v>433.05399652679989</c:v>
                </c:pt>
                <c:pt idx="2">
                  <c:v>234.31529919600001</c:v>
                </c:pt>
                <c:pt idx="3">
                  <c:v>461.69302483440896</c:v>
                </c:pt>
                <c:pt idx="4">
                  <c:v>571.24172594796562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62-40DE-8903-E9ED3377069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West Coast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Sheet1!$B$9:$F$9</c:f>
              <c:numCache>
                <c:formatCode>_("$"* #,##0_);_("$"* \(#,##0\);_("$"* "-"??_);_(@_)</c:formatCode>
                <c:ptCount val="5"/>
                <c:pt idx="0">
                  <c:v>112.47567712487069</c:v>
                </c:pt>
                <c:pt idx="1">
                  <c:v>62.654044438260001</c:v>
                </c:pt>
                <c:pt idx="2">
                  <c:v>40.859293830300004</c:v>
                </c:pt>
                <c:pt idx="3">
                  <c:v>53.997504062299711</c:v>
                </c:pt>
                <c:pt idx="4">
                  <c:v>70.782416816183726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62-40DE-8903-E9ED33770697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 Gulf Coast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Sheet1!$B$10:$F$10</c:f>
              <c:numCache>
                <c:formatCode>_("$"* #,##0_);_("$"* \(#,##0\);_("$"* "-"??_);_(@_)</c:formatCode>
                <c:ptCount val="5"/>
                <c:pt idx="0">
                  <c:v>155.96383324150676</c:v>
                </c:pt>
                <c:pt idx="1">
                  <c:v>77.04602718160001</c:v>
                </c:pt>
                <c:pt idx="2">
                  <c:v>42.138072284000003</c:v>
                </c:pt>
                <c:pt idx="3">
                  <c:v>56.281476080202758</c:v>
                </c:pt>
                <c:pt idx="4">
                  <c:v>75.209619228257949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62-40DE-8903-E9ED33770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762304"/>
        <c:axId val="7763840"/>
      </c:barChart>
      <c:catAx>
        <c:axId val="776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763840"/>
        <c:crosses val="autoZero"/>
        <c:auto val="1"/>
        <c:lblAlgn val="ctr"/>
        <c:lblOffset val="100"/>
        <c:noMultiLvlLbl val="0"/>
      </c:catAx>
      <c:valAx>
        <c:axId val="7763840"/>
        <c:scaling>
          <c:orientation val="minMax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crossAx val="776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F-4B63-9EA6-6C9C2DEB67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F-4B63-9EA6-6C9C2DEB67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F-4B63-9EA6-6C9C2DEB67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F-4B63-9EA6-6C9C2DEB67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EF-4B63-9EA6-6C9C2DEB67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F-4B63-9EA6-6C9C2DEB67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EF-4B63-9EA6-6C9C2DEB675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EF-4B63-9EA6-6C9C2DEB675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EF-4B63-9EA6-6C9C2DEB675E}"/>
              </c:ext>
            </c:extLst>
          </c:dPt>
          <c:cat>
            <c:strRef>
              <c:f>Sheet1!$A$2:$A$10</c:f>
              <c:strCache>
                <c:ptCount val="9"/>
                <c:pt idx="0">
                  <c:v>Eagle Ford</c:v>
                </c:pt>
                <c:pt idx="1">
                  <c:v>Permian Basin</c:v>
                </c:pt>
                <c:pt idx="2">
                  <c:v>Etx/NoLa</c:v>
                </c:pt>
                <c:pt idx="3">
                  <c:v>MidCon</c:v>
                </c:pt>
                <c:pt idx="4">
                  <c:v>Bakken</c:v>
                </c:pt>
                <c:pt idx="5">
                  <c:v>Rockies</c:v>
                </c:pt>
                <c:pt idx="6">
                  <c:v>Northeast</c:v>
                </c:pt>
                <c:pt idx="7">
                  <c:v>West Coast</c:v>
                </c:pt>
                <c:pt idx="8">
                  <c:v>Gulf Coast</c:v>
                </c:pt>
              </c:strCache>
            </c:strRef>
          </c:cat>
          <c:val>
            <c:numRef>
              <c:f>Sheet1!$B$2:$B$10</c:f>
              <c:numCache>
                <c:formatCode>"$"#,##0</c:formatCode>
                <c:ptCount val="9"/>
                <c:pt idx="0">
                  <c:v>477</c:v>
                </c:pt>
                <c:pt idx="1">
                  <c:v>1175</c:v>
                </c:pt>
                <c:pt idx="2">
                  <c:v>203</c:v>
                </c:pt>
                <c:pt idx="3">
                  <c:v>546</c:v>
                </c:pt>
                <c:pt idx="4">
                  <c:v>259</c:v>
                </c:pt>
                <c:pt idx="5">
                  <c:v>237</c:v>
                </c:pt>
                <c:pt idx="6">
                  <c:v>571</c:v>
                </c:pt>
                <c:pt idx="7">
                  <c:v>71</c:v>
                </c:pt>
                <c:pt idx="8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E-4452-918A-40D1D651E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Millions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Eagle Ford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Sheet1!$B$2:$F$2</c:f>
              <c:numCache>
                <c:formatCode>_("$"* #,##0_);_("$"* \(#,##0\);_("$"* "-"??_);_(@_)</c:formatCode>
                <c:ptCount val="5"/>
                <c:pt idx="0">
                  <c:v>6197.2967045544256</c:v>
                </c:pt>
                <c:pt idx="1">
                  <c:v>3172.9079401137565</c:v>
                </c:pt>
                <c:pt idx="2">
                  <c:v>1320.2021373160378</c:v>
                </c:pt>
                <c:pt idx="3">
                  <c:v>3112.5156181690618</c:v>
                </c:pt>
                <c:pt idx="4">
                  <c:v>3724.4352603394555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C-432F-8F4C-7B4EFCA7E9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Permian Basin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Sheet1!$B$3:$F$3</c:f>
              <c:numCache>
                <c:formatCode>_("$"* #,##0_);_("$"* \(#,##0\);_("$"* "-"??_);_(@_)</c:formatCode>
                <c:ptCount val="5"/>
                <c:pt idx="0">
                  <c:v>6173.3497227980779</c:v>
                </c:pt>
                <c:pt idx="1">
                  <c:v>3642.8066575889998</c:v>
                </c:pt>
                <c:pt idx="2">
                  <c:v>3039.5849764500003</c:v>
                </c:pt>
                <c:pt idx="3">
                  <c:v>7545.240965612139</c:v>
                </c:pt>
                <c:pt idx="4">
                  <c:v>9013.384006988892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2-40DE-8903-E9ED3377069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Etx/NoLa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Sheet1!$B$4:$F$4</c:f>
              <c:numCache>
                <c:formatCode>_("$"* #,##0_);_("$"* \(#,##0\);_("$"* "-"??_);_(@_)</c:formatCode>
                <c:ptCount val="5"/>
                <c:pt idx="0">
                  <c:v>972.64693269230781</c:v>
                </c:pt>
                <c:pt idx="1">
                  <c:v>452.73504000000003</c:v>
                </c:pt>
                <c:pt idx="2">
                  <c:v>275.74553249999997</c:v>
                </c:pt>
                <c:pt idx="3">
                  <c:v>830.48033531425324</c:v>
                </c:pt>
                <c:pt idx="4">
                  <c:v>984.23082699994643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2-40DE-8903-E9ED3377069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MidCon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Sheet1!$B$5:$F$5</c:f>
              <c:numCache>
                <c:formatCode>_("$"* #,##0_);_("$"* \(#,##0\);_("$"* "-"??_);_(@_)</c:formatCode>
                <c:ptCount val="5"/>
                <c:pt idx="0">
                  <c:v>5868.4066974257694</c:v>
                </c:pt>
                <c:pt idx="1">
                  <c:v>2850.7463337548702</c:v>
                </c:pt>
                <c:pt idx="2">
                  <c:v>1419.8396546304314</c:v>
                </c:pt>
                <c:pt idx="3">
                  <c:v>2901.5994472108855</c:v>
                </c:pt>
                <c:pt idx="4">
                  <c:v>3443.7370174156067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2-40DE-8903-E9ED3377069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Bakken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Sheet1!$B$6:$F$6</c:f>
              <c:numCache>
                <c:formatCode>_("$"* #,##0_);_("$"* \(#,##0\);_("$"* "-"??_);_(@_)</c:formatCode>
                <c:ptCount val="5"/>
                <c:pt idx="0">
                  <c:v>3169.2817667067307</c:v>
                </c:pt>
                <c:pt idx="1">
                  <c:v>1891.8652268101562</c:v>
                </c:pt>
                <c:pt idx="2">
                  <c:v>758.37966547125006</c:v>
                </c:pt>
                <c:pt idx="3">
                  <c:v>1402.3846245943137</c:v>
                </c:pt>
                <c:pt idx="4">
                  <c:v>1657.0235754140112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62-40DE-8903-E9ED3377069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Rockies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Sheet1!$B$7:$F$7</c:f>
              <c:numCache>
                <c:formatCode>_("$"* #,##0_);_("$"* \(#,##0\);_("$"* "-"??_);_(@_)</c:formatCode>
                <c:ptCount val="5"/>
                <c:pt idx="0">
                  <c:v>1306.0715331449037</c:v>
                </c:pt>
                <c:pt idx="1">
                  <c:v>665.54528195596413</c:v>
                </c:pt>
                <c:pt idx="2">
                  <c:v>338.47980792193823</c:v>
                </c:pt>
                <c:pt idx="3">
                  <c:v>738.49228804980703</c:v>
                </c:pt>
                <c:pt idx="4">
                  <c:v>914.14053439625195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62-40DE-8903-E9ED3377069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Northeast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Sheet1!$B$8:$F$8</c:f>
              <c:numCache>
                <c:formatCode>_("$"* #,##0_);_("$"* \(#,##0\);_("$"* "-"??_);_(@_)</c:formatCode>
                <c:ptCount val="5"/>
                <c:pt idx="0">
                  <c:v>4203.6525582711556</c:v>
                </c:pt>
                <c:pt idx="1">
                  <c:v>2822.4685910908997</c:v>
                </c:pt>
                <c:pt idx="2">
                  <c:v>1645.9819549946105</c:v>
                </c:pt>
                <c:pt idx="3">
                  <c:v>3558.3915254327881</c:v>
                </c:pt>
                <c:pt idx="4">
                  <c:v>4208.4880897393123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62-40DE-8903-E9ED3377069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West Coast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Sheet1!$B$9:$F$9</c:f>
              <c:numCache>
                <c:formatCode>_("$"* #,##0_);_("$"* \(#,##0\);_("$"* "-"??_);_(@_)</c:formatCode>
                <c:ptCount val="5"/>
                <c:pt idx="0">
                  <c:v>631.33616657307709</c:v>
                </c:pt>
                <c:pt idx="1">
                  <c:v>306.27201262420004</c:v>
                </c:pt>
                <c:pt idx="2">
                  <c:v>148.63588293357003</c:v>
                </c:pt>
                <c:pt idx="3">
                  <c:v>203.34060094571566</c:v>
                </c:pt>
                <c:pt idx="4">
                  <c:v>254.43240206312308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62-40DE-8903-E9ED33770697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 Gulf Coast 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Sheet1!$B$10:$F$10</c:f>
              <c:numCache>
                <c:formatCode>_("$"* #,##0_);_("$"* \(#,##0\);_("$"* "-"??_);_(@_)</c:formatCode>
                <c:ptCount val="5"/>
                <c:pt idx="0">
                  <c:v>834.36966712507694</c:v>
                </c:pt>
                <c:pt idx="1">
                  <c:v>367.60266863192004</c:v>
                </c:pt>
                <c:pt idx="2">
                  <c:v>215.463627302231</c:v>
                </c:pt>
                <c:pt idx="3">
                  <c:v>319.09255597167731</c:v>
                </c:pt>
                <c:pt idx="4">
                  <c:v>407.29520945014292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62-40DE-8903-E9ED33770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762304"/>
        <c:axId val="7763840"/>
      </c:barChart>
      <c:catAx>
        <c:axId val="776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763840"/>
        <c:crosses val="autoZero"/>
        <c:auto val="1"/>
        <c:lblAlgn val="ctr"/>
        <c:lblOffset val="100"/>
        <c:noMultiLvlLbl val="0"/>
      </c:catAx>
      <c:valAx>
        <c:axId val="7763840"/>
        <c:scaling>
          <c:orientation val="minMax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crossAx val="776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2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1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3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6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8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2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1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0971-2F8A-4D0D-87C0-C2EEE966707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9BD3-7BD4-4309-80F3-966AD1B4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F881-5037-41A4-A53B-83E89A6BE2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The 2018 Oilfield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3D417-0328-42E9-BB98-15ABA5D93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Richard Spears</a:t>
            </a:r>
          </a:p>
          <a:p>
            <a:r>
              <a:rPr lang="en-US" dirty="0">
                <a:solidFill>
                  <a:schemeClr val="bg1"/>
                </a:solidFill>
              </a:rPr>
              <a:t>Spears &amp; Associates</a:t>
            </a:r>
          </a:p>
          <a:p>
            <a:r>
              <a:rPr lang="en-US" dirty="0">
                <a:solidFill>
                  <a:schemeClr val="bg1"/>
                </a:solidFill>
              </a:rPr>
              <a:t>Tulsa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843378-73AE-453D-B3C2-F476973DE71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7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Global Oilfield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2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934165"/>
              </p:ext>
            </p:extLst>
          </p:nvPr>
        </p:nvGraphicFramePr>
        <p:xfrm>
          <a:off x="454325" y="1920814"/>
          <a:ext cx="8235350" cy="452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9E110D-D178-4CA1-B42C-2B73158B10CA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Oilfield Market Report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Spears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2149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2018 Market Growth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CEE6FB-AD1F-4BDD-AF65-0960038F5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352765"/>
              </p:ext>
            </p:extLst>
          </p:nvPr>
        </p:nvGraphicFramePr>
        <p:xfrm>
          <a:off x="1524000" y="1690689"/>
          <a:ext cx="6096000" cy="480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2AC87-1A86-4C0A-8492-DDE8D723C221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Oilfield Market Report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Spears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377630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2018 Market Growth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CEE6FB-AD1F-4BDD-AF65-0960038F5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019675"/>
              </p:ext>
            </p:extLst>
          </p:nvPr>
        </p:nvGraphicFramePr>
        <p:xfrm>
          <a:off x="1524000" y="1690689"/>
          <a:ext cx="6096000" cy="480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2AC87-1A86-4C0A-8492-DDE8D723C221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Oilfield Market Report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Spears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158453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US Laterals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142687E-A059-4400-83AB-2E4358D76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0324"/>
              </p:ext>
            </p:extLst>
          </p:nvPr>
        </p:nvGraphicFramePr>
        <p:xfrm>
          <a:off x="228600" y="1752600"/>
          <a:ext cx="8382000" cy="454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1CBF0E1-E688-437E-BB79-A69E0D730905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DrillingInfo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1CBF0E1-E688-437E-BB79-A69E0D730905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DrillingInfo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FD89E-8059-49CF-9478-4AF9B3A0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628650"/>
            <a:ext cx="83153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US Land Drilling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72AC87-1A86-4C0A-8492-DDE8D723C221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Oilfield Logix Series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Spears &amp; Associates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8092D2-03E2-4193-ADA2-9187B54E3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897227"/>
              </p:ext>
            </p:extLst>
          </p:nvPr>
        </p:nvGraphicFramePr>
        <p:xfrm>
          <a:off x="685800" y="1623848"/>
          <a:ext cx="7772400" cy="477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0ECC1A-F5FC-423B-AD3C-C27CA7B7B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946555"/>
              </p:ext>
            </p:extLst>
          </p:nvPr>
        </p:nvGraphicFramePr>
        <p:xfrm>
          <a:off x="5512676" y="0"/>
          <a:ext cx="3631324" cy="281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1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US Directional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72AC87-1A86-4C0A-8492-DDE8D723C221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Oilfield Logix Series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Spears &amp; Associates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8092D2-03E2-4193-ADA2-9187B54E3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135011"/>
              </p:ext>
            </p:extLst>
          </p:nvPr>
        </p:nvGraphicFramePr>
        <p:xfrm>
          <a:off x="685800" y="1623848"/>
          <a:ext cx="7772400" cy="477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0ECC1A-F5FC-423B-AD3C-C27CA7B7B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993403"/>
              </p:ext>
            </p:extLst>
          </p:nvPr>
        </p:nvGraphicFramePr>
        <p:xfrm>
          <a:off x="5512676" y="0"/>
          <a:ext cx="3631324" cy="281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684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Directional Drilling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5015F7-B340-41A9-B284-F416B3B4D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33882"/>
              </p:ext>
            </p:extLst>
          </p:nvPr>
        </p:nvGraphicFramePr>
        <p:xfrm>
          <a:off x="457200" y="2743200"/>
          <a:ext cx="8153400" cy="2833540"/>
        </p:xfrm>
        <a:graphic>
          <a:graphicData uri="http://schemas.openxmlformats.org/drawingml/2006/table">
            <a:tbl>
              <a:tblPr firstRow="1" lastRow="1" lastCol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280614197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121745518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9197104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605568529"/>
                    </a:ext>
                  </a:extLst>
                </a:gridCol>
              </a:tblGrid>
              <a:tr h="428865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Land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Offshore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Total</a:t>
                      </a:r>
                    </a:p>
                  </a:txBody>
                  <a:tcPr marL="139987" marR="139987" marT="69994" marB="69994"/>
                </a:tc>
                <a:extLst>
                  <a:ext uri="{0D108BD9-81ED-4DB2-BD59-A6C34878D82A}">
                    <a16:rowId xmlns:a16="http://schemas.microsoft.com/office/drawing/2014/main" val="535245860"/>
                  </a:ext>
                </a:extLst>
              </a:tr>
              <a:tr h="428865">
                <a:tc>
                  <a:txBody>
                    <a:bodyPr/>
                    <a:lstStyle/>
                    <a:p>
                      <a:r>
                        <a:rPr lang="en-US" sz="2800" b="1" dirty="0"/>
                        <a:t>US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$2.9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$0.2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$3.1</a:t>
                      </a:r>
                    </a:p>
                  </a:txBody>
                  <a:tcPr marL="139987" marR="139987" marT="69994" marB="69994"/>
                </a:tc>
                <a:extLst>
                  <a:ext uri="{0D108BD9-81ED-4DB2-BD59-A6C34878D82A}">
                    <a16:rowId xmlns:a16="http://schemas.microsoft.com/office/drawing/2014/main" val="1595666613"/>
                  </a:ext>
                </a:extLst>
              </a:tr>
              <a:tr h="428865">
                <a:tc>
                  <a:txBody>
                    <a:bodyPr/>
                    <a:lstStyle/>
                    <a:p>
                      <a:r>
                        <a:rPr lang="en-US" sz="2800" b="1" dirty="0"/>
                        <a:t>Canada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$0.4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$0.1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$0.5</a:t>
                      </a:r>
                    </a:p>
                  </a:txBody>
                  <a:tcPr marL="139987" marR="139987" marT="69994" marB="69994"/>
                </a:tc>
                <a:extLst>
                  <a:ext uri="{0D108BD9-81ED-4DB2-BD59-A6C34878D82A}">
                    <a16:rowId xmlns:a16="http://schemas.microsoft.com/office/drawing/2014/main" val="3056363547"/>
                  </a:ext>
                </a:extLst>
              </a:tr>
              <a:tr h="428865">
                <a:tc>
                  <a:txBody>
                    <a:bodyPr/>
                    <a:lstStyle/>
                    <a:p>
                      <a:r>
                        <a:rPr lang="en-US" sz="2800" b="1" dirty="0"/>
                        <a:t>Intl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$1.0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$3.0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$4.0</a:t>
                      </a:r>
                    </a:p>
                  </a:txBody>
                  <a:tcPr marL="139987" marR="139987" marT="69994" marB="69994"/>
                </a:tc>
                <a:extLst>
                  <a:ext uri="{0D108BD9-81ED-4DB2-BD59-A6C34878D82A}">
                    <a16:rowId xmlns:a16="http://schemas.microsoft.com/office/drawing/2014/main" val="3182854335"/>
                  </a:ext>
                </a:extLst>
              </a:tr>
              <a:tr h="428865">
                <a:tc>
                  <a:txBody>
                    <a:bodyPr/>
                    <a:lstStyle/>
                    <a:p>
                      <a:r>
                        <a:rPr lang="en-US" sz="2800" b="1" dirty="0"/>
                        <a:t>Total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$4.3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$3.3</a:t>
                      </a:r>
                    </a:p>
                  </a:txBody>
                  <a:tcPr marL="139987" marR="139987" marT="69994" marB="699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$7.6</a:t>
                      </a:r>
                    </a:p>
                  </a:txBody>
                  <a:tcPr marL="139987" marR="139987" marT="69994" marB="69994"/>
                </a:tc>
                <a:extLst>
                  <a:ext uri="{0D108BD9-81ED-4DB2-BD59-A6C34878D82A}">
                    <a16:rowId xmlns:a16="http://schemas.microsoft.com/office/drawing/2014/main" val="2685888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7F3BBE-BF07-4991-8FD3-5866A2DC9CFB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Directional Drilling Report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Spears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426098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US </a:t>
            </a:r>
            <a:r>
              <a:rPr lang="en-US" sz="6600" b="1" dirty="0" err="1">
                <a:solidFill>
                  <a:schemeClr val="bg1"/>
                </a:solidFill>
              </a:rPr>
              <a:t>Frac</a:t>
            </a:r>
            <a:endParaRPr lang="en-US" sz="66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72AC87-1A86-4C0A-8492-DDE8D723C221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Oilfield Logix Series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Spears &amp; Associates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8092D2-03E2-4193-ADA2-9187B54E3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513101"/>
              </p:ext>
            </p:extLst>
          </p:nvPr>
        </p:nvGraphicFramePr>
        <p:xfrm>
          <a:off x="685800" y="1623848"/>
          <a:ext cx="7772400" cy="477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0ECC1A-F5FC-423B-AD3C-C27CA7B7B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702676"/>
              </p:ext>
            </p:extLst>
          </p:nvPr>
        </p:nvGraphicFramePr>
        <p:xfrm>
          <a:off x="5512676" y="0"/>
          <a:ext cx="3631324" cy="281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93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US </a:t>
            </a:r>
            <a:r>
              <a:rPr lang="en-US" sz="6600" b="1" dirty="0" err="1">
                <a:solidFill>
                  <a:schemeClr val="bg1"/>
                </a:solidFill>
              </a:rPr>
              <a:t>Frac</a:t>
            </a:r>
            <a:r>
              <a:rPr lang="en-US" sz="6600" b="1" dirty="0">
                <a:solidFill>
                  <a:schemeClr val="bg1"/>
                </a:solidFill>
              </a:rPr>
              <a:t> Mkt vs Sand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72AC87-1A86-4C0A-8492-DDE8D723C221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Hydraulic Fracturing Market by Spears &amp; Associates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F808AED-BDB1-461D-A534-83E64A5BB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337935"/>
              </p:ext>
            </p:extLst>
          </p:nvPr>
        </p:nvGraphicFramePr>
        <p:xfrm>
          <a:off x="0" y="1588577"/>
          <a:ext cx="8858250" cy="478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5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2017:  End of Car Talk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dn.vox-cdn.com/thumbor/kNpKBRWYw8LVRqsTkpZEVLvFoh8=/0x0:1000x980/1200x800/filters:focal(420x410:580x570)/cdn.vox-cdn.com/uploads/chorus_image/image/56924313/0608_car_talk3.0.jpg">
            <a:extLst>
              <a:ext uri="{FF2B5EF4-FFF2-40B4-BE49-F238E27FC236}">
                <a16:creationId xmlns:a16="http://schemas.microsoft.com/office/drawing/2014/main" id="{C2DCD7AD-430D-4E0D-9962-974FBA4D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01" y="2004848"/>
            <a:ext cx="6105197" cy="40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87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0BE0FCB-B525-4995-8622-76171E770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/>
          <a:stretch/>
        </p:blipFill>
        <p:spPr>
          <a:xfrm>
            <a:off x="0" y="0"/>
            <a:ext cx="8896807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D5685F-5475-4783-8153-2C3DA96218A4}"/>
              </a:ext>
            </a:extLst>
          </p:cNvPr>
          <p:cNvCxnSpPr>
            <a:cxnSpLocks/>
          </p:cNvCxnSpPr>
          <p:nvPr/>
        </p:nvCxnSpPr>
        <p:spPr>
          <a:xfrm>
            <a:off x="7774662" y="6584196"/>
            <a:ext cx="0" cy="24834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1CD61F-D629-4B45-89DC-0824FEFF6709}"/>
              </a:ext>
            </a:extLst>
          </p:cNvPr>
          <p:cNvSpPr txBox="1"/>
          <p:nvPr/>
        </p:nvSpPr>
        <p:spPr>
          <a:xfrm>
            <a:off x="6960476" y="286283"/>
            <a:ext cx="218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SAND MINES +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HORIZONTAL WELLS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6FD1AC-7134-438F-9E2C-468DF7BBD386}"/>
              </a:ext>
            </a:extLst>
          </p:cNvPr>
          <p:cNvSpPr txBox="1"/>
          <p:nvPr/>
        </p:nvSpPr>
        <p:spPr>
          <a:xfrm>
            <a:off x="7390751" y="6276419"/>
            <a:ext cx="1004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~ 70 mi</a:t>
            </a:r>
          </a:p>
        </p:txBody>
      </p:sp>
    </p:spTree>
    <p:extLst>
      <p:ext uri="{BB962C8B-B14F-4D97-AF65-F5344CB8AC3E}">
        <p14:creationId xmlns:p14="http://schemas.microsoft.com/office/powerpoint/2010/main" val="2741991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0BE0FCB-B525-4995-8622-76171E770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/>
          <a:stretch/>
        </p:blipFill>
        <p:spPr>
          <a:xfrm>
            <a:off x="0" y="0"/>
            <a:ext cx="8896807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0FC32E-3C32-4B25-997F-4A0B18C229EE}"/>
              </a:ext>
            </a:extLst>
          </p:cNvPr>
          <p:cNvSpPr/>
          <p:nvPr/>
        </p:nvSpPr>
        <p:spPr>
          <a:xfrm>
            <a:off x="3264039" y="4572001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D5685F-5475-4783-8153-2C3DA96218A4}"/>
              </a:ext>
            </a:extLst>
          </p:cNvPr>
          <p:cNvCxnSpPr>
            <a:cxnSpLocks/>
          </p:cNvCxnSpPr>
          <p:nvPr/>
        </p:nvCxnSpPr>
        <p:spPr>
          <a:xfrm>
            <a:off x="7774662" y="6584196"/>
            <a:ext cx="0" cy="24834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4C38706-FF4D-483E-AB7E-2CA1D247191D}"/>
              </a:ext>
            </a:extLst>
          </p:cNvPr>
          <p:cNvSpPr/>
          <p:nvPr/>
        </p:nvSpPr>
        <p:spPr>
          <a:xfrm>
            <a:off x="944192" y="4121000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9E874E-54C4-45A3-B683-4762821CA65A}"/>
              </a:ext>
            </a:extLst>
          </p:cNvPr>
          <p:cNvSpPr/>
          <p:nvPr/>
        </p:nvSpPr>
        <p:spPr>
          <a:xfrm>
            <a:off x="2880489" y="3550712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BD9C61-46D2-4861-BF28-BDC9347A6015}"/>
              </a:ext>
            </a:extLst>
          </p:cNvPr>
          <p:cNvSpPr/>
          <p:nvPr/>
        </p:nvSpPr>
        <p:spPr>
          <a:xfrm>
            <a:off x="1932220" y="-114295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23AC0C-06E2-400E-8B49-750068F0366F}"/>
              </a:ext>
            </a:extLst>
          </p:cNvPr>
          <p:cNvSpPr/>
          <p:nvPr/>
        </p:nvSpPr>
        <p:spPr>
          <a:xfrm>
            <a:off x="1668242" y="634098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55D9DD5-2FA9-492C-A1DC-CC3E08B3638E}"/>
              </a:ext>
            </a:extLst>
          </p:cNvPr>
          <p:cNvSpPr/>
          <p:nvPr/>
        </p:nvSpPr>
        <p:spPr>
          <a:xfrm>
            <a:off x="3191704" y="4693711"/>
            <a:ext cx="444887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9AFEB8-3B15-4DD8-A421-5948DAC10EC5}"/>
              </a:ext>
            </a:extLst>
          </p:cNvPr>
          <p:cNvSpPr/>
          <p:nvPr/>
        </p:nvSpPr>
        <p:spPr>
          <a:xfrm>
            <a:off x="3191704" y="4808016"/>
            <a:ext cx="444887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EDFED1-89E3-4270-8AD2-9455389E9C82}"/>
              </a:ext>
            </a:extLst>
          </p:cNvPr>
          <p:cNvSpPr/>
          <p:nvPr/>
        </p:nvSpPr>
        <p:spPr>
          <a:xfrm>
            <a:off x="3065531" y="4750863"/>
            <a:ext cx="444887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3E719A-1594-4231-A9E4-745E47756399}"/>
              </a:ext>
            </a:extLst>
          </p:cNvPr>
          <p:cNvSpPr/>
          <p:nvPr/>
        </p:nvSpPr>
        <p:spPr>
          <a:xfrm>
            <a:off x="3924629" y="4224071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72DDA4-0286-4C15-9207-B7F260782F67}"/>
              </a:ext>
            </a:extLst>
          </p:cNvPr>
          <p:cNvSpPr/>
          <p:nvPr/>
        </p:nvSpPr>
        <p:spPr>
          <a:xfrm>
            <a:off x="3919556" y="4325106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140310-C67C-42DF-B175-DE62C78EA7D8}"/>
              </a:ext>
            </a:extLst>
          </p:cNvPr>
          <p:cNvSpPr/>
          <p:nvPr/>
        </p:nvSpPr>
        <p:spPr>
          <a:xfrm>
            <a:off x="3591798" y="4815421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507257-AA7C-4062-AEE9-CA091812E49C}"/>
              </a:ext>
            </a:extLst>
          </p:cNvPr>
          <p:cNvSpPr/>
          <p:nvPr/>
        </p:nvSpPr>
        <p:spPr>
          <a:xfrm>
            <a:off x="3690148" y="5058162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D6653A-795E-4887-B1DF-A78E4D81AADC}"/>
              </a:ext>
            </a:extLst>
          </p:cNvPr>
          <p:cNvSpPr/>
          <p:nvPr/>
        </p:nvSpPr>
        <p:spPr>
          <a:xfrm>
            <a:off x="3693593" y="5185077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FA3618B-6341-4598-8064-09C9C90D959C}"/>
              </a:ext>
            </a:extLst>
          </p:cNvPr>
          <p:cNvSpPr/>
          <p:nvPr/>
        </p:nvSpPr>
        <p:spPr>
          <a:xfrm>
            <a:off x="3817127" y="4657740"/>
            <a:ext cx="465427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2CE59F-7209-4DD6-ADE3-6B0D251D44D6}"/>
              </a:ext>
            </a:extLst>
          </p:cNvPr>
          <p:cNvSpPr/>
          <p:nvPr/>
        </p:nvSpPr>
        <p:spPr>
          <a:xfrm>
            <a:off x="3921186" y="4800851"/>
            <a:ext cx="465427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4F7513-A563-41DD-84C0-AB3590B28AB9}"/>
              </a:ext>
            </a:extLst>
          </p:cNvPr>
          <p:cNvSpPr/>
          <p:nvPr/>
        </p:nvSpPr>
        <p:spPr>
          <a:xfrm>
            <a:off x="4092856" y="4964918"/>
            <a:ext cx="465427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9900F8-D53F-4661-AEBA-C6A9ED32DB25}"/>
              </a:ext>
            </a:extLst>
          </p:cNvPr>
          <p:cNvSpPr/>
          <p:nvPr/>
        </p:nvSpPr>
        <p:spPr>
          <a:xfrm>
            <a:off x="4188262" y="5017341"/>
            <a:ext cx="465427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DC7D0E-963F-450E-9E63-59E71F108E39}"/>
              </a:ext>
            </a:extLst>
          </p:cNvPr>
          <p:cNvSpPr/>
          <p:nvPr/>
        </p:nvSpPr>
        <p:spPr>
          <a:xfrm>
            <a:off x="4112331" y="4643367"/>
            <a:ext cx="465427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4D78A8-CAC3-4333-99F6-9B6DD9CE2B9E}"/>
              </a:ext>
            </a:extLst>
          </p:cNvPr>
          <p:cNvSpPr/>
          <p:nvPr/>
        </p:nvSpPr>
        <p:spPr>
          <a:xfrm>
            <a:off x="4325569" y="4636784"/>
            <a:ext cx="465427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F2D0890-9B09-4258-A680-9795FFA0FC85}"/>
              </a:ext>
            </a:extLst>
          </p:cNvPr>
          <p:cNvSpPr/>
          <p:nvPr/>
        </p:nvSpPr>
        <p:spPr>
          <a:xfrm>
            <a:off x="4429628" y="4628994"/>
            <a:ext cx="465427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9973849-320E-4D20-8D23-4E60417EF8EB}"/>
              </a:ext>
            </a:extLst>
          </p:cNvPr>
          <p:cNvSpPr/>
          <p:nvPr/>
        </p:nvSpPr>
        <p:spPr>
          <a:xfrm>
            <a:off x="4593282" y="4036934"/>
            <a:ext cx="449029" cy="408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CD61F-D629-4B45-89DC-0824FEFF6709}"/>
              </a:ext>
            </a:extLst>
          </p:cNvPr>
          <p:cNvSpPr txBox="1"/>
          <p:nvPr/>
        </p:nvSpPr>
        <p:spPr>
          <a:xfrm>
            <a:off x="6960476" y="286283"/>
            <a:ext cx="218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SAND MINES +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HORIZONTAL WELLS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6FD1AC-7134-438F-9E2C-468DF7BBD386}"/>
              </a:ext>
            </a:extLst>
          </p:cNvPr>
          <p:cNvSpPr txBox="1"/>
          <p:nvPr/>
        </p:nvSpPr>
        <p:spPr>
          <a:xfrm>
            <a:off x="7390751" y="6276419"/>
            <a:ext cx="1004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~ 70 mi</a:t>
            </a:r>
          </a:p>
        </p:txBody>
      </p:sp>
    </p:spTree>
    <p:extLst>
      <p:ext uri="{BB962C8B-B14F-4D97-AF65-F5344CB8AC3E}">
        <p14:creationId xmlns:p14="http://schemas.microsoft.com/office/powerpoint/2010/main" val="157144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Offshore Drillers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99E9B5-CE4A-4E7E-838D-7E48D5E45D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499458"/>
              </p:ext>
            </p:extLst>
          </p:nvPr>
        </p:nvGraphicFramePr>
        <p:xfrm>
          <a:off x="266698" y="1981200"/>
          <a:ext cx="8446606" cy="445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69A73EE3-0015-4714-9ADD-9FB0E464B76B}"/>
              </a:ext>
            </a:extLst>
          </p:cNvPr>
          <p:cNvSpPr/>
          <p:nvPr/>
        </p:nvSpPr>
        <p:spPr>
          <a:xfrm>
            <a:off x="6937513" y="6209435"/>
            <a:ext cx="1444487" cy="525060"/>
          </a:xfrm>
          <a:prstGeom prst="rightArrow">
            <a:avLst/>
          </a:prstGeom>
          <a:noFill/>
          <a:ln w="15875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Forecast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C0675-DB82-4C0C-9418-0271E72B46AD}"/>
              </a:ext>
            </a:extLst>
          </p:cNvPr>
          <p:cNvSpPr txBox="1"/>
          <p:nvPr/>
        </p:nvSpPr>
        <p:spPr>
          <a:xfrm>
            <a:off x="414068" y="6487064"/>
            <a:ext cx="1702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Public companies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DEC96-FEA9-4727-B27F-A9CC2AAD9657}"/>
              </a:ext>
            </a:extLst>
          </p:cNvPr>
          <p:cNvSpPr txBox="1"/>
          <p:nvPr/>
        </p:nvSpPr>
        <p:spPr>
          <a:xfrm>
            <a:off x="2524663" y="6492874"/>
            <a:ext cx="48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Product Line Forecast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Spears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3230270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Headlines for 2018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401D42-19FD-449E-B3DB-3231BA886590}"/>
              </a:ext>
            </a:extLst>
          </p:cNvPr>
          <p:cNvSpPr txBox="1"/>
          <p:nvPr/>
        </p:nvSpPr>
        <p:spPr>
          <a:xfrm>
            <a:off x="796159" y="2317531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Will January 2019 oil price futures stay at $52?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In-basin sand…is it too dirty?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Can </a:t>
            </a:r>
            <a:r>
              <a:rPr lang="en-US" sz="3200" dirty="0" err="1">
                <a:solidFill>
                  <a:schemeClr val="bg1"/>
                </a:solidFill>
              </a:rPr>
              <a:t>frac</a:t>
            </a:r>
            <a:r>
              <a:rPr lang="en-US" sz="3200" dirty="0">
                <a:solidFill>
                  <a:schemeClr val="bg1"/>
                </a:solidFill>
              </a:rPr>
              <a:t> catch up with drilling in the Permian?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How real is death by bubble point?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7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Friday Essay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8026230-5D60-4798-968A-AF5EF85D1D9D}"/>
              </a:ext>
            </a:extLst>
          </p:cNvPr>
          <p:cNvSpPr txBox="1"/>
          <p:nvPr/>
        </p:nvSpPr>
        <p:spPr>
          <a:xfrm>
            <a:off x="3088256" y="6292819"/>
            <a:ext cx="2967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spearsresearch.com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B8ABF-54F6-40AC-8967-738601480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229" y="1731136"/>
            <a:ext cx="4905540" cy="45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8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F881-5037-41A4-A53B-83E89A6BE2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The 2018 Oilfield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3D417-0328-42E9-BB98-15ABA5D93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Richard Spears</a:t>
            </a:r>
          </a:p>
          <a:p>
            <a:r>
              <a:rPr lang="en-US" dirty="0">
                <a:solidFill>
                  <a:schemeClr val="bg1"/>
                </a:solidFill>
              </a:rPr>
              <a:t>Spears &amp; Associates</a:t>
            </a:r>
          </a:p>
          <a:p>
            <a:r>
              <a:rPr lang="en-US" dirty="0">
                <a:solidFill>
                  <a:schemeClr val="bg1"/>
                </a:solidFill>
              </a:rPr>
              <a:t>Tulsa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843378-73AE-453D-B3C2-F476973DE71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The Drilldown Podcast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people looking at a computer&#10;&#10;Description generated with high confidence">
            <a:extLst>
              <a:ext uri="{FF2B5EF4-FFF2-40B4-BE49-F238E27FC236}">
                <a16:creationId xmlns:a16="http://schemas.microsoft.com/office/drawing/2014/main" id="{91281863-F7F5-46FA-8A26-99238E74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69" y="1882007"/>
            <a:ext cx="6235262" cy="46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7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The Drilldown Podcast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6C97E6-6DE3-4F95-ABFC-769571BB3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85" y="2084854"/>
            <a:ext cx="2426748" cy="39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The Drilldown Podcast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3B2BAF1-E4C4-43B8-8E95-C1038400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89" y="2587717"/>
            <a:ext cx="8174421" cy="2588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631CAA-5998-40DF-AAF0-A77BA64232CC}"/>
              </a:ext>
            </a:extLst>
          </p:cNvPr>
          <p:cNvSpPr txBox="1"/>
          <p:nvPr/>
        </p:nvSpPr>
        <p:spPr>
          <a:xfrm>
            <a:off x="3088256" y="6292819"/>
            <a:ext cx="2967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spearsresearch.com</a:t>
            </a:r>
          </a:p>
        </p:txBody>
      </p:sp>
    </p:spTree>
    <p:extLst>
      <p:ext uri="{BB962C8B-B14F-4D97-AF65-F5344CB8AC3E}">
        <p14:creationId xmlns:p14="http://schemas.microsoft.com/office/powerpoint/2010/main" val="100941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Oil Demand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18D0E6B-51FE-496A-B6B7-0688C1642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19" y="1676400"/>
            <a:ext cx="661276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4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Snow in Algeria Jan ‘18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 group of men are seen exploring the snow covered dunes of the Sahara Desert">
            <a:extLst>
              <a:ext uri="{FF2B5EF4-FFF2-40B4-BE49-F238E27FC236}">
                <a16:creationId xmlns:a16="http://schemas.microsoft.com/office/drawing/2014/main" id="{094B5DEB-1B28-4FFC-B2F1-3D619B98F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75" y="1690689"/>
            <a:ext cx="6460249" cy="50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8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‘18 Assumed Oil Price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B19839-5C35-4A0C-B816-2A37FA67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2754701"/>
            <a:ext cx="7675350" cy="3422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</a:rPr>
              <a:t>$60 WTI</a:t>
            </a:r>
          </a:p>
        </p:txBody>
      </p:sp>
    </p:spTree>
    <p:extLst>
      <p:ext uri="{BB962C8B-B14F-4D97-AF65-F5344CB8AC3E}">
        <p14:creationId xmlns:p14="http://schemas.microsoft.com/office/powerpoint/2010/main" val="171352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71B7-5F1B-4F46-86F0-C60F83ED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Today’s Oil Price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D3A89-F0B0-49FE-87AA-FF6128EEA52A}"/>
              </a:ext>
            </a:extLst>
          </p:cNvPr>
          <p:cNvCxnSpPr>
            <a:cxnSpLocks/>
          </p:cNvCxnSpPr>
          <p:nvPr/>
        </p:nvCxnSpPr>
        <p:spPr>
          <a:xfrm>
            <a:off x="0" y="1507434"/>
            <a:ext cx="9144000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B19839-5C35-4A0C-B816-2A37FA67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2754701"/>
            <a:ext cx="7675350" cy="3422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>
                <a:solidFill>
                  <a:schemeClr val="bg1"/>
                </a:solidFill>
              </a:rPr>
              <a:t>$64 </a:t>
            </a:r>
            <a:r>
              <a:rPr lang="en-US" sz="9600" b="1" dirty="0">
                <a:solidFill>
                  <a:schemeClr val="bg1"/>
                </a:solidFill>
              </a:rPr>
              <a:t>WTI</a:t>
            </a:r>
          </a:p>
        </p:txBody>
      </p:sp>
    </p:spTree>
    <p:extLst>
      <p:ext uri="{BB962C8B-B14F-4D97-AF65-F5344CB8AC3E}">
        <p14:creationId xmlns:p14="http://schemas.microsoft.com/office/powerpoint/2010/main" val="43141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261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The 2018 Oilfield</vt:lpstr>
      <vt:lpstr>2017:  End of Car Talk</vt:lpstr>
      <vt:lpstr>The Drilldown Podcast</vt:lpstr>
      <vt:lpstr>The Drilldown Podcast</vt:lpstr>
      <vt:lpstr>The Drilldown Podcast</vt:lpstr>
      <vt:lpstr>Oil Demand</vt:lpstr>
      <vt:lpstr>Snow in Algeria Jan ‘18</vt:lpstr>
      <vt:lpstr>‘18 Assumed Oil Price</vt:lpstr>
      <vt:lpstr>Today’s Oil Price</vt:lpstr>
      <vt:lpstr>Global Oilfield</vt:lpstr>
      <vt:lpstr>2018 Market Growth</vt:lpstr>
      <vt:lpstr>2018 Market Growth</vt:lpstr>
      <vt:lpstr>US Laterals</vt:lpstr>
      <vt:lpstr>PowerPoint Presentation</vt:lpstr>
      <vt:lpstr>US Land Drilling</vt:lpstr>
      <vt:lpstr>US Directional</vt:lpstr>
      <vt:lpstr>Directional Drilling</vt:lpstr>
      <vt:lpstr>US Frac</vt:lpstr>
      <vt:lpstr>US Frac Mkt vs Sand</vt:lpstr>
      <vt:lpstr>PowerPoint Presentation</vt:lpstr>
      <vt:lpstr>PowerPoint Presentation</vt:lpstr>
      <vt:lpstr>Offshore Drillers</vt:lpstr>
      <vt:lpstr>Headlines for 2018</vt:lpstr>
      <vt:lpstr>Friday Essay</vt:lpstr>
      <vt:lpstr>The 2018 Oilfield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2018 Oilfield</dc:title>
  <dc:creator>Richard Spears</dc:creator>
  <cp:lastModifiedBy>Richard Spears</cp:lastModifiedBy>
  <cp:revision>57</cp:revision>
  <cp:lastPrinted>2018-01-15T19:54:39Z</cp:lastPrinted>
  <dcterms:created xsi:type="dcterms:W3CDTF">2017-11-14T13:04:17Z</dcterms:created>
  <dcterms:modified xsi:type="dcterms:W3CDTF">2018-01-16T14:51:26Z</dcterms:modified>
</cp:coreProperties>
</file>