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6" r:id="rId2"/>
    <p:sldId id="260" r:id="rId3"/>
    <p:sldId id="319" r:id="rId4"/>
    <p:sldId id="320" r:id="rId5"/>
    <p:sldId id="289" r:id="rId6"/>
    <p:sldId id="274" r:id="rId7"/>
    <p:sldId id="310" r:id="rId8"/>
    <p:sldId id="273" r:id="rId9"/>
    <p:sldId id="314" r:id="rId10"/>
    <p:sldId id="313" r:id="rId11"/>
    <p:sldId id="316" r:id="rId12"/>
    <p:sldId id="312" r:id="rId13"/>
    <p:sldId id="298" r:id="rId14"/>
    <p:sldId id="299" r:id="rId15"/>
    <p:sldId id="266" r:id="rId16"/>
    <p:sldId id="321" r:id="rId17"/>
    <p:sldId id="318" r:id="rId18"/>
    <p:sldId id="317" r:id="rId19"/>
    <p:sldId id="305" r:id="rId20"/>
    <p:sldId id="288" r:id="rId21"/>
    <p:sldId id="322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0" autoAdjust="0"/>
    <p:restoredTop sz="90929"/>
  </p:normalViewPr>
  <p:slideViewPr>
    <p:cSldViewPr>
      <p:cViewPr varScale="1">
        <p:scale>
          <a:sx n="72" d="100"/>
          <a:sy n="72" d="100"/>
        </p:scale>
        <p:origin x="1680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CCBFD7-3E59-476E-817A-34B709BD96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96E6E1-AF57-44AA-B26A-723FCF584C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555EF5-FE9E-4A5D-AA60-5F283310F1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E5DFDE-BFE8-4339-B684-B42688DD3F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856B5B-658A-473B-913B-2D5E3433E4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8454BC-D371-41E2-8AF0-743ACF163C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A3D6CC-F252-4EC4-A327-22BA0DF97A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7BB52E-F831-4F06-9CD8-0EC2F59D7F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5FF06F-76FF-456A-A01E-5CB89ED772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BF6261-AC86-4F4C-826D-28D664F470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4D6F05-BCEF-49B9-9BF9-B973036777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185E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7F1D472-0E47-417A-92EB-CFADA0B383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ChangeArrowheads="1"/>
          </p:cNvSpPr>
          <p:nvPr/>
        </p:nvSpPr>
        <p:spPr bwMode="auto">
          <a:xfrm>
            <a:off x="228600" y="838200"/>
            <a:ext cx="86868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b="1" dirty="0">
                <a:solidFill>
                  <a:srgbClr val="FF3300"/>
                </a:solidFill>
              </a:rPr>
              <a:t>Budget Conscious Horizontals</a:t>
            </a:r>
          </a:p>
          <a:p>
            <a:pPr algn="ctr"/>
            <a:r>
              <a:rPr lang="en-US" sz="4400" b="1" dirty="0">
                <a:solidFill>
                  <a:srgbClr val="FF3300"/>
                </a:solidFill>
              </a:rPr>
              <a:t>In The Big Lime $$$$</a:t>
            </a:r>
            <a:endParaRPr lang="en-US" sz="4400" dirty="0">
              <a:solidFill>
                <a:srgbClr val="FFFF00"/>
              </a:solidFill>
            </a:endParaRPr>
          </a:p>
          <a:p>
            <a:pPr algn="ctr"/>
            <a:endParaRPr lang="en-US" sz="3200" dirty="0">
              <a:solidFill>
                <a:srgbClr val="FFFF00"/>
              </a:solidFill>
            </a:endParaRP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Charter Oak Production Co., LLC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Oklahoma City, OK</a:t>
            </a:r>
          </a:p>
          <a:p>
            <a:endParaRPr lang="en-US" sz="3200" dirty="0">
              <a:solidFill>
                <a:srgbClr val="FFFF00"/>
              </a:solidFill>
            </a:endParaRPr>
          </a:p>
          <a:p>
            <a:pPr algn="ctr"/>
            <a:r>
              <a:rPr lang="en-US" sz="3200" dirty="0">
                <a:solidFill>
                  <a:srgbClr val="FFFF00"/>
                </a:solidFill>
              </a:rPr>
              <a:t>AADE Symposium</a:t>
            </a:r>
          </a:p>
          <a:p>
            <a:pPr algn="ctr"/>
            <a:r>
              <a:rPr lang="en-US" sz="3200" dirty="0">
                <a:solidFill>
                  <a:srgbClr val="FFFF00"/>
                </a:solidFill>
              </a:rPr>
              <a:t>Norman, Oklahoma</a:t>
            </a:r>
          </a:p>
          <a:p>
            <a:pPr algn="ctr"/>
            <a:r>
              <a:rPr lang="en-US" sz="3200" dirty="0">
                <a:solidFill>
                  <a:srgbClr val="FFFF00"/>
                </a:solidFill>
              </a:rPr>
              <a:t>13 September 2022</a:t>
            </a:r>
          </a:p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76400"/>
            <a:ext cx="8229600" cy="460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7620000" cy="1524000"/>
          </a:xfrm>
        </p:spPr>
        <p:txBody>
          <a:bodyPr/>
          <a:lstStyle/>
          <a:p>
            <a:r>
              <a:rPr lang="en-US" sz="3200">
                <a:solidFill>
                  <a:srgbClr val="FFFF00"/>
                </a:solidFill>
              </a:rPr>
              <a:t>Nadel &amp; Gussman-Perry Lake 2-31H</a:t>
            </a:r>
            <a:br>
              <a:rPr lang="en-US">
                <a:solidFill>
                  <a:srgbClr val="FFFF00"/>
                </a:solidFill>
              </a:rPr>
            </a:br>
            <a:r>
              <a:rPr lang="en-US" sz="3200">
                <a:solidFill>
                  <a:srgbClr val="FFFF00"/>
                </a:solidFill>
              </a:rPr>
              <a:t>Single 8500 Gallons 20% HCL Open Hole</a:t>
            </a:r>
            <a:br>
              <a:rPr lang="en-US" sz="3200">
                <a:solidFill>
                  <a:srgbClr val="FFFF00"/>
                </a:solidFill>
              </a:rPr>
            </a:br>
            <a:r>
              <a:rPr lang="en-US" sz="3200">
                <a:solidFill>
                  <a:schemeClr val="bg1"/>
                </a:solidFill>
              </a:rPr>
              <a:t>IP: 960 BOPD with 383 MCF/D</a:t>
            </a:r>
          </a:p>
        </p:txBody>
      </p:sp>
      <p:sp>
        <p:nvSpPr>
          <p:cNvPr id="15364" name="TextBox 4"/>
          <p:cNvSpPr txBox="1">
            <a:spLocks noChangeArrowheads="1"/>
          </p:cNvSpPr>
          <p:nvPr/>
        </p:nvSpPr>
        <p:spPr bwMode="auto">
          <a:xfrm>
            <a:off x="1828800" y="2133600"/>
            <a:ext cx="6629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FF3300"/>
                </a:solidFill>
              </a:rPr>
              <a:t>52,529 BO and 66 MMCF Since 12/2004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2"/>
          <p:cNvSpPr txBox="1">
            <a:spLocks noChangeArrowheads="1"/>
          </p:cNvSpPr>
          <p:nvPr/>
        </p:nvSpPr>
        <p:spPr bwMode="auto">
          <a:xfrm>
            <a:off x="838200" y="228600"/>
            <a:ext cx="73914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Perry Lake Big Lime Structure</a:t>
            </a:r>
            <a:r>
              <a:rPr lang="en-US" sz="4000" dirty="0">
                <a:solidFill>
                  <a:srgbClr val="FFFF00"/>
                </a:solidFill>
              </a:rPr>
              <a:t> </a:t>
            </a:r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066800"/>
            <a:ext cx="5486400" cy="552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2"/>
          <p:cNvSpPr txBox="1">
            <a:spLocks noChangeArrowheads="1"/>
          </p:cNvSpPr>
          <p:nvPr/>
        </p:nvSpPr>
        <p:spPr bwMode="auto">
          <a:xfrm>
            <a:off x="838200" y="228600"/>
            <a:ext cx="73914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Perry Lake Big Lime Net Pay</a:t>
            </a:r>
            <a:r>
              <a:rPr lang="en-US" sz="4000" dirty="0">
                <a:solidFill>
                  <a:srgbClr val="FFFF00"/>
                </a:solidFill>
              </a:rPr>
              <a:t> </a:t>
            </a:r>
          </a:p>
        </p:txBody>
      </p:sp>
      <p:pic>
        <p:nvPicPr>
          <p:cNvPr id="7" name="Picture 6" descr="Diagram, engineering drawing&#10;&#10;Description automatically generated">
            <a:extLst>
              <a:ext uri="{FF2B5EF4-FFF2-40B4-BE49-F238E27FC236}">
                <a16:creationId xmlns:a16="http://schemas.microsoft.com/office/drawing/2014/main" id="{6428B5BD-BC11-FDC1-5439-EAC45AD46E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610" y="1066800"/>
            <a:ext cx="5402580" cy="54303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>
          <a:xfrm>
            <a:off x="533400" y="228600"/>
            <a:ext cx="8229600" cy="838200"/>
          </a:xfrm>
        </p:spPr>
        <p:txBody>
          <a:bodyPr/>
          <a:lstStyle/>
          <a:p>
            <a:r>
              <a:rPr lang="en-US" u="sng" dirty="0">
                <a:solidFill>
                  <a:schemeClr val="bg1"/>
                </a:solidFill>
              </a:rPr>
              <a:t>Big Lime Reservoir Properties</a:t>
            </a:r>
          </a:p>
        </p:txBody>
      </p:sp>
      <p:sp>
        <p:nvSpPr>
          <p:cNvPr id="7171" name="Subtitle 2"/>
          <p:cNvSpPr>
            <a:spLocks noGrp="1"/>
          </p:cNvSpPr>
          <p:nvPr>
            <p:ph type="subTitle" idx="1"/>
          </p:nvPr>
        </p:nvSpPr>
        <p:spPr>
          <a:xfrm>
            <a:off x="838200" y="1295400"/>
            <a:ext cx="7696200" cy="5257800"/>
          </a:xfrm>
        </p:spPr>
        <p:txBody>
          <a:bodyPr/>
          <a:lstStyle/>
          <a:p>
            <a:pPr algn="l">
              <a:buFontTx/>
              <a:buChar char="•"/>
            </a:pPr>
            <a:r>
              <a:rPr lang="en-US" dirty="0">
                <a:solidFill>
                  <a:srgbClr val="FFFF00"/>
                </a:solidFill>
              </a:rPr>
              <a:t>Effective Porosity from 18-24%</a:t>
            </a:r>
          </a:p>
          <a:p>
            <a:pPr algn="l">
              <a:buFontTx/>
              <a:buChar char="•"/>
            </a:pPr>
            <a:r>
              <a:rPr lang="en-US" dirty="0">
                <a:solidFill>
                  <a:srgbClr val="FFFF00"/>
                </a:solidFill>
              </a:rPr>
              <a:t>Water Saturation Approximately 20%</a:t>
            </a:r>
          </a:p>
          <a:p>
            <a:pPr algn="l">
              <a:buFontTx/>
              <a:buChar char="•"/>
            </a:pPr>
            <a:r>
              <a:rPr lang="en-US" dirty="0">
                <a:solidFill>
                  <a:srgbClr val="FFFF00"/>
                </a:solidFill>
              </a:rPr>
              <a:t>Net Pay from 8 to 14 Feet</a:t>
            </a:r>
          </a:p>
          <a:p>
            <a:pPr algn="l">
              <a:buFontTx/>
              <a:buChar char="•"/>
            </a:pPr>
            <a:r>
              <a:rPr lang="en-US" dirty="0">
                <a:solidFill>
                  <a:srgbClr val="FFFF00"/>
                </a:solidFill>
              </a:rPr>
              <a:t>Pore Pressure Gradient of 0.433 psi/ft</a:t>
            </a:r>
          </a:p>
          <a:p>
            <a:pPr algn="l">
              <a:buFontTx/>
              <a:buChar char="•"/>
            </a:pPr>
            <a:r>
              <a:rPr lang="en-US" dirty="0" err="1">
                <a:solidFill>
                  <a:srgbClr val="FFFF00"/>
                </a:solidFill>
              </a:rPr>
              <a:t>Milidarcy</a:t>
            </a:r>
            <a:r>
              <a:rPr lang="en-US" dirty="0">
                <a:solidFill>
                  <a:srgbClr val="FFFF00"/>
                </a:solidFill>
              </a:rPr>
              <a:t> Range Permeability</a:t>
            </a:r>
          </a:p>
          <a:p>
            <a:pPr algn="l">
              <a:buFontTx/>
              <a:buChar char="•"/>
            </a:pPr>
            <a:r>
              <a:rPr lang="en-US" dirty="0">
                <a:solidFill>
                  <a:srgbClr val="FFFF00"/>
                </a:solidFill>
              </a:rPr>
              <a:t>GOR 1200 SCF/BBL, BTU = 1260</a:t>
            </a:r>
          </a:p>
          <a:p>
            <a:pPr algn="l">
              <a:buFontTx/>
              <a:buChar char="•"/>
            </a:pPr>
            <a:r>
              <a:rPr lang="en-US" dirty="0">
                <a:solidFill>
                  <a:srgbClr val="FFFF00"/>
                </a:solidFill>
              </a:rPr>
              <a:t>Oil Gravity = 40 API</a:t>
            </a:r>
          </a:p>
          <a:p>
            <a:pPr algn="l">
              <a:buFontTx/>
              <a:buChar char="•"/>
            </a:pPr>
            <a:r>
              <a:rPr lang="en-US" dirty="0">
                <a:solidFill>
                  <a:srgbClr val="FFFF00"/>
                </a:solidFill>
              </a:rPr>
              <a:t>Clean Limestone Lithology</a:t>
            </a:r>
          </a:p>
          <a:p>
            <a:pPr algn="l">
              <a:buFontTx/>
              <a:buChar char="•"/>
            </a:pPr>
            <a:r>
              <a:rPr lang="en-US" dirty="0">
                <a:solidFill>
                  <a:srgbClr val="FFFF00"/>
                </a:solidFill>
              </a:rPr>
              <a:t>Approx 4500’ TVD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1066800"/>
          </a:xfrm>
        </p:spPr>
        <p:txBody>
          <a:bodyPr/>
          <a:lstStyle/>
          <a:p>
            <a:r>
              <a:rPr lang="en-US" u="sng" dirty="0">
                <a:solidFill>
                  <a:schemeClr val="bg1"/>
                </a:solidFill>
              </a:rPr>
              <a:t>Perry Lake Big Lime Economics</a:t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411" name="Subtitle 2"/>
          <p:cNvSpPr>
            <a:spLocks noGrp="1"/>
          </p:cNvSpPr>
          <p:nvPr>
            <p:ph type="subTitle" idx="1"/>
          </p:nvPr>
        </p:nvSpPr>
        <p:spPr>
          <a:xfrm>
            <a:off x="685800" y="2057400"/>
            <a:ext cx="8001000" cy="4267200"/>
          </a:xfrm>
        </p:spPr>
        <p:txBody>
          <a:bodyPr/>
          <a:lstStyle/>
          <a:p>
            <a:pPr algn="l">
              <a:buFontTx/>
              <a:buChar char="•"/>
            </a:pPr>
            <a:r>
              <a:rPr lang="en-US" dirty="0">
                <a:solidFill>
                  <a:srgbClr val="FFFF00"/>
                </a:solidFill>
              </a:rPr>
              <a:t>5.7MMBO In-Place Per Section</a:t>
            </a:r>
          </a:p>
          <a:p>
            <a:pPr algn="l">
              <a:buFontTx/>
              <a:buChar char="•"/>
            </a:pPr>
            <a:r>
              <a:rPr lang="en-US" dirty="0">
                <a:solidFill>
                  <a:srgbClr val="FFFF00"/>
                </a:solidFill>
              </a:rPr>
              <a:t>4 Well Development Per Section</a:t>
            </a:r>
          </a:p>
          <a:p>
            <a:pPr algn="l">
              <a:buFontTx/>
              <a:buChar char="•"/>
            </a:pPr>
            <a:r>
              <a:rPr lang="en-US" dirty="0">
                <a:solidFill>
                  <a:srgbClr val="FFFF00"/>
                </a:solidFill>
              </a:rPr>
              <a:t>215 MBO Primary EUR per Well</a:t>
            </a:r>
          </a:p>
          <a:p>
            <a:pPr algn="l">
              <a:buFontTx/>
              <a:buChar char="•"/>
            </a:pPr>
            <a:r>
              <a:rPr lang="en-US" dirty="0">
                <a:solidFill>
                  <a:srgbClr val="FFFF00"/>
                </a:solidFill>
              </a:rPr>
              <a:t>360 MMcf Primary per Well</a:t>
            </a:r>
          </a:p>
          <a:p>
            <a:pPr algn="l">
              <a:buFontTx/>
              <a:buChar char="•"/>
            </a:pPr>
            <a:r>
              <a:rPr lang="en-US" dirty="0">
                <a:solidFill>
                  <a:srgbClr val="FFFF00"/>
                </a:solidFill>
              </a:rPr>
              <a:t>Currently $3.3MM/Well D&amp;C Cost</a:t>
            </a:r>
          </a:p>
          <a:p>
            <a:pPr algn="l">
              <a:buFontTx/>
              <a:buChar char="•"/>
            </a:pPr>
            <a:r>
              <a:rPr lang="en-US" dirty="0">
                <a:solidFill>
                  <a:srgbClr val="FF3300"/>
                </a:solidFill>
              </a:rPr>
              <a:t>Secondary Recovery = 400 MBO per Section?</a:t>
            </a:r>
          </a:p>
          <a:p>
            <a:pPr algn="l">
              <a:buFontTx/>
              <a:buChar char="•"/>
            </a:pPr>
            <a:endParaRPr lang="en-US" dirty="0">
              <a:solidFill>
                <a:srgbClr val="FFFF00"/>
              </a:solidFill>
            </a:endParaRPr>
          </a:p>
          <a:p>
            <a:pPr algn="l">
              <a:buFontTx/>
              <a:buChar char="•"/>
            </a:pP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066800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1"/>
                </a:solidFill>
              </a:rPr>
              <a:t>Gleason 1-31-30 XH Geosteering Plot</a:t>
            </a:r>
            <a:r>
              <a:rPr lang="en-US" sz="3600" dirty="0">
                <a:solidFill>
                  <a:srgbClr val="FFFF00"/>
                </a:solidFill>
              </a:rPr>
              <a:t> </a:t>
            </a:r>
            <a:br>
              <a:rPr lang="en-US" sz="3600" dirty="0">
                <a:solidFill>
                  <a:srgbClr val="FFFF00"/>
                </a:solidFill>
              </a:rPr>
            </a:b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8C378B56-AA0C-7EA3-D77C-1038424681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37" y="1371600"/>
            <a:ext cx="7948126" cy="4648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534400" cy="1066800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1"/>
                </a:solidFill>
              </a:rPr>
              <a:t>Gleason 1-31-30 XH  Oil Tracers vs Porosity</a:t>
            </a:r>
            <a:br>
              <a:rPr lang="en-US" sz="3600" dirty="0">
                <a:solidFill>
                  <a:srgbClr val="FFFF00"/>
                </a:solidFill>
              </a:rPr>
            </a:b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3" name="Picture 2" descr="A picture containing text, candelabrum&#10;&#10;Description automatically generated">
            <a:extLst>
              <a:ext uri="{FF2B5EF4-FFF2-40B4-BE49-F238E27FC236}">
                <a16:creationId xmlns:a16="http://schemas.microsoft.com/office/drawing/2014/main" id="{DBA941BA-4D6D-FCA5-5CA7-116865B2C1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88739"/>
            <a:ext cx="8827926" cy="4654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1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itl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7620000" cy="1219200"/>
          </a:xfrm>
        </p:spPr>
        <p:txBody>
          <a:bodyPr/>
          <a:lstStyle/>
          <a:p>
            <a:r>
              <a:rPr lang="en-US" sz="3200" u="sng" dirty="0">
                <a:solidFill>
                  <a:schemeClr val="bg1"/>
                </a:solidFill>
              </a:rPr>
              <a:t>Perry Lake 5000’ Lateral Type Curve</a:t>
            </a:r>
            <a:br>
              <a:rPr lang="en-US" sz="3200" u="sng" dirty="0">
                <a:solidFill>
                  <a:srgbClr val="FFFF00"/>
                </a:solidFill>
              </a:rPr>
            </a:br>
            <a:r>
              <a:rPr lang="en-US" sz="3200" dirty="0">
                <a:solidFill>
                  <a:srgbClr val="FFFF00"/>
                </a:solidFill>
              </a:rPr>
              <a:t>Projected IP: 200 BOPD with 250 MCF/D</a:t>
            </a:r>
          </a:p>
        </p:txBody>
      </p:sp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4380BAF9-0E34-16B4-297D-1CE41FA1BA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440180"/>
            <a:ext cx="7924800" cy="5256094"/>
          </a:xfrm>
          <a:prstGeom prst="rect">
            <a:avLst/>
          </a:prstGeom>
        </p:spPr>
      </p:pic>
      <p:sp>
        <p:nvSpPr>
          <p:cNvPr id="15364" name="TextBox 4"/>
          <p:cNvSpPr txBox="1">
            <a:spLocks noChangeArrowheads="1"/>
          </p:cNvSpPr>
          <p:nvPr/>
        </p:nvSpPr>
        <p:spPr bwMode="auto">
          <a:xfrm>
            <a:off x="2362200" y="2514600"/>
            <a:ext cx="4953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3300"/>
                </a:solidFill>
              </a:rPr>
              <a:t>EUR: 215 MBO and 264 MMCF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2"/>
          <p:cNvSpPr txBox="1">
            <a:spLocks noChangeArrowheads="1"/>
          </p:cNvSpPr>
          <p:nvPr/>
        </p:nvSpPr>
        <p:spPr bwMode="auto">
          <a:xfrm>
            <a:off x="838200" y="228600"/>
            <a:ext cx="73914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Perry Lake Big Lime Drill Rate</a:t>
            </a:r>
            <a:r>
              <a:rPr lang="en-US" sz="4000" dirty="0">
                <a:solidFill>
                  <a:srgbClr val="FFFF00"/>
                </a:solidFill>
              </a:rPr>
              <a:t> </a:t>
            </a:r>
          </a:p>
        </p:txBody>
      </p:sp>
      <p:pic>
        <p:nvPicPr>
          <p:cNvPr id="4" name="Picture 3" descr="Chart, line chart&#10;&#10;Description automatically generated">
            <a:extLst>
              <a:ext uri="{FF2B5EF4-FFF2-40B4-BE49-F238E27FC236}">
                <a16:creationId xmlns:a16="http://schemas.microsoft.com/office/drawing/2014/main" id="{A7735938-6E0A-1DFF-60F2-0DF141403D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098274"/>
            <a:ext cx="7162799" cy="55311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 sz="4800" u="sng" dirty="0">
                <a:solidFill>
                  <a:schemeClr val="bg1"/>
                </a:solidFill>
              </a:rPr>
              <a:t>Cost Savings Items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5334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FFFF00"/>
                </a:solidFill>
              </a:rPr>
              <a:t>Smaller rig has move and rig up efficiency</a:t>
            </a:r>
          </a:p>
          <a:p>
            <a:pPr eaLnBrk="1" hangingPunct="1"/>
            <a:r>
              <a:rPr lang="en-US" dirty="0">
                <a:solidFill>
                  <a:srgbClr val="FFFF00"/>
                </a:solidFill>
              </a:rPr>
              <a:t>Lower pad costs for smaller rig</a:t>
            </a:r>
          </a:p>
          <a:p>
            <a:pPr eaLnBrk="1" hangingPunct="1"/>
            <a:r>
              <a:rPr lang="en-US" dirty="0">
                <a:solidFill>
                  <a:srgbClr val="FFFF00"/>
                </a:solidFill>
              </a:rPr>
              <a:t>Fresh mud system</a:t>
            </a:r>
          </a:p>
          <a:p>
            <a:pPr eaLnBrk="1" hangingPunct="1"/>
            <a:r>
              <a:rPr lang="en-US" dirty="0">
                <a:solidFill>
                  <a:srgbClr val="FFFF00"/>
                </a:solidFill>
              </a:rPr>
              <a:t>Soil farm mud adjacent to pad</a:t>
            </a:r>
          </a:p>
          <a:p>
            <a:pPr eaLnBrk="1" hangingPunct="1"/>
            <a:r>
              <a:rPr lang="en-US" dirty="0">
                <a:solidFill>
                  <a:srgbClr val="FFFF00"/>
                </a:solidFill>
              </a:rPr>
              <a:t>Lower water costs due to proximity to lake</a:t>
            </a:r>
          </a:p>
          <a:p>
            <a:pPr eaLnBrk="1" hangingPunct="1"/>
            <a:r>
              <a:rPr lang="en-US" dirty="0">
                <a:solidFill>
                  <a:srgbClr val="FFFF00"/>
                </a:solidFill>
              </a:rPr>
              <a:t>Use of conventional directional vs RSS</a:t>
            </a:r>
          </a:p>
          <a:p>
            <a:pPr eaLnBrk="1" hangingPunct="1"/>
            <a:r>
              <a:rPr lang="en-US" dirty="0">
                <a:solidFill>
                  <a:srgbClr val="FFFF00"/>
                </a:solidFill>
              </a:rPr>
              <a:t>Use of alternate surface/intermediate casing</a:t>
            </a:r>
          </a:p>
          <a:p>
            <a:pPr eaLnBrk="1" hangingPunct="1"/>
            <a:r>
              <a:rPr lang="en-US" dirty="0">
                <a:solidFill>
                  <a:srgbClr val="FFFF00"/>
                </a:solidFill>
              </a:rPr>
              <a:t>Savings in tapered casing string</a:t>
            </a:r>
          </a:p>
          <a:p>
            <a:pPr eaLnBrk="1" hangingPunct="1"/>
            <a:endParaRPr lang="en-US" dirty="0">
              <a:solidFill>
                <a:srgbClr val="FFFF00"/>
              </a:solidFill>
            </a:endParaRPr>
          </a:p>
          <a:p>
            <a:pPr eaLnBrk="1" hangingPunct="1"/>
            <a:endParaRPr lang="en-US" dirty="0">
              <a:solidFill>
                <a:srgbClr val="FFFF00"/>
              </a:solidFill>
            </a:endParaRPr>
          </a:p>
          <a:p>
            <a:pPr eaLnBrk="1" hangingPunct="1">
              <a:buFontTx/>
              <a:buNone/>
            </a:pP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1066800" y="381000"/>
            <a:ext cx="7086600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What is the Big Lime?</a:t>
            </a:r>
          </a:p>
          <a:p>
            <a:pPr algn="ctr"/>
            <a:endParaRPr lang="en-US" sz="3600" b="1" u="sng" dirty="0">
              <a:solidFill>
                <a:schemeClr val="bg1"/>
              </a:solidFill>
            </a:endParaRPr>
          </a:p>
          <a:p>
            <a:pPr algn="ctr"/>
            <a:endParaRPr lang="en-US" sz="3600" b="1" u="sng" dirty="0">
              <a:solidFill>
                <a:schemeClr val="bg1"/>
              </a:solidFill>
            </a:endParaRPr>
          </a:p>
          <a:p>
            <a:endParaRPr lang="en-US" sz="3200" dirty="0">
              <a:solidFill>
                <a:srgbClr val="FFFF00"/>
              </a:solidFill>
            </a:endParaRPr>
          </a:p>
          <a:p>
            <a:pPr algn="ctr"/>
            <a:endParaRPr lang="en-US" sz="3200" dirty="0">
              <a:solidFill>
                <a:srgbClr val="FFFF00"/>
              </a:solidFill>
            </a:endParaRPr>
          </a:p>
          <a:p>
            <a:pPr algn="ctr"/>
            <a:endParaRPr lang="en-US" sz="3200" dirty="0">
              <a:solidFill>
                <a:srgbClr val="FFFF00"/>
              </a:solidFill>
            </a:endParaRPr>
          </a:p>
          <a:p>
            <a:pPr algn="ctr"/>
            <a:endParaRPr lang="en-US" sz="3200" dirty="0">
              <a:solidFill>
                <a:srgbClr val="FFFF00"/>
              </a:solidFill>
            </a:endParaRPr>
          </a:p>
        </p:txBody>
      </p:sp>
      <p:pic>
        <p:nvPicPr>
          <p:cNvPr id="3" name="Picture 2" descr="Shape&#10;&#10;Description automatically generated">
            <a:extLst>
              <a:ext uri="{FF2B5EF4-FFF2-40B4-BE49-F238E27FC236}">
                <a16:creationId xmlns:a16="http://schemas.microsoft.com/office/drawing/2014/main" id="{607E1B67-3C07-4797-9A67-E878A9A909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2" y="1912973"/>
            <a:ext cx="4572000" cy="4572000"/>
          </a:xfrm>
          <a:prstGeom prst="rect">
            <a:avLst/>
          </a:prstGeom>
        </p:spPr>
      </p:pic>
      <p:pic>
        <p:nvPicPr>
          <p:cNvPr id="5" name="Picture 4" descr="A picture containing clipart, doll&#10;&#10;Description automatically generated">
            <a:extLst>
              <a:ext uri="{FF2B5EF4-FFF2-40B4-BE49-F238E27FC236}">
                <a16:creationId xmlns:a16="http://schemas.microsoft.com/office/drawing/2014/main" id="{7A536D43-9AC7-15CC-B62E-F2F2A24049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967" y="1912973"/>
            <a:ext cx="2946999" cy="45879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2192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Perry Lake Casing Cost Savings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(One Mile Lateral)</a:t>
            </a:r>
          </a:p>
        </p:txBody>
      </p:sp>
      <p:sp>
        <p:nvSpPr>
          <p:cNvPr id="19459" name="Subtitle 2"/>
          <p:cNvSpPr>
            <a:spLocks noGrp="1"/>
          </p:cNvSpPr>
          <p:nvPr>
            <p:ph type="subTitle" idx="1"/>
          </p:nvPr>
        </p:nvSpPr>
        <p:spPr>
          <a:xfrm>
            <a:off x="838200" y="1828800"/>
            <a:ext cx="8001000" cy="4038600"/>
          </a:xfrm>
        </p:spPr>
        <p:txBody>
          <a:bodyPr/>
          <a:lstStyle/>
          <a:p>
            <a:pPr algn="l">
              <a:buFontTx/>
              <a:buChar char="•"/>
            </a:pPr>
            <a:r>
              <a:rPr lang="en-US" dirty="0">
                <a:solidFill>
                  <a:srgbClr val="FFFF00"/>
                </a:solidFill>
              </a:rPr>
              <a:t>Surface: 350’ of 10 ¾” @ $50/ft vs 13 3/8” @ $88/ft results in $13,300 savings</a:t>
            </a:r>
          </a:p>
          <a:p>
            <a:pPr algn="l">
              <a:buFontTx/>
              <a:buChar char="•"/>
            </a:pPr>
            <a:r>
              <a:rPr lang="en-US" dirty="0">
                <a:solidFill>
                  <a:srgbClr val="FFFF00"/>
                </a:solidFill>
              </a:rPr>
              <a:t>Intermediate: 5000’ of 7 5/8” @ $45/ft vs 9 5/8” @ $90/ft results in $225,000 savings</a:t>
            </a:r>
          </a:p>
          <a:p>
            <a:pPr algn="l">
              <a:buFontTx/>
              <a:buChar char="•"/>
            </a:pPr>
            <a:r>
              <a:rPr lang="en-US" dirty="0">
                <a:solidFill>
                  <a:srgbClr val="FFFF00"/>
                </a:solidFill>
              </a:rPr>
              <a:t>Production: Tapered string of 5 ½” to 4 ½” with 5000’ of 4 ½” @ $24/ft vs 5 ½” @ $34/ft results in $50,000 savings</a:t>
            </a:r>
          </a:p>
          <a:p>
            <a:pPr algn="l">
              <a:buFontTx/>
              <a:buChar char="•"/>
            </a:pPr>
            <a:r>
              <a:rPr lang="en-US" dirty="0">
                <a:solidFill>
                  <a:srgbClr val="FFFF00"/>
                </a:solidFill>
              </a:rPr>
              <a:t>Total casing savings = $288,300</a:t>
            </a:r>
          </a:p>
          <a:p>
            <a:pPr algn="l">
              <a:buFontTx/>
              <a:buChar char="•"/>
            </a:pPr>
            <a:endParaRPr lang="en-US" dirty="0">
              <a:solidFill>
                <a:srgbClr val="FFFF00"/>
              </a:solidFill>
            </a:endParaRPr>
          </a:p>
          <a:p>
            <a:pPr algn="l">
              <a:buFontTx/>
              <a:buChar char="•"/>
            </a:pP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001000" cy="1143000"/>
          </a:xfrm>
        </p:spPr>
        <p:txBody>
          <a:bodyPr/>
          <a:lstStyle/>
          <a:p>
            <a:pPr eaLnBrk="1" hangingPunct="1"/>
            <a:r>
              <a:rPr lang="en-US" sz="4000" u="sng" dirty="0">
                <a:solidFill>
                  <a:schemeClr val="bg1"/>
                </a:solidFill>
              </a:rPr>
              <a:t>Budget Conscious Lateral Summary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5334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FFFF00"/>
                </a:solidFill>
              </a:rPr>
              <a:t>Drilling costs are approx $1MM for one mile lateral</a:t>
            </a:r>
          </a:p>
          <a:p>
            <a:pPr eaLnBrk="1" hangingPunct="1"/>
            <a:r>
              <a:rPr lang="en-US" dirty="0">
                <a:solidFill>
                  <a:srgbClr val="FFFF00"/>
                </a:solidFill>
              </a:rPr>
              <a:t>Total well costs slightly over $3MM (Note that frac is over $1MM)</a:t>
            </a:r>
          </a:p>
          <a:p>
            <a:pPr eaLnBrk="1" hangingPunct="1"/>
            <a:r>
              <a:rPr lang="en-US" dirty="0">
                <a:solidFill>
                  <a:srgbClr val="FFFF00"/>
                </a:solidFill>
              </a:rPr>
              <a:t>Current ROI is high double digits at BOKF strip pricing with 3X undiscounted return</a:t>
            </a:r>
          </a:p>
          <a:p>
            <a:pPr eaLnBrk="1" hangingPunct="1"/>
            <a:r>
              <a:rPr lang="en-US" dirty="0">
                <a:solidFill>
                  <a:srgbClr val="FFFF00"/>
                </a:solidFill>
              </a:rPr>
              <a:t>Most significant savings from alternate casing program without use of a liner</a:t>
            </a:r>
          </a:p>
          <a:p>
            <a:pPr eaLnBrk="1" hangingPunct="1"/>
            <a:r>
              <a:rPr lang="en-US" dirty="0">
                <a:solidFill>
                  <a:srgbClr val="FF3300"/>
                </a:solidFill>
              </a:rPr>
              <a:t>Watching the small items can add up, just don’t step on $100 bills to pick up a dime!</a:t>
            </a:r>
          </a:p>
          <a:p>
            <a:pPr eaLnBrk="1" hangingPunct="1"/>
            <a:endParaRPr lang="en-US" dirty="0">
              <a:solidFill>
                <a:srgbClr val="FFFF00"/>
              </a:solidFill>
            </a:endParaRPr>
          </a:p>
          <a:p>
            <a:pPr eaLnBrk="1" hangingPunct="1"/>
            <a:endParaRPr lang="en-US" dirty="0">
              <a:solidFill>
                <a:srgbClr val="FFFF00"/>
              </a:solidFill>
            </a:endParaRPr>
          </a:p>
          <a:p>
            <a:pPr eaLnBrk="1" hangingPunct="1"/>
            <a:endParaRPr lang="en-US" dirty="0">
              <a:solidFill>
                <a:srgbClr val="FFFF00"/>
              </a:solidFill>
            </a:endParaRPr>
          </a:p>
          <a:p>
            <a:pPr eaLnBrk="1" hangingPunct="1">
              <a:buFontTx/>
              <a:buNone/>
            </a:pP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111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1066800" y="381000"/>
            <a:ext cx="7086600" cy="7232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What is the Big Lime?</a:t>
            </a:r>
          </a:p>
          <a:p>
            <a:pPr algn="ctr"/>
            <a:endParaRPr lang="en-US" sz="3600" b="1" u="sng" dirty="0">
              <a:solidFill>
                <a:schemeClr val="bg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FF00"/>
                </a:solidFill>
              </a:rPr>
              <a:t>Clean carbonate (Limestone)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FF00"/>
                </a:solidFill>
              </a:rPr>
              <a:t>Can have highly porous interval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FF00"/>
                </a:solidFill>
              </a:rPr>
              <a:t>Pennsylvanian (Marmaton) age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FF00"/>
                </a:solidFill>
              </a:rPr>
              <a:t>AKA 1</a:t>
            </a:r>
            <a:r>
              <a:rPr lang="en-US" sz="3600" baseline="30000" dirty="0">
                <a:solidFill>
                  <a:srgbClr val="FFFF00"/>
                </a:solidFill>
              </a:rPr>
              <a:t>st</a:t>
            </a:r>
            <a:r>
              <a:rPr lang="en-US" sz="3600" dirty="0">
                <a:solidFill>
                  <a:srgbClr val="FFFF00"/>
                </a:solidFill>
              </a:rPr>
              <a:t> Oswego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FF00"/>
                </a:solidFill>
              </a:rPr>
              <a:t>Present in N Central Oklahoma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FF00"/>
                </a:solidFill>
              </a:rPr>
              <a:t>Porosity can be oolitic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FF00"/>
                </a:solidFill>
              </a:rPr>
              <a:t>Often oil saturated</a:t>
            </a:r>
          </a:p>
          <a:p>
            <a:endParaRPr lang="en-US" sz="3200" dirty="0">
              <a:solidFill>
                <a:srgbClr val="FFFF00"/>
              </a:solidFill>
            </a:endParaRPr>
          </a:p>
          <a:p>
            <a:pPr algn="ctr"/>
            <a:endParaRPr lang="en-US" sz="3200" dirty="0">
              <a:solidFill>
                <a:srgbClr val="FFFF00"/>
              </a:solidFill>
            </a:endParaRPr>
          </a:p>
          <a:p>
            <a:pPr algn="ctr"/>
            <a:endParaRPr lang="en-US" sz="3200" dirty="0">
              <a:solidFill>
                <a:srgbClr val="FFFF00"/>
              </a:solidFill>
            </a:endParaRPr>
          </a:p>
          <a:p>
            <a:pPr algn="ctr"/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349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1066800" y="381000"/>
            <a:ext cx="7086600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The Big Lime?</a:t>
            </a:r>
          </a:p>
          <a:p>
            <a:pPr algn="ctr"/>
            <a:endParaRPr lang="en-US" sz="3600" b="1" u="sng" dirty="0">
              <a:solidFill>
                <a:schemeClr val="bg1"/>
              </a:solidFill>
            </a:endParaRPr>
          </a:p>
          <a:p>
            <a:pPr algn="ctr"/>
            <a:endParaRPr lang="en-US" sz="3600" b="1" u="sng" dirty="0">
              <a:solidFill>
                <a:schemeClr val="bg1"/>
              </a:solidFill>
            </a:endParaRPr>
          </a:p>
          <a:p>
            <a:endParaRPr lang="en-US" sz="3200" dirty="0">
              <a:solidFill>
                <a:srgbClr val="FFFF00"/>
              </a:solidFill>
            </a:endParaRPr>
          </a:p>
          <a:p>
            <a:pPr algn="ctr"/>
            <a:endParaRPr lang="en-US" sz="3200" dirty="0">
              <a:solidFill>
                <a:srgbClr val="FFFF00"/>
              </a:solidFill>
            </a:endParaRPr>
          </a:p>
          <a:p>
            <a:pPr algn="ctr"/>
            <a:endParaRPr lang="en-US" sz="3200" dirty="0">
              <a:solidFill>
                <a:srgbClr val="FFFF00"/>
              </a:solidFill>
            </a:endParaRPr>
          </a:p>
          <a:p>
            <a:pPr algn="ctr"/>
            <a:endParaRPr lang="en-US" sz="3200" dirty="0">
              <a:solidFill>
                <a:srgbClr val="FFFF00"/>
              </a:solidFill>
            </a:endParaRPr>
          </a:p>
        </p:txBody>
      </p:sp>
      <p:pic>
        <p:nvPicPr>
          <p:cNvPr id="5" name="Picture 4" descr="A picture containing text, receipt&#10;&#10;Description automatically generated">
            <a:extLst>
              <a:ext uri="{FF2B5EF4-FFF2-40B4-BE49-F238E27FC236}">
                <a16:creationId xmlns:a16="http://schemas.microsoft.com/office/drawing/2014/main" id="{13C200FA-1042-529D-F92F-EA0A45FCEB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258503"/>
            <a:ext cx="4605454" cy="5370897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F609C0F6-B1E6-26AC-CF17-B8FF8025737E}"/>
              </a:ext>
            </a:extLst>
          </p:cNvPr>
          <p:cNvSpPr/>
          <p:nvPr/>
        </p:nvSpPr>
        <p:spPr>
          <a:xfrm>
            <a:off x="1371600" y="27432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925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2"/>
          <p:cNvSpPr txBox="1">
            <a:spLocks noChangeArrowheads="1"/>
          </p:cNvSpPr>
          <p:nvPr/>
        </p:nvSpPr>
        <p:spPr bwMode="auto">
          <a:xfrm>
            <a:off x="533400" y="457200"/>
            <a:ext cx="79248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Location Of Perry Lake Project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6F6F6F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609600" y="1981200"/>
            <a:ext cx="7964999" cy="3733799"/>
          </a:xfrm>
          <a:prstGeom prst="rect">
            <a:avLst/>
          </a:prstGeom>
        </p:spPr>
      </p:pic>
      <p:sp>
        <p:nvSpPr>
          <p:cNvPr id="6" name="5-Point Star 5"/>
          <p:cNvSpPr/>
          <p:nvPr/>
        </p:nvSpPr>
        <p:spPr>
          <a:xfrm>
            <a:off x="5486400" y="3200400"/>
            <a:ext cx="533400" cy="457200"/>
          </a:xfrm>
          <a:prstGeom prst="star5">
            <a:avLst/>
          </a:prstGeom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Rectangular Callout 6"/>
          <p:cNvSpPr/>
          <p:nvPr/>
        </p:nvSpPr>
        <p:spPr>
          <a:xfrm>
            <a:off x="3581400" y="3124200"/>
            <a:ext cx="1752600" cy="762000"/>
          </a:xfrm>
          <a:prstGeom prst="wedgeRectCallout">
            <a:avLst>
              <a:gd name="adj1" fmla="val 74819"/>
              <a:gd name="adj2" fmla="val -1092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Noble County</a:t>
            </a:r>
          </a:p>
        </p:txBody>
      </p:sp>
      <p:sp>
        <p:nvSpPr>
          <p:cNvPr id="8" name="5-Point Star 7"/>
          <p:cNvSpPr/>
          <p:nvPr/>
        </p:nvSpPr>
        <p:spPr>
          <a:xfrm>
            <a:off x="1066800" y="5791200"/>
            <a:ext cx="609600" cy="457200"/>
          </a:xfrm>
          <a:prstGeom prst="star5">
            <a:avLst/>
          </a:prstGeom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127" name="TextBox 8"/>
          <p:cNvSpPr txBox="1">
            <a:spLocks noChangeArrowheads="1"/>
          </p:cNvSpPr>
          <p:nvPr/>
        </p:nvSpPr>
        <p:spPr bwMode="auto">
          <a:xfrm>
            <a:off x="1752600" y="5791200"/>
            <a:ext cx="2971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Oklahoma City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676400"/>
          </a:xfrm>
        </p:spPr>
        <p:txBody>
          <a:bodyPr/>
          <a:lstStyle/>
          <a:p>
            <a:r>
              <a:rPr lang="en-US" sz="4000" u="sng" dirty="0">
                <a:solidFill>
                  <a:schemeClr val="bg1"/>
                </a:solidFill>
              </a:rPr>
              <a:t>Big Lime Type Log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4000" dirty="0">
                <a:solidFill>
                  <a:schemeClr val="bg1"/>
                </a:solidFill>
              </a:rPr>
              <a:t>Yarbrough #1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4000" dirty="0">
                <a:solidFill>
                  <a:schemeClr val="bg1"/>
                </a:solidFill>
              </a:rPr>
              <a:t>Section 36-21N-2W</a:t>
            </a:r>
          </a:p>
        </p:txBody>
      </p:sp>
      <p:pic>
        <p:nvPicPr>
          <p:cNvPr id="819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133600"/>
            <a:ext cx="7380288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ular Callout 6"/>
          <p:cNvSpPr/>
          <p:nvPr/>
        </p:nvSpPr>
        <p:spPr>
          <a:xfrm>
            <a:off x="6629400" y="3124200"/>
            <a:ext cx="2286000" cy="612775"/>
          </a:xfrm>
          <a:prstGeom prst="wedgeRectCallout">
            <a:avLst>
              <a:gd name="adj1" fmla="val -50148"/>
              <a:gd name="adj2" fmla="val 2018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20% Porosity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2"/>
          <p:cNvSpPr txBox="1">
            <a:spLocks noChangeArrowheads="1"/>
          </p:cNvSpPr>
          <p:nvPr/>
        </p:nvSpPr>
        <p:spPr bwMode="auto">
          <a:xfrm>
            <a:off x="838200" y="228600"/>
            <a:ext cx="73914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Big Lime Early Production</a:t>
            </a:r>
            <a:r>
              <a:rPr lang="en-US" sz="4000" dirty="0">
                <a:solidFill>
                  <a:srgbClr val="FFFF00"/>
                </a:solidFill>
              </a:rPr>
              <a:t> </a:t>
            </a:r>
          </a:p>
        </p:txBody>
      </p:sp>
      <p:pic>
        <p:nvPicPr>
          <p:cNvPr id="9219" name="Picture 3" descr="Perry Lake_Production &amp; Topo_r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143000"/>
            <a:ext cx="8458200" cy="543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ular Callout 3"/>
          <p:cNvSpPr/>
          <p:nvPr/>
        </p:nvSpPr>
        <p:spPr>
          <a:xfrm>
            <a:off x="1143000" y="5486400"/>
            <a:ext cx="1295400" cy="685800"/>
          </a:xfrm>
          <a:prstGeom prst="wedgeRectCallout">
            <a:avLst>
              <a:gd name="adj1" fmla="val 101257"/>
              <a:gd name="adj2" fmla="val -27329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Four Big Lime Laterals</a:t>
            </a:r>
          </a:p>
          <a:p>
            <a:pPr algn="ctr"/>
            <a:r>
              <a:rPr lang="en-US" sz="800" dirty="0">
                <a:solidFill>
                  <a:schemeClr val="tx1"/>
                </a:solidFill>
              </a:rPr>
              <a:t>Completed Mid-2017</a:t>
            </a:r>
          </a:p>
          <a:p>
            <a:pPr algn="ctr"/>
            <a:r>
              <a:rPr lang="en-US" sz="800" dirty="0">
                <a:solidFill>
                  <a:schemeClr val="tx1"/>
                </a:solidFill>
              </a:rPr>
              <a:t>Cased, Cemented, Frac’d</a:t>
            </a:r>
          </a:p>
          <a:p>
            <a:pPr algn="ctr"/>
            <a:r>
              <a:rPr lang="en-US" sz="800" dirty="0">
                <a:solidFill>
                  <a:schemeClr val="tx1"/>
                </a:solidFill>
              </a:rPr>
              <a:t>IP 180: 800 BOPD</a:t>
            </a:r>
          </a:p>
          <a:p>
            <a:pPr algn="ctr"/>
            <a:r>
              <a:rPr lang="en-US" sz="800" dirty="0">
                <a:solidFill>
                  <a:schemeClr val="tx1"/>
                </a:solidFill>
              </a:rPr>
              <a:t>IP 360: 450 BOPD</a:t>
            </a:r>
          </a:p>
        </p:txBody>
      </p:sp>
      <p:sp>
        <p:nvSpPr>
          <p:cNvPr id="5" name="Rectangular Callout 4"/>
          <p:cNvSpPr/>
          <p:nvPr/>
        </p:nvSpPr>
        <p:spPr>
          <a:xfrm>
            <a:off x="5867400" y="4572000"/>
            <a:ext cx="1600200" cy="762000"/>
          </a:xfrm>
          <a:prstGeom prst="wedgeRectCallout">
            <a:avLst>
              <a:gd name="adj1" fmla="val -78293"/>
              <a:gd name="adj2" fmla="val -106636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Two Big Lime Laterals</a:t>
            </a:r>
          </a:p>
          <a:p>
            <a:pPr algn="ctr"/>
            <a:r>
              <a:rPr lang="en-US" sz="800" dirty="0">
                <a:solidFill>
                  <a:schemeClr val="tx1"/>
                </a:solidFill>
              </a:rPr>
              <a:t>Open Hold Acid Job – Not Frac’d </a:t>
            </a:r>
          </a:p>
          <a:p>
            <a:pPr algn="ctr"/>
            <a:r>
              <a:rPr lang="en-US" sz="800" dirty="0">
                <a:solidFill>
                  <a:schemeClr val="tx1"/>
                </a:solidFill>
              </a:rPr>
              <a:t>Completed 2004</a:t>
            </a:r>
          </a:p>
          <a:p>
            <a:pPr algn="ctr"/>
            <a:r>
              <a:rPr lang="en-US" sz="800" dirty="0">
                <a:solidFill>
                  <a:schemeClr val="tx1"/>
                </a:solidFill>
              </a:rPr>
              <a:t>IP’s: 302 &amp; 960 BOPD</a:t>
            </a:r>
          </a:p>
          <a:p>
            <a:pPr algn="ctr"/>
            <a:r>
              <a:rPr lang="en-US" sz="800" dirty="0">
                <a:solidFill>
                  <a:schemeClr val="tx1"/>
                </a:solidFill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828800"/>
            <a:ext cx="8080375" cy="465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7620000" cy="1524000"/>
          </a:xfrm>
        </p:spPr>
        <p:txBody>
          <a:bodyPr/>
          <a:lstStyle/>
          <a:p>
            <a:r>
              <a:rPr lang="en-US" sz="3200">
                <a:solidFill>
                  <a:srgbClr val="FFFF00"/>
                </a:solidFill>
              </a:rPr>
              <a:t>Nadel &amp; Gussman-Wagner #1</a:t>
            </a:r>
            <a:br>
              <a:rPr lang="en-US">
                <a:solidFill>
                  <a:srgbClr val="FFFF00"/>
                </a:solidFill>
              </a:rPr>
            </a:br>
            <a:r>
              <a:rPr lang="en-US" sz="3200">
                <a:solidFill>
                  <a:srgbClr val="FFFF00"/>
                </a:solidFill>
              </a:rPr>
              <a:t>Vertical 3500 Gallons 15% HCL</a:t>
            </a:r>
            <a:br>
              <a:rPr lang="en-US" sz="3200">
                <a:solidFill>
                  <a:srgbClr val="FFFF00"/>
                </a:solidFill>
              </a:rPr>
            </a:br>
            <a:r>
              <a:rPr lang="en-US" sz="3200">
                <a:solidFill>
                  <a:schemeClr val="bg1"/>
                </a:solidFill>
              </a:rPr>
              <a:t>IP: 51 BOPD with 37 MCF/D</a:t>
            </a:r>
          </a:p>
        </p:txBody>
      </p:sp>
      <p:sp>
        <p:nvSpPr>
          <p:cNvPr id="13316" name="TextBox 4"/>
          <p:cNvSpPr txBox="1">
            <a:spLocks noChangeArrowheads="1"/>
          </p:cNvSpPr>
          <p:nvPr/>
        </p:nvSpPr>
        <p:spPr bwMode="auto">
          <a:xfrm>
            <a:off x="2057400" y="2362200"/>
            <a:ext cx="6324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FF3300"/>
                </a:solidFill>
              </a:rPr>
              <a:t>86,496 BO and 113 MMCF Since 06/1985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7620000" cy="1524000"/>
          </a:xfrm>
        </p:spPr>
        <p:txBody>
          <a:bodyPr/>
          <a:lstStyle/>
          <a:p>
            <a:r>
              <a:rPr lang="en-US" sz="3200">
                <a:solidFill>
                  <a:srgbClr val="FFFF00"/>
                </a:solidFill>
              </a:rPr>
              <a:t>Nadel &amp; Gussman-Perry Lake 1-31H</a:t>
            </a:r>
            <a:br>
              <a:rPr lang="en-US">
                <a:solidFill>
                  <a:srgbClr val="FFFF00"/>
                </a:solidFill>
              </a:rPr>
            </a:br>
            <a:r>
              <a:rPr lang="en-US" sz="3200">
                <a:solidFill>
                  <a:srgbClr val="FFFF00"/>
                </a:solidFill>
              </a:rPr>
              <a:t>Single 7000 Gallons 20% HCL Open Hole</a:t>
            </a:r>
            <a:br>
              <a:rPr lang="en-US" sz="3200">
                <a:solidFill>
                  <a:srgbClr val="FFFF00"/>
                </a:solidFill>
              </a:rPr>
            </a:br>
            <a:r>
              <a:rPr lang="en-US" sz="3200">
                <a:solidFill>
                  <a:schemeClr val="bg1"/>
                </a:solidFill>
              </a:rPr>
              <a:t>IP: 302 BOPD with 220 MCF/D</a:t>
            </a:r>
          </a:p>
        </p:txBody>
      </p:sp>
      <p:pic>
        <p:nvPicPr>
          <p:cNvPr id="1433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524000"/>
            <a:ext cx="796925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Box 4"/>
          <p:cNvSpPr txBox="1">
            <a:spLocks noChangeArrowheads="1"/>
          </p:cNvSpPr>
          <p:nvPr/>
        </p:nvSpPr>
        <p:spPr bwMode="auto">
          <a:xfrm>
            <a:off x="2133600" y="2590800"/>
            <a:ext cx="6096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FF3300"/>
                </a:solidFill>
              </a:rPr>
              <a:t>73,767 BO and 68 MMCF Since 02/2004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7750</TotalTime>
  <Words>616</Words>
  <Application>Microsoft Office PowerPoint</Application>
  <PresentationFormat>On-screen Show (4:3)</PresentationFormat>
  <Paragraphs>99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Big Lime Type Log Yarbrough #1 Section 36-21N-2W</vt:lpstr>
      <vt:lpstr>PowerPoint Presentation</vt:lpstr>
      <vt:lpstr>Nadel &amp; Gussman-Wagner #1 Vertical 3500 Gallons 15% HCL IP: 51 BOPD with 37 MCF/D</vt:lpstr>
      <vt:lpstr>Nadel &amp; Gussman-Perry Lake 1-31H Single 7000 Gallons 20% HCL Open Hole IP: 302 BOPD with 220 MCF/D</vt:lpstr>
      <vt:lpstr>Nadel &amp; Gussman-Perry Lake 2-31H Single 8500 Gallons 20% HCL Open Hole IP: 960 BOPD with 383 MCF/D</vt:lpstr>
      <vt:lpstr>PowerPoint Presentation</vt:lpstr>
      <vt:lpstr>PowerPoint Presentation</vt:lpstr>
      <vt:lpstr>Big Lime Reservoir Properties</vt:lpstr>
      <vt:lpstr>Perry Lake Big Lime Economics </vt:lpstr>
      <vt:lpstr>Gleason 1-31-30 XH Geosteering Plot  </vt:lpstr>
      <vt:lpstr>Gleason 1-31-30 XH  Oil Tracers vs Porosity </vt:lpstr>
      <vt:lpstr>Perry Lake 5000’ Lateral Type Curve Projected IP: 200 BOPD with 250 MCF/D</vt:lpstr>
      <vt:lpstr>PowerPoint Presentation</vt:lpstr>
      <vt:lpstr>Cost Savings Items</vt:lpstr>
      <vt:lpstr>Perry Lake Casing Cost Savings (One Mile Lateral)</vt:lpstr>
      <vt:lpstr>Budget Conscious Lateral Summary</vt:lpstr>
    </vt:vector>
  </TitlesOfParts>
  <Company>Aliance Energy Corp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Orgren</dc:creator>
  <cp:lastModifiedBy>Joe Brevetti</cp:lastModifiedBy>
  <cp:revision>379</cp:revision>
  <dcterms:created xsi:type="dcterms:W3CDTF">2004-10-07T13:59:05Z</dcterms:created>
  <dcterms:modified xsi:type="dcterms:W3CDTF">2022-09-13T01:40:56Z</dcterms:modified>
</cp:coreProperties>
</file>