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tiff" ContentType="image/tiff"/>
  <Default Extension="vml" ContentType="application/vnd.openxmlformats-officedocument.vmlDrawing"/>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5"/>
    <p:sldMasterId id="2147483878" r:id="rId6"/>
  </p:sldMasterIdLst>
  <p:notesMasterIdLst>
    <p:notesMasterId r:id="rId27"/>
  </p:notesMasterIdLst>
  <p:handoutMasterIdLst>
    <p:handoutMasterId r:id="rId28"/>
  </p:handoutMasterIdLst>
  <p:sldIdLst>
    <p:sldId id="256" r:id="rId7"/>
    <p:sldId id="293" r:id="rId8"/>
    <p:sldId id="257" r:id="rId9"/>
    <p:sldId id="259" r:id="rId10"/>
    <p:sldId id="262" r:id="rId11"/>
    <p:sldId id="263" r:id="rId12"/>
    <p:sldId id="331" r:id="rId13"/>
    <p:sldId id="319" r:id="rId14"/>
    <p:sldId id="320" r:id="rId15"/>
    <p:sldId id="321" r:id="rId16"/>
    <p:sldId id="322" r:id="rId17"/>
    <p:sldId id="323" r:id="rId18"/>
    <p:sldId id="324" r:id="rId19"/>
    <p:sldId id="325" r:id="rId20"/>
    <p:sldId id="326" r:id="rId21"/>
    <p:sldId id="327" r:id="rId22"/>
    <p:sldId id="328" r:id="rId23"/>
    <p:sldId id="330" r:id="rId24"/>
    <p:sldId id="332" r:id="rId25"/>
    <p:sldId id="329" r:id="rId26"/>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521415D9-36F7-43E2-AB2F-B90AF26B5E84}">
      <p14:sectionLst xmlns:p14="http://schemas.microsoft.com/office/powerpoint/2010/main">
        <p14:section name="Default Section" id="{AE7AA0DC-DE3E-4BFF-A5E6-27E61ABF8067}">
          <p14:sldIdLst>
            <p14:sldId id="256"/>
            <p14:sldId id="293"/>
            <p14:sldId id="257"/>
            <p14:sldId id="259"/>
            <p14:sldId id="262"/>
            <p14:sldId id="263"/>
            <p14:sldId id="331"/>
            <p14:sldId id="319"/>
            <p14:sldId id="320"/>
            <p14:sldId id="321"/>
            <p14:sldId id="322"/>
            <p14:sldId id="323"/>
            <p14:sldId id="324"/>
            <p14:sldId id="325"/>
            <p14:sldId id="326"/>
            <p14:sldId id="327"/>
            <p14:sldId id="328"/>
            <p14:sldId id="330"/>
            <p14:sldId id="332"/>
            <p14:sldId id="329"/>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6E6E6"/>
    <a:srgbClr val="3368A8"/>
    <a:srgbClr val="0F69AC"/>
    <a:srgbClr val="4795D5"/>
    <a:srgbClr val="0D69AC"/>
    <a:srgbClr val="3267AA"/>
    <a:srgbClr val="F7A7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626" autoAdjust="0"/>
    <p:restoredTop sz="94660"/>
  </p:normalViewPr>
  <p:slideViewPr>
    <p:cSldViewPr snapToGrid="0">
      <p:cViewPr>
        <p:scale>
          <a:sx n="100" d="100"/>
          <a:sy n="100" d="100"/>
        </p:scale>
        <p:origin x="-324" y="-72"/>
      </p:cViewPr>
      <p:guideLst>
        <p:guide orient="horz" pos="871"/>
        <p:guide pos="341"/>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6653" tIns="48326" rIns="96653" bIns="48326" rtlCol="0"/>
          <a:lstStyle>
            <a:lvl1pPr algn="l">
              <a:defRPr sz="1300">
                <a:latin typeface="Arial" pitchFamily="-109" charset="0"/>
              </a:defRPr>
            </a:lvl1pPr>
          </a:lstStyle>
          <a:p>
            <a:pPr>
              <a:defRPr/>
            </a:pPr>
            <a:endParaRPr lang="en-US"/>
          </a:p>
        </p:txBody>
      </p:sp>
      <p:sp>
        <p:nvSpPr>
          <p:cNvPr id="3" name="Date Placeholder 2"/>
          <p:cNvSpPr>
            <a:spLocks noGrp="1"/>
          </p:cNvSpPr>
          <p:nvPr>
            <p:ph type="dt" sz="quarter" idx="1"/>
          </p:nvPr>
        </p:nvSpPr>
        <p:spPr>
          <a:xfrm>
            <a:off x="4143375" y="0"/>
            <a:ext cx="3170238" cy="479425"/>
          </a:xfrm>
          <a:prstGeom prst="rect">
            <a:avLst/>
          </a:prstGeom>
        </p:spPr>
        <p:txBody>
          <a:bodyPr vert="horz" lIns="96653" tIns="48326" rIns="96653" bIns="48326" rtlCol="0"/>
          <a:lstStyle>
            <a:lvl1pPr algn="r">
              <a:defRPr sz="1300">
                <a:latin typeface="Arial" pitchFamily="-109" charset="0"/>
              </a:defRPr>
            </a:lvl1pPr>
          </a:lstStyle>
          <a:p>
            <a:pPr>
              <a:defRPr/>
            </a:pPr>
            <a:fld id="{98C1F22B-C9E8-4B38-BDD6-A4040FDE741E}" type="datetime1">
              <a:rPr lang="en-US"/>
              <a:pPr>
                <a:defRPr/>
              </a:pPr>
              <a:t>11/23/2011</a:t>
            </a:fld>
            <a:endParaRPr lang="en-US"/>
          </a:p>
        </p:txBody>
      </p:sp>
      <p:sp>
        <p:nvSpPr>
          <p:cNvPr id="4" name="Footer Placeholder 3"/>
          <p:cNvSpPr>
            <a:spLocks noGrp="1"/>
          </p:cNvSpPr>
          <p:nvPr>
            <p:ph type="ftr" sz="quarter" idx="2"/>
          </p:nvPr>
        </p:nvSpPr>
        <p:spPr>
          <a:xfrm>
            <a:off x="0" y="9120188"/>
            <a:ext cx="3170238" cy="479425"/>
          </a:xfrm>
          <a:prstGeom prst="rect">
            <a:avLst/>
          </a:prstGeom>
        </p:spPr>
        <p:txBody>
          <a:bodyPr vert="horz" lIns="96653" tIns="48326" rIns="96653" bIns="48326" rtlCol="0" anchor="b"/>
          <a:lstStyle>
            <a:lvl1pPr algn="l">
              <a:defRPr sz="1300">
                <a:latin typeface="Arial" pitchFamily="-109" charset="0"/>
              </a:defRPr>
            </a:lvl1pPr>
          </a:lstStyle>
          <a:p>
            <a:pPr>
              <a:defRPr/>
            </a:pPr>
            <a:endParaRPr lang="en-US"/>
          </a:p>
        </p:txBody>
      </p:sp>
      <p:sp>
        <p:nvSpPr>
          <p:cNvPr id="5" name="Slide Number Placeholder 4"/>
          <p:cNvSpPr>
            <a:spLocks noGrp="1"/>
          </p:cNvSpPr>
          <p:nvPr>
            <p:ph type="sldNum" sz="quarter" idx="3"/>
          </p:nvPr>
        </p:nvSpPr>
        <p:spPr>
          <a:xfrm>
            <a:off x="4143375" y="9120188"/>
            <a:ext cx="3170238" cy="479425"/>
          </a:xfrm>
          <a:prstGeom prst="rect">
            <a:avLst/>
          </a:prstGeom>
        </p:spPr>
        <p:txBody>
          <a:bodyPr vert="horz" lIns="96653" tIns="48326" rIns="96653" bIns="48326" rtlCol="0" anchor="b"/>
          <a:lstStyle>
            <a:lvl1pPr algn="r">
              <a:defRPr sz="1300">
                <a:latin typeface="Arial" pitchFamily="-109" charset="0"/>
              </a:defRPr>
            </a:lvl1pPr>
          </a:lstStyle>
          <a:p>
            <a:pPr>
              <a:defRPr/>
            </a:pPr>
            <a:fld id="{30C80758-B049-432C-8DA7-C7722A61E039}" type="slidenum">
              <a:rPr lang="en-US"/>
              <a:pPr>
                <a:defRPr/>
              </a:pPr>
              <a:t>‹#›</a:t>
            </a:fld>
            <a:endParaRPr lang="en-US"/>
          </a:p>
        </p:txBody>
      </p:sp>
    </p:spTree>
    <p:extLst>
      <p:ext uri="{BB962C8B-B14F-4D97-AF65-F5344CB8AC3E}">
        <p14:creationId xmlns:p14="http://schemas.microsoft.com/office/powerpoint/2010/main" val="191803441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53" tIns="48326" rIns="96653" bIns="48326" numCol="1" anchor="t" anchorCtr="0" compatLnSpc="1">
            <a:prstTxWarp prst="textNoShape">
              <a:avLst/>
            </a:prstTxWarp>
          </a:bodyPr>
          <a:lstStyle>
            <a:lvl1pPr>
              <a:defRPr sz="1300">
                <a:latin typeface="Arial" pitchFamily="-109" charset="0"/>
              </a:defRPr>
            </a:lvl1pPr>
          </a:lstStyle>
          <a:p>
            <a:pPr>
              <a:defRPr/>
            </a:pPr>
            <a:endParaRPr lang="en-US"/>
          </a:p>
        </p:txBody>
      </p:sp>
      <p:sp>
        <p:nvSpPr>
          <p:cNvPr id="4099"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53" tIns="48326" rIns="96653" bIns="48326" numCol="1" anchor="t" anchorCtr="0" compatLnSpc="1">
            <a:prstTxWarp prst="textNoShape">
              <a:avLst/>
            </a:prstTxWarp>
          </a:bodyPr>
          <a:lstStyle>
            <a:lvl1pPr algn="r">
              <a:defRPr sz="1300">
                <a:latin typeface="Arial" pitchFamily="-109" charset="0"/>
              </a:defRPr>
            </a:lvl1pPr>
          </a:lstStyle>
          <a:p>
            <a:pPr>
              <a:defRPr/>
            </a:pPr>
            <a:endParaRPr lang="en-US"/>
          </a:p>
        </p:txBody>
      </p:sp>
      <p:sp>
        <p:nvSpPr>
          <p:cNvPr id="32772" name="Rectangle 4"/>
          <p:cNvSpPr>
            <a:spLocks noGrp="1" noRot="1" noChangeAspect="1" noChangeArrowheads="1" noTextEdit="1"/>
          </p:cNvSpPr>
          <p:nvPr>
            <p:ph type="sldImg" idx="2"/>
          </p:nvPr>
        </p:nvSpPr>
        <p:spPr bwMode="auto">
          <a:xfrm>
            <a:off x="1257300" y="720725"/>
            <a:ext cx="4802188" cy="36004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53" tIns="48326" rIns="96653" bIns="4832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53" tIns="48326" rIns="96653" bIns="48326" numCol="1" anchor="b" anchorCtr="0" compatLnSpc="1">
            <a:prstTxWarp prst="textNoShape">
              <a:avLst/>
            </a:prstTxWarp>
          </a:bodyPr>
          <a:lstStyle>
            <a:lvl1pPr>
              <a:defRPr sz="1300">
                <a:latin typeface="Arial" pitchFamily="-109" charset="0"/>
              </a:defRPr>
            </a:lvl1pPr>
          </a:lstStyle>
          <a:p>
            <a:pPr>
              <a:defRPr/>
            </a:pPr>
            <a:endParaRPr lang="en-US"/>
          </a:p>
        </p:txBody>
      </p:sp>
      <p:sp>
        <p:nvSpPr>
          <p:cNvPr id="4103"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53" tIns="48326" rIns="96653" bIns="48326" numCol="1" anchor="b" anchorCtr="0" compatLnSpc="1">
            <a:prstTxWarp prst="textNoShape">
              <a:avLst/>
            </a:prstTxWarp>
          </a:bodyPr>
          <a:lstStyle>
            <a:lvl1pPr algn="r">
              <a:defRPr sz="1300">
                <a:latin typeface="Arial" pitchFamily="-109" charset="0"/>
              </a:defRPr>
            </a:lvl1pPr>
          </a:lstStyle>
          <a:p>
            <a:pPr>
              <a:defRPr/>
            </a:pPr>
            <a:fld id="{27FE1EC8-AEBA-4900-9366-0FB332BC29D1}" type="slidenum">
              <a:rPr lang="en-US"/>
              <a:pPr>
                <a:defRPr/>
              </a:pPr>
              <a:t>‹#›</a:t>
            </a:fld>
            <a:endParaRPr lang="en-US"/>
          </a:p>
        </p:txBody>
      </p:sp>
    </p:spTree>
    <p:extLst>
      <p:ext uri="{BB962C8B-B14F-4D97-AF65-F5344CB8AC3E}">
        <p14:creationId xmlns:p14="http://schemas.microsoft.com/office/powerpoint/2010/main" val="422860351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pitchFamily="-109" charset="0"/>
        <a:ea typeface="ＭＳ Ｐゴシック" pitchFamily="-109" charset="-128"/>
        <a:cs typeface="ＭＳ Ｐゴシック" pitchFamily="-109" charset="-128"/>
      </a:defRPr>
    </a:lvl1pPr>
    <a:lvl2pPr marL="457200" algn="l" rtl="0" eaLnBrk="0" fontAlgn="base" hangingPunct="0">
      <a:spcBef>
        <a:spcPct val="30000"/>
      </a:spcBef>
      <a:spcAft>
        <a:spcPct val="0"/>
      </a:spcAft>
      <a:defRPr sz="1200" kern="1200">
        <a:solidFill>
          <a:schemeClr val="tx1"/>
        </a:solidFill>
        <a:latin typeface="Arial" pitchFamily="-109" charset="0"/>
        <a:ea typeface="ＭＳ Ｐゴシック" pitchFamily="-109" charset="-128"/>
        <a:cs typeface="ＭＳ Ｐゴシック"/>
      </a:defRPr>
    </a:lvl2pPr>
    <a:lvl3pPr marL="914400" algn="l" rtl="0" eaLnBrk="0" fontAlgn="base" hangingPunct="0">
      <a:spcBef>
        <a:spcPct val="30000"/>
      </a:spcBef>
      <a:spcAft>
        <a:spcPct val="0"/>
      </a:spcAft>
      <a:defRPr sz="1200" kern="1200">
        <a:solidFill>
          <a:schemeClr val="tx1"/>
        </a:solidFill>
        <a:latin typeface="Arial" pitchFamily="-109" charset="0"/>
        <a:ea typeface="ＭＳ Ｐゴシック" pitchFamily="-109" charset="-128"/>
        <a:cs typeface="ＭＳ Ｐゴシック"/>
      </a:defRPr>
    </a:lvl3pPr>
    <a:lvl4pPr marL="1371600" algn="l" rtl="0" eaLnBrk="0" fontAlgn="base" hangingPunct="0">
      <a:spcBef>
        <a:spcPct val="30000"/>
      </a:spcBef>
      <a:spcAft>
        <a:spcPct val="0"/>
      </a:spcAft>
      <a:defRPr sz="1200" kern="1200">
        <a:solidFill>
          <a:schemeClr val="tx1"/>
        </a:solidFill>
        <a:latin typeface="Arial" pitchFamily="-109" charset="0"/>
        <a:ea typeface="ＭＳ Ｐゴシック" pitchFamily="-109" charset="-128"/>
        <a:cs typeface="ＭＳ Ｐゴシック"/>
      </a:defRPr>
    </a:lvl4pPr>
    <a:lvl5pPr marL="1828800" algn="l" rtl="0" eaLnBrk="0" fontAlgn="base" hangingPunct="0">
      <a:spcBef>
        <a:spcPct val="30000"/>
      </a:spcBef>
      <a:spcAft>
        <a:spcPct val="0"/>
      </a:spcAft>
      <a:defRPr sz="1200" kern="1200">
        <a:solidFill>
          <a:schemeClr val="tx1"/>
        </a:solidFill>
        <a:latin typeface="Arial" pitchFamily="-109" charset="0"/>
        <a:ea typeface="ＭＳ Ｐゴシック" pitchFamily="-109" charset="-128"/>
        <a:cs typeface="ＭＳ Ｐゴシック"/>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7FE1EC8-AEBA-4900-9366-0FB332BC29D1}" type="slidenum">
              <a:rPr lang="en-US" smtClean="0"/>
              <a:pPr>
                <a:defRPr/>
              </a:pPr>
              <a:t>1</a:t>
            </a:fld>
            <a:endParaRPr lang="en-US"/>
          </a:p>
        </p:txBody>
      </p:sp>
    </p:spTree>
    <p:extLst>
      <p:ext uri="{BB962C8B-B14F-4D97-AF65-F5344CB8AC3E}">
        <p14:creationId xmlns:p14="http://schemas.microsoft.com/office/powerpoint/2010/main" val="772009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7"/>
          <p:cNvSpPr>
            <a:spLocks noGrp="1" noChangeArrowheads="1"/>
          </p:cNvSpPr>
          <p:nvPr>
            <p:ph type="sldNum" sz="quarter" idx="5"/>
          </p:nvPr>
        </p:nvSpPr>
        <p:spPr>
          <a:noFill/>
        </p:spPr>
        <p:txBody>
          <a:bodyPr/>
          <a:lstStyle/>
          <a:p>
            <a:fld id="{B4883511-535B-4627-947B-C69972A336A1}" type="slidenum">
              <a:rPr lang="en-US" smtClean="0">
                <a:latin typeface="Arial" charset="0"/>
              </a:rPr>
              <a:pPr/>
              <a:t>2</a:t>
            </a:fld>
            <a:endParaRPr lang="en-US" smtClean="0">
              <a:latin typeface="Arial" charset="0"/>
            </a:endParaRPr>
          </a:p>
        </p:txBody>
      </p:sp>
      <p:sp>
        <p:nvSpPr>
          <p:cNvPr id="36866" name="Rectangle 2"/>
          <p:cNvSpPr>
            <a:spLocks noGrp="1" noRot="1" noChangeAspect="1" noChangeArrowheads="1" noTextEdit="1"/>
          </p:cNvSpPr>
          <p:nvPr>
            <p:ph type="sldImg"/>
          </p:nvPr>
        </p:nvSpPr>
        <p:spPr>
          <a:ln/>
        </p:spPr>
      </p:sp>
      <p:sp>
        <p:nvSpPr>
          <p:cNvPr id="36867" name="Rectangle 3"/>
          <p:cNvSpPr>
            <a:spLocks noGrp="1" noChangeArrowheads="1"/>
          </p:cNvSpPr>
          <p:nvPr>
            <p:ph type="body" idx="1"/>
          </p:nvPr>
        </p:nvSpPr>
        <p:spPr>
          <a:noFill/>
          <a:ln/>
        </p:spPr>
        <p:txBody>
          <a:bodyPr/>
          <a:lstStyle/>
          <a:p>
            <a:pPr eaLnBrk="1" hangingPunct="1"/>
            <a:endParaRPr lang="en-US" smtClean="0">
              <a:latin typeface="Arial" charset="0"/>
              <a:ea typeface="ＭＳ Ｐゴシック"/>
              <a:cs typeface="ＭＳ Ｐゴシック"/>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27FE1EC8-AEBA-4900-9366-0FB332BC29D1}" type="slidenum">
              <a:rPr lang="en-US" smtClean="0"/>
              <a:pPr>
                <a:defRPr/>
              </a:pPr>
              <a:t>5</a:t>
            </a:fld>
            <a:endParaRPr lang="en-US"/>
          </a:p>
        </p:txBody>
      </p:sp>
    </p:spTree>
    <p:extLst>
      <p:ext uri="{BB962C8B-B14F-4D97-AF65-F5344CB8AC3E}">
        <p14:creationId xmlns:p14="http://schemas.microsoft.com/office/powerpoint/2010/main" val="6416828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216B5FA9-421E-44EC-AA8A-4E6AC464C1FD}" type="slidenum">
              <a:rPr lang="en-US" smtClean="0">
                <a:solidFill>
                  <a:prstClr val="black"/>
                </a:solidFill>
              </a:rPr>
              <a:pPr/>
              <a:t>7</a:t>
            </a:fld>
            <a:endParaRPr lang="en-US" smtClean="0">
              <a:solidFill>
                <a:prstClr val="black"/>
              </a:solidFill>
            </a:endParaRPr>
          </a:p>
        </p:txBody>
      </p:sp>
      <p:sp>
        <p:nvSpPr>
          <p:cNvPr id="61443" name="Rectangle 2"/>
          <p:cNvSpPr>
            <a:spLocks noGrp="1" noRot="1" noChangeAspect="1" noChangeArrowheads="1" noTextEdit="1"/>
          </p:cNvSpPr>
          <p:nvPr>
            <p:ph type="sldImg"/>
          </p:nvPr>
        </p:nvSpPr>
        <p:spPr>
          <a:xfrm>
            <a:off x="1258888" y="720725"/>
            <a:ext cx="4797425" cy="3598863"/>
          </a:xfrm>
          <a:ln/>
        </p:spPr>
      </p:sp>
      <p:sp>
        <p:nvSpPr>
          <p:cNvPr id="61444" name="Rectangle 3"/>
          <p:cNvSpPr>
            <a:spLocks noGrp="1" noChangeArrowheads="1"/>
          </p:cNvSpPr>
          <p:nvPr>
            <p:ph type="body" idx="1"/>
          </p:nvPr>
        </p:nvSpPr>
        <p:spPr>
          <a:xfrm>
            <a:off x="976315" y="4560889"/>
            <a:ext cx="5362575" cy="4319587"/>
          </a:xfrm>
          <a:noFill/>
          <a:ln/>
        </p:spPr>
        <p:txBody>
          <a:bodyPr lIns="96658" tIns="48327" rIns="96658" bIns="48327"/>
          <a:lstStyle/>
          <a:p>
            <a:pPr eaLnBrk="1" hangingPunct="1"/>
            <a:r>
              <a:rPr lang="en-US" b="1" dirty="0" smtClean="0">
                <a:solidFill>
                  <a:srgbClr val="FF5050"/>
                </a:solidFill>
              </a:rPr>
              <a:t>Real-time observation of ECD trends can be a valuable key in preventing hole stability problems</a:t>
            </a:r>
            <a:r>
              <a:rPr lang="en-US" b="1" dirty="0" smtClean="0"/>
              <a:t>.  </a:t>
            </a:r>
            <a:r>
              <a:rPr lang="en-US" b="1" dirty="0" smtClean="0">
                <a:solidFill>
                  <a:srgbClr val="FF5050"/>
                </a:solidFill>
              </a:rPr>
              <a:t>Early </a:t>
            </a:r>
            <a:r>
              <a:rPr lang="en-US" b="1" i="1" dirty="0" smtClean="0">
                <a:solidFill>
                  <a:srgbClr val="FF5050"/>
                </a:solidFill>
              </a:rPr>
              <a:t>detection and reaction</a:t>
            </a:r>
            <a:r>
              <a:rPr lang="en-US" b="1" dirty="0" smtClean="0">
                <a:solidFill>
                  <a:srgbClr val="FF5050"/>
                </a:solidFill>
              </a:rPr>
              <a:t> can lead to large cost savings especially when possibilities of excessive circulation times, stuck pipe, lost BHA’s and lost holes are considered.</a:t>
            </a:r>
            <a:endParaRPr lang="en-US" dirty="0" smtClean="0">
              <a:solidFill>
                <a:srgbClr val="FF5050"/>
              </a:solidFill>
            </a:endParaRPr>
          </a:p>
          <a:p>
            <a:pPr eaLnBrk="1" hangingPunct="1"/>
            <a:r>
              <a:rPr lang="en-US" b="1" dirty="0" smtClean="0"/>
              <a:t>In this application, with a 12 1/4” hole at 63 degrees inclination using a MW of 12.5 PPG and a FIT of 14.0PPG. 13.5-13.8 PPG ECD spikes were observed, roughly a 1 PPG over the 12.5 PPG mud weight.  </a:t>
            </a:r>
            <a:r>
              <a:rPr lang="en-US" b="1" dirty="0" smtClean="0">
                <a:solidFill>
                  <a:srgbClr val="FF5050"/>
                </a:solidFill>
              </a:rPr>
              <a:t>These spikes or pack-offs were approaching the FIT of 14.0 PPG</a:t>
            </a:r>
            <a:r>
              <a:rPr lang="en-US" b="1" dirty="0" smtClean="0"/>
              <a:t>.  They appearing when changing from sliding to rotary modes, along with the increased ECD from the stirring up of the cuttings beds while rotating.</a:t>
            </a:r>
          </a:p>
          <a:p>
            <a:pPr eaLnBrk="1" hangingPunct="1"/>
            <a:r>
              <a:rPr lang="en-US" b="1" dirty="0" smtClean="0"/>
              <a:t>Typically, sliding operations don’t effectively clean the hole.  Early </a:t>
            </a:r>
            <a:r>
              <a:rPr lang="en-US" b="1" i="1" dirty="0" smtClean="0"/>
              <a:t>detection and reaction</a:t>
            </a:r>
            <a:r>
              <a:rPr lang="en-US" b="1" dirty="0" smtClean="0"/>
              <a:t> to these spikes and ECD trends can prevent major hole stability problems.  In this case, the decision was made to circulate bottoms-up to reduce the tendency to </a:t>
            </a:r>
            <a:r>
              <a:rPr lang="en-US" b="1" dirty="0" err="1" smtClean="0"/>
              <a:t>packoff</a:t>
            </a:r>
            <a:r>
              <a:rPr lang="en-US" b="1" dirty="0" smtClean="0"/>
              <a:t>.</a:t>
            </a:r>
          </a:p>
          <a:p>
            <a:pPr eaLnBrk="1" hangingPunct="1"/>
            <a:endParaRPr lang="en-US" sz="1600" b="1" dirty="0"/>
          </a:p>
          <a:p>
            <a:pPr eaLnBrk="1" hangingPunct="1"/>
            <a:endParaRPr lang="en-US" sz="100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985D39EB-35DF-5147-8B35-A19E2F0A4CB1}" type="slidenum">
              <a:rPr lang="en-US" smtClean="0"/>
              <a:pPr>
                <a:defRPr/>
              </a:pPr>
              <a:t>20</a:t>
            </a:fld>
            <a:endParaRPr lang="en-US"/>
          </a:p>
        </p:txBody>
      </p:sp>
    </p:spTree>
    <p:extLst>
      <p:ext uri="{BB962C8B-B14F-4D97-AF65-F5344CB8AC3E}">
        <p14:creationId xmlns:p14="http://schemas.microsoft.com/office/powerpoint/2010/main" val="6562776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Picture 8" descr="Blue_cover_1110.jpg"/>
          <p:cNvPicPr>
            <a:picLocks noChangeAspect="1"/>
          </p:cNvPicPr>
          <p:nvPr userDrawn="1"/>
        </p:nvPicPr>
        <p:blipFill>
          <a:blip r:embed="rId2"/>
          <a:srcRect/>
          <a:stretch>
            <a:fillRect/>
          </a:stretch>
        </p:blipFill>
        <p:spPr bwMode="auto">
          <a:xfrm>
            <a:off x="1588" y="0"/>
            <a:ext cx="9145587" cy="6864350"/>
          </a:xfrm>
          <a:prstGeom prst="rect">
            <a:avLst/>
          </a:prstGeom>
          <a:noFill/>
          <a:ln w="9525">
            <a:noFill/>
            <a:miter lim="800000"/>
            <a:headEnd/>
            <a:tailEnd/>
          </a:ln>
        </p:spPr>
      </p:pic>
      <p:sp>
        <p:nvSpPr>
          <p:cNvPr id="7" name="TextBox 8"/>
          <p:cNvSpPr txBox="1"/>
          <p:nvPr userDrawn="1"/>
        </p:nvSpPr>
        <p:spPr>
          <a:xfrm>
            <a:off x="549275" y="6172200"/>
            <a:ext cx="7197725" cy="477838"/>
          </a:xfrm>
          <a:prstGeom prst="rect">
            <a:avLst/>
          </a:prstGeom>
          <a:noFill/>
        </p:spPr>
        <p:txBody>
          <a:bodyPr>
            <a:spAutoFit/>
          </a:bodyPr>
          <a:lstStyle/>
          <a:p>
            <a:pPr>
              <a:defRPr/>
            </a:pPr>
            <a:r>
              <a:rPr lang="en-US" sz="500" kern="0" dirty="0">
                <a:solidFill>
                  <a:srgbClr val="FFFFFF"/>
                </a:solidFill>
                <a:latin typeface="Arial" pitchFamily="32" charset="0"/>
              </a:rPr>
              <a:t>© 2011 BAKER HUGHES INCORPORATED.  ALL RIGHTS RESERVED.  TERMS AND CONDITIONS OF USE:  BY ACCEPTING THIS DOCUMENT, THE RECIPIENT AGREES THAT THE DOCUMENT TOGETHER WITH ALL INFORMATION INCLUDED THEREIN IS THE CONFIDENTIAL AND PROPRIETARY PROPERTY OF BAKER HUGHES INCORPORATED AND INCLUDES VALUABLE TRADE SECRETS AND/OR PROPRIETARY INFORMATION OF BAKER HUGHES (COLLECTIVELY "INFORMATION").  BAKER HUGHES RETAINS ALL RIGHTS UNDER COPYRIGHT LAWS AND TRADE SECRET LAWS OF THE UNITED STATES OF AMERICA AND OTHER COUNTRIES.  THE RECIPIENT FURTHER AGREES THAT THE DOCUMENT MAY NOT BE DISTRIBUTED, TRANSMITTED, COPIED OR REPRODUCED IN WHOLE OR IN PART BY ANY MEANS, ELECTRONIC, MECHANICAL, OR OTHERWISE, WITHOUT THE EXPRESS PRIOR WRITTEN CONSENT OF BAKER HUGHES, AND MAY NOT BE USED DIRECTLY OR INDIRECTLY IN ANY WAY DETRIMENTAL TO BAKER HUGHES’ INTEREST. </a:t>
            </a:r>
          </a:p>
        </p:txBody>
      </p:sp>
      <p:sp>
        <p:nvSpPr>
          <p:cNvPr id="3074" name="Rectangle 2"/>
          <p:cNvSpPr>
            <a:spLocks noGrp="1" noChangeArrowheads="1"/>
          </p:cNvSpPr>
          <p:nvPr>
            <p:ph type="ctrTitle"/>
          </p:nvPr>
        </p:nvSpPr>
        <p:spPr>
          <a:xfrm>
            <a:off x="528638" y="725202"/>
            <a:ext cx="7772400" cy="679828"/>
          </a:xfrm>
        </p:spPr>
        <p:txBody>
          <a:bodyPr/>
          <a:lstStyle>
            <a:lvl1pPr>
              <a:defRPr sz="3600">
                <a:solidFill>
                  <a:srgbClr val="FFFFFF"/>
                </a:solidFill>
              </a:defRPr>
            </a:lvl1pPr>
          </a:lstStyle>
          <a:p>
            <a:r>
              <a:rPr lang="en-US" smtClean="0"/>
              <a:t>Click to edit Master title style</a:t>
            </a:r>
            <a:endParaRPr lang="en-US" dirty="0"/>
          </a:p>
        </p:txBody>
      </p:sp>
      <p:sp>
        <p:nvSpPr>
          <p:cNvPr id="3075" name="Rectangle 3"/>
          <p:cNvSpPr>
            <a:spLocks noGrp="1" noChangeArrowheads="1"/>
          </p:cNvSpPr>
          <p:nvPr>
            <p:ph type="subTitle" idx="1"/>
          </p:nvPr>
        </p:nvSpPr>
        <p:spPr>
          <a:xfrm>
            <a:off x="543761" y="1898738"/>
            <a:ext cx="6400800" cy="493068"/>
          </a:xfrm>
        </p:spPr>
        <p:txBody>
          <a:bodyPr/>
          <a:lstStyle>
            <a:lvl1pPr marL="0" indent="0">
              <a:buFontTx/>
              <a:buNone/>
              <a:defRPr sz="3000">
                <a:solidFill>
                  <a:srgbClr val="FFFFFF"/>
                </a:solidFill>
              </a:defRPr>
            </a:lvl1pPr>
          </a:lstStyle>
          <a:p>
            <a:r>
              <a:rPr lang="en-US" smtClean="0"/>
              <a:t>Click to edit Master subtitle style</a:t>
            </a:r>
            <a:endParaRPr lang="en-US" dirty="0"/>
          </a:p>
        </p:txBody>
      </p:sp>
      <p:sp>
        <p:nvSpPr>
          <p:cNvPr id="20" name="Text Placeholder 19"/>
          <p:cNvSpPr>
            <a:spLocks noGrp="1"/>
          </p:cNvSpPr>
          <p:nvPr>
            <p:ph type="body" sz="quarter" idx="13"/>
          </p:nvPr>
        </p:nvSpPr>
        <p:spPr>
          <a:xfrm>
            <a:off x="542366" y="4621836"/>
            <a:ext cx="7772400" cy="244040"/>
          </a:xfrm>
        </p:spPr>
        <p:txBody>
          <a:bodyPr anchor="ctr"/>
          <a:lstStyle>
            <a:lvl1pPr>
              <a:buFontTx/>
              <a:buNone/>
              <a:defRPr sz="1800" b="0" i="0" baseline="0">
                <a:solidFill>
                  <a:srgbClr val="FFFFFF"/>
                </a:solidFill>
              </a:defRPr>
            </a:lvl1pPr>
          </a:lstStyle>
          <a:p>
            <a:pPr lvl="0"/>
            <a:r>
              <a:rPr lang="en-US" dirty="0" smtClean="0"/>
              <a:t>Click to edit Master text styles</a:t>
            </a:r>
          </a:p>
        </p:txBody>
      </p:sp>
      <p:sp>
        <p:nvSpPr>
          <p:cNvPr id="17" name="Text Placeholder 25"/>
          <p:cNvSpPr>
            <a:spLocks noGrp="1"/>
          </p:cNvSpPr>
          <p:nvPr>
            <p:ph type="body" sz="quarter" idx="17"/>
          </p:nvPr>
        </p:nvSpPr>
        <p:spPr>
          <a:xfrm>
            <a:off x="545568" y="4279113"/>
            <a:ext cx="7797800" cy="287380"/>
          </a:xfrm>
        </p:spPr>
        <p:txBody>
          <a:bodyPr anchor="ctr"/>
          <a:lstStyle>
            <a:lvl1pPr>
              <a:buFontTx/>
              <a:buNone/>
              <a:defRPr sz="2000" b="0" baseline="0">
                <a:solidFill>
                  <a:srgbClr val="FFFFFF"/>
                </a:solidFill>
              </a:defRPr>
            </a:lvl1pPr>
          </a:lstStyle>
          <a:p>
            <a:pPr lvl="0"/>
            <a:r>
              <a:rPr lang="en-US" smtClean="0"/>
              <a:t>Click to edit Master text styles</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r>
              <a:rPr lang="en-US"/>
              <a:t>© 2011 Baker Hughes Incorporated. All Rights Reserved. </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78B2E5E6-CA5A-47E9-9A5F-3BD95F3D641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8288" y="1388533"/>
            <a:ext cx="2062162" cy="4226455"/>
          </a:xfrm>
        </p:spPr>
        <p:txBody>
          <a:bodyPr vert="eaVert"/>
          <a:lstStyle>
            <a:lvl1pPr>
              <a:defRPr>
                <a:solidFill>
                  <a:srgbClr val="000000"/>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31800" y="1388533"/>
            <a:ext cx="6034088" cy="422645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5"/>
          <p:cNvSpPr>
            <a:spLocks noGrp="1" noChangeArrowheads="1"/>
          </p:cNvSpPr>
          <p:nvPr>
            <p:ph type="ftr" sz="quarter" idx="10"/>
          </p:nvPr>
        </p:nvSpPr>
        <p:spPr>
          <a:ln/>
        </p:spPr>
        <p:txBody>
          <a:bodyPr/>
          <a:lstStyle>
            <a:lvl1pPr>
              <a:defRPr/>
            </a:lvl1pPr>
          </a:lstStyle>
          <a:p>
            <a:pPr>
              <a:defRPr/>
            </a:pPr>
            <a:r>
              <a:rPr lang="en-US"/>
              <a:t>© 2011 Baker Hughes Incorporated. All Rights Reserved. </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0D8CE8D0-7992-49F0-A530-E70B5668F431}"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532373" y="471861"/>
            <a:ext cx="8229600" cy="595312"/>
          </a:xfrm>
        </p:spPr>
        <p:txBody>
          <a:bodyPr/>
          <a:lstStyle/>
          <a:p>
            <a:r>
              <a:rPr lang="en-US" smtClean="0"/>
              <a:t>Click to edit Master title style</a:t>
            </a:r>
            <a:endParaRPr lang="en-US"/>
          </a:p>
        </p:txBody>
      </p:sp>
      <p:sp>
        <p:nvSpPr>
          <p:cNvPr id="3" name="SmartArt Placeholder 2"/>
          <p:cNvSpPr>
            <a:spLocks noGrp="1"/>
          </p:cNvSpPr>
          <p:nvPr>
            <p:ph type="dgm" idx="1"/>
          </p:nvPr>
        </p:nvSpPr>
        <p:spPr>
          <a:xfrm>
            <a:off x="541338" y="1382713"/>
            <a:ext cx="8229600" cy="4886325"/>
          </a:xfrm>
        </p:spPr>
        <p:txBody>
          <a:bodyPr/>
          <a:lstStyle/>
          <a:p>
            <a:pPr lvl="0"/>
            <a:r>
              <a:rPr lang="en-US" noProof="0" smtClean="0"/>
              <a:t>Click icon to add SmartArt graphic</a:t>
            </a:r>
          </a:p>
        </p:txBody>
      </p:sp>
      <p:sp>
        <p:nvSpPr>
          <p:cNvPr id="4" name="Rectangle 6"/>
          <p:cNvSpPr>
            <a:spLocks noGrp="1" noChangeArrowheads="1"/>
          </p:cNvSpPr>
          <p:nvPr>
            <p:ph type="sldNum" sz="quarter" idx="10"/>
          </p:nvPr>
        </p:nvSpPr>
        <p:spPr/>
        <p:txBody>
          <a:bodyPr/>
          <a:lstStyle>
            <a:lvl1pPr>
              <a:defRPr/>
            </a:lvl1pPr>
          </a:lstStyle>
          <a:p>
            <a:pPr>
              <a:defRPr/>
            </a:pPr>
            <a:fld id="{E5CB84D2-9BF5-477A-A6BB-5CD1F0CD6646}" type="slidenum">
              <a:rPr lang="en-US"/>
              <a:pPr>
                <a:defRPr/>
              </a:pPr>
              <a:t>‹#›</a:t>
            </a:fld>
            <a:endParaRPr lang="en-US"/>
          </a:p>
        </p:txBody>
      </p:sp>
      <p:sp>
        <p:nvSpPr>
          <p:cNvPr id="5" name="Rectangle 5"/>
          <p:cNvSpPr>
            <a:spLocks noGrp="1" noChangeArrowheads="1"/>
          </p:cNvSpPr>
          <p:nvPr>
            <p:ph type="ftr" sz="quarter" idx="11"/>
          </p:nvPr>
        </p:nvSpPr>
        <p:spPr/>
        <p:txBody>
          <a:bodyPr/>
          <a:lstStyle>
            <a:lvl1pPr>
              <a:defRPr/>
            </a:lvl1pPr>
          </a:lstStyle>
          <a:p>
            <a:pPr>
              <a:defRPr/>
            </a:pPr>
            <a:r>
              <a:rPr lang="en-US"/>
              <a:t>© 2011 Baker Hughes Incorporated. All Rights Reserved. </a:t>
            </a:r>
            <a:endParaRPr lang="en-US" dirty="0"/>
          </a:p>
        </p:txBody>
      </p:sp>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25450" y="5915025"/>
            <a:ext cx="2133600" cy="476250"/>
          </a:xfrm>
          <a:prstGeom prst="rect">
            <a:avLst/>
          </a:prstGeom>
        </p:spPr>
        <p:txBody>
          <a:bodyPr/>
          <a:lstStyle>
            <a:lvl1pPr>
              <a:defRPr/>
            </a:lvl1pPr>
          </a:lstStyle>
          <a:p>
            <a:fld id="{F5E7BA2A-8505-4BF5-96D9-9D600425C07E}" type="datetime1">
              <a:rPr lang="en-US">
                <a:solidFill>
                  <a:srgbClr val="000000"/>
                </a:solidFill>
              </a:rPr>
              <a:pPr/>
              <a:t>11/23/2011</a:t>
            </a:fld>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r>
              <a:rPr lang="en-US"/>
              <a:t>© 2010 Baker Hughes Incorporated. All Rights Reserved. </a:t>
            </a:r>
          </a:p>
        </p:txBody>
      </p:sp>
      <p:sp>
        <p:nvSpPr>
          <p:cNvPr id="5" name="Slide Number Placeholder 4"/>
          <p:cNvSpPr>
            <a:spLocks noGrp="1"/>
          </p:cNvSpPr>
          <p:nvPr>
            <p:ph type="sldNum" sz="quarter" idx="12"/>
          </p:nvPr>
        </p:nvSpPr>
        <p:spPr/>
        <p:txBody>
          <a:bodyPr/>
          <a:lstStyle>
            <a:lvl1pPr>
              <a:defRPr/>
            </a:lvl1pPr>
          </a:lstStyle>
          <a:p>
            <a:fld id="{669A91E5-D931-4972-9800-B86FD2575212}" type="slidenum">
              <a:rPr lang="en-US"/>
              <a:pPr/>
              <a:t>‹#›</a:t>
            </a:fld>
            <a:endParaRPr lang="en-US"/>
          </a:p>
        </p:txBody>
      </p:sp>
    </p:spTree>
    <p:extLst>
      <p:ext uri="{BB962C8B-B14F-4D97-AF65-F5344CB8AC3E}">
        <p14:creationId xmlns:p14="http://schemas.microsoft.com/office/powerpoint/2010/main" val="7459334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Picture 7" descr="BPC_Blue_cover_1110.jpg"/>
          <p:cNvPicPr>
            <a:picLocks noChangeAspect="1"/>
          </p:cNvPicPr>
          <p:nvPr userDrawn="1"/>
        </p:nvPicPr>
        <p:blipFill>
          <a:blip r:embed="rId2"/>
          <a:srcRect/>
          <a:stretch>
            <a:fillRect/>
          </a:stretch>
        </p:blipFill>
        <p:spPr bwMode="auto">
          <a:xfrm>
            <a:off x="0" y="0"/>
            <a:ext cx="9148763" cy="6864350"/>
          </a:xfrm>
          <a:prstGeom prst="rect">
            <a:avLst/>
          </a:prstGeom>
          <a:noFill/>
          <a:ln w="9525">
            <a:noFill/>
            <a:miter lim="800000"/>
            <a:headEnd/>
            <a:tailEnd/>
          </a:ln>
        </p:spPr>
      </p:pic>
      <p:sp>
        <p:nvSpPr>
          <p:cNvPr id="3074" name="Rectangle 2"/>
          <p:cNvSpPr>
            <a:spLocks noGrp="1" noChangeArrowheads="1"/>
          </p:cNvSpPr>
          <p:nvPr>
            <p:ph type="ctrTitle"/>
          </p:nvPr>
        </p:nvSpPr>
        <p:spPr>
          <a:xfrm>
            <a:off x="528638" y="725202"/>
            <a:ext cx="7772400" cy="679828"/>
          </a:xfrm>
        </p:spPr>
        <p:txBody>
          <a:bodyPr/>
          <a:lstStyle>
            <a:lvl1pPr>
              <a:defRPr sz="3000">
                <a:solidFill>
                  <a:srgbClr val="FFFFFF"/>
                </a:solidFill>
              </a:defRPr>
            </a:lvl1pPr>
          </a:lstStyle>
          <a:p>
            <a:r>
              <a:rPr lang="en-US" smtClean="0"/>
              <a:t>Click to edit Master title style</a:t>
            </a:r>
            <a:endParaRPr lang="en-US" dirty="0"/>
          </a:p>
        </p:txBody>
      </p:sp>
      <p:sp>
        <p:nvSpPr>
          <p:cNvPr id="3075" name="Rectangle 3"/>
          <p:cNvSpPr>
            <a:spLocks noGrp="1" noChangeArrowheads="1"/>
          </p:cNvSpPr>
          <p:nvPr>
            <p:ph type="subTitle" idx="1"/>
          </p:nvPr>
        </p:nvSpPr>
        <p:spPr>
          <a:xfrm>
            <a:off x="543761" y="1673403"/>
            <a:ext cx="6400800" cy="418358"/>
          </a:xfrm>
        </p:spPr>
        <p:txBody>
          <a:bodyPr/>
          <a:lstStyle>
            <a:lvl1pPr marL="0" indent="0">
              <a:buFontTx/>
              <a:buNone/>
              <a:defRPr sz="1800">
                <a:solidFill>
                  <a:srgbClr val="FFFFFF"/>
                </a:solidFill>
              </a:defRPr>
            </a:lvl1pPr>
          </a:lstStyle>
          <a:p>
            <a:r>
              <a:rPr lang="en-US" dirty="0" smtClean="0"/>
              <a:t>Click to edit Master subtitle style</a:t>
            </a:r>
            <a:endParaRPr lang="en-US" dirty="0"/>
          </a:p>
        </p:txBody>
      </p:sp>
      <p:sp>
        <p:nvSpPr>
          <p:cNvPr id="20" name="Text Placeholder 19"/>
          <p:cNvSpPr>
            <a:spLocks noGrp="1"/>
          </p:cNvSpPr>
          <p:nvPr>
            <p:ph type="body" sz="quarter" idx="13"/>
          </p:nvPr>
        </p:nvSpPr>
        <p:spPr>
          <a:xfrm>
            <a:off x="542366" y="3147607"/>
            <a:ext cx="7772400" cy="199214"/>
          </a:xfrm>
        </p:spPr>
        <p:txBody>
          <a:bodyPr/>
          <a:lstStyle>
            <a:lvl1pPr>
              <a:buFontTx/>
              <a:buNone/>
              <a:defRPr sz="1200" b="0" i="0" baseline="0">
                <a:solidFill>
                  <a:srgbClr val="FFFFFF"/>
                </a:solidFill>
              </a:defRPr>
            </a:lvl1pPr>
          </a:lstStyle>
          <a:p>
            <a:pPr lvl="0"/>
            <a:r>
              <a:rPr lang="en-US" dirty="0" smtClean="0"/>
              <a:t>Click to edit Master text styles</a:t>
            </a:r>
          </a:p>
        </p:txBody>
      </p:sp>
      <p:sp>
        <p:nvSpPr>
          <p:cNvPr id="17" name="Text Placeholder 25"/>
          <p:cNvSpPr>
            <a:spLocks noGrp="1"/>
          </p:cNvSpPr>
          <p:nvPr>
            <p:ph type="body" sz="quarter" idx="17"/>
          </p:nvPr>
        </p:nvSpPr>
        <p:spPr>
          <a:xfrm>
            <a:off x="545568" y="2912545"/>
            <a:ext cx="7797800" cy="228600"/>
          </a:xfrm>
        </p:spPr>
        <p:txBody>
          <a:bodyPr/>
          <a:lstStyle>
            <a:lvl1pPr>
              <a:buFontTx/>
              <a:buNone/>
              <a:defRPr sz="1200" b="1" baseline="0">
                <a:solidFill>
                  <a:srgbClr val="FFFFFF"/>
                </a:solidFill>
              </a:defRPr>
            </a:lvl1pPr>
          </a:lstStyle>
          <a:p>
            <a:pPr lvl="0"/>
            <a:r>
              <a:rPr lang="en-US" dirty="0" smtClean="0"/>
              <a:t>Click to edit Master text styles</a:t>
            </a:r>
          </a:p>
        </p:txBody>
      </p:sp>
      <p:sp>
        <p:nvSpPr>
          <p:cNvPr id="7" name="Rectangle 5"/>
          <p:cNvSpPr>
            <a:spLocks noGrp="1" noChangeArrowheads="1"/>
          </p:cNvSpPr>
          <p:nvPr>
            <p:ph type="ftr" sz="quarter" idx="18"/>
          </p:nvPr>
        </p:nvSpPr>
        <p:spPr>
          <a:xfrm>
            <a:off x="552450" y="6675438"/>
            <a:ext cx="2895600" cy="184150"/>
          </a:xfrm>
        </p:spPr>
        <p:txBody>
          <a:bodyPr/>
          <a:lstStyle>
            <a:lvl1pPr>
              <a:defRPr>
                <a:solidFill>
                  <a:srgbClr val="FFFFFF"/>
                </a:solidFill>
              </a:defRPr>
            </a:lvl1pPr>
          </a:lstStyle>
          <a:p>
            <a:pPr>
              <a:defRPr/>
            </a:pPr>
            <a:r>
              <a:rPr lang="en-US"/>
              <a:t>© 2010 Baker Hughes Incorporated. All Rights Reserved. </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ubtitle, &amp;  Body">
    <p:spTree>
      <p:nvGrpSpPr>
        <p:cNvPr id="1" name=""/>
        <p:cNvGrpSpPr/>
        <p:nvPr/>
      </p:nvGrpSpPr>
      <p:grpSpPr>
        <a:xfrm>
          <a:off x="0" y="0"/>
          <a:ext cx="0" cy="0"/>
          <a:chOff x="0" y="0"/>
          <a:chExt cx="0" cy="0"/>
        </a:xfrm>
      </p:grpSpPr>
      <p:sp>
        <p:nvSpPr>
          <p:cNvPr id="2" name="Title 1"/>
          <p:cNvSpPr>
            <a:spLocks noGrp="1"/>
          </p:cNvSpPr>
          <p:nvPr>
            <p:ph type="title"/>
          </p:nvPr>
        </p:nvSpPr>
        <p:spPr>
          <a:xfrm>
            <a:off x="540690" y="374838"/>
            <a:ext cx="8229600" cy="544046"/>
          </a:xfrm>
        </p:spPr>
        <p:txBody>
          <a:bodyPr anchor="t">
            <a:normAutofit/>
          </a:bodyPr>
          <a:lstStyle/>
          <a:p>
            <a:r>
              <a:rPr lang="en-US" smtClean="0"/>
              <a:t>Click to edit Master title style</a:t>
            </a:r>
            <a:endParaRPr lang="en-US" dirty="0"/>
          </a:p>
        </p:txBody>
      </p:sp>
      <p:sp>
        <p:nvSpPr>
          <p:cNvPr id="8" name="Text Placeholder 7"/>
          <p:cNvSpPr>
            <a:spLocks noGrp="1"/>
          </p:cNvSpPr>
          <p:nvPr>
            <p:ph type="body" sz="quarter" idx="12"/>
          </p:nvPr>
        </p:nvSpPr>
        <p:spPr>
          <a:xfrm>
            <a:off x="544053" y="889011"/>
            <a:ext cx="6592888" cy="283884"/>
          </a:xfrm>
        </p:spPr>
        <p:txBody>
          <a:bodyPr>
            <a:normAutofit/>
          </a:bodyPr>
          <a:lstStyle>
            <a:lvl1pPr>
              <a:buFontTx/>
              <a:buNone/>
              <a:defRPr sz="1500">
                <a:solidFill>
                  <a:srgbClr val="F7A719"/>
                </a:solidFill>
              </a:defRPr>
            </a:lvl1pPr>
            <a:lvl2pPr>
              <a:buFontTx/>
              <a:buNone/>
              <a:defRPr>
                <a:solidFill>
                  <a:schemeClr val="accent1"/>
                </a:solidFill>
              </a:defRPr>
            </a:lvl2pPr>
            <a:lvl3pPr>
              <a:buFontTx/>
              <a:buNone/>
              <a:defRPr>
                <a:solidFill>
                  <a:schemeClr val="accent1"/>
                </a:solidFill>
              </a:defRPr>
            </a:lvl3pPr>
            <a:lvl4pPr>
              <a:buFontTx/>
              <a:buNone/>
              <a:defRPr>
                <a:solidFill>
                  <a:schemeClr val="accent1"/>
                </a:solidFill>
              </a:defRPr>
            </a:lvl4pPr>
            <a:lvl5pPr>
              <a:buFontTx/>
              <a:buNone/>
              <a:defRPr>
                <a:solidFill>
                  <a:schemeClr val="accent1"/>
                </a:solidFill>
              </a:defRPr>
            </a:lvl5pPr>
          </a:lstStyle>
          <a:p>
            <a:pPr lvl="0"/>
            <a:r>
              <a:rPr lang="en-US" dirty="0" smtClean="0"/>
              <a:t>Click to edit Master text styles</a:t>
            </a:r>
          </a:p>
        </p:txBody>
      </p:sp>
      <p:sp>
        <p:nvSpPr>
          <p:cNvPr id="6" name="Content Placeholder 2"/>
          <p:cNvSpPr>
            <a:spLocks noGrp="1"/>
          </p:cNvSpPr>
          <p:nvPr>
            <p:ph sz="half" idx="1"/>
          </p:nvPr>
        </p:nvSpPr>
        <p:spPr>
          <a:xfrm>
            <a:off x="528922" y="1354666"/>
            <a:ext cx="8086159" cy="4260321"/>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Rectangle 5"/>
          <p:cNvSpPr>
            <a:spLocks noGrp="1" noChangeArrowheads="1"/>
          </p:cNvSpPr>
          <p:nvPr>
            <p:ph type="ftr" sz="quarter" idx="13"/>
          </p:nvPr>
        </p:nvSpPr>
        <p:spPr>
          <a:ln/>
        </p:spPr>
        <p:txBody>
          <a:bodyPr/>
          <a:lstStyle>
            <a:lvl1pPr>
              <a:defRPr/>
            </a:lvl1pPr>
          </a:lstStyle>
          <a:p>
            <a:pPr>
              <a:defRPr/>
            </a:pPr>
            <a:r>
              <a:rPr lang="en-US"/>
              <a:t>© 2010 Baker Hughes Incorporated. All Rights Reserved. </a:t>
            </a:r>
            <a:endParaRPr lang="en-US" dirty="0"/>
          </a:p>
        </p:txBody>
      </p:sp>
      <p:sp>
        <p:nvSpPr>
          <p:cNvPr id="7" name="Rectangle 6"/>
          <p:cNvSpPr>
            <a:spLocks noGrp="1" noChangeArrowheads="1"/>
          </p:cNvSpPr>
          <p:nvPr>
            <p:ph type="sldNum" sz="quarter" idx="14"/>
          </p:nvPr>
        </p:nvSpPr>
        <p:spPr>
          <a:ln/>
        </p:spPr>
        <p:txBody>
          <a:bodyPr/>
          <a:lstStyle>
            <a:lvl1pPr>
              <a:defRPr/>
            </a:lvl1pPr>
          </a:lstStyle>
          <a:p>
            <a:pPr>
              <a:defRPr/>
            </a:pPr>
            <a:fld id="{3ECB098F-803B-423A-B51C-11183F01D678}" type="slidenum">
              <a:rPr lang="en-US"/>
              <a:pPr>
                <a:defRPr/>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ubtitle, &amp; Two Column Body">
    <p:spTree>
      <p:nvGrpSpPr>
        <p:cNvPr id="1" name=""/>
        <p:cNvGrpSpPr/>
        <p:nvPr/>
      </p:nvGrpSpPr>
      <p:grpSpPr>
        <a:xfrm>
          <a:off x="0" y="0"/>
          <a:ext cx="0" cy="0"/>
          <a:chOff x="0" y="0"/>
          <a:chExt cx="0" cy="0"/>
        </a:xfrm>
      </p:grpSpPr>
      <p:sp>
        <p:nvSpPr>
          <p:cNvPr id="2" name="Title 1"/>
          <p:cNvSpPr>
            <a:spLocks noGrp="1"/>
          </p:cNvSpPr>
          <p:nvPr>
            <p:ph type="title"/>
          </p:nvPr>
        </p:nvSpPr>
        <p:spPr>
          <a:xfrm>
            <a:off x="540690" y="374838"/>
            <a:ext cx="8229600" cy="544046"/>
          </a:xfrm>
        </p:spPr>
        <p:txBody>
          <a:bodyPr anchor="t">
            <a:normAutofit/>
          </a:bodyPr>
          <a:lstStyle/>
          <a:p>
            <a:r>
              <a:rPr lang="en-US" smtClean="0"/>
              <a:t>Click to edit Master title style</a:t>
            </a:r>
            <a:endParaRPr lang="en-US" dirty="0"/>
          </a:p>
        </p:txBody>
      </p:sp>
      <p:sp>
        <p:nvSpPr>
          <p:cNvPr id="8" name="Text Placeholder 7"/>
          <p:cNvSpPr>
            <a:spLocks noGrp="1"/>
          </p:cNvSpPr>
          <p:nvPr>
            <p:ph type="body" sz="quarter" idx="12"/>
          </p:nvPr>
        </p:nvSpPr>
        <p:spPr>
          <a:xfrm>
            <a:off x="544053" y="889011"/>
            <a:ext cx="6592888" cy="283884"/>
          </a:xfrm>
        </p:spPr>
        <p:txBody>
          <a:bodyPr>
            <a:normAutofit/>
          </a:bodyPr>
          <a:lstStyle>
            <a:lvl1pPr>
              <a:buFontTx/>
              <a:buNone/>
              <a:defRPr sz="1500">
                <a:solidFill>
                  <a:srgbClr val="F7A719"/>
                </a:solidFill>
              </a:defRPr>
            </a:lvl1pPr>
            <a:lvl2pPr>
              <a:buFontTx/>
              <a:buNone/>
              <a:defRPr>
                <a:solidFill>
                  <a:schemeClr val="accent1"/>
                </a:solidFill>
              </a:defRPr>
            </a:lvl2pPr>
            <a:lvl3pPr>
              <a:buFontTx/>
              <a:buNone/>
              <a:defRPr>
                <a:solidFill>
                  <a:schemeClr val="accent1"/>
                </a:solidFill>
              </a:defRPr>
            </a:lvl3pPr>
            <a:lvl4pPr>
              <a:buFontTx/>
              <a:buNone/>
              <a:defRPr>
                <a:solidFill>
                  <a:schemeClr val="accent1"/>
                </a:solidFill>
              </a:defRPr>
            </a:lvl4pPr>
            <a:lvl5pPr>
              <a:buFontTx/>
              <a:buNone/>
              <a:defRPr>
                <a:solidFill>
                  <a:schemeClr val="accent1"/>
                </a:solidFill>
              </a:defRPr>
            </a:lvl5pPr>
          </a:lstStyle>
          <a:p>
            <a:pPr lvl="0"/>
            <a:r>
              <a:rPr lang="en-US" dirty="0" smtClean="0"/>
              <a:t>Click to edit Master text styles</a:t>
            </a:r>
          </a:p>
        </p:txBody>
      </p:sp>
      <p:sp>
        <p:nvSpPr>
          <p:cNvPr id="6" name="Content Placeholder 2"/>
          <p:cNvSpPr>
            <a:spLocks noGrp="1"/>
          </p:cNvSpPr>
          <p:nvPr>
            <p:ph sz="half" idx="1"/>
          </p:nvPr>
        </p:nvSpPr>
        <p:spPr>
          <a:xfrm>
            <a:off x="528923" y="1354666"/>
            <a:ext cx="4038600" cy="4260321"/>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Content Placeholder 3"/>
          <p:cNvSpPr>
            <a:spLocks noGrp="1"/>
          </p:cNvSpPr>
          <p:nvPr>
            <p:ph sz="half" idx="2"/>
          </p:nvPr>
        </p:nvSpPr>
        <p:spPr>
          <a:xfrm>
            <a:off x="4719923" y="1354666"/>
            <a:ext cx="4038600" cy="4260321"/>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Rectangle 5"/>
          <p:cNvSpPr>
            <a:spLocks noGrp="1" noChangeArrowheads="1"/>
          </p:cNvSpPr>
          <p:nvPr>
            <p:ph type="ftr" sz="quarter" idx="13"/>
          </p:nvPr>
        </p:nvSpPr>
        <p:spPr>
          <a:ln/>
        </p:spPr>
        <p:txBody>
          <a:bodyPr/>
          <a:lstStyle>
            <a:lvl1pPr>
              <a:defRPr/>
            </a:lvl1pPr>
          </a:lstStyle>
          <a:p>
            <a:pPr>
              <a:defRPr/>
            </a:pPr>
            <a:r>
              <a:rPr lang="en-US"/>
              <a:t>© 2010 Baker Hughes Incorporated. All Rights Reserved. </a:t>
            </a:r>
            <a:endParaRPr lang="en-US" dirty="0"/>
          </a:p>
        </p:txBody>
      </p:sp>
      <p:sp>
        <p:nvSpPr>
          <p:cNvPr id="10" name="Rectangle 6"/>
          <p:cNvSpPr>
            <a:spLocks noGrp="1" noChangeArrowheads="1"/>
          </p:cNvSpPr>
          <p:nvPr>
            <p:ph type="sldNum" sz="quarter" idx="14"/>
          </p:nvPr>
        </p:nvSpPr>
        <p:spPr>
          <a:ln/>
        </p:spPr>
        <p:txBody>
          <a:bodyPr/>
          <a:lstStyle>
            <a:lvl1pPr>
              <a:defRPr/>
            </a:lvl1pPr>
          </a:lstStyle>
          <a:p>
            <a:pPr>
              <a:defRPr/>
            </a:pPr>
            <a:fld id="{1B1D004A-C04E-4D16-86B7-0648F632C85E}" type="slidenum">
              <a:rPr lang="en-US"/>
              <a:pPr>
                <a:defRPr/>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e">
    <p:spTree>
      <p:nvGrpSpPr>
        <p:cNvPr id="1" name=""/>
        <p:cNvGrpSpPr/>
        <p:nvPr/>
      </p:nvGrpSpPr>
      <p:grpSpPr>
        <a:xfrm>
          <a:off x="0" y="0"/>
          <a:ext cx="0" cy="0"/>
          <a:chOff x="0" y="0"/>
          <a:chExt cx="0" cy="0"/>
        </a:xfrm>
      </p:grpSpPr>
      <p:sp>
        <p:nvSpPr>
          <p:cNvPr id="2" name="Title 1"/>
          <p:cNvSpPr>
            <a:spLocks noGrp="1"/>
          </p:cNvSpPr>
          <p:nvPr>
            <p:ph type="title"/>
          </p:nvPr>
        </p:nvSpPr>
        <p:spPr>
          <a:xfrm>
            <a:off x="540690" y="374838"/>
            <a:ext cx="8229600" cy="544046"/>
          </a:xfrm>
        </p:spPr>
        <p:txBody>
          <a:bodyPr anchor="t">
            <a:normAutofit/>
          </a:bodyPr>
          <a:lstStyle/>
          <a:p>
            <a:r>
              <a:rPr lang="en-US" smtClean="0"/>
              <a:t>Click to edit Master title style</a:t>
            </a:r>
            <a:endParaRPr lang="en-US" dirty="0"/>
          </a:p>
        </p:txBody>
      </p:sp>
      <p:sp>
        <p:nvSpPr>
          <p:cNvPr id="8" name="Text Placeholder 7"/>
          <p:cNvSpPr>
            <a:spLocks noGrp="1"/>
          </p:cNvSpPr>
          <p:nvPr>
            <p:ph type="body" sz="quarter" idx="12"/>
          </p:nvPr>
        </p:nvSpPr>
        <p:spPr>
          <a:xfrm>
            <a:off x="544053" y="889011"/>
            <a:ext cx="6592888" cy="283884"/>
          </a:xfrm>
        </p:spPr>
        <p:txBody>
          <a:bodyPr>
            <a:normAutofit/>
          </a:bodyPr>
          <a:lstStyle>
            <a:lvl1pPr>
              <a:buFontTx/>
              <a:buNone/>
              <a:defRPr sz="1500">
                <a:solidFill>
                  <a:srgbClr val="F7A719"/>
                </a:solidFill>
              </a:defRPr>
            </a:lvl1pPr>
            <a:lvl2pPr>
              <a:buFontTx/>
              <a:buNone/>
              <a:defRPr>
                <a:solidFill>
                  <a:schemeClr val="accent1"/>
                </a:solidFill>
              </a:defRPr>
            </a:lvl2pPr>
            <a:lvl3pPr>
              <a:buFontTx/>
              <a:buNone/>
              <a:defRPr>
                <a:solidFill>
                  <a:schemeClr val="accent1"/>
                </a:solidFill>
              </a:defRPr>
            </a:lvl3pPr>
            <a:lvl4pPr>
              <a:buFontTx/>
              <a:buNone/>
              <a:defRPr>
                <a:solidFill>
                  <a:schemeClr val="accent1"/>
                </a:solidFill>
              </a:defRPr>
            </a:lvl4pPr>
            <a:lvl5pPr>
              <a:buFontTx/>
              <a:buNone/>
              <a:defRPr>
                <a:solidFill>
                  <a:schemeClr val="accent1"/>
                </a:solidFill>
              </a:defRPr>
            </a:lvl5pPr>
          </a:lstStyle>
          <a:p>
            <a:pPr lvl="0"/>
            <a:r>
              <a:rPr lang="en-US" dirty="0" smtClean="0"/>
              <a:t>Click to edit Master text styles</a:t>
            </a:r>
          </a:p>
        </p:txBody>
      </p:sp>
      <p:sp>
        <p:nvSpPr>
          <p:cNvPr id="9" name="Text Placeholder 2"/>
          <p:cNvSpPr>
            <a:spLocks noGrp="1"/>
          </p:cNvSpPr>
          <p:nvPr>
            <p:ph type="body" idx="1"/>
          </p:nvPr>
        </p:nvSpPr>
        <p:spPr>
          <a:xfrm>
            <a:off x="561794" y="1535113"/>
            <a:ext cx="4040188" cy="639762"/>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0" name="Content Placeholder 3"/>
          <p:cNvSpPr>
            <a:spLocks noGrp="1"/>
          </p:cNvSpPr>
          <p:nvPr>
            <p:ph sz="half" idx="2"/>
          </p:nvPr>
        </p:nvSpPr>
        <p:spPr>
          <a:xfrm>
            <a:off x="561794" y="2174875"/>
            <a:ext cx="4040188" cy="3951288"/>
          </a:xfrm>
        </p:spPr>
        <p:txBody>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Text Placeholder 4"/>
          <p:cNvSpPr>
            <a:spLocks noGrp="1"/>
          </p:cNvSpPr>
          <p:nvPr>
            <p:ph type="body" sz="quarter" idx="3"/>
          </p:nvPr>
        </p:nvSpPr>
        <p:spPr>
          <a:xfrm>
            <a:off x="4757090" y="1535113"/>
            <a:ext cx="4041775" cy="639762"/>
          </a:xfr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Content Placeholder 5"/>
          <p:cNvSpPr>
            <a:spLocks noGrp="1"/>
          </p:cNvSpPr>
          <p:nvPr>
            <p:ph sz="quarter" idx="4"/>
          </p:nvPr>
        </p:nvSpPr>
        <p:spPr>
          <a:xfrm>
            <a:off x="4757090" y="2174875"/>
            <a:ext cx="4041775" cy="3951288"/>
          </a:xfrm>
        </p:spPr>
        <p:txBody>
          <a:bodyPr/>
          <a:lstStyle>
            <a:lvl1pPr>
              <a:defRPr sz="18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3" name="Rectangle 5"/>
          <p:cNvSpPr>
            <a:spLocks noGrp="1" noChangeArrowheads="1"/>
          </p:cNvSpPr>
          <p:nvPr>
            <p:ph type="ftr" sz="quarter" idx="13"/>
          </p:nvPr>
        </p:nvSpPr>
        <p:spPr>
          <a:ln/>
        </p:spPr>
        <p:txBody>
          <a:bodyPr/>
          <a:lstStyle>
            <a:lvl1pPr>
              <a:defRPr/>
            </a:lvl1pPr>
          </a:lstStyle>
          <a:p>
            <a:pPr>
              <a:defRPr/>
            </a:pPr>
            <a:r>
              <a:rPr lang="en-US"/>
              <a:t>© 2010 Baker Hughes Incorporated. All Rights Reserved. </a:t>
            </a:r>
            <a:endParaRPr lang="en-US" dirty="0"/>
          </a:p>
        </p:txBody>
      </p:sp>
      <p:sp>
        <p:nvSpPr>
          <p:cNvPr id="14" name="Rectangle 6"/>
          <p:cNvSpPr>
            <a:spLocks noGrp="1" noChangeArrowheads="1"/>
          </p:cNvSpPr>
          <p:nvPr>
            <p:ph type="sldNum" sz="quarter" idx="14"/>
          </p:nvPr>
        </p:nvSpPr>
        <p:spPr>
          <a:ln/>
        </p:spPr>
        <p:txBody>
          <a:bodyPr/>
          <a:lstStyle>
            <a:lvl1pPr>
              <a:defRPr/>
            </a:lvl1pPr>
          </a:lstStyle>
          <a:p>
            <a:pPr>
              <a:defRPr/>
            </a:pPr>
            <a:fld id="{C50E5733-F215-4943-AD7B-563856556DDA}" type="slidenum">
              <a:rPr lang="en-US"/>
              <a:pPr>
                <a:defRPr/>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Subtitle, &amp; Right Col">
    <p:spTree>
      <p:nvGrpSpPr>
        <p:cNvPr id="1" name=""/>
        <p:cNvGrpSpPr/>
        <p:nvPr/>
      </p:nvGrpSpPr>
      <p:grpSpPr>
        <a:xfrm>
          <a:off x="0" y="0"/>
          <a:ext cx="0" cy="0"/>
          <a:chOff x="0" y="0"/>
          <a:chExt cx="0" cy="0"/>
        </a:xfrm>
      </p:grpSpPr>
      <p:sp>
        <p:nvSpPr>
          <p:cNvPr id="2" name="Title 1"/>
          <p:cNvSpPr>
            <a:spLocks noGrp="1"/>
          </p:cNvSpPr>
          <p:nvPr>
            <p:ph type="title"/>
          </p:nvPr>
        </p:nvSpPr>
        <p:spPr>
          <a:xfrm>
            <a:off x="540690" y="374838"/>
            <a:ext cx="8229600" cy="544046"/>
          </a:xfrm>
        </p:spPr>
        <p:txBody>
          <a:bodyPr anchor="t">
            <a:normAutofit/>
          </a:bodyPr>
          <a:lstStyle/>
          <a:p>
            <a:r>
              <a:rPr lang="en-US" smtClean="0"/>
              <a:t>Click to edit Master title style</a:t>
            </a:r>
            <a:endParaRPr lang="en-US" dirty="0"/>
          </a:p>
        </p:txBody>
      </p:sp>
      <p:sp>
        <p:nvSpPr>
          <p:cNvPr id="8" name="Text Placeholder 7"/>
          <p:cNvSpPr>
            <a:spLocks noGrp="1"/>
          </p:cNvSpPr>
          <p:nvPr>
            <p:ph type="body" sz="quarter" idx="12"/>
          </p:nvPr>
        </p:nvSpPr>
        <p:spPr>
          <a:xfrm>
            <a:off x="544053" y="889011"/>
            <a:ext cx="6592888" cy="283884"/>
          </a:xfrm>
        </p:spPr>
        <p:txBody>
          <a:bodyPr>
            <a:normAutofit/>
          </a:bodyPr>
          <a:lstStyle>
            <a:lvl1pPr>
              <a:buFontTx/>
              <a:buNone/>
              <a:defRPr sz="1500">
                <a:solidFill>
                  <a:srgbClr val="F7A719"/>
                </a:solidFill>
              </a:defRPr>
            </a:lvl1pPr>
            <a:lvl2pPr>
              <a:buFontTx/>
              <a:buNone/>
              <a:defRPr>
                <a:solidFill>
                  <a:schemeClr val="accent1"/>
                </a:solidFill>
              </a:defRPr>
            </a:lvl2pPr>
            <a:lvl3pPr>
              <a:buFontTx/>
              <a:buNone/>
              <a:defRPr>
                <a:solidFill>
                  <a:schemeClr val="accent1"/>
                </a:solidFill>
              </a:defRPr>
            </a:lvl3pPr>
            <a:lvl4pPr>
              <a:buFontTx/>
              <a:buNone/>
              <a:defRPr>
                <a:solidFill>
                  <a:schemeClr val="accent1"/>
                </a:solidFill>
              </a:defRPr>
            </a:lvl4pPr>
            <a:lvl5pPr>
              <a:buFontTx/>
              <a:buNone/>
              <a:defRPr>
                <a:solidFill>
                  <a:schemeClr val="accent1"/>
                </a:solidFill>
              </a:defRPr>
            </a:lvl5pPr>
          </a:lstStyle>
          <a:p>
            <a:pPr lvl="0"/>
            <a:r>
              <a:rPr lang="en-US" dirty="0" smtClean="0"/>
              <a:t>Click to edit Master text styles</a:t>
            </a:r>
          </a:p>
        </p:txBody>
      </p:sp>
      <p:sp>
        <p:nvSpPr>
          <p:cNvPr id="7" name="Content Placeholder 3"/>
          <p:cNvSpPr>
            <a:spLocks noGrp="1"/>
          </p:cNvSpPr>
          <p:nvPr>
            <p:ph sz="half" idx="2"/>
          </p:nvPr>
        </p:nvSpPr>
        <p:spPr>
          <a:xfrm>
            <a:off x="4719923" y="1354666"/>
            <a:ext cx="4038600" cy="4260321"/>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Rectangle 5"/>
          <p:cNvSpPr>
            <a:spLocks noGrp="1" noChangeArrowheads="1"/>
          </p:cNvSpPr>
          <p:nvPr>
            <p:ph type="ftr" sz="quarter" idx="13"/>
          </p:nvPr>
        </p:nvSpPr>
        <p:spPr>
          <a:ln/>
        </p:spPr>
        <p:txBody>
          <a:bodyPr/>
          <a:lstStyle>
            <a:lvl1pPr>
              <a:defRPr/>
            </a:lvl1pPr>
          </a:lstStyle>
          <a:p>
            <a:pPr>
              <a:defRPr/>
            </a:pPr>
            <a:r>
              <a:rPr lang="en-US"/>
              <a:t>© 2010 Baker Hughes Incorporated. All Rights Reserved. </a:t>
            </a:r>
            <a:endParaRPr lang="en-US" dirty="0"/>
          </a:p>
        </p:txBody>
      </p:sp>
      <p:sp>
        <p:nvSpPr>
          <p:cNvPr id="6" name="Rectangle 6"/>
          <p:cNvSpPr>
            <a:spLocks noGrp="1" noChangeArrowheads="1"/>
          </p:cNvSpPr>
          <p:nvPr>
            <p:ph type="sldNum" sz="quarter" idx="14"/>
          </p:nvPr>
        </p:nvSpPr>
        <p:spPr>
          <a:ln/>
        </p:spPr>
        <p:txBody>
          <a:bodyPr/>
          <a:lstStyle>
            <a:lvl1pPr>
              <a:defRPr/>
            </a:lvl1pPr>
          </a:lstStyle>
          <a:p>
            <a:pPr>
              <a:defRPr/>
            </a:pPr>
            <a:fld id="{BCF42B99-E77A-4E5D-A983-CF58012854C6}" type="slidenum">
              <a:rPr lang="en-US"/>
              <a:pPr>
                <a:defRPr/>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ubtitle, &amp; Left Col Text">
    <p:spTree>
      <p:nvGrpSpPr>
        <p:cNvPr id="1" name=""/>
        <p:cNvGrpSpPr/>
        <p:nvPr/>
      </p:nvGrpSpPr>
      <p:grpSpPr>
        <a:xfrm>
          <a:off x="0" y="0"/>
          <a:ext cx="0" cy="0"/>
          <a:chOff x="0" y="0"/>
          <a:chExt cx="0" cy="0"/>
        </a:xfrm>
      </p:grpSpPr>
      <p:sp>
        <p:nvSpPr>
          <p:cNvPr id="2" name="Title 1"/>
          <p:cNvSpPr>
            <a:spLocks noGrp="1"/>
          </p:cNvSpPr>
          <p:nvPr>
            <p:ph type="title"/>
          </p:nvPr>
        </p:nvSpPr>
        <p:spPr>
          <a:xfrm>
            <a:off x="540690" y="374838"/>
            <a:ext cx="8229600" cy="544046"/>
          </a:xfrm>
        </p:spPr>
        <p:txBody>
          <a:bodyPr anchor="t">
            <a:normAutofit/>
          </a:bodyPr>
          <a:lstStyle/>
          <a:p>
            <a:r>
              <a:rPr lang="en-US" smtClean="0"/>
              <a:t>Click to edit Master title style</a:t>
            </a:r>
            <a:endParaRPr lang="en-US" dirty="0"/>
          </a:p>
        </p:txBody>
      </p:sp>
      <p:sp>
        <p:nvSpPr>
          <p:cNvPr id="8" name="Text Placeholder 7"/>
          <p:cNvSpPr>
            <a:spLocks noGrp="1"/>
          </p:cNvSpPr>
          <p:nvPr>
            <p:ph type="body" sz="quarter" idx="12"/>
          </p:nvPr>
        </p:nvSpPr>
        <p:spPr>
          <a:xfrm>
            <a:off x="544053" y="889011"/>
            <a:ext cx="6592888" cy="283884"/>
          </a:xfrm>
        </p:spPr>
        <p:txBody>
          <a:bodyPr>
            <a:normAutofit/>
          </a:bodyPr>
          <a:lstStyle>
            <a:lvl1pPr>
              <a:buFontTx/>
              <a:buNone/>
              <a:defRPr sz="1500">
                <a:solidFill>
                  <a:srgbClr val="F7A719"/>
                </a:solidFill>
              </a:defRPr>
            </a:lvl1pPr>
            <a:lvl2pPr>
              <a:buFontTx/>
              <a:buNone/>
              <a:defRPr>
                <a:solidFill>
                  <a:schemeClr val="accent1"/>
                </a:solidFill>
              </a:defRPr>
            </a:lvl2pPr>
            <a:lvl3pPr>
              <a:buFontTx/>
              <a:buNone/>
              <a:defRPr>
                <a:solidFill>
                  <a:schemeClr val="accent1"/>
                </a:solidFill>
              </a:defRPr>
            </a:lvl3pPr>
            <a:lvl4pPr>
              <a:buFontTx/>
              <a:buNone/>
              <a:defRPr>
                <a:solidFill>
                  <a:schemeClr val="accent1"/>
                </a:solidFill>
              </a:defRPr>
            </a:lvl4pPr>
            <a:lvl5pPr>
              <a:buFontTx/>
              <a:buNone/>
              <a:defRPr>
                <a:solidFill>
                  <a:schemeClr val="accent1"/>
                </a:solidFill>
              </a:defRPr>
            </a:lvl5pPr>
          </a:lstStyle>
          <a:p>
            <a:pPr lvl="0"/>
            <a:r>
              <a:rPr lang="en-US" dirty="0" smtClean="0"/>
              <a:t>Click to edit Master text styles</a:t>
            </a:r>
          </a:p>
        </p:txBody>
      </p:sp>
      <p:sp>
        <p:nvSpPr>
          <p:cNvPr id="6" name="Content Placeholder 2"/>
          <p:cNvSpPr>
            <a:spLocks noGrp="1"/>
          </p:cNvSpPr>
          <p:nvPr>
            <p:ph sz="half" idx="1"/>
          </p:nvPr>
        </p:nvSpPr>
        <p:spPr>
          <a:xfrm>
            <a:off x="528923" y="1354666"/>
            <a:ext cx="4038600" cy="4260321"/>
          </a:xfrm>
        </p:spPr>
        <p:txBody>
          <a:bodyPr/>
          <a:lstStyle>
            <a:lvl1pPr>
              <a:defRPr sz="18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Rectangle 5"/>
          <p:cNvSpPr>
            <a:spLocks noGrp="1" noChangeArrowheads="1"/>
          </p:cNvSpPr>
          <p:nvPr>
            <p:ph type="ftr" sz="quarter" idx="13"/>
          </p:nvPr>
        </p:nvSpPr>
        <p:spPr>
          <a:ln/>
        </p:spPr>
        <p:txBody>
          <a:bodyPr/>
          <a:lstStyle>
            <a:lvl1pPr>
              <a:defRPr/>
            </a:lvl1pPr>
          </a:lstStyle>
          <a:p>
            <a:pPr>
              <a:defRPr/>
            </a:pPr>
            <a:r>
              <a:rPr lang="en-US"/>
              <a:t>© 2010 Baker Hughes Incorporated. All Rights Reserved. </a:t>
            </a:r>
            <a:endParaRPr lang="en-US" dirty="0"/>
          </a:p>
        </p:txBody>
      </p:sp>
      <p:sp>
        <p:nvSpPr>
          <p:cNvPr id="7" name="Rectangle 6"/>
          <p:cNvSpPr>
            <a:spLocks noGrp="1" noChangeArrowheads="1"/>
          </p:cNvSpPr>
          <p:nvPr>
            <p:ph type="sldNum" sz="quarter" idx="14"/>
          </p:nvPr>
        </p:nvSpPr>
        <p:spPr>
          <a:ln/>
        </p:spPr>
        <p:txBody>
          <a:bodyPr/>
          <a:lstStyle>
            <a:lvl1pPr>
              <a:defRPr/>
            </a:lvl1pPr>
          </a:lstStyle>
          <a:p>
            <a:pPr>
              <a:defRPr/>
            </a:pPr>
            <a:fld id="{7915A797-9A48-4B34-A238-C27513FF58CE}"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r>
              <a:rPr lang="en-US"/>
              <a:t>© 2011 Baker Hughes Incorporated. All Rights Reserved. </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4C12276E-3F6F-427E-AADD-CCED32422B9D}"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41338" y="495865"/>
            <a:ext cx="8229600" cy="561975"/>
          </a:xfrm>
        </p:spPr>
        <p:txBody>
          <a:bodyPr anchor="t"/>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r>
              <a:rPr lang="en-US"/>
              <a:t>© 2010 Baker Hughes Incorporated. All Rights Reserved. </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67EA5451-C79C-4380-83D0-148372D2F2DF}" type="slidenum">
              <a:rPr lang="en-US"/>
              <a:pPr>
                <a:defRPr/>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a:t>© 2010 Baker Hughes Incorporated. All Rights Reserved. </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D5FDD7EF-EE07-418E-A4A4-0C10E9807ADB}" type="slidenum">
              <a:rPr lang="en-US"/>
              <a:pPr>
                <a:defRPr/>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30413" y="352439"/>
            <a:ext cx="8142566" cy="835385"/>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28923" y="1354666"/>
            <a:ext cx="4038600" cy="426032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19923" y="1354666"/>
            <a:ext cx="4038600" cy="426032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r>
              <a:rPr lang="en-US"/>
              <a:t>© 2010 Baker Hughes Incorporated. All Rights Reserved. </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fld id="{2012EC73-2AFD-42B5-9C1D-E52035AF491C}" type="slidenum">
              <a:rPr lang="en-US"/>
              <a:pPr>
                <a:defRPr/>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1910" y="344145"/>
            <a:ext cx="8229600" cy="851149"/>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561794"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561794"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757090"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709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ftr" sz="quarter" idx="10"/>
          </p:nvPr>
        </p:nvSpPr>
        <p:spPr>
          <a:ln/>
        </p:spPr>
        <p:txBody>
          <a:bodyPr/>
          <a:lstStyle>
            <a:lvl1pPr>
              <a:defRPr/>
            </a:lvl1pPr>
          </a:lstStyle>
          <a:p>
            <a:pPr>
              <a:defRPr/>
            </a:pPr>
            <a:r>
              <a:rPr lang="en-US"/>
              <a:t>© 2010 Baker Hughes Incorporated. All Rights Reserved. </a:t>
            </a:r>
            <a:endParaRPr lang="en-US" dirty="0"/>
          </a:p>
        </p:txBody>
      </p:sp>
      <p:sp>
        <p:nvSpPr>
          <p:cNvPr id="8" name="Rectangle 6"/>
          <p:cNvSpPr>
            <a:spLocks noGrp="1" noChangeArrowheads="1"/>
          </p:cNvSpPr>
          <p:nvPr>
            <p:ph type="sldNum" sz="quarter" idx="11"/>
          </p:nvPr>
        </p:nvSpPr>
        <p:spPr>
          <a:ln/>
        </p:spPr>
        <p:txBody>
          <a:bodyPr/>
          <a:lstStyle>
            <a:lvl1pPr>
              <a:defRPr/>
            </a:lvl1pPr>
          </a:lstStyle>
          <a:p>
            <a:pPr>
              <a:defRPr/>
            </a:pPr>
            <a:fld id="{40F6B4AB-FFFA-4612-8A6F-D6FA84211A83}" type="slidenum">
              <a:rPr lang="en-US"/>
              <a:pPr>
                <a:defRPr/>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a:t>© 2010 Baker Hughes Incorporated. All Rights Reserved. </a:t>
            </a:r>
            <a:endParaRPr lang="en-US" dirty="0"/>
          </a:p>
        </p:txBody>
      </p:sp>
      <p:sp>
        <p:nvSpPr>
          <p:cNvPr id="3" name="Rectangle 6"/>
          <p:cNvSpPr>
            <a:spLocks noGrp="1" noChangeArrowheads="1"/>
          </p:cNvSpPr>
          <p:nvPr>
            <p:ph type="sldNum" sz="quarter" idx="11"/>
          </p:nvPr>
        </p:nvSpPr>
        <p:spPr>
          <a:ln/>
        </p:spPr>
        <p:txBody>
          <a:bodyPr/>
          <a:lstStyle>
            <a:lvl1pPr>
              <a:defRPr/>
            </a:lvl1pPr>
          </a:lstStyle>
          <a:p>
            <a:pPr>
              <a:defRPr/>
            </a:pPr>
            <a:fld id="{777C9BDB-BD34-4852-AA1F-D87C84177797}" type="slidenum">
              <a:rPr lang="en-US"/>
              <a:pPr>
                <a:defRPr/>
              </a:pPr>
              <a:t>‹#›</a:t>
            </a:fld>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6852" y="336675"/>
            <a:ext cx="3008313" cy="873560"/>
          </a:xfrm>
        </p:spPr>
        <p:txBody>
          <a:bodyPr/>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3575050" y="1430866"/>
            <a:ext cx="5179483" cy="473762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 2010 Baker Hughes Incorporated. All Rights Reserved. </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fld id="{B9DBC520-8CA1-4865-9E0B-89026D35722A}" type="slidenum">
              <a:rPr lang="en-US"/>
              <a:pPr>
                <a:defRPr/>
              </a:pPr>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solidFill>
                  <a:schemeClr val="tx2"/>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792288" y="1591235"/>
            <a:ext cx="5486400" cy="313634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 2010 Baker Hughes Incorporated. All Rights Reserved. </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fld id="{7AB763C7-C5BC-42AB-9C64-2CBEC9D8A49F}" type="slidenum">
              <a:rPr lang="en-US"/>
              <a:pPr>
                <a:defRPr/>
              </a:pPr>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r>
              <a:rPr lang="en-US"/>
              <a:t>© 2010 Baker Hughes Incorporated. All Rights Reserved. </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51613F99-D615-446F-824E-B2AC0868BC06}" type="slidenum">
              <a:rPr lang="en-US"/>
              <a:pPr>
                <a:defRPr/>
              </a:pPr>
              <a:t>‹#›</a:t>
            </a:fld>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8288" y="1388533"/>
            <a:ext cx="2062162" cy="4226455"/>
          </a:xfrm>
        </p:spPr>
        <p:txBody>
          <a:bodyPr vert="eaVert"/>
          <a:lstStyle>
            <a:lvl1pPr>
              <a:defRPr>
                <a:solidFill>
                  <a:srgbClr val="000000"/>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31800" y="1388533"/>
            <a:ext cx="6034088" cy="422645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Rectangle 5"/>
          <p:cNvSpPr>
            <a:spLocks noGrp="1" noChangeArrowheads="1"/>
          </p:cNvSpPr>
          <p:nvPr>
            <p:ph type="ftr" sz="quarter" idx="10"/>
          </p:nvPr>
        </p:nvSpPr>
        <p:spPr>
          <a:ln/>
        </p:spPr>
        <p:txBody>
          <a:bodyPr/>
          <a:lstStyle>
            <a:lvl1pPr>
              <a:defRPr/>
            </a:lvl1pPr>
          </a:lstStyle>
          <a:p>
            <a:pPr>
              <a:defRPr/>
            </a:pPr>
            <a:r>
              <a:rPr lang="en-US"/>
              <a:t>© 2010 Baker Hughes Incorporated. All Rights Reserved. </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8EF15F3A-915D-4757-BB0D-C527F3E6CCAD}" type="slidenum">
              <a:rPr lang="en-US"/>
              <a:pPr>
                <a:defRPr/>
              </a:pPr>
              <a:t>‹#›</a:t>
            </a:fld>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41338" y="352425"/>
            <a:ext cx="8229600" cy="835025"/>
          </a:xfrm>
        </p:spPr>
        <p:txBody>
          <a:bodyPr/>
          <a:lstStyle/>
          <a:p>
            <a:r>
              <a:rPr lang="en-US"/>
              <a:t>Click to edit Master title style</a:t>
            </a:r>
          </a:p>
        </p:txBody>
      </p:sp>
      <p:sp>
        <p:nvSpPr>
          <p:cNvPr id="3" name="Footer Placeholder 2"/>
          <p:cNvSpPr>
            <a:spLocks noGrp="1"/>
          </p:cNvSpPr>
          <p:nvPr>
            <p:ph type="ftr" sz="quarter" idx="10"/>
          </p:nvPr>
        </p:nvSpPr>
        <p:spPr>
          <a:xfrm>
            <a:off x="568325" y="6675438"/>
            <a:ext cx="2895600" cy="184150"/>
          </a:xfrm>
        </p:spPr>
        <p:txBody>
          <a:bodyPr/>
          <a:lstStyle>
            <a:lvl1pPr>
              <a:defRPr/>
            </a:lvl1pPr>
          </a:lstStyle>
          <a:p>
            <a:pPr>
              <a:defRPr/>
            </a:pPr>
            <a:r>
              <a:rPr lang="en-US"/>
              <a:t>© 2010 Baker Hughes Incorporated. All Rights Reserved. </a:t>
            </a:r>
            <a:endParaRPr lang="en-US" dirty="0"/>
          </a:p>
        </p:txBody>
      </p:sp>
      <p:sp>
        <p:nvSpPr>
          <p:cNvPr id="4" name="Slide Number Placeholder 3"/>
          <p:cNvSpPr>
            <a:spLocks noGrp="1"/>
          </p:cNvSpPr>
          <p:nvPr>
            <p:ph type="sldNum" sz="quarter" idx="11"/>
          </p:nvPr>
        </p:nvSpPr>
        <p:spPr>
          <a:xfrm>
            <a:off x="315913" y="6673850"/>
            <a:ext cx="342900" cy="184150"/>
          </a:xfrm>
        </p:spPr>
        <p:txBody>
          <a:bodyPr/>
          <a:lstStyle>
            <a:lvl1pPr>
              <a:defRPr/>
            </a:lvl1pPr>
          </a:lstStyle>
          <a:p>
            <a:pPr>
              <a:defRPr/>
            </a:pPr>
            <a:fld id="{C1747BC3-3E97-49EA-838C-3E27A9A5F477}"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US"/>
              <a:t>© 2011 Baker Hughes Incorporated. All Rights Reserved. </a:t>
            </a:r>
            <a:endParaRPr lang="en-US" dirty="0"/>
          </a:p>
        </p:txBody>
      </p:sp>
      <p:sp>
        <p:nvSpPr>
          <p:cNvPr id="5" name="Rectangle 6"/>
          <p:cNvSpPr>
            <a:spLocks noGrp="1" noChangeArrowheads="1"/>
          </p:cNvSpPr>
          <p:nvPr>
            <p:ph type="sldNum" sz="quarter" idx="11"/>
          </p:nvPr>
        </p:nvSpPr>
        <p:spPr>
          <a:ln/>
        </p:spPr>
        <p:txBody>
          <a:bodyPr/>
          <a:lstStyle>
            <a:lvl1pPr>
              <a:defRPr/>
            </a:lvl1pPr>
          </a:lstStyle>
          <a:p>
            <a:pPr>
              <a:defRPr/>
            </a:pPr>
            <a:fld id="{8E7B63B5-CE83-4EA0-96BC-BE6D33838EF9}"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30413" y="352439"/>
            <a:ext cx="8142566" cy="835385"/>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28923" y="1372596"/>
            <a:ext cx="4038600" cy="426032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719923" y="1372596"/>
            <a:ext cx="4038600" cy="426032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r>
              <a:rPr lang="en-US"/>
              <a:t>© 2011 Baker Hughes Incorporated. All Rights Reserved. </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fld id="{6FF77FD1-6F51-4290-86EA-A9A084E85683}"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1910" y="344145"/>
            <a:ext cx="8229600" cy="851149"/>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534899" y="1382713"/>
            <a:ext cx="4040188" cy="7921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534899"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757090" y="1382713"/>
            <a:ext cx="4041775" cy="7921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757090"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ftr" sz="quarter" idx="10"/>
          </p:nvPr>
        </p:nvSpPr>
        <p:spPr>
          <a:ln/>
        </p:spPr>
        <p:txBody>
          <a:bodyPr/>
          <a:lstStyle>
            <a:lvl1pPr>
              <a:defRPr/>
            </a:lvl1pPr>
          </a:lstStyle>
          <a:p>
            <a:pPr>
              <a:defRPr/>
            </a:pPr>
            <a:r>
              <a:rPr lang="en-US"/>
              <a:t>© 2011 Baker Hughes Incorporated. All Rights Reserved. </a:t>
            </a:r>
            <a:endParaRPr lang="en-US" dirty="0"/>
          </a:p>
        </p:txBody>
      </p:sp>
      <p:sp>
        <p:nvSpPr>
          <p:cNvPr id="8" name="Rectangle 6"/>
          <p:cNvSpPr>
            <a:spLocks noGrp="1" noChangeArrowheads="1"/>
          </p:cNvSpPr>
          <p:nvPr>
            <p:ph type="sldNum" sz="quarter" idx="11"/>
          </p:nvPr>
        </p:nvSpPr>
        <p:spPr>
          <a:ln/>
        </p:spPr>
        <p:txBody>
          <a:bodyPr/>
          <a:lstStyle>
            <a:lvl1pPr>
              <a:defRPr/>
            </a:lvl1pPr>
          </a:lstStyle>
          <a:p>
            <a:pPr>
              <a:defRPr/>
            </a:pPr>
            <a:fld id="{B3965852-7FB2-434C-89C6-63BF6C5B8803}"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40690" y="374838"/>
            <a:ext cx="8229600" cy="544046"/>
          </a:xfrm>
        </p:spPr>
        <p:txBody>
          <a:bodyPr>
            <a:normAutofit/>
          </a:bodyPr>
          <a:lstStyle/>
          <a:p>
            <a:r>
              <a:rPr lang="en-US" smtClean="0"/>
              <a:t>Click to edit Master title style</a:t>
            </a:r>
            <a:endParaRPr lang="en-US" dirty="0"/>
          </a:p>
        </p:txBody>
      </p:sp>
      <p:sp>
        <p:nvSpPr>
          <p:cNvPr id="8" name="Text Placeholder 7"/>
          <p:cNvSpPr>
            <a:spLocks noGrp="1"/>
          </p:cNvSpPr>
          <p:nvPr>
            <p:ph type="body" sz="quarter" idx="12"/>
          </p:nvPr>
        </p:nvSpPr>
        <p:spPr>
          <a:xfrm>
            <a:off x="544053" y="889011"/>
            <a:ext cx="6592888" cy="283884"/>
          </a:xfrm>
        </p:spPr>
        <p:txBody>
          <a:bodyPr anchor="ctr">
            <a:normAutofit/>
          </a:bodyPr>
          <a:lstStyle>
            <a:lvl1pPr>
              <a:buFontTx/>
              <a:buNone/>
              <a:defRPr sz="1500">
                <a:solidFill>
                  <a:srgbClr val="F7A719"/>
                </a:solidFill>
              </a:defRPr>
            </a:lvl1pPr>
            <a:lvl2pPr>
              <a:buFontTx/>
              <a:buNone/>
              <a:defRPr>
                <a:solidFill>
                  <a:schemeClr val="accent1"/>
                </a:solidFill>
              </a:defRPr>
            </a:lvl2pPr>
            <a:lvl3pPr>
              <a:buFontTx/>
              <a:buNone/>
              <a:defRPr>
                <a:solidFill>
                  <a:schemeClr val="accent1"/>
                </a:solidFill>
              </a:defRPr>
            </a:lvl3pPr>
            <a:lvl4pPr>
              <a:buFontTx/>
              <a:buNone/>
              <a:defRPr>
                <a:solidFill>
                  <a:schemeClr val="accent1"/>
                </a:solidFill>
              </a:defRPr>
            </a:lvl4pPr>
            <a:lvl5pPr>
              <a:buFontTx/>
              <a:buNone/>
              <a:defRPr>
                <a:solidFill>
                  <a:schemeClr val="accent1"/>
                </a:solidFill>
              </a:defRPr>
            </a:lvl5pPr>
          </a:lstStyle>
          <a:p>
            <a:pPr lvl="0"/>
            <a:r>
              <a:rPr lang="en-US" smtClean="0"/>
              <a:t>Click to edit Master text styles</a:t>
            </a:r>
          </a:p>
        </p:txBody>
      </p:sp>
      <p:sp>
        <p:nvSpPr>
          <p:cNvPr id="4" name="Rectangle 5"/>
          <p:cNvSpPr>
            <a:spLocks noGrp="1" noChangeArrowheads="1"/>
          </p:cNvSpPr>
          <p:nvPr>
            <p:ph type="ftr" sz="quarter" idx="13"/>
          </p:nvPr>
        </p:nvSpPr>
        <p:spPr>
          <a:ln/>
        </p:spPr>
        <p:txBody>
          <a:bodyPr/>
          <a:lstStyle>
            <a:lvl1pPr>
              <a:defRPr/>
            </a:lvl1pPr>
          </a:lstStyle>
          <a:p>
            <a:pPr>
              <a:defRPr/>
            </a:pPr>
            <a:r>
              <a:rPr lang="en-US"/>
              <a:t>© 2011 Baker Hughes Incorporated. All Rights Reserved. </a:t>
            </a:r>
            <a:endParaRPr lang="en-US" dirty="0"/>
          </a:p>
        </p:txBody>
      </p:sp>
      <p:sp>
        <p:nvSpPr>
          <p:cNvPr id="5" name="Rectangle 6"/>
          <p:cNvSpPr>
            <a:spLocks noGrp="1" noChangeArrowheads="1"/>
          </p:cNvSpPr>
          <p:nvPr>
            <p:ph type="sldNum" sz="quarter" idx="14"/>
          </p:nvPr>
        </p:nvSpPr>
        <p:spPr>
          <a:ln/>
        </p:spPr>
        <p:txBody>
          <a:bodyPr/>
          <a:lstStyle>
            <a:lvl1pPr>
              <a:defRPr/>
            </a:lvl1pPr>
          </a:lstStyle>
          <a:p>
            <a:pPr>
              <a:defRPr/>
            </a:pPr>
            <a:fld id="{BFED815B-1663-468E-A0F0-9D17EF7F56C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US"/>
              <a:t>© 2011 Baker Hughes Incorporated. All Rights Reserved. </a:t>
            </a:r>
            <a:endParaRPr lang="en-US" dirty="0"/>
          </a:p>
        </p:txBody>
      </p:sp>
      <p:sp>
        <p:nvSpPr>
          <p:cNvPr id="3" name="Rectangle 6"/>
          <p:cNvSpPr>
            <a:spLocks noGrp="1" noChangeArrowheads="1"/>
          </p:cNvSpPr>
          <p:nvPr>
            <p:ph type="sldNum" sz="quarter" idx="11"/>
          </p:nvPr>
        </p:nvSpPr>
        <p:spPr>
          <a:ln/>
        </p:spPr>
        <p:txBody>
          <a:bodyPr/>
          <a:lstStyle>
            <a:lvl1pPr>
              <a:defRPr/>
            </a:lvl1pPr>
          </a:lstStyle>
          <a:p>
            <a:pPr>
              <a:defRPr/>
            </a:pPr>
            <a:fld id="{6704498F-78B1-41BC-980D-37672C077EEF}"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28922" y="327710"/>
            <a:ext cx="8301313" cy="873560"/>
          </a:xfrm>
        </p:spPr>
        <p:txBody>
          <a:bodyPr/>
          <a:lstStyle>
            <a:lvl1pPr algn="l">
              <a:defRPr sz="3000" b="0"/>
            </a:lvl1pPr>
          </a:lstStyle>
          <a:p>
            <a:r>
              <a:rPr lang="en-US" dirty="0" smtClean="0"/>
              <a:t>Click to edit Master title style</a:t>
            </a:r>
            <a:endParaRPr lang="en-US" dirty="0"/>
          </a:p>
        </p:txBody>
      </p:sp>
      <p:sp>
        <p:nvSpPr>
          <p:cNvPr id="3" name="Content Placeholder 2"/>
          <p:cNvSpPr>
            <a:spLocks noGrp="1"/>
          </p:cNvSpPr>
          <p:nvPr>
            <p:ph idx="1"/>
          </p:nvPr>
        </p:nvSpPr>
        <p:spPr>
          <a:xfrm>
            <a:off x="3646770" y="1368111"/>
            <a:ext cx="5179483" cy="4737629"/>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28920" y="1372345"/>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 2011 Baker Hughes Incorporated. All Rights Reserved. </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fld id="{82A94A0E-0799-4EF8-9D3C-C66A0D59EA8F}"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solidFill>
                  <a:schemeClr val="tx2"/>
                </a:solidFill>
              </a:defRPr>
            </a:lvl1pPr>
          </a:lstStyle>
          <a:p>
            <a:r>
              <a:rPr lang="en-US" smtClean="0"/>
              <a:t>Click to edit Master title style</a:t>
            </a:r>
            <a:endParaRPr lang="en-US"/>
          </a:p>
        </p:txBody>
      </p:sp>
      <p:sp>
        <p:nvSpPr>
          <p:cNvPr id="3" name="Picture Placeholder 2"/>
          <p:cNvSpPr>
            <a:spLocks noGrp="1"/>
          </p:cNvSpPr>
          <p:nvPr>
            <p:ph type="pic" idx="1"/>
          </p:nvPr>
        </p:nvSpPr>
        <p:spPr>
          <a:xfrm>
            <a:off x="1792288" y="1591235"/>
            <a:ext cx="5486400" cy="313634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r>
              <a:rPr lang="en-US"/>
              <a:t>© 2011 Baker Hughes Incorporated. All Rights Reserved. </a:t>
            </a:r>
            <a:endParaRPr lang="en-US" dirty="0"/>
          </a:p>
        </p:txBody>
      </p:sp>
      <p:sp>
        <p:nvSpPr>
          <p:cNvPr id="6" name="Rectangle 6"/>
          <p:cNvSpPr>
            <a:spLocks noGrp="1" noChangeArrowheads="1"/>
          </p:cNvSpPr>
          <p:nvPr>
            <p:ph type="sldNum" sz="quarter" idx="11"/>
          </p:nvPr>
        </p:nvSpPr>
        <p:spPr>
          <a:ln/>
        </p:spPr>
        <p:txBody>
          <a:bodyPr/>
          <a:lstStyle>
            <a:lvl1pPr>
              <a:defRPr/>
            </a:lvl1pPr>
          </a:lstStyle>
          <a:p>
            <a:pPr>
              <a:defRPr/>
            </a:pPr>
            <a:fld id="{05D869C6-C874-4D5F-9294-04E32777D659}"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image" Target="../media/image3.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theme" Target="../theme/theme2.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6" name="Picture 7" descr="White_inside_1110.jpg"/>
          <p:cNvPicPr>
            <a:picLocks noChangeAspect="1"/>
          </p:cNvPicPr>
          <p:nvPr/>
        </p:nvPicPr>
        <p:blipFill>
          <a:blip r:embed="rId15"/>
          <a:srcRect/>
          <a:stretch>
            <a:fillRect/>
          </a:stretch>
        </p:blipFill>
        <p:spPr bwMode="auto">
          <a:xfrm>
            <a:off x="6350" y="0"/>
            <a:ext cx="9136063" cy="6858000"/>
          </a:xfrm>
          <a:prstGeom prst="rect">
            <a:avLst/>
          </a:prstGeom>
          <a:noFill/>
          <a:ln w="9525">
            <a:noFill/>
            <a:miter lim="800000"/>
            <a:headEnd/>
            <a:tailEnd/>
          </a:ln>
        </p:spPr>
      </p:pic>
      <p:sp>
        <p:nvSpPr>
          <p:cNvPr id="1027" name="Rectangle 2"/>
          <p:cNvSpPr>
            <a:spLocks noGrp="1" noChangeArrowheads="1"/>
          </p:cNvSpPr>
          <p:nvPr>
            <p:ph type="title"/>
          </p:nvPr>
        </p:nvSpPr>
        <p:spPr bwMode="auto">
          <a:xfrm>
            <a:off x="541338" y="352425"/>
            <a:ext cx="8229600" cy="835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8" name="Rectangle 3"/>
          <p:cNvSpPr>
            <a:spLocks noGrp="1" noChangeArrowheads="1"/>
          </p:cNvSpPr>
          <p:nvPr>
            <p:ph type="body" idx="1"/>
          </p:nvPr>
        </p:nvSpPr>
        <p:spPr bwMode="auto">
          <a:xfrm>
            <a:off x="528638" y="137318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9" name="Rectangle 5"/>
          <p:cNvSpPr>
            <a:spLocks noGrp="1" noChangeArrowheads="1"/>
          </p:cNvSpPr>
          <p:nvPr>
            <p:ph type="ftr" sz="quarter" idx="3"/>
          </p:nvPr>
        </p:nvSpPr>
        <p:spPr bwMode="auto">
          <a:xfrm>
            <a:off x="568325" y="6675438"/>
            <a:ext cx="2895600" cy="1841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600">
                <a:solidFill>
                  <a:srgbClr val="96999C"/>
                </a:solidFill>
                <a:latin typeface="Arial"/>
              </a:defRPr>
            </a:lvl1pPr>
          </a:lstStyle>
          <a:p>
            <a:pPr>
              <a:defRPr/>
            </a:pPr>
            <a:r>
              <a:rPr lang="en-US"/>
              <a:t>© 2011 Baker Hughes Incorporated. All Rights Reserved. </a:t>
            </a:r>
            <a:endParaRPr lang="en-US" dirty="0"/>
          </a:p>
        </p:txBody>
      </p:sp>
      <p:sp>
        <p:nvSpPr>
          <p:cNvPr id="1030" name="Rectangle 6"/>
          <p:cNvSpPr>
            <a:spLocks noGrp="1" noChangeArrowheads="1"/>
          </p:cNvSpPr>
          <p:nvPr>
            <p:ph type="sldNum" sz="quarter" idx="4"/>
          </p:nvPr>
        </p:nvSpPr>
        <p:spPr bwMode="auto">
          <a:xfrm>
            <a:off x="315913" y="6673850"/>
            <a:ext cx="342900" cy="1841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600">
                <a:solidFill>
                  <a:srgbClr val="96999C"/>
                </a:solidFill>
                <a:latin typeface="Arial"/>
              </a:defRPr>
            </a:lvl1pPr>
          </a:lstStyle>
          <a:p>
            <a:pPr>
              <a:defRPr/>
            </a:pPr>
            <a:fld id="{FEBA92C8-CB3A-42AA-9313-628EEBA22C28}" type="slidenum">
              <a:rPr lang="en-US"/>
              <a:pPr>
                <a:defRPr/>
              </a:pPr>
              <a:t>‹#›</a:t>
            </a:fld>
            <a:endParaRPr lang="en-US" dirty="0"/>
          </a:p>
        </p:txBody>
      </p:sp>
      <p:sp>
        <p:nvSpPr>
          <p:cNvPr id="1032" name="Line 8"/>
          <p:cNvSpPr>
            <a:spLocks noChangeShapeType="1"/>
          </p:cNvSpPr>
          <p:nvPr/>
        </p:nvSpPr>
        <p:spPr bwMode="auto">
          <a:xfrm>
            <a:off x="620713" y="6731000"/>
            <a:ext cx="0" cy="79375"/>
          </a:xfrm>
          <a:prstGeom prst="line">
            <a:avLst/>
          </a:prstGeom>
          <a:noFill/>
          <a:ln w="9525">
            <a:solidFill>
              <a:srgbClr val="F4AA00"/>
            </a:solidFill>
            <a:round/>
            <a:headEnd/>
            <a:tailEnd/>
          </a:ln>
          <a:effectLst/>
        </p:spPr>
        <p:txBody>
          <a:bodyPr/>
          <a:lstStyle/>
          <a:p>
            <a:pPr>
              <a:defRPr/>
            </a:pPr>
            <a:endParaRPr lang="en-US">
              <a:latin typeface="Arial" pitchFamily="-109" charset="0"/>
            </a:endParaRPr>
          </a:p>
        </p:txBody>
      </p:sp>
    </p:spTree>
  </p:cSld>
  <p:clrMap bg1="dk2" tx1="lt1" bg2="dk1" tx2="lt2" accent1="accent1" accent2="accent2" accent3="accent3" accent4="accent4" accent5="accent5" accent6="accent6" hlink="hlink" folHlink="folHlink"/>
  <p:sldLayoutIdLst>
    <p:sldLayoutId id="2147483908"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 id="2147483909" r:id="rId12"/>
    <p:sldLayoutId id="2147483913" r:id="rId13"/>
  </p:sldLayoutIdLst>
  <p:hf hdr="0" dt="0"/>
  <p:txStyles>
    <p:titleStyle>
      <a:lvl1pPr algn="l" rtl="0" eaLnBrk="0" fontAlgn="base" hangingPunct="0">
        <a:spcBef>
          <a:spcPct val="0"/>
        </a:spcBef>
        <a:spcAft>
          <a:spcPct val="0"/>
        </a:spcAft>
        <a:defRPr sz="3000">
          <a:solidFill>
            <a:srgbClr val="FFFFFF"/>
          </a:solidFill>
          <a:latin typeface="Arial"/>
          <a:ea typeface="ＭＳ Ｐゴシック" pitchFamily="-109" charset="-128"/>
          <a:cs typeface="ＭＳ Ｐゴシック" pitchFamily="-109" charset="-128"/>
        </a:defRPr>
      </a:lvl1pPr>
      <a:lvl2pPr algn="l" rtl="0" eaLnBrk="0" fontAlgn="base" hangingPunct="0">
        <a:spcBef>
          <a:spcPct val="0"/>
        </a:spcBef>
        <a:spcAft>
          <a:spcPct val="0"/>
        </a:spcAft>
        <a:defRPr sz="3000">
          <a:solidFill>
            <a:srgbClr val="FFFFFF"/>
          </a:solidFill>
          <a:latin typeface="Arial" pitchFamily="32" charset="0"/>
          <a:ea typeface="ＭＳ Ｐゴシック" pitchFamily="-109" charset="-128"/>
          <a:cs typeface="ＭＳ Ｐゴシック" pitchFamily="-109" charset="-128"/>
        </a:defRPr>
      </a:lvl2pPr>
      <a:lvl3pPr algn="l" rtl="0" eaLnBrk="0" fontAlgn="base" hangingPunct="0">
        <a:spcBef>
          <a:spcPct val="0"/>
        </a:spcBef>
        <a:spcAft>
          <a:spcPct val="0"/>
        </a:spcAft>
        <a:defRPr sz="3000">
          <a:solidFill>
            <a:srgbClr val="FFFFFF"/>
          </a:solidFill>
          <a:latin typeface="Arial" pitchFamily="32" charset="0"/>
          <a:ea typeface="ＭＳ Ｐゴシック" pitchFamily="-109" charset="-128"/>
          <a:cs typeface="ＭＳ Ｐゴシック" pitchFamily="-109" charset="-128"/>
        </a:defRPr>
      </a:lvl3pPr>
      <a:lvl4pPr algn="l" rtl="0" eaLnBrk="0" fontAlgn="base" hangingPunct="0">
        <a:spcBef>
          <a:spcPct val="0"/>
        </a:spcBef>
        <a:spcAft>
          <a:spcPct val="0"/>
        </a:spcAft>
        <a:defRPr sz="3000">
          <a:solidFill>
            <a:srgbClr val="FFFFFF"/>
          </a:solidFill>
          <a:latin typeface="Arial" pitchFamily="32" charset="0"/>
          <a:ea typeface="ＭＳ Ｐゴシック" pitchFamily="-109" charset="-128"/>
          <a:cs typeface="ＭＳ Ｐゴシック" pitchFamily="-109" charset="-128"/>
        </a:defRPr>
      </a:lvl4pPr>
      <a:lvl5pPr algn="l" rtl="0" eaLnBrk="0" fontAlgn="base" hangingPunct="0">
        <a:spcBef>
          <a:spcPct val="0"/>
        </a:spcBef>
        <a:spcAft>
          <a:spcPct val="0"/>
        </a:spcAft>
        <a:defRPr sz="3000">
          <a:solidFill>
            <a:srgbClr val="FFFFFF"/>
          </a:solidFill>
          <a:latin typeface="Arial" pitchFamily="32" charset="0"/>
          <a:ea typeface="ＭＳ Ｐゴシック" pitchFamily="-109" charset="-128"/>
          <a:cs typeface="ＭＳ Ｐゴシック" pitchFamily="-109" charset="-128"/>
        </a:defRPr>
      </a:lvl5pPr>
      <a:lvl6pPr marL="457200" algn="l" rtl="0" eaLnBrk="1" fontAlgn="base" hangingPunct="1">
        <a:spcBef>
          <a:spcPct val="0"/>
        </a:spcBef>
        <a:spcAft>
          <a:spcPct val="0"/>
        </a:spcAft>
        <a:defRPr sz="3000">
          <a:solidFill>
            <a:srgbClr val="F4AA00"/>
          </a:solidFill>
          <a:latin typeface="Tahoma" pitchFamily="-109" charset="0"/>
        </a:defRPr>
      </a:lvl6pPr>
      <a:lvl7pPr marL="914400" algn="l" rtl="0" eaLnBrk="1" fontAlgn="base" hangingPunct="1">
        <a:spcBef>
          <a:spcPct val="0"/>
        </a:spcBef>
        <a:spcAft>
          <a:spcPct val="0"/>
        </a:spcAft>
        <a:defRPr sz="3000">
          <a:solidFill>
            <a:srgbClr val="F4AA00"/>
          </a:solidFill>
          <a:latin typeface="Tahoma" pitchFamily="-109" charset="0"/>
        </a:defRPr>
      </a:lvl7pPr>
      <a:lvl8pPr marL="1371600" algn="l" rtl="0" eaLnBrk="1" fontAlgn="base" hangingPunct="1">
        <a:spcBef>
          <a:spcPct val="0"/>
        </a:spcBef>
        <a:spcAft>
          <a:spcPct val="0"/>
        </a:spcAft>
        <a:defRPr sz="3000">
          <a:solidFill>
            <a:srgbClr val="F4AA00"/>
          </a:solidFill>
          <a:latin typeface="Tahoma" pitchFamily="-109" charset="0"/>
        </a:defRPr>
      </a:lvl8pPr>
      <a:lvl9pPr marL="1828800" algn="l" rtl="0" eaLnBrk="1" fontAlgn="base" hangingPunct="1">
        <a:spcBef>
          <a:spcPct val="0"/>
        </a:spcBef>
        <a:spcAft>
          <a:spcPct val="0"/>
        </a:spcAft>
        <a:defRPr sz="3000">
          <a:solidFill>
            <a:srgbClr val="F4AA00"/>
          </a:solidFill>
          <a:latin typeface="Tahoma" pitchFamily="-109" charset="0"/>
        </a:defRPr>
      </a:lvl9pPr>
    </p:titleStyle>
    <p:bodyStyle>
      <a:lvl1pPr marL="171450" indent="-171450" algn="l" rtl="0" eaLnBrk="0" fontAlgn="base" hangingPunct="0">
        <a:spcBef>
          <a:spcPct val="20000"/>
        </a:spcBef>
        <a:spcAft>
          <a:spcPct val="0"/>
        </a:spcAft>
        <a:buClr>
          <a:srgbClr val="3368A8"/>
        </a:buClr>
        <a:buSzPct val="95000"/>
        <a:buChar char="•"/>
        <a:defRPr sz="2400">
          <a:solidFill>
            <a:schemeClr val="tx2"/>
          </a:solidFill>
          <a:latin typeface="Arial"/>
          <a:ea typeface="ＭＳ Ｐゴシック" pitchFamily="-109" charset="-128"/>
          <a:cs typeface="ＭＳ Ｐゴシック" pitchFamily="-109" charset="-128"/>
        </a:defRPr>
      </a:lvl1pPr>
      <a:lvl2pPr marL="571500" indent="-228600" algn="l" rtl="0" eaLnBrk="0" fontAlgn="base" hangingPunct="0">
        <a:spcBef>
          <a:spcPct val="20000"/>
        </a:spcBef>
        <a:spcAft>
          <a:spcPct val="0"/>
        </a:spcAft>
        <a:buClr>
          <a:schemeClr val="tx2"/>
        </a:buClr>
        <a:buFont typeface="Arial" charset="0"/>
        <a:buChar char="–"/>
        <a:defRPr sz="2200">
          <a:solidFill>
            <a:schemeClr val="tx2"/>
          </a:solidFill>
          <a:latin typeface="Arial"/>
          <a:ea typeface="ＭＳ Ｐゴシック" pitchFamily="-109" charset="-128"/>
          <a:cs typeface="ＭＳ Ｐゴシック"/>
        </a:defRPr>
      </a:lvl2pPr>
      <a:lvl3pPr marL="857250" indent="-171450" algn="l" rtl="0" eaLnBrk="0" fontAlgn="base" hangingPunct="0">
        <a:spcBef>
          <a:spcPct val="20000"/>
        </a:spcBef>
        <a:spcAft>
          <a:spcPct val="0"/>
        </a:spcAft>
        <a:buClr>
          <a:srgbClr val="3368A8"/>
        </a:buClr>
        <a:buChar char="•"/>
        <a:defRPr sz="2000">
          <a:solidFill>
            <a:schemeClr val="tx2"/>
          </a:solidFill>
          <a:latin typeface="Arial"/>
          <a:ea typeface="ＭＳ Ｐゴシック" pitchFamily="-109" charset="-128"/>
          <a:cs typeface="ＭＳ Ｐゴシック"/>
        </a:defRPr>
      </a:lvl3pPr>
      <a:lvl4pPr marL="1143000" indent="-171450" algn="l" rtl="0" eaLnBrk="0" fontAlgn="base" hangingPunct="0">
        <a:spcBef>
          <a:spcPct val="20000"/>
        </a:spcBef>
        <a:spcAft>
          <a:spcPct val="0"/>
        </a:spcAft>
        <a:buChar char="–"/>
        <a:defRPr>
          <a:solidFill>
            <a:schemeClr val="tx2"/>
          </a:solidFill>
          <a:latin typeface="Arial"/>
          <a:ea typeface="ＭＳ Ｐゴシック" pitchFamily="-109" charset="-128"/>
          <a:cs typeface="ＭＳ Ｐゴシック"/>
        </a:defRPr>
      </a:lvl4pPr>
      <a:lvl5pPr marL="1485900" indent="-171450" algn="l" rtl="0" eaLnBrk="0" fontAlgn="base" hangingPunct="0">
        <a:spcBef>
          <a:spcPct val="20000"/>
        </a:spcBef>
        <a:spcAft>
          <a:spcPct val="0"/>
        </a:spcAft>
        <a:buClr>
          <a:srgbClr val="3368A8"/>
        </a:buClr>
        <a:buChar char="•"/>
        <a:defRPr sz="1600">
          <a:solidFill>
            <a:schemeClr val="tx2"/>
          </a:solidFill>
          <a:latin typeface="Arial"/>
          <a:ea typeface="ＭＳ Ｐゴシック" pitchFamily="-109" charset="-128"/>
          <a:cs typeface="ＭＳ Ｐゴシック"/>
        </a:defRPr>
      </a:lvl5pPr>
      <a:lvl6pPr marL="1943100" indent="-171450" algn="l" rtl="0" eaLnBrk="1" fontAlgn="base" hangingPunct="1">
        <a:spcBef>
          <a:spcPct val="20000"/>
        </a:spcBef>
        <a:spcAft>
          <a:spcPct val="0"/>
        </a:spcAft>
        <a:buClr>
          <a:schemeClr val="accent1"/>
        </a:buClr>
        <a:buChar char="•"/>
        <a:defRPr sz="1600">
          <a:solidFill>
            <a:srgbClr val="FFFFFF"/>
          </a:solidFill>
          <a:latin typeface="+mn-lt"/>
          <a:ea typeface="ＭＳ Ｐゴシック" pitchFamily="-109" charset="-128"/>
        </a:defRPr>
      </a:lvl6pPr>
      <a:lvl7pPr marL="2400300" indent="-171450" algn="l" rtl="0" eaLnBrk="1" fontAlgn="base" hangingPunct="1">
        <a:spcBef>
          <a:spcPct val="20000"/>
        </a:spcBef>
        <a:spcAft>
          <a:spcPct val="0"/>
        </a:spcAft>
        <a:buClr>
          <a:schemeClr val="accent1"/>
        </a:buClr>
        <a:buChar char="•"/>
        <a:defRPr sz="1600">
          <a:solidFill>
            <a:srgbClr val="FFFFFF"/>
          </a:solidFill>
          <a:latin typeface="+mn-lt"/>
          <a:ea typeface="ＭＳ Ｐゴシック" pitchFamily="-109" charset="-128"/>
        </a:defRPr>
      </a:lvl7pPr>
      <a:lvl8pPr marL="2857500" indent="-171450" algn="l" rtl="0" eaLnBrk="1" fontAlgn="base" hangingPunct="1">
        <a:spcBef>
          <a:spcPct val="20000"/>
        </a:spcBef>
        <a:spcAft>
          <a:spcPct val="0"/>
        </a:spcAft>
        <a:buClr>
          <a:schemeClr val="accent1"/>
        </a:buClr>
        <a:buChar char="•"/>
        <a:defRPr sz="1600">
          <a:solidFill>
            <a:srgbClr val="FFFFFF"/>
          </a:solidFill>
          <a:latin typeface="+mn-lt"/>
          <a:ea typeface="ＭＳ Ｐゴシック" pitchFamily="-109" charset="-128"/>
        </a:defRPr>
      </a:lvl8pPr>
      <a:lvl9pPr marL="3314700" indent="-171450" algn="l" rtl="0" eaLnBrk="1" fontAlgn="base" hangingPunct="1">
        <a:spcBef>
          <a:spcPct val="20000"/>
        </a:spcBef>
        <a:spcAft>
          <a:spcPct val="0"/>
        </a:spcAft>
        <a:buClr>
          <a:schemeClr val="accent1"/>
        </a:buClr>
        <a:buChar char="•"/>
        <a:defRPr sz="1600">
          <a:solidFill>
            <a:srgbClr val="FFFFFF"/>
          </a:solidFill>
          <a:latin typeface="+mn-lt"/>
          <a:ea typeface="ＭＳ Ｐゴシック" pitchFamily="-109"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5362" name="Picture 7" descr="White_inside_1110.jpg"/>
          <p:cNvPicPr>
            <a:picLocks noChangeAspect="1"/>
          </p:cNvPicPr>
          <p:nvPr/>
        </p:nvPicPr>
        <p:blipFill>
          <a:blip r:embed="rId18"/>
          <a:srcRect/>
          <a:stretch>
            <a:fillRect/>
          </a:stretch>
        </p:blipFill>
        <p:spPr bwMode="auto">
          <a:xfrm>
            <a:off x="4763" y="0"/>
            <a:ext cx="9139237" cy="6858000"/>
          </a:xfrm>
          <a:prstGeom prst="rect">
            <a:avLst/>
          </a:prstGeom>
          <a:noFill/>
          <a:ln w="9525">
            <a:noFill/>
            <a:miter lim="800000"/>
            <a:headEnd/>
            <a:tailEnd/>
          </a:ln>
        </p:spPr>
      </p:pic>
      <p:sp>
        <p:nvSpPr>
          <p:cNvPr id="15363" name="Rectangle 2"/>
          <p:cNvSpPr>
            <a:spLocks noGrp="1" noChangeArrowheads="1"/>
          </p:cNvSpPr>
          <p:nvPr>
            <p:ph type="title"/>
          </p:nvPr>
        </p:nvSpPr>
        <p:spPr bwMode="auto">
          <a:xfrm>
            <a:off x="541338" y="352425"/>
            <a:ext cx="8229600" cy="835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5364" name="Rectangle 3"/>
          <p:cNvSpPr>
            <a:spLocks noGrp="1" noChangeArrowheads="1"/>
          </p:cNvSpPr>
          <p:nvPr>
            <p:ph type="body" idx="1"/>
          </p:nvPr>
        </p:nvSpPr>
        <p:spPr bwMode="auto">
          <a:xfrm>
            <a:off x="528638" y="137318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9" name="Rectangle 5"/>
          <p:cNvSpPr>
            <a:spLocks noGrp="1" noChangeArrowheads="1"/>
          </p:cNvSpPr>
          <p:nvPr>
            <p:ph type="ftr" sz="quarter" idx="3"/>
          </p:nvPr>
        </p:nvSpPr>
        <p:spPr bwMode="auto">
          <a:xfrm>
            <a:off x="568325" y="6675438"/>
            <a:ext cx="2895600" cy="1841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600">
                <a:solidFill>
                  <a:srgbClr val="96999C"/>
                </a:solidFill>
                <a:latin typeface="Arial"/>
              </a:defRPr>
            </a:lvl1pPr>
          </a:lstStyle>
          <a:p>
            <a:pPr>
              <a:defRPr/>
            </a:pPr>
            <a:r>
              <a:rPr lang="en-US"/>
              <a:t>© 2010 Baker Hughes Incorporated. All Rights Reserved. </a:t>
            </a:r>
            <a:endParaRPr lang="en-US" dirty="0"/>
          </a:p>
        </p:txBody>
      </p:sp>
      <p:sp>
        <p:nvSpPr>
          <p:cNvPr id="1030" name="Rectangle 6"/>
          <p:cNvSpPr>
            <a:spLocks noGrp="1" noChangeArrowheads="1"/>
          </p:cNvSpPr>
          <p:nvPr>
            <p:ph type="sldNum" sz="quarter" idx="4"/>
          </p:nvPr>
        </p:nvSpPr>
        <p:spPr bwMode="auto">
          <a:xfrm>
            <a:off x="315913" y="6673850"/>
            <a:ext cx="342900" cy="1841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600">
                <a:solidFill>
                  <a:srgbClr val="96999C"/>
                </a:solidFill>
                <a:latin typeface="Arial"/>
              </a:defRPr>
            </a:lvl1pPr>
          </a:lstStyle>
          <a:p>
            <a:pPr>
              <a:defRPr/>
            </a:pPr>
            <a:fld id="{4EE96B39-8C6B-4F15-968D-169412C07068}" type="slidenum">
              <a:rPr lang="en-US"/>
              <a:pPr>
                <a:defRPr/>
              </a:pPr>
              <a:t>‹#›</a:t>
            </a:fld>
            <a:endParaRPr lang="en-US" dirty="0"/>
          </a:p>
        </p:txBody>
      </p:sp>
      <p:sp>
        <p:nvSpPr>
          <p:cNvPr id="1032" name="Line 8"/>
          <p:cNvSpPr>
            <a:spLocks noChangeShapeType="1"/>
          </p:cNvSpPr>
          <p:nvPr/>
        </p:nvSpPr>
        <p:spPr bwMode="auto">
          <a:xfrm>
            <a:off x="620713" y="6731000"/>
            <a:ext cx="0" cy="79375"/>
          </a:xfrm>
          <a:prstGeom prst="line">
            <a:avLst/>
          </a:prstGeom>
          <a:noFill/>
          <a:ln w="9525">
            <a:solidFill>
              <a:srgbClr val="F4AA00"/>
            </a:solidFill>
            <a:round/>
            <a:headEnd/>
            <a:tailEnd/>
          </a:ln>
          <a:effectLst/>
        </p:spPr>
        <p:txBody>
          <a:bodyPr/>
          <a:lstStyle/>
          <a:p>
            <a:pPr>
              <a:defRPr/>
            </a:pPr>
            <a:endParaRPr lang="en-US">
              <a:solidFill>
                <a:srgbClr val="000000"/>
              </a:solidFill>
              <a:latin typeface="Arial" pitchFamily="-109" charset="0"/>
            </a:endParaRPr>
          </a:p>
        </p:txBody>
      </p:sp>
    </p:spTree>
  </p:cSld>
  <p:clrMap bg1="dk2" tx1="lt1" bg2="dk1" tx2="lt2" accent1="accent1" accent2="accent2" accent3="accent3" accent4="accent4" accent5="accent5" accent6="accent6" hlink="hlink" folHlink="folHlink"/>
  <p:sldLayoutIdLst>
    <p:sldLayoutId id="2147483911" r:id="rId1"/>
    <p:sldLayoutId id="2147483893" r:id="rId2"/>
    <p:sldLayoutId id="2147483894" r:id="rId3"/>
    <p:sldLayoutId id="2147483895" r:id="rId4"/>
    <p:sldLayoutId id="2147483896" r:id="rId5"/>
    <p:sldLayoutId id="2147483897" r:id="rId6"/>
    <p:sldLayoutId id="2147483898" r:id="rId7"/>
    <p:sldLayoutId id="2147483899" r:id="rId8"/>
    <p:sldLayoutId id="2147483900" r:id="rId9"/>
    <p:sldLayoutId id="2147483901" r:id="rId10"/>
    <p:sldLayoutId id="2147483902" r:id="rId11"/>
    <p:sldLayoutId id="2147483903" r:id="rId12"/>
    <p:sldLayoutId id="2147483904" r:id="rId13"/>
    <p:sldLayoutId id="2147483905" r:id="rId14"/>
    <p:sldLayoutId id="2147483906" r:id="rId15"/>
    <p:sldLayoutId id="2147483907" r:id="rId16"/>
  </p:sldLayoutIdLst>
  <p:hf hdr="0" dt="0"/>
  <p:txStyles>
    <p:titleStyle>
      <a:lvl1pPr algn="l" rtl="0" eaLnBrk="0" fontAlgn="base" hangingPunct="0">
        <a:spcBef>
          <a:spcPct val="0"/>
        </a:spcBef>
        <a:spcAft>
          <a:spcPct val="0"/>
        </a:spcAft>
        <a:defRPr sz="3000">
          <a:solidFill>
            <a:srgbClr val="FFFFFF"/>
          </a:solidFill>
          <a:latin typeface="Arial"/>
          <a:ea typeface="ＭＳ Ｐゴシック" pitchFamily="-109" charset="-128"/>
          <a:cs typeface="ＭＳ Ｐゴシック" pitchFamily="-109" charset="-128"/>
        </a:defRPr>
      </a:lvl1pPr>
      <a:lvl2pPr algn="l" rtl="0" eaLnBrk="0" fontAlgn="base" hangingPunct="0">
        <a:spcBef>
          <a:spcPct val="0"/>
        </a:spcBef>
        <a:spcAft>
          <a:spcPct val="0"/>
        </a:spcAft>
        <a:defRPr sz="3000">
          <a:solidFill>
            <a:srgbClr val="FFFFFF"/>
          </a:solidFill>
          <a:latin typeface="Arial" pitchFamily="32" charset="0"/>
          <a:ea typeface="ＭＳ Ｐゴシック" pitchFamily="-109" charset="-128"/>
          <a:cs typeface="ＭＳ Ｐゴシック" pitchFamily="-109" charset="-128"/>
        </a:defRPr>
      </a:lvl2pPr>
      <a:lvl3pPr algn="l" rtl="0" eaLnBrk="0" fontAlgn="base" hangingPunct="0">
        <a:spcBef>
          <a:spcPct val="0"/>
        </a:spcBef>
        <a:spcAft>
          <a:spcPct val="0"/>
        </a:spcAft>
        <a:defRPr sz="3000">
          <a:solidFill>
            <a:srgbClr val="FFFFFF"/>
          </a:solidFill>
          <a:latin typeface="Arial" pitchFamily="32" charset="0"/>
          <a:ea typeface="ＭＳ Ｐゴシック" pitchFamily="-109" charset="-128"/>
          <a:cs typeface="ＭＳ Ｐゴシック" pitchFamily="-109" charset="-128"/>
        </a:defRPr>
      </a:lvl3pPr>
      <a:lvl4pPr algn="l" rtl="0" eaLnBrk="0" fontAlgn="base" hangingPunct="0">
        <a:spcBef>
          <a:spcPct val="0"/>
        </a:spcBef>
        <a:spcAft>
          <a:spcPct val="0"/>
        </a:spcAft>
        <a:defRPr sz="3000">
          <a:solidFill>
            <a:srgbClr val="FFFFFF"/>
          </a:solidFill>
          <a:latin typeface="Arial" pitchFamily="32" charset="0"/>
          <a:ea typeface="ＭＳ Ｐゴシック" pitchFamily="-109" charset="-128"/>
          <a:cs typeface="ＭＳ Ｐゴシック" pitchFamily="-109" charset="-128"/>
        </a:defRPr>
      </a:lvl4pPr>
      <a:lvl5pPr algn="l" rtl="0" eaLnBrk="0" fontAlgn="base" hangingPunct="0">
        <a:spcBef>
          <a:spcPct val="0"/>
        </a:spcBef>
        <a:spcAft>
          <a:spcPct val="0"/>
        </a:spcAft>
        <a:defRPr sz="3000">
          <a:solidFill>
            <a:srgbClr val="FFFFFF"/>
          </a:solidFill>
          <a:latin typeface="Arial" pitchFamily="32" charset="0"/>
          <a:ea typeface="ＭＳ Ｐゴシック" pitchFamily="-109" charset="-128"/>
          <a:cs typeface="ＭＳ Ｐゴシック" pitchFamily="-109" charset="-128"/>
        </a:defRPr>
      </a:lvl5pPr>
      <a:lvl6pPr marL="457200" algn="l" rtl="0" eaLnBrk="1" fontAlgn="base" hangingPunct="1">
        <a:spcBef>
          <a:spcPct val="0"/>
        </a:spcBef>
        <a:spcAft>
          <a:spcPct val="0"/>
        </a:spcAft>
        <a:defRPr sz="3000">
          <a:solidFill>
            <a:srgbClr val="F4AA00"/>
          </a:solidFill>
          <a:latin typeface="Tahoma" pitchFamily="-109" charset="0"/>
        </a:defRPr>
      </a:lvl6pPr>
      <a:lvl7pPr marL="914400" algn="l" rtl="0" eaLnBrk="1" fontAlgn="base" hangingPunct="1">
        <a:spcBef>
          <a:spcPct val="0"/>
        </a:spcBef>
        <a:spcAft>
          <a:spcPct val="0"/>
        </a:spcAft>
        <a:defRPr sz="3000">
          <a:solidFill>
            <a:srgbClr val="F4AA00"/>
          </a:solidFill>
          <a:latin typeface="Tahoma" pitchFamily="-109" charset="0"/>
        </a:defRPr>
      </a:lvl7pPr>
      <a:lvl8pPr marL="1371600" algn="l" rtl="0" eaLnBrk="1" fontAlgn="base" hangingPunct="1">
        <a:spcBef>
          <a:spcPct val="0"/>
        </a:spcBef>
        <a:spcAft>
          <a:spcPct val="0"/>
        </a:spcAft>
        <a:defRPr sz="3000">
          <a:solidFill>
            <a:srgbClr val="F4AA00"/>
          </a:solidFill>
          <a:latin typeface="Tahoma" pitchFamily="-109" charset="0"/>
        </a:defRPr>
      </a:lvl8pPr>
      <a:lvl9pPr marL="1828800" algn="l" rtl="0" eaLnBrk="1" fontAlgn="base" hangingPunct="1">
        <a:spcBef>
          <a:spcPct val="0"/>
        </a:spcBef>
        <a:spcAft>
          <a:spcPct val="0"/>
        </a:spcAft>
        <a:defRPr sz="3000">
          <a:solidFill>
            <a:srgbClr val="F4AA00"/>
          </a:solidFill>
          <a:latin typeface="Tahoma" pitchFamily="-109" charset="0"/>
        </a:defRPr>
      </a:lvl9pPr>
    </p:titleStyle>
    <p:bodyStyle>
      <a:lvl1pPr marL="171450" indent="-171450" algn="l" rtl="0" eaLnBrk="0" fontAlgn="base" hangingPunct="0">
        <a:spcBef>
          <a:spcPct val="20000"/>
        </a:spcBef>
        <a:spcAft>
          <a:spcPct val="0"/>
        </a:spcAft>
        <a:buClr>
          <a:srgbClr val="3368A8"/>
        </a:buClr>
        <a:buSzPct val="95000"/>
        <a:buChar char="•"/>
        <a:defRPr sz="2400">
          <a:solidFill>
            <a:schemeClr val="tx2"/>
          </a:solidFill>
          <a:latin typeface="Arial"/>
          <a:ea typeface="ＭＳ Ｐゴシック" pitchFamily="-109" charset="-128"/>
          <a:cs typeface="ＭＳ Ｐゴシック" pitchFamily="-109" charset="-128"/>
        </a:defRPr>
      </a:lvl1pPr>
      <a:lvl2pPr marL="571500" indent="-228600" algn="l" rtl="0" eaLnBrk="0" fontAlgn="base" hangingPunct="0">
        <a:spcBef>
          <a:spcPct val="20000"/>
        </a:spcBef>
        <a:spcAft>
          <a:spcPct val="0"/>
        </a:spcAft>
        <a:buClr>
          <a:schemeClr val="tx2"/>
        </a:buClr>
        <a:buFont typeface="Arial" charset="0"/>
        <a:buChar char="–"/>
        <a:defRPr sz="2200">
          <a:solidFill>
            <a:schemeClr val="tx2"/>
          </a:solidFill>
          <a:latin typeface="Arial"/>
          <a:ea typeface="ＭＳ Ｐゴシック" pitchFamily="-109" charset="-128"/>
          <a:cs typeface="ＭＳ Ｐゴシック"/>
        </a:defRPr>
      </a:lvl2pPr>
      <a:lvl3pPr marL="857250" indent="-171450" algn="l" rtl="0" eaLnBrk="0" fontAlgn="base" hangingPunct="0">
        <a:spcBef>
          <a:spcPct val="20000"/>
        </a:spcBef>
        <a:spcAft>
          <a:spcPct val="0"/>
        </a:spcAft>
        <a:buClr>
          <a:srgbClr val="3368A8"/>
        </a:buClr>
        <a:buChar char="•"/>
        <a:defRPr sz="2000">
          <a:solidFill>
            <a:schemeClr val="tx2"/>
          </a:solidFill>
          <a:latin typeface="Arial"/>
          <a:ea typeface="ＭＳ Ｐゴシック" pitchFamily="-109" charset="-128"/>
          <a:cs typeface="ＭＳ Ｐゴシック"/>
        </a:defRPr>
      </a:lvl3pPr>
      <a:lvl4pPr marL="1143000" indent="-171450" algn="l" rtl="0" eaLnBrk="0" fontAlgn="base" hangingPunct="0">
        <a:spcBef>
          <a:spcPct val="20000"/>
        </a:spcBef>
        <a:spcAft>
          <a:spcPct val="0"/>
        </a:spcAft>
        <a:buChar char="–"/>
        <a:defRPr>
          <a:solidFill>
            <a:schemeClr val="tx2"/>
          </a:solidFill>
          <a:latin typeface="Arial"/>
          <a:ea typeface="ＭＳ Ｐゴシック" pitchFamily="-109" charset="-128"/>
          <a:cs typeface="ＭＳ Ｐゴシック"/>
        </a:defRPr>
      </a:lvl4pPr>
      <a:lvl5pPr marL="1485900" indent="-171450" algn="l" rtl="0" eaLnBrk="0" fontAlgn="base" hangingPunct="0">
        <a:spcBef>
          <a:spcPct val="20000"/>
        </a:spcBef>
        <a:spcAft>
          <a:spcPct val="0"/>
        </a:spcAft>
        <a:buClr>
          <a:srgbClr val="3368A8"/>
        </a:buClr>
        <a:buChar char="•"/>
        <a:defRPr sz="1600">
          <a:solidFill>
            <a:schemeClr val="tx2"/>
          </a:solidFill>
          <a:latin typeface="Arial"/>
          <a:ea typeface="ＭＳ Ｐゴシック" pitchFamily="-109" charset="-128"/>
          <a:cs typeface="ＭＳ Ｐゴシック"/>
        </a:defRPr>
      </a:lvl5pPr>
      <a:lvl6pPr marL="1943100" indent="-171450" algn="l" rtl="0" eaLnBrk="1" fontAlgn="base" hangingPunct="1">
        <a:spcBef>
          <a:spcPct val="20000"/>
        </a:spcBef>
        <a:spcAft>
          <a:spcPct val="0"/>
        </a:spcAft>
        <a:buClr>
          <a:schemeClr val="accent1"/>
        </a:buClr>
        <a:buChar char="•"/>
        <a:defRPr sz="1600">
          <a:solidFill>
            <a:srgbClr val="FFFFFF"/>
          </a:solidFill>
          <a:latin typeface="+mn-lt"/>
          <a:ea typeface="ＭＳ Ｐゴシック" pitchFamily="-109" charset="-128"/>
        </a:defRPr>
      </a:lvl6pPr>
      <a:lvl7pPr marL="2400300" indent="-171450" algn="l" rtl="0" eaLnBrk="1" fontAlgn="base" hangingPunct="1">
        <a:spcBef>
          <a:spcPct val="20000"/>
        </a:spcBef>
        <a:spcAft>
          <a:spcPct val="0"/>
        </a:spcAft>
        <a:buClr>
          <a:schemeClr val="accent1"/>
        </a:buClr>
        <a:buChar char="•"/>
        <a:defRPr sz="1600">
          <a:solidFill>
            <a:srgbClr val="FFFFFF"/>
          </a:solidFill>
          <a:latin typeface="+mn-lt"/>
          <a:ea typeface="ＭＳ Ｐゴシック" pitchFamily="-109" charset="-128"/>
        </a:defRPr>
      </a:lvl7pPr>
      <a:lvl8pPr marL="2857500" indent="-171450" algn="l" rtl="0" eaLnBrk="1" fontAlgn="base" hangingPunct="1">
        <a:spcBef>
          <a:spcPct val="20000"/>
        </a:spcBef>
        <a:spcAft>
          <a:spcPct val="0"/>
        </a:spcAft>
        <a:buClr>
          <a:schemeClr val="accent1"/>
        </a:buClr>
        <a:buChar char="•"/>
        <a:defRPr sz="1600">
          <a:solidFill>
            <a:srgbClr val="FFFFFF"/>
          </a:solidFill>
          <a:latin typeface="+mn-lt"/>
          <a:ea typeface="ＭＳ Ｐゴシック" pitchFamily="-109" charset="-128"/>
        </a:defRPr>
      </a:lvl8pPr>
      <a:lvl9pPr marL="3314700" indent="-171450" algn="l" rtl="0" eaLnBrk="1" fontAlgn="base" hangingPunct="1">
        <a:spcBef>
          <a:spcPct val="20000"/>
        </a:spcBef>
        <a:spcAft>
          <a:spcPct val="0"/>
        </a:spcAft>
        <a:buClr>
          <a:schemeClr val="accent1"/>
        </a:buClr>
        <a:buChar char="•"/>
        <a:defRPr sz="1600">
          <a:solidFill>
            <a:srgbClr val="FFFFFF"/>
          </a:solidFill>
          <a:latin typeface="+mn-lt"/>
          <a:ea typeface="ＭＳ Ｐゴシック" pitchFamily="-109"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9.emf"/><Relationship Id="rId5" Type="http://schemas.openxmlformats.org/officeDocument/2006/relationships/oleObject" Target="../embeddings/Microsoft_Excel_97-2003_Worksheet1.xls"/><Relationship Id="rId4" Type="http://schemas.openxmlformats.org/officeDocument/2006/relationships/oleObject" Target="../embeddings/oleObject2.bin"/></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0.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vmlDrawing" Target="../drawings/vmlDrawing1.vml"/><Relationship Id="rId5" Type="http://schemas.openxmlformats.org/officeDocument/2006/relationships/image" Target="../media/image7.png"/><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ctrTitle"/>
          </p:nvPr>
        </p:nvSpPr>
        <p:spPr>
          <a:xfrm>
            <a:off x="0" y="715963"/>
            <a:ext cx="9144000" cy="679450"/>
          </a:xfrm>
        </p:spPr>
        <p:txBody>
          <a:bodyPr/>
          <a:lstStyle/>
          <a:p>
            <a:pPr algn="ctr" eaLnBrk="1" hangingPunct="1"/>
            <a:r>
              <a:rPr lang="en-US" sz="3200" dirty="0" smtClean="0">
                <a:latin typeface="Arial" charset="0"/>
                <a:ea typeface="ＭＳ Ｐゴシック"/>
                <a:cs typeface="ＭＳ Ｐゴシック"/>
              </a:rPr>
              <a:t>Hole Cleaning Awareness: </a:t>
            </a:r>
            <a:br>
              <a:rPr lang="en-US" sz="3200" dirty="0" smtClean="0">
                <a:latin typeface="Arial" charset="0"/>
                <a:ea typeface="ＭＳ Ｐゴシック"/>
                <a:cs typeface="ＭＳ Ｐゴシック"/>
              </a:rPr>
            </a:br>
            <a:r>
              <a:rPr lang="en-US" sz="3200" dirty="0" smtClean="0">
                <a:latin typeface="Arial" charset="0"/>
                <a:ea typeface="ＭＳ Ｐゴシック"/>
                <a:cs typeface="ＭＳ Ｐゴシック"/>
              </a:rPr>
              <a:t>Indicators, Solutions and Modeling</a:t>
            </a:r>
          </a:p>
        </p:txBody>
      </p:sp>
      <p:sp>
        <p:nvSpPr>
          <p:cNvPr id="34818" name="Subtitle 2"/>
          <p:cNvSpPr>
            <a:spLocks noGrp="1"/>
          </p:cNvSpPr>
          <p:nvPr>
            <p:ph type="subTitle" idx="1"/>
          </p:nvPr>
        </p:nvSpPr>
        <p:spPr>
          <a:xfrm>
            <a:off x="544513" y="1754188"/>
            <a:ext cx="8418512" cy="493712"/>
          </a:xfrm>
        </p:spPr>
        <p:txBody>
          <a:bodyPr/>
          <a:lstStyle/>
          <a:p>
            <a:pPr eaLnBrk="1" hangingPunct="1"/>
            <a:r>
              <a:rPr lang="en-US" dirty="0" smtClean="0">
                <a:latin typeface="Arial" charset="0"/>
                <a:ea typeface="ＭＳ Ｐゴシック"/>
                <a:cs typeface="ＭＳ Ｐゴシック"/>
              </a:rPr>
              <a:t>AADE Houston</a:t>
            </a:r>
          </a:p>
        </p:txBody>
      </p:sp>
      <p:sp>
        <p:nvSpPr>
          <p:cNvPr id="34819" name="Text Placeholder 3"/>
          <p:cNvSpPr>
            <a:spLocks noGrp="1"/>
          </p:cNvSpPr>
          <p:nvPr>
            <p:ph type="body" sz="quarter" idx="13"/>
          </p:nvPr>
        </p:nvSpPr>
        <p:spPr>
          <a:xfrm>
            <a:off x="542925" y="4621213"/>
            <a:ext cx="7772400" cy="244475"/>
          </a:xfrm>
        </p:spPr>
        <p:txBody>
          <a:bodyPr/>
          <a:lstStyle/>
          <a:p>
            <a:pPr eaLnBrk="1" hangingPunct="1"/>
            <a:r>
              <a:rPr lang="en-US" dirty="0" smtClean="0">
                <a:latin typeface="Arial" charset="0"/>
                <a:ea typeface="ＭＳ Ｐゴシック"/>
                <a:cs typeface="ＭＳ Ｐゴシック"/>
              </a:rPr>
              <a:t>November 17, 2011</a:t>
            </a:r>
          </a:p>
        </p:txBody>
      </p:sp>
      <p:sp>
        <p:nvSpPr>
          <p:cNvPr id="34820" name="Text Placeholder 4"/>
          <p:cNvSpPr>
            <a:spLocks noGrp="1"/>
          </p:cNvSpPr>
          <p:nvPr>
            <p:ph type="body" sz="quarter" idx="17"/>
          </p:nvPr>
        </p:nvSpPr>
        <p:spPr>
          <a:xfrm>
            <a:off x="546100" y="4279900"/>
            <a:ext cx="7797800" cy="287338"/>
          </a:xfrm>
        </p:spPr>
        <p:txBody>
          <a:bodyPr/>
          <a:lstStyle/>
          <a:p>
            <a:pPr eaLnBrk="1" hangingPunct="1"/>
            <a:r>
              <a:rPr lang="en-US" smtClean="0">
                <a:latin typeface="Arial" charset="0"/>
                <a:ea typeface="ＭＳ Ｐゴシック"/>
                <a:cs typeface="ＭＳ Ｐゴシック"/>
              </a:rPr>
              <a:t>Greg Mullen – Engineering Software Manager</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Pre-Well Planning-Step </a:t>
            </a:r>
            <a:r>
              <a:rPr lang="en-US" dirty="0" smtClean="0"/>
              <a:t>3 – Model for E.C.D.</a:t>
            </a:r>
            <a:endParaRPr lang="en-US" dirty="0"/>
          </a:p>
        </p:txBody>
      </p:sp>
      <p:sp>
        <p:nvSpPr>
          <p:cNvPr id="3" name="Content Placeholder 2"/>
          <p:cNvSpPr>
            <a:spLocks noGrp="1"/>
          </p:cNvSpPr>
          <p:nvPr>
            <p:ph idx="1"/>
          </p:nvPr>
        </p:nvSpPr>
        <p:spPr/>
        <p:txBody>
          <a:bodyPr/>
          <a:lstStyle/>
          <a:p>
            <a:r>
              <a:rPr lang="en-US" dirty="0" smtClean="0"/>
              <a:t>Fluid properties</a:t>
            </a:r>
          </a:p>
          <a:p>
            <a:pPr lvl="1"/>
            <a:r>
              <a:rPr lang="en-US" dirty="0" smtClean="0"/>
              <a:t>High viscosity / low viscosity</a:t>
            </a:r>
          </a:p>
          <a:p>
            <a:r>
              <a:rPr lang="en-US" dirty="0" smtClean="0"/>
              <a:t>Circulating temperature profile(s)</a:t>
            </a:r>
          </a:p>
          <a:p>
            <a:pPr lvl="1"/>
            <a:r>
              <a:rPr lang="en-US" dirty="0" smtClean="0"/>
              <a:t>Fluid viscosity matrix / ESD</a:t>
            </a:r>
          </a:p>
          <a:p>
            <a:r>
              <a:rPr lang="en-US" dirty="0" smtClean="0"/>
              <a:t>Hole size restrictions</a:t>
            </a:r>
          </a:p>
          <a:p>
            <a:r>
              <a:rPr lang="en-US" dirty="0" smtClean="0"/>
              <a:t>Drill string restrictions</a:t>
            </a:r>
          </a:p>
          <a:p>
            <a:r>
              <a:rPr lang="en-US" dirty="0" smtClean="0"/>
              <a:t>Tool restrictions</a:t>
            </a:r>
          </a:p>
          <a:p>
            <a:r>
              <a:rPr lang="en-US" dirty="0" smtClean="0"/>
              <a:t>Drilling window</a:t>
            </a:r>
          </a:p>
          <a:p>
            <a:r>
              <a:rPr lang="en-US" dirty="0" smtClean="0"/>
              <a:t>ROP restrictions</a:t>
            </a:r>
          </a:p>
        </p:txBody>
      </p:sp>
      <p:sp>
        <p:nvSpPr>
          <p:cNvPr id="4" name="Footer Placeholder 3"/>
          <p:cNvSpPr>
            <a:spLocks noGrp="1"/>
          </p:cNvSpPr>
          <p:nvPr>
            <p:ph type="ftr" sz="quarter" idx="10"/>
          </p:nvPr>
        </p:nvSpPr>
        <p:spPr/>
        <p:txBody>
          <a:bodyPr/>
          <a:lstStyle/>
          <a:p>
            <a:pPr>
              <a:defRPr/>
            </a:pPr>
            <a:r>
              <a:rPr lang="en-US" smtClean="0"/>
              <a:t>© 2011 Baker Hughes Incorporated. All Rights Reserved. </a:t>
            </a:r>
            <a:endParaRPr lang="en-US" dirty="0"/>
          </a:p>
        </p:txBody>
      </p:sp>
      <p:sp>
        <p:nvSpPr>
          <p:cNvPr id="5" name="Slide Number Placeholder 4"/>
          <p:cNvSpPr>
            <a:spLocks noGrp="1"/>
          </p:cNvSpPr>
          <p:nvPr>
            <p:ph type="sldNum" sz="quarter" idx="11"/>
          </p:nvPr>
        </p:nvSpPr>
        <p:spPr/>
        <p:txBody>
          <a:bodyPr/>
          <a:lstStyle/>
          <a:p>
            <a:pPr>
              <a:defRPr/>
            </a:pPr>
            <a:fld id="{4C12276E-3F6F-427E-AADD-CCED32422B9D}" type="slidenum">
              <a:rPr lang="en-US" smtClean="0"/>
              <a:pPr>
                <a:defRPr/>
              </a:pPr>
              <a:t>10</a:t>
            </a:fld>
            <a:endParaRPr lang="en-US" dirty="0"/>
          </a:p>
        </p:txBody>
      </p:sp>
    </p:spTree>
    <p:extLst>
      <p:ext uri="{BB962C8B-B14F-4D97-AF65-F5344CB8AC3E}">
        <p14:creationId xmlns:p14="http://schemas.microsoft.com/office/powerpoint/2010/main" val="95228851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50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par>
                          <p:cTn id="10" fill="hold">
                            <p:stCondLst>
                              <p:cond delay="1000"/>
                            </p:stCondLst>
                            <p:childTnLst>
                              <p:par>
                                <p:cTn id="11" presetID="53" presetClass="entr" presetSubtype="16" fill="hold" nodeType="afterEffect">
                                  <p:stCondLst>
                                    <p:cond delay="100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5" dur="500"/>
                                        <p:tgtEl>
                                          <p:spTgt spid="3">
                                            <p:txEl>
                                              <p:pRg st="1" end="1"/>
                                            </p:txEl>
                                          </p:spTgt>
                                        </p:tgtEl>
                                      </p:cBhvr>
                                    </p:animEffect>
                                  </p:childTnLst>
                                </p:cTn>
                              </p:par>
                            </p:childTnLst>
                          </p:cTn>
                        </p:par>
                        <p:par>
                          <p:cTn id="16" fill="hold">
                            <p:stCondLst>
                              <p:cond delay="2500"/>
                            </p:stCondLst>
                            <p:childTnLst>
                              <p:par>
                                <p:cTn id="17" presetID="53" presetClass="entr" presetSubtype="16" fill="hold" nodeType="afterEffect">
                                  <p:stCondLst>
                                    <p:cond delay="100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1" dur="500"/>
                                        <p:tgtEl>
                                          <p:spTgt spid="3">
                                            <p:txEl>
                                              <p:pRg st="2" end="2"/>
                                            </p:txEl>
                                          </p:spTgt>
                                        </p:tgtEl>
                                      </p:cBhvr>
                                    </p:animEffect>
                                  </p:childTnLst>
                                </p:cTn>
                              </p:par>
                            </p:childTnLst>
                          </p:cTn>
                        </p:par>
                        <p:par>
                          <p:cTn id="22" fill="hold">
                            <p:stCondLst>
                              <p:cond delay="4000"/>
                            </p:stCondLst>
                            <p:childTnLst>
                              <p:par>
                                <p:cTn id="23" presetID="53" presetClass="entr" presetSubtype="16" fill="hold" nodeType="afterEffect">
                                  <p:stCondLst>
                                    <p:cond delay="100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7" dur="500"/>
                                        <p:tgtEl>
                                          <p:spTgt spid="3">
                                            <p:txEl>
                                              <p:pRg st="3" end="3"/>
                                            </p:txEl>
                                          </p:spTgt>
                                        </p:tgtEl>
                                      </p:cBhvr>
                                    </p:animEffect>
                                  </p:childTnLst>
                                </p:cTn>
                              </p:par>
                            </p:childTnLst>
                          </p:cTn>
                        </p:par>
                        <p:par>
                          <p:cTn id="28" fill="hold">
                            <p:stCondLst>
                              <p:cond delay="5500"/>
                            </p:stCondLst>
                            <p:childTnLst>
                              <p:par>
                                <p:cTn id="29" presetID="53" presetClass="entr" presetSubtype="16" fill="hold" nodeType="afterEffect">
                                  <p:stCondLst>
                                    <p:cond delay="100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3" dur="500"/>
                                        <p:tgtEl>
                                          <p:spTgt spid="3">
                                            <p:txEl>
                                              <p:pRg st="4" end="4"/>
                                            </p:txEl>
                                          </p:spTgt>
                                        </p:tgtEl>
                                      </p:cBhvr>
                                    </p:animEffect>
                                  </p:childTnLst>
                                </p:cTn>
                              </p:par>
                            </p:childTnLst>
                          </p:cTn>
                        </p:par>
                        <p:par>
                          <p:cTn id="34" fill="hold">
                            <p:stCondLst>
                              <p:cond delay="7000"/>
                            </p:stCondLst>
                            <p:childTnLst>
                              <p:par>
                                <p:cTn id="35" presetID="53" presetClass="entr" presetSubtype="16" fill="hold" nodeType="afterEffect">
                                  <p:stCondLst>
                                    <p:cond delay="100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9" dur="500"/>
                                        <p:tgtEl>
                                          <p:spTgt spid="3">
                                            <p:txEl>
                                              <p:pRg st="5" end="5"/>
                                            </p:txEl>
                                          </p:spTgt>
                                        </p:tgtEl>
                                      </p:cBhvr>
                                    </p:animEffect>
                                  </p:childTnLst>
                                </p:cTn>
                              </p:par>
                            </p:childTnLst>
                          </p:cTn>
                        </p:par>
                        <p:par>
                          <p:cTn id="40" fill="hold">
                            <p:stCondLst>
                              <p:cond delay="8500"/>
                            </p:stCondLst>
                            <p:childTnLst>
                              <p:par>
                                <p:cTn id="41" presetID="53" presetClass="entr" presetSubtype="16" fill="hold" nodeType="afterEffect">
                                  <p:stCondLst>
                                    <p:cond delay="100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p:cTn id="43"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4"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45" dur="500"/>
                                        <p:tgtEl>
                                          <p:spTgt spid="3">
                                            <p:txEl>
                                              <p:pRg st="6" end="6"/>
                                            </p:txEl>
                                          </p:spTgt>
                                        </p:tgtEl>
                                      </p:cBhvr>
                                    </p:animEffect>
                                  </p:childTnLst>
                                </p:cTn>
                              </p:par>
                            </p:childTnLst>
                          </p:cTn>
                        </p:par>
                        <p:par>
                          <p:cTn id="46" fill="hold">
                            <p:stCondLst>
                              <p:cond delay="10000"/>
                            </p:stCondLst>
                            <p:childTnLst>
                              <p:par>
                                <p:cTn id="47" presetID="53" presetClass="entr" presetSubtype="16" fill="hold" nodeType="afterEffect">
                                  <p:stCondLst>
                                    <p:cond delay="100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1" dur="500"/>
                                        <p:tgtEl>
                                          <p:spTgt spid="3">
                                            <p:txEl>
                                              <p:pRg st="7" end="7"/>
                                            </p:txEl>
                                          </p:spTgt>
                                        </p:tgtEl>
                                      </p:cBhvr>
                                    </p:animEffect>
                                  </p:childTnLst>
                                </p:cTn>
                              </p:par>
                            </p:childTnLst>
                          </p:cTn>
                        </p:par>
                        <p:par>
                          <p:cTn id="52" fill="hold">
                            <p:stCondLst>
                              <p:cond delay="11500"/>
                            </p:stCondLst>
                            <p:childTnLst>
                              <p:par>
                                <p:cTn id="53" presetID="53" presetClass="entr" presetSubtype="16" fill="hold" nodeType="afterEffect">
                                  <p:stCondLst>
                                    <p:cond delay="100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p:cTn id="55" dur="500" fill="hold"/>
                                        <p:tgtEl>
                                          <p:spTgt spid="3">
                                            <p:txEl>
                                              <p:pRg st="8" end="8"/>
                                            </p:txEl>
                                          </p:spTgt>
                                        </p:tgtEl>
                                        <p:attrNameLst>
                                          <p:attrName>ppt_w</p:attrName>
                                        </p:attrNameLst>
                                      </p:cBhvr>
                                      <p:tavLst>
                                        <p:tav tm="0">
                                          <p:val>
                                            <p:fltVal val="0"/>
                                          </p:val>
                                        </p:tav>
                                        <p:tav tm="100000">
                                          <p:val>
                                            <p:strVal val="#ppt_w"/>
                                          </p:val>
                                        </p:tav>
                                      </p:tavLst>
                                    </p:anim>
                                    <p:anim calcmode="lin" valueType="num">
                                      <p:cBhvr>
                                        <p:cTn id="56" dur="500" fill="hold"/>
                                        <p:tgtEl>
                                          <p:spTgt spid="3">
                                            <p:txEl>
                                              <p:pRg st="8" end="8"/>
                                            </p:txEl>
                                          </p:spTgt>
                                        </p:tgtEl>
                                        <p:attrNameLst>
                                          <p:attrName>ppt_h</p:attrName>
                                        </p:attrNameLst>
                                      </p:cBhvr>
                                      <p:tavLst>
                                        <p:tav tm="0">
                                          <p:val>
                                            <p:fltVal val="0"/>
                                          </p:val>
                                        </p:tav>
                                        <p:tav tm="100000">
                                          <p:val>
                                            <p:strVal val="#ppt_h"/>
                                          </p:val>
                                        </p:tav>
                                      </p:tavLst>
                                    </p:anim>
                                    <p:animEffect transition="in" filter="fade">
                                      <p:cBhvr>
                                        <p:cTn id="5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Pre-Well Planning-Step </a:t>
            </a:r>
            <a:r>
              <a:rPr lang="en-US" dirty="0" smtClean="0"/>
              <a:t>4 </a:t>
            </a:r>
            <a:r>
              <a:rPr lang="en-US" dirty="0"/>
              <a:t>– </a:t>
            </a:r>
            <a:r>
              <a:rPr lang="en-US" dirty="0" smtClean="0"/>
              <a:t>Optimize</a:t>
            </a:r>
            <a:endParaRPr lang="en-US" dirty="0"/>
          </a:p>
        </p:txBody>
      </p:sp>
      <p:sp>
        <p:nvSpPr>
          <p:cNvPr id="3" name="Content Placeholder 2"/>
          <p:cNvSpPr>
            <a:spLocks noGrp="1"/>
          </p:cNvSpPr>
          <p:nvPr>
            <p:ph idx="1"/>
          </p:nvPr>
        </p:nvSpPr>
        <p:spPr/>
        <p:txBody>
          <a:bodyPr/>
          <a:lstStyle/>
          <a:p>
            <a:r>
              <a:rPr lang="en-US" dirty="0" smtClean="0"/>
              <a:t>Review results and identify areas of concern</a:t>
            </a:r>
          </a:p>
          <a:p>
            <a:r>
              <a:rPr lang="en-US" dirty="0" smtClean="0"/>
              <a:t>SPP </a:t>
            </a:r>
          </a:p>
          <a:p>
            <a:pPr lvl="1"/>
            <a:r>
              <a:rPr lang="en-US" dirty="0"/>
              <a:t>H.S.I</a:t>
            </a:r>
          </a:p>
          <a:p>
            <a:pPr lvl="1"/>
            <a:r>
              <a:rPr lang="en-US" dirty="0"/>
              <a:t>Drill string </a:t>
            </a:r>
            <a:r>
              <a:rPr lang="en-US" dirty="0" smtClean="0"/>
              <a:t>design</a:t>
            </a:r>
          </a:p>
          <a:p>
            <a:r>
              <a:rPr lang="en-US" dirty="0" smtClean="0"/>
              <a:t>E.C.D</a:t>
            </a:r>
          </a:p>
          <a:p>
            <a:pPr lvl="1"/>
            <a:r>
              <a:rPr lang="en-US" dirty="0"/>
              <a:t>Fluid </a:t>
            </a:r>
            <a:r>
              <a:rPr lang="en-US" dirty="0" smtClean="0"/>
              <a:t>properties</a:t>
            </a:r>
          </a:p>
          <a:p>
            <a:pPr lvl="1"/>
            <a:r>
              <a:rPr lang="en-US" dirty="0" smtClean="0"/>
              <a:t>Reduce flow rate</a:t>
            </a:r>
            <a:endParaRPr lang="en-US" dirty="0"/>
          </a:p>
          <a:p>
            <a:pPr lvl="1"/>
            <a:r>
              <a:rPr lang="en-US" dirty="0"/>
              <a:t>ROP</a:t>
            </a:r>
          </a:p>
          <a:p>
            <a:pPr lvl="1"/>
            <a:r>
              <a:rPr lang="en-US" dirty="0"/>
              <a:t>Hole </a:t>
            </a:r>
            <a:r>
              <a:rPr lang="en-US" dirty="0" smtClean="0"/>
              <a:t>opening</a:t>
            </a:r>
          </a:p>
          <a:p>
            <a:r>
              <a:rPr lang="en-US" dirty="0"/>
              <a:t>F</a:t>
            </a:r>
            <a:r>
              <a:rPr lang="en-US" dirty="0" smtClean="0"/>
              <a:t>low rate limited</a:t>
            </a:r>
          </a:p>
          <a:p>
            <a:pPr lvl="1"/>
            <a:r>
              <a:rPr lang="en-US" dirty="0" smtClean="0"/>
              <a:t>Down hole tool flow rate restrictions</a:t>
            </a:r>
          </a:p>
          <a:p>
            <a:pPr lvl="1"/>
            <a:r>
              <a:rPr lang="en-US" dirty="0" smtClean="0"/>
              <a:t>Flow bypass sub</a:t>
            </a:r>
          </a:p>
        </p:txBody>
      </p:sp>
      <p:sp>
        <p:nvSpPr>
          <p:cNvPr id="4" name="Footer Placeholder 3"/>
          <p:cNvSpPr>
            <a:spLocks noGrp="1"/>
          </p:cNvSpPr>
          <p:nvPr>
            <p:ph type="ftr" sz="quarter" idx="10"/>
          </p:nvPr>
        </p:nvSpPr>
        <p:spPr/>
        <p:txBody>
          <a:bodyPr/>
          <a:lstStyle/>
          <a:p>
            <a:pPr>
              <a:defRPr/>
            </a:pPr>
            <a:r>
              <a:rPr lang="en-US" smtClean="0"/>
              <a:t>© 2011 Baker Hughes Incorporated. All Rights Reserved. </a:t>
            </a:r>
            <a:endParaRPr lang="en-US" dirty="0"/>
          </a:p>
        </p:txBody>
      </p:sp>
      <p:sp>
        <p:nvSpPr>
          <p:cNvPr id="5" name="Slide Number Placeholder 4"/>
          <p:cNvSpPr>
            <a:spLocks noGrp="1"/>
          </p:cNvSpPr>
          <p:nvPr>
            <p:ph type="sldNum" sz="quarter" idx="11"/>
          </p:nvPr>
        </p:nvSpPr>
        <p:spPr/>
        <p:txBody>
          <a:bodyPr/>
          <a:lstStyle/>
          <a:p>
            <a:pPr>
              <a:defRPr/>
            </a:pPr>
            <a:fld id="{4C12276E-3F6F-427E-AADD-CCED32422B9D}" type="slidenum">
              <a:rPr lang="en-US" smtClean="0"/>
              <a:pPr>
                <a:defRPr/>
              </a:pPr>
              <a:t>11</a:t>
            </a:fld>
            <a:endParaRPr lang="en-US" dirty="0"/>
          </a:p>
        </p:txBody>
      </p:sp>
    </p:spTree>
    <p:extLst>
      <p:ext uri="{BB962C8B-B14F-4D97-AF65-F5344CB8AC3E}">
        <p14:creationId xmlns:p14="http://schemas.microsoft.com/office/powerpoint/2010/main" val="360869139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2000"/>
                                        <p:tgtEl>
                                          <p:spTgt spid="3">
                                            <p:txEl>
                                              <p:pRg st="0" end="0"/>
                                            </p:txEl>
                                          </p:spTgt>
                                        </p:tgtEl>
                                      </p:cBhvr>
                                    </p:animEffect>
                                  </p:childTnLst>
                                </p:cTn>
                              </p:par>
                            </p:childTnLst>
                          </p:cTn>
                        </p:par>
                        <p:par>
                          <p:cTn id="8" fill="hold">
                            <p:stCondLst>
                              <p:cond delay="2000"/>
                            </p:stCondLst>
                            <p:childTnLst>
                              <p:par>
                                <p:cTn id="9" presetID="2" presetClass="entr" presetSubtype="4" fill="hold" grpId="0" nodeType="after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par>
                          <p:cTn id="13" fill="hold">
                            <p:stCondLst>
                              <p:cond delay="3000"/>
                            </p:stCondLst>
                            <p:childTnLst>
                              <p:par>
                                <p:cTn id="14" presetID="2" presetClass="entr" presetSubtype="4" fill="hold" grpId="0" nodeType="afterEffect">
                                  <p:stCondLst>
                                    <p:cond delay="1000"/>
                                  </p:stCondLst>
                                  <p:childTnLst>
                                    <p:set>
                                      <p:cBhvr>
                                        <p:cTn id="15" dur="1" fill="hold">
                                          <p:stCondLst>
                                            <p:cond delay="0"/>
                                          </p:stCondLst>
                                        </p:cTn>
                                        <p:tgtEl>
                                          <p:spTgt spid="3">
                                            <p:txEl>
                                              <p:pRg st="2" end="2"/>
                                            </p:txEl>
                                          </p:spTgt>
                                        </p:tgtEl>
                                        <p:attrNameLst>
                                          <p:attrName>style.visibility</p:attrName>
                                        </p:attrNameLst>
                                      </p:cBhvr>
                                      <p:to>
                                        <p:strVal val="visible"/>
                                      </p:to>
                                    </p:set>
                                    <p:anim calcmode="lin" valueType="num">
                                      <p:cBhvr additive="base">
                                        <p:cTn id="1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7" dur="1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par>
                          <p:cTn id="18" fill="hold">
                            <p:stCondLst>
                              <p:cond delay="5000"/>
                            </p:stCondLst>
                            <p:childTnLst>
                              <p:par>
                                <p:cTn id="19" presetID="2" presetClass="entr" presetSubtype="4" fill="hold" grpId="0" nodeType="afterEffect">
                                  <p:stCondLst>
                                    <p:cond delay="100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additive="base">
                                        <p:cTn id="21"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2" dur="1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par>
                          <p:cTn id="23" fill="hold">
                            <p:stCondLst>
                              <p:cond delay="7000"/>
                            </p:stCondLst>
                            <p:childTnLst>
                              <p:par>
                                <p:cTn id="24" presetID="2" presetClass="entr" presetSubtype="4" fill="hold" grpId="0" nodeType="after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calcmode="lin" valueType="num">
                                      <p:cBhvr additive="base">
                                        <p:cTn id="2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7" dur="1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par>
                          <p:cTn id="28" fill="hold">
                            <p:stCondLst>
                              <p:cond delay="8000"/>
                            </p:stCondLst>
                            <p:childTnLst>
                              <p:par>
                                <p:cTn id="29" presetID="2" presetClass="entr" presetSubtype="4" fill="hold" grpId="0" nodeType="afterEffect">
                                  <p:stCondLst>
                                    <p:cond delay="100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par>
                          <p:cTn id="33" fill="hold">
                            <p:stCondLst>
                              <p:cond delay="10000"/>
                            </p:stCondLst>
                            <p:childTnLst>
                              <p:par>
                                <p:cTn id="34" presetID="2" presetClass="entr" presetSubtype="4" fill="hold" grpId="0" nodeType="afterEffect">
                                  <p:stCondLst>
                                    <p:cond delay="1000"/>
                                  </p:stCondLst>
                                  <p:childTnLst>
                                    <p:set>
                                      <p:cBhvr>
                                        <p:cTn id="35" dur="1" fill="hold">
                                          <p:stCondLst>
                                            <p:cond delay="0"/>
                                          </p:stCondLst>
                                        </p:cTn>
                                        <p:tgtEl>
                                          <p:spTgt spid="3">
                                            <p:txEl>
                                              <p:pRg st="6" end="6"/>
                                            </p:txEl>
                                          </p:spTgt>
                                        </p:tgtEl>
                                        <p:attrNameLst>
                                          <p:attrName>style.visibility</p:attrName>
                                        </p:attrNameLst>
                                      </p:cBhvr>
                                      <p:to>
                                        <p:strVal val="visible"/>
                                      </p:to>
                                    </p:set>
                                    <p:anim calcmode="lin" valueType="num">
                                      <p:cBhvr additive="base">
                                        <p:cTn id="3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7" dur="10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par>
                          <p:cTn id="38" fill="hold">
                            <p:stCondLst>
                              <p:cond delay="12000"/>
                            </p:stCondLst>
                            <p:childTnLst>
                              <p:par>
                                <p:cTn id="39" presetID="2" presetClass="entr" presetSubtype="4" fill="hold" grpId="0" nodeType="afterEffect">
                                  <p:stCondLst>
                                    <p:cond delay="1000"/>
                                  </p:stCondLst>
                                  <p:childTnLst>
                                    <p:set>
                                      <p:cBhvr>
                                        <p:cTn id="40" dur="1" fill="hold">
                                          <p:stCondLst>
                                            <p:cond delay="0"/>
                                          </p:stCondLst>
                                        </p:cTn>
                                        <p:tgtEl>
                                          <p:spTgt spid="3">
                                            <p:txEl>
                                              <p:pRg st="7" end="7"/>
                                            </p:txEl>
                                          </p:spTgt>
                                        </p:tgtEl>
                                        <p:attrNameLst>
                                          <p:attrName>style.visibility</p:attrName>
                                        </p:attrNameLst>
                                      </p:cBhvr>
                                      <p:to>
                                        <p:strVal val="visible"/>
                                      </p:to>
                                    </p:set>
                                    <p:anim calcmode="lin" valueType="num">
                                      <p:cBhvr additive="base">
                                        <p:cTn id="41"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2" dur="10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par>
                          <p:cTn id="43" fill="hold">
                            <p:stCondLst>
                              <p:cond delay="14000"/>
                            </p:stCondLst>
                            <p:childTnLst>
                              <p:par>
                                <p:cTn id="44" presetID="2" presetClass="entr" presetSubtype="4" fill="hold" grpId="0" nodeType="afterEffect">
                                  <p:stCondLst>
                                    <p:cond delay="1000"/>
                                  </p:stCondLst>
                                  <p:childTnLst>
                                    <p:set>
                                      <p:cBhvr>
                                        <p:cTn id="45" dur="1" fill="hold">
                                          <p:stCondLst>
                                            <p:cond delay="0"/>
                                          </p:stCondLst>
                                        </p:cTn>
                                        <p:tgtEl>
                                          <p:spTgt spid="3">
                                            <p:txEl>
                                              <p:pRg st="8" end="8"/>
                                            </p:txEl>
                                          </p:spTgt>
                                        </p:tgtEl>
                                        <p:attrNameLst>
                                          <p:attrName>style.visibility</p:attrName>
                                        </p:attrNameLst>
                                      </p:cBhvr>
                                      <p:to>
                                        <p:strVal val="visible"/>
                                      </p:to>
                                    </p:set>
                                    <p:anim calcmode="lin" valueType="num">
                                      <p:cBhvr additive="base">
                                        <p:cTn id="46"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7" dur="10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par>
                          <p:cTn id="48" fill="hold">
                            <p:stCondLst>
                              <p:cond delay="16000"/>
                            </p:stCondLst>
                            <p:childTnLst>
                              <p:par>
                                <p:cTn id="49" presetID="2" presetClass="entr" presetSubtype="4" fill="hold" grpId="0" nodeType="afterEffect">
                                  <p:stCondLst>
                                    <p:cond delay="0"/>
                                  </p:stCondLst>
                                  <p:childTnLst>
                                    <p:set>
                                      <p:cBhvr>
                                        <p:cTn id="50" dur="1" fill="hold">
                                          <p:stCondLst>
                                            <p:cond delay="0"/>
                                          </p:stCondLst>
                                        </p:cTn>
                                        <p:tgtEl>
                                          <p:spTgt spid="3">
                                            <p:txEl>
                                              <p:pRg st="9" end="9"/>
                                            </p:txEl>
                                          </p:spTgt>
                                        </p:tgtEl>
                                        <p:attrNameLst>
                                          <p:attrName>style.visibility</p:attrName>
                                        </p:attrNameLst>
                                      </p:cBhvr>
                                      <p:to>
                                        <p:strVal val="visible"/>
                                      </p:to>
                                    </p:set>
                                    <p:anim calcmode="lin" valueType="num">
                                      <p:cBhvr additive="base">
                                        <p:cTn id="5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2" dur="10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par>
                          <p:cTn id="53" fill="hold">
                            <p:stCondLst>
                              <p:cond delay="17000"/>
                            </p:stCondLst>
                            <p:childTnLst>
                              <p:par>
                                <p:cTn id="54" presetID="16" presetClass="entr" presetSubtype="21" fill="hold" grpId="0" nodeType="afterEffect">
                                  <p:stCondLst>
                                    <p:cond delay="1000"/>
                                  </p:stCondLst>
                                  <p:childTnLst>
                                    <p:set>
                                      <p:cBhvr>
                                        <p:cTn id="55" dur="1" fill="hold">
                                          <p:stCondLst>
                                            <p:cond delay="0"/>
                                          </p:stCondLst>
                                        </p:cTn>
                                        <p:tgtEl>
                                          <p:spTgt spid="3">
                                            <p:txEl>
                                              <p:pRg st="10" end="10"/>
                                            </p:txEl>
                                          </p:spTgt>
                                        </p:tgtEl>
                                        <p:attrNameLst>
                                          <p:attrName>style.visibility</p:attrName>
                                        </p:attrNameLst>
                                      </p:cBhvr>
                                      <p:to>
                                        <p:strVal val="visible"/>
                                      </p:to>
                                    </p:set>
                                    <p:animEffect transition="in" filter="barn(inVertical)">
                                      <p:cBhvr>
                                        <p:cTn id="56" dur="1000"/>
                                        <p:tgtEl>
                                          <p:spTgt spid="3">
                                            <p:txEl>
                                              <p:pRg st="10" end="10"/>
                                            </p:txEl>
                                          </p:spTgt>
                                        </p:tgtEl>
                                      </p:cBhvr>
                                    </p:animEffect>
                                  </p:childTnLst>
                                </p:cTn>
                              </p:par>
                            </p:childTnLst>
                          </p:cTn>
                        </p:par>
                        <p:par>
                          <p:cTn id="57" fill="hold">
                            <p:stCondLst>
                              <p:cond delay="19000"/>
                            </p:stCondLst>
                            <p:childTnLst>
                              <p:par>
                                <p:cTn id="58" presetID="16" presetClass="entr" presetSubtype="21" fill="hold" grpId="0" nodeType="afterEffect">
                                  <p:stCondLst>
                                    <p:cond delay="1000"/>
                                  </p:stCondLst>
                                  <p:childTnLst>
                                    <p:set>
                                      <p:cBhvr>
                                        <p:cTn id="59" dur="1" fill="hold">
                                          <p:stCondLst>
                                            <p:cond delay="0"/>
                                          </p:stCondLst>
                                        </p:cTn>
                                        <p:tgtEl>
                                          <p:spTgt spid="3">
                                            <p:txEl>
                                              <p:pRg st="11" end="11"/>
                                            </p:txEl>
                                          </p:spTgt>
                                        </p:tgtEl>
                                        <p:attrNameLst>
                                          <p:attrName>style.visibility</p:attrName>
                                        </p:attrNameLst>
                                      </p:cBhvr>
                                      <p:to>
                                        <p:strVal val="visible"/>
                                      </p:to>
                                    </p:set>
                                    <p:animEffect transition="in" filter="barn(inVertical)">
                                      <p:cBhvr>
                                        <p:cTn id="60" dur="10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Pre-Well Planning-Step </a:t>
            </a:r>
            <a:r>
              <a:rPr lang="en-US" dirty="0" smtClean="0"/>
              <a:t>5 </a:t>
            </a:r>
            <a:r>
              <a:rPr lang="en-US" dirty="0"/>
              <a:t>– </a:t>
            </a:r>
            <a:r>
              <a:rPr lang="en-US" dirty="0" smtClean="0"/>
              <a:t>Review Options</a:t>
            </a:r>
            <a:endParaRPr lang="en-US" dirty="0"/>
          </a:p>
        </p:txBody>
      </p:sp>
      <p:sp>
        <p:nvSpPr>
          <p:cNvPr id="3" name="Content Placeholder 2"/>
          <p:cNvSpPr>
            <a:spLocks noGrp="1"/>
          </p:cNvSpPr>
          <p:nvPr>
            <p:ph idx="1"/>
          </p:nvPr>
        </p:nvSpPr>
        <p:spPr/>
        <p:txBody>
          <a:bodyPr/>
          <a:lstStyle/>
          <a:p>
            <a:r>
              <a:rPr lang="en-US" dirty="0" smtClean="0"/>
              <a:t>Is initial design sufficient</a:t>
            </a:r>
          </a:p>
          <a:p>
            <a:pPr lvl="1"/>
            <a:r>
              <a:rPr lang="en-US" dirty="0" smtClean="0"/>
              <a:t>Achieve hole cleaning objective</a:t>
            </a:r>
          </a:p>
          <a:p>
            <a:pPr lvl="1"/>
            <a:r>
              <a:rPr lang="en-US" dirty="0" smtClean="0"/>
              <a:t>Maintain acceptable E.C.D.</a:t>
            </a:r>
          </a:p>
          <a:p>
            <a:pPr lvl="1"/>
            <a:r>
              <a:rPr lang="en-US" dirty="0" smtClean="0"/>
              <a:t>Is ROP / drill string rpm optimized</a:t>
            </a:r>
          </a:p>
          <a:p>
            <a:pPr lvl="1"/>
            <a:r>
              <a:rPr lang="en-US" dirty="0" smtClean="0"/>
              <a:t>Is ROP acceptable to achieve days </a:t>
            </a:r>
            <a:r>
              <a:rPr lang="en-US" dirty="0" err="1" smtClean="0"/>
              <a:t>vs</a:t>
            </a:r>
            <a:r>
              <a:rPr lang="en-US" dirty="0" smtClean="0"/>
              <a:t> depth goals</a:t>
            </a:r>
          </a:p>
          <a:p>
            <a:r>
              <a:rPr lang="en-US" dirty="0" smtClean="0"/>
              <a:t>Risk analysis – areas of concern</a:t>
            </a:r>
          </a:p>
          <a:p>
            <a:pPr lvl="1"/>
            <a:r>
              <a:rPr lang="en-US" dirty="0" smtClean="0"/>
              <a:t>Hole cleaning </a:t>
            </a:r>
          </a:p>
          <a:p>
            <a:pPr lvl="1"/>
            <a:r>
              <a:rPr lang="en-US" dirty="0" smtClean="0"/>
              <a:t>SPP</a:t>
            </a:r>
          </a:p>
          <a:p>
            <a:pPr lvl="1"/>
            <a:r>
              <a:rPr lang="en-US" dirty="0" smtClean="0"/>
              <a:t>E.C.D.</a:t>
            </a:r>
          </a:p>
          <a:p>
            <a:pPr lvl="1"/>
            <a:r>
              <a:rPr lang="en-US" dirty="0" smtClean="0"/>
              <a:t>Loss zones</a:t>
            </a:r>
          </a:p>
        </p:txBody>
      </p:sp>
      <p:sp>
        <p:nvSpPr>
          <p:cNvPr id="4" name="Footer Placeholder 3"/>
          <p:cNvSpPr>
            <a:spLocks noGrp="1"/>
          </p:cNvSpPr>
          <p:nvPr>
            <p:ph type="ftr" sz="quarter" idx="10"/>
          </p:nvPr>
        </p:nvSpPr>
        <p:spPr/>
        <p:txBody>
          <a:bodyPr/>
          <a:lstStyle/>
          <a:p>
            <a:pPr>
              <a:defRPr/>
            </a:pPr>
            <a:r>
              <a:rPr lang="en-US" smtClean="0"/>
              <a:t>© 2011 Baker Hughes Incorporated. All Rights Reserved. </a:t>
            </a:r>
            <a:endParaRPr lang="en-US" dirty="0"/>
          </a:p>
        </p:txBody>
      </p:sp>
      <p:sp>
        <p:nvSpPr>
          <p:cNvPr id="5" name="Slide Number Placeholder 4"/>
          <p:cNvSpPr>
            <a:spLocks noGrp="1"/>
          </p:cNvSpPr>
          <p:nvPr>
            <p:ph type="sldNum" sz="quarter" idx="11"/>
          </p:nvPr>
        </p:nvSpPr>
        <p:spPr/>
        <p:txBody>
          <a:bodyPr/>
          <a:lstStyle/>
          <a:p>
            <a:pPr>
              <a:defRPr/>
            </a:pPr>
            <a:fld id="{4C12276E-3F6F-427E-AADD-CCED32422B9D}" type="slidenum">
              <a:rPr lang="en-US" smtClean="0"/>
              <a:pPr>
                <a:defRPr/>
              </a:pPr>
              <a:t>12</a:t>
            </a:fld>
            <a:endParaRPr lang="en-US" dirty="0"/>
          </a:p>
        </p:txBody>
      </p:sp>
    </p:spTree>
    <p:extLst>
      <p:ext uri="{BB962C8B-B14F-4D97-AF65-F5344CB8AC3E}">
        <p14:creationId xmlns:p14="http://schemas.microsoft.com/office/powerpoint/2010/main" val="326696130"/>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1000"/>
                                        <p:tgtEl>
                                          <p:spTgt spid="3">
                                            <p:txEl>
                                              <p:pRg st="0" end="0"/>
                                            </p:txEl>
                                          </p:spTgt>
                                        </p:tgtEl>
                                      </p:cBhvr>
                                    </p:animEffect>
                                  </p:childTnLst>
                                </p:cTn>
                              </p:par>
                            </p:childTnLst>
                          </p:cTn>
                        </p:par>
                        <p:par>
                          <p:cTn id="8" fill="hold">
                            <p:stCondLst>
                              <p:cond delay="1000"/>
                            </p:stCondLst>
                            <p:childTnLst>
                              <p:par>
                                <p:cTn id="9" presetID="6" presetClass="entr" presetSubtype="16" fill="hold" nodeType="afterEffect">
                                  <p:stCondLst>
                                    <p:cond delay="100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circle(in)">
                                      <p:cBhvr>
                                        <p:cTn id="11" dur="1000"/>
                                        <p:tgtEl>
                                          <p:spTgt spid="3">
                                            <p:txEl>
                                              <p:pRg st="1" end="1"/>
                                            </p:txEl>
                                          </p:spTgt>
                                        </p:tgtEl>
                                      </p:cBhvr>
                                    </p:animEffect>
                                  </p:childTnLst>
                                </p:cTn>
                              </p:par>
                            </p:childTnLst>
                          </p:cTn>
                        </p:par>
                        <p:par>
                          <p:cTn id="12" fill="hold">
                            <p:stCondLst>
                              <p:cond delay="3000"/>
                            </p:stCondLst>
                            <p:childTnLst>
                              <p:par>
                                <p:cTn id="13" presetID="6" presetClass="entr" presetSubtype="16" fill="hold" nodeType="afterEffect">
                                  <p:stCondLst>
                                    <p:cond delay="100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ircle(in)">
                                      <p:cBhvr>
                                        <p:cTn id="15" dur="1000"/>
                                        <p:tgtEl>
                                          <p:spTgt spid="3">
                                            <p:txEl>
                                              <p:pRg st="2" end="2"/>
                                            </p:txEl>
                                          </p:spTgt>
                                        </p:tgtEl>
                                      </p:cBhvr>
                                    </p:animEffect>
                                  </p:childTnLst>
                                </p:cTn>
                              </p:par>
                            </p:childTnLst>
                          </p:cTn>
                        </p:par>
                        <p:par>
                          <p:cTn id="16" fill="hold">
                            <p:stCondLst>
                              <p:cond delay="5000"/>
                            </p:stCondLst>
                            <p:childTnLst>
                              <p:par>
                                <p:cTn id="17" presetID="6" presetClass="entr" presetSubtype="16" fill="hold" nodeType="afterEffect">
                                  <p:stCondLst>
                                    <p:cond delay="100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circle(in)">
                                      <p:cBhvr>
                                        <p:cTn id="19" dur="1000"/>
                                        <p:tgtEl>
                                          <p:spTgt spid="3">
                                            <p:txEl>
                                              <p:pRg st="3" end="3"/>
                                            </p:txEl>
                                          </p:spTgt>
                                        </p:tgtEl>
                                      </p:cBhvr>
                                    </p:animEffect>
                                  </p:childTnLst>
                                </p:cTn>
                              </p:par>
                            </p:childTnLst>
                          </p:cTn>
                        </p:par>
                        <p:par>
                          <p:cTn id="20" fill="hold">
                            <p:stCondLst>
                              <p:cond delay="7000"/>
                            </p:stCondLst>
                            <p:childTnLst>
                              <p:par>
                                <p:cTn id="21" presetID="6" presetClass="entr" presetSubtype="16" fill="hold" nodeType="afterEffect">
                                  <p:stCondLst>
                                    <p:cond delay="100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circle(in)">
                                      <p:cBhvr>
                                        <p:cTn id="23" dur="1000"/>
                                        <p:tgtEl>
                                          <p:spTgt spid="3">
                                            <p:txEl>
                                              <p:pRg st="4" end="4"/>
                                            </p:txEl>
                                          </p:spTgt>
                                        </p:tgtEl>
                                      </p:cBhvr>
                                    </p:animEffect>
                                  </p:childTnLst>
                                </p:cTn>
                              </p:par>
                            </p:childTnLst>
                          </p:cTn>
                        </p:par>
                        <p:par>
                          <p:cTn id="24" fill="hold">
                            <p:stCondLst>
                              <p:cond delay="9000"/>
                            </p:stCondLst>
                            <p:childTnLst>
                              <p:par>
                                <p:cTn id="25" presetID="42" presetClass="entr" presetSubtype="0" fill="hold" nodeType="after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anim calcmode="lin" valueType="num">
                                      <p:cBhvr>
                                        <p:cTn id="2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9" dur="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30" fill="hold">
                            <p:stCondLst>
                              <p:cond delay="9500"/>
                            </p:stCondLst>
                            <p:childTnLst>
                              <p:par>
                                <p:cTn id="31" presetID="42" presetClass="entr" presetSubtype="0" fill="hold" nodeType="afterEffect">
                                  <p:stCondLst>
                                    <p:cond delay="100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fade">
                                      <p:cBhvr>
                                        <p:cTn id="33" dur="500"/>
                                        <p:tgtEl>
                                          <p:spTgt spid="3">
                                            <p:txEl>
                                              <p:pRg st="6" end="6"/>
                                            </p:txEl>
                                          </p:spTgt>
                                        </p:tgtEl>
                                      </p:cBhvr>
                                    </p:animEffect>
                                    <p:anim calcmode="lin" valueType="num">
                                      <p:cBhvr>
                                        <p:cTn id="3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5" dur="5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36" fill="hold">
                            <p:stCondLst>
                              <p:cond delay="11000"/>
                            </p:stCondLst>
                            <p:childTnLst>
                              <p:par>
                                <p:cTn id="37" presetID="42" presetClass="entr" presetSubtype="0" fill="hold" nodeType="afterEffect">
                                  <p:stCondLst>
                                    <p:cond delay="1000"/>
                                  </p:stCondLst>
                                  <p:childTnLst>
                                    <p:set>
                                      <p:cBhvr>
                                        <p:cTn id="38" dur="1" fill="hold">
                                          <p:stCondLst>
                                            <p:cond delay="0"/>
                                          </p:stCondLst>
                                        </p:cTn>
                                        <p:tgtEl>
                                          <p:spTgt spid="3">
                                            <p:txEl>
                                              <p:pRg st="7" end="7"/>
                                            </p:txEl>
                                          </p:spTgt>
                                        </p:tgtEl>
                                        <p:attrNameLst>
                                          <p:attrName>style.visibility</p:attrName>
                                        </p:attrNameLst>
                                      </p:cBhvr>
                                      <p:to>
                                        <p:strVal val="visible"/>
                                      </p:to>
                                    </p:set>
                                    <p:animEffect transition="in" filter="fade">
                                      <p:cBhvr>
                                        <p:cTn id="39" dur="500"/>
                                        <p:tgtEl>
                                          <p:spTgt spid="3">
                                            <p:txEl>
                                              <p:pRg st="7" end="7"/>
                                            </p:txEl>
                                          </p:spTgt>
                                        </p:tgtEl>
                                      </p:cBhvr>
                                    </p:animEffect>
                                    <p:anim calcmode="lin" valueType="num">
                                      <p:cBhvr>
                                        <p:cTn id="40"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1" dur="5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par>
                          <p:cTn id="42" fill="hold">
                            <p:stCondLst>
                              <p:cond delay="12500"/>
                            </p:stCondLst>
                            <p:childTnLst>
                              <p:par>
                                <p:cTn id="43" presetID="42" presetClass="entr" presetSubtype="0" fill="hold" nodeType="afterEffect">
                                  <p:stCondLst>
                                    <p:cond delay="1000"/>
                                  </p:stCondLst>
                                  <p:childTnLst>
                                    <p:set>
                                      <p:cBhvr>
                                        <p:cTn id="44" dur="1" fill="hold">
                                          <p:stCondLst>
                                            <p:cond delay="0"/>
                                          </p:stCondLst>
                                        </p:cTn>
                                        <p:tgtEl>
                                          <p:spTgt spid="3">
                                            <p:txEl>
                                              <p:pRg st="8" end="8"/>
                                            </p:txEl>
                                          </p:spTgt>
                                        </p:tgtEl>
                                        <p:attrNameLst>
                                          <p:attrName>style.visibility</p:attrName>
                                        </p:attrNameLst>
                                      </p:cBhvr>
                                      <p:to>
                                        <p:strVal val="visible"/>
                                      </p:to>
                                    </p:set>
                                    <p:animEffect transition="in" filter="fade">
                                      <p:cBhvr>
                                        <p:cTn id="45" dur="500"/>
                                        <p:tgtEl>
                                          <p:spTgt spid="3">
                                            <p:txEl>
                                              <p:pRg st="8" end="8"/>
                                            </p:txEl>
                                          </p:spTgt>
                                        </p:tgtEl>
                                      </p:cBhvr>
                                    </p:animEffect>
                                    <p:anim calcmode="lin" valueType="num">
                                      <p:cBhvr>
                                        <p:cTn id="46"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7" dur="5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par>
                          <p:cTn id="48" fill="hold">
                            <p:stCondLst>
                              <p:cond delay="14000"/>
                            </p:stCondLst>
                            <p:childTnLst>
                              <p:par>
                                <p:cTn id="49" presetID="42" presetClass="entr" presetSubtype="0" fill="hold" nodeType="afterEffect">
                                  <p:stCondLst>
                                    <p:cond delay="1000"/>
                                  </p:stCondLst>
                                  <p:childTnLst>
                                    <p:set>
                                      <p:cBhvr>
                                        <p:cTn id="50" dur="1" fill="hold">
                                          <p:stCondLst>
                                            <p:cond delay="0"/>
                                          </p:stCondLst>
                                        </p:cTn>
                                        <p:tgtEl>
                                          <p:spTgt spid="3">
                                            <p:txEl>
                                              <p:pRg st="9" end="9"/>
                                            </p:txEl>
                                          </p:spTgt>
                                        </p:tgtEl>
                                        <p:attrNameLst>
                                          <p:attrName>style.visibility</p:attrName>
                                        </p:attrNameLst>
                                      </p:cBhvr>
                                      <p:to>
                                        <p:strVal val="visible"/>
                                      </p:to>
                                    </p:set>
                                    <p:animEffect transition="in" filter="fade">
                                      <p:cBhvr>
                                        <p:cTn id="51" dur="500"/>
                                        <p:tgtEl>
                                          <p:spTgt spid="3">
                                            <p:txEl>
                                              <p:pRg st="9" end="9"/>
                                            </p:txEl>
                                          </p:spTgt>
                                        </p:tgtEl>
                                      </p:cBhvr>
                                    </p:animEffect>
                                    <p:anim calcmode="lin" valueType="num">
                                      <p:cBhvr>
                                        <p:cTn id="52"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3" dur="5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Pre-Well Planning-Step 5 – Review Options</a:t>
            </a:r>
          </a:p>
        </p:txBody>
      </p:sp>
      <p:sp>
        <p:nvSpPr>
          <p:cNvPr id="3" name="Content Placeholder 2"/>
          <p:cNvSpPr>
            <a:spLocks noGrp="1"/>
          </p:cNvSpPr>
          <p:nvPr>
            <p:ph idx="1"/>
          </p:nvPr>
        </p:nvSpPr>
        <p:spPr/>
        <p:txBody>
          <a:bodyPr/>
          <a:lstStyle/>
          <a:p>
            <a:r>
              <a:rPr lang="en-US" dirty="0"/>
              <a:t>Contingency plan </a:t>
            </a:r>
            <a:r>
              <a:rPr lang="en-US" dirty="0" smtClean="0"/>
              <a:t>for areas of concern</a:t>
            </a:r>
            <a:endParaRPr lang="en-US" dirty="0"/>
          </a:p>
          <a:p>
            <a:pPr lvl="2"/>
            <a:r>
              <a:rPr lang="en-US" dirty="0" smtClean="0"/>
              <a:t>Hole </a:t>
            </a:r>
            <a:r>
              <a:rPr lang="en-US" dirty="0"/>
              <a:t>cleaning – </a:t>
            </a:r>
            <a:r>
              <a:rPr lang="en-US" dirty="0" smtClean="0"/>
              <a:t>plan </a:t>
            </a:r>
            <a:r>
              <a:rPr lang="en-US" dirty="0"/>
              <a:t>to eliminate / minimize </a:t>
            </a:r>
            <a:r>
              <a:rPr lang="en-US" dirty="0" smtClean="0"/>
              <a:t>NPT</a:t>
            </a:r>
          </a:p>
          <a:p>
            <a:pPr lvl="3"/>
            <a:r>
              <a:rPr lang="en-US" dirty="0" smtClean="0"/>
              <a:t>Sweep program         - Extended circulation between connections</a:t>
            </a:r>
          </a:p>
          <a:p>
            <a:pPr lvl="3"/>
            <a:r>
              <a:rPr lang="en-US" dirty="0" smtClean="0"/>
              <a:t>Control ROP              - Rotate and circulate hole clean </a:t>
            </a:r>
          </a:p>
          <a:p>
            <a:pPr lvl="3"/>
            <a:r>
              <a:rPr lang="en-US" dirty="0" smtClean="0"/>
              <a:t>Fluid viscosity            - Short trips</a:t>
            </a:r>
            <a:endParaRPr lang="en-US" dirty="0"/>
          </a:p>
          <a:p>
            <a:pPr lvl="2"/>
            <a:r>
              <a:rPr lang="en-US" dirty="0"/>
              <a:t>E.C.D. </a:t>
            </a:r>
            <a:endParaRPr lang="en-US" dirty="0" smtClean="0"/>
          </a:p>
          <a:p>
            <a:pPr lvl="3"/>
            <a:r>
              <a:rPr lang="en-US" dirty="0" smtClean="0"/>
              <a:t>Reduce </a:t>
            </a:r>
            <a:r>
              <a:rPr lang="en-US" dirty="0"/>
              <a:t>flow </a:t>
            </a:r>
            <a:r>
              <a:rPr lang="en-US" dirty="0" smtClean="0"/>
              <a:t>rate         - Control ROP</a:t>
            </a:r>
          </a:p>
          <a:p>
            <a:pPr lvl="3"/>
            <a:r>
              <a:rPr lang="en-US" dirty="0" smtClean="0"/>
              <a:t>Sweeps</a:t>
            </a:r>
            <a:r>
              <a:rPr lang="en-US" dirty="0"/>
              <a:t> </a:t>
            </a:r>
            <a:r>
              <a:rPr lang="en-US" dirty="0" smtClean="0"/>
              <a:t>                      - Circulate hole clean</a:t>
            </a:r>
          </a:p>
          <a:p>
            <a:pPr lvl="2"/>
            <a:r>
              <a:rPr lang="en-US" dirty="0" smtClean="0"/>
              <a:t>SPP</a:t>
            </a:r>
          </a:p>
          <a:p>
            <a:pPr lvl="3"/>
            <a:r>
              <a:rPr lang="en-US" dirty="0" smtClean="0"/>
              <a:t>Tapered drill string       - Open bit jets</a:t>
            </a:r>
          </a:p>
          <a:p>
            <a:pPr lvl="3"/>
            <a:r>
              <a:rPr lang="en-US" dirty="0" smtClean="0"/>
              <a:t>Optimize tool selection</a:t>
            </a:r>
          </a:p>
          <a:p>
            <a:pPr lvl="2"/>
            <a:r>
              <a:rPr lang="en-US" dirty="0" smtClean="0"/>
              <a:t>Tool max. allowable flow rate</a:t>
            </a:r>
          </a:p>
          <a:p>
            <a:pPr lvl="3"/>
            <a:r>
              <a:rPr lang="en-US" dirty="0" smtClean="0"/>
              <a:t>Review tool selection    - Flow bypass sub</a:t>
            </a:r>
            <a:endParaRPr lang="en-US" dirty="0"/>
          </a:p>
          <a:p>
            <a:endParaRPr lang="en-US" dirty="0"/>
          </a:p>
        </p:txBody>
      </p:sp>
      <p:sp>
        <p:nvSpPr>
          <p:cNvPr id="4" name="Footer Placeholder 3"/>
          <p:cNvSpPr>
            <a:spLocks noGrp="1"/>
          </p:cNvSpPr>
          <p:nvPr>
            <p:ph type="ftr" sz="quarter" idx="10"/>
          </p:nvPr>
        </p:nvSpPr>
        <p:spPr/>
        <p:txBody>
          <a:bodyPr/>
          <a:lstStyle/>
          <a:p>
            <a:pPr>
              <a:defRPr/>
            </a:pPr>
            <a:r>
              <a:rPr lang="en-US" smtClean="0"/>
              <a:t>© 2011 Baker Hughes Incorporated. All Rights Reserved. </a:t>
            </a:r>
            <a:endParaRPr lang="en-US" dirty="0"/>
          </a:p>
        </p:txBody>
      </p:sp>
      <p:sp>
        <p:nvSpPr>
          <p:cNvPr id="5" name="Slide Number Placeholder 4"/>
          <p:cNvSpPr>
            <a:spLocks noGrp="1"/>
          </p:cNvSpPr>
          <p:nvPr>
            <p:ph type="sldNum" sz="quarter" idx="11"/>
          </p:nvPr>
        </p:nvSpPr>
        <p:spPr/>
        <p:txBody>
          <a:bodyPr/>
          <a:lstStyle/>
          <a:p>
            <a:pPr>
              <a:defRPr/>
            </a:pPr>
            <a:fld id="{4C12276E-3F6F-427E-AADD-CCED32422B9D}" type="slidenum">
              <a:rPr lang="en-US" smtClean="0"/>
              <a:pPr>
                <a:defRPr/>
              </a:pPr>
              <a:t>13</a:t>
            </a:fld>
            <a:endParaRPr lang="en-US" dirty="0"/>
          </a:p>
        </p:txBody>
      </p:sp>
    </p:spTree>
    <p:extLst>
      <p:ext uri="{BB962C8B-B14F-4D97-AF65-F5344CB8AC3E}">
        <p14:creationId xmlns:p14="http://schemas.microsoft.com/office/powerpoint/2010/main" val="110465896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2" presetClass="entr" presetSubtype="4" fill="hold" nodeType="afterEffect">
                                  <p:stCondLst>
                                    <p:cond delay="100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1000"/>
                                        <p:tgtEl>
                                          <p:spTgt spid="3">
                                            <p:txEl>
                                              <p:pRg st="1" end="1"/>
                                            </p:txEl>
                                          </p:spTgt>
                                        </p:tgtEl>
                                      </p:cBhvr>
                                    </p:animEffect>
                                  </p:childTnLst>
                                </p:cTn>
                              </p:par>
                            </p:childTnLst>
                          </p:cTn>
                        </p:par>
                        <p:par>
                          <p:cTn id="13" fill="hold">
                            <p:stCondLst>
                              <p:cond delay="3000"/>
                            </p:stCondLst>
                            <p:childTnLst>
                              <p:par>
                                <p:cTn id="14" presetID="22" presetClass="entr" presetSubtype="4" fill="hold" nodeType="afterEffect">
                                  <p:stCondLst>
                                    <p:cond delay="100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wipe(down)">
                                      <p:cBhvr>
                                        <p:cTn id="16" dur="1000"/>
                                        <p:tgtEl>
                                          <p:spTgt spid="3">
                                            <p:txEl>
                                              <p:pRg st="2" end="2"/>
                                            </p:txEl>
                                          </p:spTgt>
                                        </p:tgtEl>
                                      </p:cBhvr>
                                    </p:animEffect>
                                  </p:childTnLst>
                                </p:cTn>
                              </p:par>
                            </p:childTnLst>
                          </p:cTn>
                        </p:par>
                        <p:par>
                          <p:cTn id="17" fill="hold">
                            <p:stCondLst>
                              <p:cond delay="5000"/>
                            </p:stCondLst>
                            <p:childTnLst>
                              <p:par>
                                <p:cTn id="18" presetID="22" presetClass="entr" presetSubtype="4" fill="hold" nodeType="afterEffect">
                                  <p:stCondLst>
                                    <p:cond delay="100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wipe(down)">
                                      <p:cBhvr>
                                        <p:cTn id="20" dur="1000"/>
                                        <p:tgtEl>
                                          <p:spTgt spid="3">
                                            <p:txEl>
                                              <p:pRg st="3" end="3"/>
                                            </p:txEl>
                                          </p:spTgt>
                                        </p:tgtEl>
                                      </p:cBhvr>
                                    </p:animEffect>
                                  </p:childTnLst>
                                </p:cTn>
                              </p:par>
                            </p:childTnLst>
                          </p:cTn>
                        </p:par>
                        <p:par>
                          <p:cTn id="21" fill="hold">
                            <p:stCondLst>
                              <p:cond delay="7000"/>
                            </p:stCondLst>
                            <p:childTnLst>
                              <p:par>
                                <p:cTn id="22" presetID="22" presetClass="entr" presetSubtype="4" fill="hold" nodeType="afterEffect">
                                  <p:stCondLst>
                                    <p:cond delay="100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down)">
                                      <p:cBhvr>
                                        <p:cTn id="24" dur="1000"/>
                                        <p:tgtEl>
                                          <p:spTgt spid="3">
                                            <p:txEl>
                                              <p:pRg st="4" end="4"/>
                                            </p:txEl>
                                          </p:spTgt>
                                        </p:tgtEl>
                                      </p:cBhvr>
                                    </p:animEffect>
                                  </p:childTnLst>
                                </p:cTn>
                              </p:par>
                            </p:childTnLst>
                          </p:cTn>
                        </p:par>
                        <p:par>
                          <p:cTn id="25" fill="hold">
                            <p:stCondLst>
                              <p:cond delay="9000"/>
                            </p:stCondLst>
                            <p:childTnLst>
                              <p:par>
                                <p:cTn id="26" presetID="16" presetClass="entr" presetSubtype="21" fill="hold" nodeType="afterEffect">
                                  <p:stCondLst>
                                    <p:cond delay="100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barn(inVertical)">
                                      <p:cBhvr>
                                        <p:cTn id="28" dur="1000"/>
                                        <p:tgtEl>
                                          <p:spTgt spid="3">
                                            <p:txEl>
                                              <p:pRg st="5" end="5"/>
                                            </p:txEl>
                                          </p:spTgt>
                                        </p:tgtEl>
                                      </p:cBhvr>
                                    </p:animEffect>
                                  </p:childTnLst>
                                </p:cTn>
                              </p:par>
                            </p:childTnLst>
                          </p:cTn>
                        </p:par>
                        <p:par>
                          <p:cTn id="29" fill="hold">
                            <p:stCondLst>
                              <p:cond delay="11000"/>
                            </p:stCondLst>
                            <p:childTnLst>
                              <p:par>
                                <p:cTn id="30" presetID="16" presetClass="entr" presetSubtype="21" fill="hold" nodeType="afterEffect">
                                  <p:stCondLst>
                                    <p:cond delay="100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arn(inVertical)">
                                      <p:cBhvr>
                                        <p:cTn id="32" dur="1000"/>
                                        <p:tgtEl>
                                          <p:spTgt spid="3">
                                            <p:txEl>
                                              <p:pRg st="6" end="6"/>
                                            </p:txEl>
                                          </p:spTgt>
                                        </p:tgtEl>
                                      </p:cBhvr>
                                    </p:animEffect>
                                  </p:childTnLst>
                                </p:cTn>
                              </p:par>
                            </p:childTnLst>
                          </p:cTn>
                        </p:par>
                        <p:par>
                          <p:cTn id="33" fill="hold">
                            <p:stCondLst>
                              <p:cond delay="13000"/>
                            </p:stCondLst>
                            <p:childTnLst>
                              <p:par>
                                <p:cTn id="34" presetID="16" presetClass="entr" presetSubtype="21" fill="hold" nodeType="afterEffect">
                                  <p:stCondLst>
                                    <p:cond delay="100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barn(inVertical)">
                                      <p:cBhvr>
                                        <p:cTn id="36" dur="1000"/>
                                        <p:tgtEl>
                                          <p:spTgt spid="3">
                                            <p:txEl>
                                              <p:pRg st="7" end="7"/>
                                            </p:txEl>
                                          </p:spTgt>
                                        </p:tgtEl>
                                      </p:cBhvr>
                                    </p:animEffect>
                                  </p:childTnLst>
                                </p:cTn>
                              </p:par>
                            </p:childTnLst>
                          </p:cTn>
                        </p:par>
                        <p:par>
                          <p:cTn id="37" fill="hold">
                            <p:stCondLst>
                              <p:cond delay="15000"/>
                            </p:stCondLst>
                            <p:childTnLst>
                              <p:par>
                                <p:cTn id="38" presetID="16" presetClass="entr" presetSubtype="21" fill="hold" nodeType="afterEffect">
                                  <p:stCondLst>
                                    <p:cond delay="1000"/>
                                  </p:stCondLst>
                                  <p:childTnLst>
                                    <p:set>
                                      <p:cBhvr>
                                        <p:cTn id="39" dur="1" fill="hold">
                                          <p:stCondLst>
                                            <p:cond delay="0"/>
                                          </p:stCondLst>
                                        </p:cTn>
                                        <p:tgtEl>
                                          <p:spTgt spid="3">
                                            <p:txEl>
                                              <p:pRg st="8" end="8"/>
                                            </p:txEl>
                                          </p:spTgt>
                                        </p:tgtEl>
                                        <p:attrNameLst>
                                          <p:attrName>style.visibility</p:attrName>
                                        </p:attrNameLst>
                                      </p:cBhvr>
                                      <p:to>
                                        <p:strVal val="visible"/>
                                      </p:to>
                                    </p:set>
                                    <p:animEffect transition="in" filter="barn(inVertical)">
                                      <p:cBhvr>
                                        <p:cTn id="40" dur="1000"/>
                                        <p:tgtEl>
                                          <p:spTgt spid="3">
                                            <p:txEl>
                                              <p:pRg st="8" end="8"/>
                                            </p:txEl>
                                          </p:spTgt>
                                        </p:tgtEl>
                                      </p:cBhvr>
                                    </p:animEffect>
                                  </p:childTnLst>
                                </p:cTn>
                              </p:par>
                            </p:childTnLst>
                          </p:cTn>
                        </p:par>
                        <p:par>
                          <p:cTn id="41" fill="hold">
                            <p:stCondLst>
                              <p:cond delay="17000"/>
                            </p:stCondLst>
                            <p:childTnLst>
                              <p:par>
                                <p:cTn id="42" presetID="16" presetClass="entr" presetSubtype="21" fill="hold" nodeType="afterEffect">
                                  <p:stCondLst>
                                    <p:cond delay="1000"/>
                                  </p:stCondLst>
                                  <p:childTnLst>
                                    <p:set>
                                      <p:cBhvr>
                                        <p:cTn id="43" dur="1" fill="hold">
                                          <p:stCondLst>
                                            <p:cond delay="0"/>
                                          </p:stCondLst>
                                        </p:cTn>
                                        <p:tgtEl>
                                          <p:spTgt spid="3">
                                            <p:txEl>
                                              <p:pRg st="9" end="9"/>
                                            </p:txEl>
                                          </p:spTgt>
                                        </p:tgtEl>
                                        <p:attrNameLst>
                                          <p:attrName>style.visibility</p:attrName>
                                        </p:attrNameLst>
                                      </p:cBhvr>
                                      <p:to>
                                        <p:strVal val="visible"/>
                                      </p:to>
                                    </p:set>
                                    <p:animEffect transition="in" filter="barn(inVertical)">
                                      <p:cBhvr>
                                        <p:cTn id="44" dur="1000"/>
                                        <p:tgtEl>
                                          <p:spTgt spid="3">
                                            <p:txEl>
                                              <p:pRg st="9" end="9"/>
                                            </p:txEl>
                                          </p:spTgt>
                                        </p:tgtEl>
                                      </p:cBhvr>
                                    </p:animEffect>
                                  </p:childTnLst>
                                </p:cTn>
                              </p:par>
                            </p:childTnLst>
                          </p:cTn>
                        </p:par>
                        <p:par>
                          <p:cTn id="45" fill="hold">
                            <p:stCondLst>
                              <p:cond delay="19000"/>
                            </p:stCondLst>
                            <p:childTnLst>
                              <p:par>
                                <p:cTn id="46" presetID="16" presetClass="entr" presetSubtype="21" fill="hold" nodeType="afterEffect">
                                  <p:stCondLst>
                                    <p:cond delay="1000"/>
                                  </p:stCondLst>
                                  <p:childTnLst>
                                    <p:set>
                                      <p:cBhvr>
                                        <p:cTn id="47" dur="1" fill="hold">
                                          <p:stCondLst>
                                            <p:cond delay="0"/>
                                          </p:stCondLst>
                                        </p:cTn>
                                        <p:tgtEl>
                                          <p:spTgt spid="3">
                                            <p:txEl>
                                              <p:pRg st="10" end="10"/>
                                            </p:txEl>
                                          </p:spTgt>
                                        </p:tgtEl>
                                        <p:attrNameLst>
                                          <p:attrName>style.visibility</p:attrName>
                                        </p:attrNameLst>
                                      </p:cBhvr>
                                      <p:to>
                                        <p:strVal val="visible"/>
                                      </p:to>
                                    </p:set>
                                    <p:animEffect transition="in" filter="barn(inVertical)">
                                      <p:cBhvr>
                                        <p:cTn id="48" dur="1000"/>
                                        <p:tgtEl>
                                          <p:spTgt spid="3">
                                            <p:txEl>
                                              <p:pRg st="10" end="10"/>
                                            </p:txEl>
                                          </p:spTgt>
                                        </p:tgtEl>
                                      </p:cBhvr>
                                    </p:animEffect>
                                  </p:childTnLst>
                                </p:cTn>
                              </p:par>
                            </p:childTnLst>
                          </p:cTn>
                        </p:par>
                        <p:par>
                          <p:cTn id="49" fill="hold">
                            <p:stCondLst>
                              <p:cond delay="21000"/>
                            </p:stCondLst>
                            <p:childTnLst>
                              <p:par>
                                <p:cTn id="50" presetID="10" presetClass="entr" presetSubtype="0" fill="hold" nodeType="afterEffect">
                                  <p:stCondLst>
                                    <p:cond delay="1000"/>
                                  </p:stCondLst>
                                  <p:childTnLst>
                                    <p:set>
                                      <p:cBhvr>
                                        <p:cTn id="51" dur="1" fill="hold">
                                          <p:stCondLst>
                                            <p:cond delay="0"/>
                                          </p:stCondLst>
                                        </p:cTn>
                                        <p:tgtEl>
                                          <p:spTgt spid="3">
                                            <p:txEl>
                                              <p:pRg st="11" end="11"/>
                                            </p:txEl>
                                          </p:spTgt>
                                        </p:tgtEl>
                                        <p:attrNameLst>
                                          <p:attrName>style.visibility</p:attrName>
                                        </p:attrNameLst>
                                      </p:cBhvr>
                                      <p:to>
                                        <p:strVal val="visible"/>
                                      </p:to>
                                    </p:set>
                                    <p:animEffect transition="in" filter="fade">
                                      <p:cBhvr>
                                        <p:cTn id="52" dur="1000"/>
                                        <p:tgtEl>
                                          <p:spTgt spid="3">
                                            <p:txEl>
                                              <p:pRg st="11" end="11"/>
                                            </p:txEl>
                                          </p:spTgt>
                                        </p:tgtEl>
                                      </p:cBhvr>
                                    </p:animEffect>
                                  </p:childTnLst>
                                </p:cTn>
                              </p:par>
                            </p:childTnLst>
                          </p:cTn>
                        </p:par>
                        <p:par>
                          <p:cTn id="53" fill="hold">
                            <p:stCondLst>
                              <p:cond delay="23000"/>
                            </p:stCondLst>
                            <p:childTnLst>
                              <p:par>
                                <p:cTn id="54" presetID="10" presetClass="entr" presetSubtype="0" fill="hold" nodeType="afterEffect">
                                  <p:stCondLst>
                                    <p:cond delay="1000"/>
                                  </p:stCondLst>
                                  <p:childTnLst>
                                    <p:set>
                                      <p:cBhvr>
                                        <p:cTn id="55" dur="1" fill="hold">
                                          <p:stCondLst>
                                            <p:cond delay="0"/>
                                          </p:stCondLst>
                                        </p:cTn>
                                        <p:tgtEl>
                                          <p:spTgt spid="3">
                                            <p:txEl>
                                              <p:pRg st="12" end="12"/>
                                            </p:txEl>
                                          </p:spTgt>
                                        </p:tgtEl>
                                        <p:attrNameLst>
                                          <p:attrName>style.visibility</p:attrName>
                                        </p:attrNameLst>
                                      </p:cBhvr>
                                      <p:to>
                                        <p:strVal val="visible"/>
                                      </p:to>
                                    </p:set>
                                    <p:animEffect transition="in" filter="fade">
                                      <p:cBhvr>
                                        <p:cTn id="56" dur="10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Hole Cleaning / Hydraulics Models</a:t>
            </a:r>
            <a:endParaRPr lang="en-US" dirty="0"/>
          </a:p>
        </p:txBody>
      </p:sp>
      <p:sp>
        <p:nvSpPr>
          <p:cNvPr id="3" name="Content Placeholder 2"/>
          <p:cNvSpPr>
            <a:spLocks noGrp="1"/>
          </p:cNvSpPr>
          <p:nvPr>
            <p:ph idx="1"/>
          </p:nvPr>
        </p:nvSpPr>
        <p:spPr/>
        <p:txBody>
          <a:bodyPr/>
          <a:lstStyle/>
          <a:p>
            <a:r>
              <a:rPr lang="en-US" dirty="0" smtClean="0"/>
              <a:t>First and foremost, the model is as good as the user</a:t>
            </a:r>
          </a:p>
          <a:p>
            <a:pPr lvl="1"/>
            <a:r>
              <a:rPr lang="en-US" dirty="0" smtClean="0"/>
              <a:t>It’s easy, just select run  </a:t>
            </a:r>
          </a:p>
          <a:p>
            <a:pPr lvl="1"/>
            <a:r>
              <a:rPr lang="en-US" dirty="0" smtClean="0"/>
              <a:t>WRONG</a:t>
            </a:r>
          </a:p>
          <a:p>
            <a:r>
              <a:rPr lang="en-US" dirty="0" smtClean="0"/>
              <a:t>Second why the need for a model?</a:t>
            </a:r>
          </a:p>
          <a:p>
            <a:pPr lvl="1"/>
            <a:r>
              <a:rPr lang="en-US" dirty="0" smtClean="0"/>
              <a:t>Pressure tools tell the story</a:t>
            </a:r>
          </a:p>
          <a:p>
            <a:pPr lvl="1"/>
            <a:r>
              <a:rPr lang="en-US" dirty="0" smtClean="0"/>
              <a:t>Torque / drag trends tell the story</a:t>
            </a:r>
          </a:p>
          <a:p>
            <a:pPr lvl="1"/>
            <a:r>
              <a:rPr lang="en-US" dirty="0" smtClean="0"/>
              <a:t>Observations at shakers tell the story</a:t>
            </a:r>
          </a:p>
          <a:p>
            <a:pPr lvl="1"/>
            <a:r>
              <a:rPr lang="en-US" dirty="0" smtClean="0"/>
              <a:t>Sweeps may or may not tell the story</a:t>
            </a:r>
          </a:p>
          <a:p>
            <a:pPr lvl="1"/>
            <a:r>
              <a:rPr lang="en-US" dirty="0" smtClean="0"/>
              <a:t>Measure; volume drilled </a:t>
            </a:r>
            <a:r>
              <a:rPr lang="en-US" dirty="0" err="1" smtClean="0"/>
              <a:t>vs</a:t>
            </a:r>
            <a:r>
              <a:rPr lang="en-US" dirty="0" smtClean="0"/>
              <a:t> volume over shakers</a:t>
            </a:r>
          </a:p>
          <a:p>
            <a:r>
              <a:rPr lang="en-US" dirty="0" smtClean="0"/>
              <a:t>Yes, to be proactive in the pre-planning stage </a:t>
            </a:r>
            <a:r>
              <a:rPr lang="en-US" dirty="0" err="1" smtClean="0"/>
              <a:t>vs</a:t>
            </a:r>
            <a:r>
              <a:rPr lang="en-US" dirty="0" smtClean="0"/>
              <a:t> reactive while drilling</a:t>
            </a:r>
            <a:endParaRPr lang="en-US" dirty="0"/>
          </a:p>
        </p:txBody>
      </p:sp>
      <p:sp>
        <p:nvSpPr>
          <p:cNvPr id="4" name="Footer Placeholder 3"/>
          <p:cNvSpPr>
            <a:spLocks noGrp="1"/>
          </p:cNvSpPr>
          <p:nvPr>
            <p:ph type="ftr" sz="quarter" idx="10"/>
          </p:nvPr>
        </p:nvSpPr>
        <p:spPr/>
        <p:txBody>
          <a:bodyPr/>
          <a:lstStyle/>
          <a:p>
            <a:pPr>
              <a:defRPr/>
            </a:pPr>
            <a:r>
              <a:rPr lang="en-US" smtClean="0"/>
              <a:t>© 2011 Baker Hughes Incorporated. All Rights Reserved. </a:t>
            </a:r>
            <a:endParaRPr lang="en-US" dirty="0"/>
          </a:p>
        </p:txBody>
      </p:sp>
      <p:sp>
        <p:nvSpPr>
          <p:cNvPr id="5" name="Slide Number Placeholder 4"/>
          <p:cNvSpPr>
            <a:spLocks noGrp="1"/>
          </p:cNvSpPr>
          <p:nvPr>
            <p:ph type="sldNum" sz="quarter" idx="11"/>
          </p:nvPr>
        </p:nvSpPr>
        <p:spPr/>
        <p:txBody>
          <a:bodyPr/>
          <a:lstStyle/>
          <a:p>
            <a:pPr>
              <a:defRPr/>
            </a:pPr>
            <a:fld id="{4C12276E-3F6F-427E-AADD-CCED32422B9D}" type="slidenum">
              <a:rPr lang="en-US" smtClean="0"/>
              <a:pPr>
                <a:defRPr/>
              </a:pPr>
              <a:t>14</a:t>
            </a:fld>
            <a:endParaRPr lang="en-US" dirty="0"/>
          </a:p>
        </p:txBody>
      </p:sp>
    </p:spTree>
    <p:extLst>
      <p:ext uri="{BB962C8B-B14F-4D97-AF65-F5344CB8AC3E}">
        <p14:creationId xmlns:p14="http://schemas.microsoft.com/office/powerpoint/2010/main" val="211452554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1000"/>
                                        <p:tgtEl>
                                          <p:spTgt spid="3">
                                            <p:txEl>
                                              <p:pRg st="0" end="0"/>
                                            </p:txEl>
                                          </p:spTgt>
                                        </p:tgtEl>
                                      </p:cBhvr>
                                    </p:animEffect>
                                  </p:childTnLst>
                                </p:cTn>
                              </p:par>
                            </p:childTnLst>
                          </p:cTn>
                        </p:par>
                        <p:par>
                          <p:cTn id="8" fill="hold">
                            <p:stCondLst>
                              <p:cond delay="1000"/>
                            </p:stCondLst>
                            <p:childTnLst>
                              <p:par>
                                <p:cTn id="9" presetID="5" presetClass="entr" presetSubtype="10" fill="hold" nodeType="afterEffect">
                                  <p:stCondLst>
                                    <p:cond delay="100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checkerboard(across)">
                                      <p:cBhvr>
                                        <p:cTn id="11" dur="500"/>
                                        <p:tgtEl>
                                          <p:spTgt spid="3">
                                            <p:txEl>
                                              <p:pRg st="1" end="1"/>
                                            </p:txEl>
                                          </p:spTgt>
                                        </p:tgtEl>
                                      </p:cBhvr>
                                    </p:animEffect>
                                  </p:childTnLst>
                                </p:cTn>
                              </p:par>
                            </p:childTnLst>
                          </p:cTn>
                        </p:par>
                        <p:par>
                          <p:cTn id="12" fill="hold">
                            <p:stCondLst>
                              <p:cond delay="2500"/>
                            </p:stCondLst>
                            <p:childTnLst>
                              <p:par>
                                <p:cTn id="13" presetID="5" presetClass="entr" presetSubtype="10" fill="hold" nodeType="afterEffect">
                                  <p:stCondLst>
                                    <p:cond delay="100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checkerboard(across)">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anim calcmode="lin" valueType="num">
                                      <p:cBhvr>
                                        <p:cTn id="2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2"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3" fill="hold">
                            <p:stCondLst>
                              <p:cond delay="500"/>
                            </p:stCondLst>
                            <p:childTnLst>
                              <p:par>
                                <p:cTn id="24" presetID="42" presetClass="entr" presetSubtype="0" fill="hold" nodeType="afterEffect">
                                  <p:stCondLst>
                                    <p:cond delay="100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500"/>
                                        <p:tgtEl>
                                          <p:spTgt spid="3">
                                            <p:txEl>
                                              <p:pRg st="4" end="4"/>
                                            </p:txEl>
                                          </p:spTgt>
                                        </p:tgtEl>
                                      </p:cBhvr>
                                    </p:animEffect>
                                    <p:anim calcmode="lin" valueType="num">
                                      <p:cBhvr>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8"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29" fill="hold">
                            <p:stCondLst>
                              <p:cond delay="2000"/>
                            </p:stCondLst>
                            <p:childTnLst>
                              <p:par>
                                <p:cTn id="30" presetID="42" presetClass="entr" presetSubtype="0" fill="hold" nodeType="afterEffect">
                                  <p:stCondLst>
                                    <p:cond delay="50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anim calcmode="lin" valueType="num">
                                      <p:cBhvr>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4" dur="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35" fill="hold">
                            <p:stCondLst>
                              <p:cond delay="3000"/>
                            </p:stCondLst>
                            <p:childTnLst>
                              <p:par>
                                <p:cTn id="36" presetID="42" presetClass="entr" presetSubtype="0" fill="hold" nodeType="afterEffect">
                                  <p:stCondLst>
                                    <p:cond delay="500"/>
                                  </p:stCondLst>
                                  <p:childTnLst>
                                    <p:set>
                                      <p:cBhvr>
                                        <p:cTn id="37" dur="1" fill="hold">
                                          <p:stCondLst>
                                            <p:cond delay="0"/>
                                          </p:stCondLst>
                                        </p:cTn>
                                        <p:tgtEl>
                                          <p:spTgt spid="3">
                                            <p:txEl>
                                              <p:pRg st="6" end="6"/>
                                            </p:txEl>
                                          </p:spTgt>
                                        </p:tgtEl>
                                        <p:attrNameLst>
                                          <p:attrName>style.visibility</p:attrName>
                                        </p:attrNameLst>
                                      </p:cBhvr>
                                      <p:to>
                                        <p:strVal val="visible"/>
                                      </p:to>
                                    </p:set>
                                    <p:animEffect transition="in" filter="fade">
                                      <p:cBhvr>
                                        <p:cTn id="38" dur="500"/>
                                        <p:tgtEl>
                                          <p:spTgt spid="3">
                                            <p:txEl>
                                              <p:pRg st="6" end="6"/>
                                            </p:txEl>
                                          </p:spTgt>
                                        </p:tgtEl>
                                      </p:cBhvr>
                                    </p:animEffect>
                                    <p:anim calcmode="lin" valueType="num">
                                      <p:cBhvr>
                                        <p:cTn id="3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0" dur="5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41" fill="hold">
                            <p:stCondLst>
                              <p:cond delay="4000"/>
                            </p:stCondLst>
                            <p:childTnLst>
                              <p:par>
                                <p:cTn id="42" presetID="42" presetClass="entr" presetSubtype="0" fill="hold" nodeType="afterEffect">
                                  <p:stCondLst>
                                    <p:cond delay="50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500"/>
                                        <p:tgtEl>
                                          <p:spTgt spid="3">
                                            <p:txEl>
                                              <p:pRg st="7" end="7"/>
                                            </p:txEl>
                                          </p:spTgt>
                                        </p:tgtEl>
                                      </p:cBhvr>
                                    </p:animEffect>
                                    <p:anim calcmode="lin" valueType="num">
                                      <p:cBhvr>
                                        <p:cTn id="4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5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par>
                          <p:cTn id="47" fill="hold">
                            <p:stCondLst>
                              <p:cond delay="5000"/>
                            </p:stCondLst>
                            <p:childTnLst>
                              <p:par>
                                <p:cTn id="48" presetID="42" presetClass="entr" presetSubtype="0" fill="hold" nodeType="afterEffect">
                                  <p:stCondLst>
                                    <p:cond delay="500"/>
                                  </p:stCondLst>
                                  <p:childTnLst>
                                    <p:set>
                                      <p:cBhvr>
                                        <p:cTn id="49" dur="1" fill="hold">
                                          <p:stCondLst>
                                            <p:cond delay="0"/>
                                          </p:stCondLst>
                                        </p:cTn>
                                        <p:tgtEl>
                                          <p:spTgt spid="3">
                                            <p:txEl>
                                              <p:pRg st="8" end="8"/>
                                            </p:txEl>
                                          </p:spTgt>
                                        </p:tgtEl>
                                        <p:attrNameLst>
                                          <p:attrName>style.visibility</p:attrName>
                                        </p:attrNameLst>
                                      </p:cBhvr>
                                      <p:to>
                                        <p:strVal val="visible"/>
                                      </p:to>
                                    </p:set>
                                    <p:animEffect transition="in" filter="fade">
                                      <p:cBhvr>
                                        <p:cTn id="50" dur="500"/>
                                        <p:tgtEl>
                                          <p:spTgt spid="3">
                                            <p:txEl>
                                              <p:pRg st="8" end="8"/>
                                            </p:txEl>
                                          </p:spTgt>
                                        </p:tgtEl>
                                      </p:cBhvr>
                                    </p:animEffect>
                                    <p:anim calcmode="lin" valueType="num">
                                      <p:cBhvr>
                                        <p:cTn id="5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2" dur="5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
                                            <p:txEl>
                                              <p:pRg st="9" end="9"/>
                                            </p:txEl>
                                          </p:spTgt>
                                        </p:tgtEl>
                                        <p:attrNameLst>
                                          <p:attrName>style.visibility</p:attrName>
                                        </p:attrNameLst>
                                      </p:cBhvr>
                                      <p:to>
                                        <p:strVal val="visible"/>
                                      </p:to>
                                    </p:set>
                                    <p:animEffect transition="in" filter="fade">
                                      <p:cBhvr>
                                        <p:cTn id="5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Attributes of an Integrated Model</a:t>
            </a:r>
            <a:endParaRPr lang="en-US" dirty="0"/>
          </a:p>
        </p:txBody>
      </p:sp>
      <p:sp>
        <p:nvSpPr>
          <p:cNvPr id="3" name="Content Placeholder 2"/>
          <p:cNvSpPr>
            <a:spLocks noGrp="1"/>
          </p:cNvSpPr>
          <p:nvPr>
            <p:ph idx="1"/>
          </p:nvPr>
        </p:nvSpPr>
        <p:spPr>
          <a:xfrm>
            <a:off x="528638" y="1373188"/>
            <a:ext cx="8229600" cy="960437"/>
          </a:xfrm>
        </p:spPr>
        <p:txBody>
          <a:bodyPr/>
          <a:lstStyle/>
          <a:p>
            <a:r>
              <a:rPr lang="en-US" dirty="0" smtClean="0"/>
              <a:t>Temperature combined with pressure affects:</a:t>
            </a:r>
            <a:endParaRPr lang="en-US" dirty="0"/>
          </a:p>
        </p:txBody>
      </p:sp>
      <p:sp>
        <p:nvSpPr>
          <p:cNvPr id="4" name="Footer Placeholder 3"/>
          <p:cNvSpPr>
            <a:spLocks noGrp="1"/>
          </p:cNvSpPr>
          <p:nvPr>
            <p:ph type="ftr" sz="quarter" idx="10"/>
          </p:nvPr>
        </p:nvSpPr>
        <p:spPr/>
        <p:txBody>
          <a:bodyPr/>
          <a:lstStyle/>
          <a:p>
            <a:pPr>
              <a:defRPr/>
            </a:pPr>
            <a:r>
              <a:rPr lang="en-US" smtClean="0"/>
              <a:t>© 2011 Baker Hughes Incorporated. All Rights Reserved. </a:t>
            </a:r>
            <a:endParaRPr lang="en-US" dirty="0"/>
          </a:p>
        </p:txBody>
      </p:sp>
      <p:sp>
        <p:nvSpPr>
          <p:cNvPr id="5" name="Slide Number Placeholder 4"/>
          <p:cNvSpPr>
            <a:spLocks noGrp="1"/>
          </p:cNvSpPr>
          <p:nvPr>
            <p:ph type="sldNum" sz="quarter" idx="11"/>
          </p:nvPr>
        </p:nvSpPr>
        <p:spPr/>
        <p:txBody>
          <a:bodyPr/>
          <a:lstStyle/>
          <a:p>
            <a:pPr>
              <a:defRPr/>
            </a:pPr>
            <a:fld id="{4C12276E-3F6F-427E-AADD-CCED32422B9D}" type="slidenum">
              <a:rPr lang="en-US" smtClean="0"/>
              <a:pPr>
                <a:defRPr/>
              </a:pPr>
              <a:t>15</a:t>
            </a:fld>
            <a:endParaRPr lang="en-US" dirty="0"/>
          </a:p>
        </p:txBody>
      </p:sp>
      <p:pic>
        <p:nvPicPr>
          <p:cNvPr id="6" name="Picture 2"/>
          <p:cNvPicPr>
            <a:picLocks noChangeAspect="1" noChangeArrowheads="1"/>
          </p:cNvPicPr>
          <p:nvPr/>
        </p:nvPicPr>
        <p:blipFill>
          <a:blip r:embed="rId3"/>
          <a:srcRect/>
          <a:stretch>
            <a:fillRect/>
          </a:stretch>
        </p:blipFill>
        <p:spPr bwMode="auto">
          <a:xfrm>
            <a:off x="857134" y="1195641"/>
            <a:ext cx="7343890" cy="5557584"/>
          </a:xfrm>
          <a:prstGeom prst="rect">
            <a:avLst/>
          </a:prstGeom>
          <a:noFill/>
          <a:ln w="9525">
            <a:noFill/>
            <a:miter lim="800000"/>
            <a:headEnd/>
            <a:tailEnd/>
          </a:ln>
        </p:spPr>
      </p:pic>
      <p:graphicFrame>
        <p:nvGraphicFramePr>
          <p:cNvPr id="7" name="Object 6"/>
          <p:cNvGraphicFramePr>
            <a:graphicFrameLocks noGrp="1"/>
          </p:cNvGraphicFramePr>
          <p:nvPr>
            <p:extLst>
              <p:ext uri="{D42A27DB-BD31-4B8C-83A1-F6EECF244321}">
                <p14:modId xmlns:p14="http://schemas.microsoft.com/office/powerpoint/2010/main" val="2609230260"/>
              </p:ext>
            </p:extLst>
          </p:nvPr>
        </p:nvGraphicFramePr>
        <p:xfrm>
          <a:off x="408780" y="1176591"/>
          <a:ext cx="8524874" cy="4740275"/>
        </p:xfrm>
        <a:graphic>
          <a:graphicData uri="http://schemas.openxmlformats.org/presentationml/2006/ole">
            <mc:AlternateContent xmlns:mc="http://schemas.openxmlformats.org/markup-compatibility/2006">
              <mc:Choice xmlns:v="urn:schemas-microsoft-com:vml" Requires="v">
                <p:oleObj spid="_x0000_s45151" name="Worksheet" r:id="rId5" imgW="8191590" imgH="4333848" progId="Excel.Sheet.8">
                  <p:embed/>
                </p:oleObj>
              </mc:Choice>
              <mc:Fallback>
                <p:oleObj name="Worksheet" r:id="rId5" imgW="8191590" imgH="4333848" progId="Excel.Sheet.8">
                  <p:embed/>
                  <p:pic>
                    <p:nvPicPr>
                      <p:cNvPr id="0" name="Content Placeholder 7"/>
                      <p:cNvPicPr>
                        <a:picLocks noGrp="1" noChangeArrowheads="1"/>
                      </p:cNvPicPr>
                      <p:nvPr/>
                    </p:nvPicPr>
                    <p:blipFill>
                      <a:blip r:embed="rId6"/>
                      <a:srcRect/>
                      <a:stretch>
                        <a:fillRect/>
                      </a:stretch>
                    </p:blipFill>
                    <p:spPr bwMode="auto">
                      <a:xfrm>
                        <a:off x="408780" y="1176591"/>
                        <a:ext cx="8524874" cy="4740275"/>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936411486"/>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xit" presetSubtype="0" fill="hold" grpId="0" nodeType="withEffect">
                                  <p:stCondLst>
                                    <p:cond delay="0"/>
                                  </p:stCondLst>
                                  <p:childTnLst>
                                    <p:animEffect transition="out" filter="fade">
                                      <p:cBhvr>
                                        <p:cTn id="9" dur="500"/>
                                        <p:tgtEl>
                                          <p:spTgt spid="3">
                                            <p:txEl>
                                              <p:pRg st="0" end="0"/>
                                            </p:txEl>
                                          </p:spTgt>
                                        </p:tgtEl>
                                      </p:cBhvr>
                                    </p:animEffect>
                                    <p:set>
                                      <p:cBhvr>
                                        <p:cTn id="10" dur="1" fill="hold">
                                          <p:stCondLst>
                                            <p:cond delay="499"/>
                                          </p:stCondLst>
                                        </p:cTn>
                                        <p:tgtEl>
                                          <p:spTgt spid="3">
                                            <p:txEl>
                                              <p:pRg st="0" end="0"/>
                                            </p:txEl>
                                          </p:spTgt>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6"/>
                                        </p:tgtEl>
                                      </p:cBhvr>
                                    </p:animEffect>
                                    <p:set>
                                      <p:cBhvr>
                                        <p:cTn id="15" dur="1" fill="hold">
                                          <p:stCondLst>
                                            <p:cond delay="499"/>
                                          </p:stCondLst>
                                        </p:cTn>
                                        <p:tgtEl>
                                          <p:spTgt spid="6"/>
                                        </p:tgtEl>
                                        <p:attrNameLst>
                                          <p:attrName>style.visibility</p:attrName>
                                        </p:attrNameLst>
                                      </p:cBhvr>
                                      <p:to>
                                        <p:strVal val="hidden"/>
                                      </p:to>
                                    </p:set>
                                  </p:childTnLst>
                                </p:cTn>
                              </p:par>
                            </p:childTnLst>
                          </p:cTn>
                        </p:par>
                        <p:par>
                          <p:cTn id="16" fill="hold">
                            <p:stCondLst>
                              <p:cond delay="500"/>
                            </p:stCondLst>
                            <p:childTnLst>
                              <p:par>
                                <p:cTn id="17" presetID="10"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OleChart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Attributes</a:t>
            </a:r>
            <a:r>
              <a:rPr lang="en-US" dirty="0" smtClean="0"/>
              <a:t> </a:t>
            </a:r>
            <a:r>
              <a:rPr lang="en-US" dirty="0"/>
              <a:t>of an </a:t>
            </a:r>
            <a:r>
              <a:rPr lang="en-US" dirty="0" smtClean="0"/>
              <a:t>Integrated Model</a:t>
            </a:r>
            <a:endParaRPr lang="en-US" dirty="0"/>
          </a:p>
        </p:txBody>
      </p:sp>
      <p:sp>
        <p:nvSpPr>
          <p:cNvPr id="3" name="Content Placeholder 2"/>
          <p:cNvSpPr>
            <a:spLocks noGrp="1"/>
          </p:cNvSpPr>
          <p:nvPr>
            <p:ph sz="half" idx="1"/>
          </p:nvPr>
        </p:nvSpPr>
        <p:spPr/>
        <p:txBody>
          <a:bodyPr/>
          <a:lstStyle/>
          <a:p>
            <a:r>
              <a:rPr lang="en-US" dirty="0" smtClean="0"/>
              <a:t>Considers T and P</a:t>
            </a:r>
          </a:p>
          <a:p>
            <a:r>
              <a:rPr lang="en-US" dirty="0" smtClean="0"/>
              <a:t>Eccentricity</a:t>
            </a:r>
          </a:p>
          <a:p>
            <a:r>
              <a:rPr lang="en-US" dirty="0" smtClean="0"/>
              <a:t>Drill string rpm</a:t>
            </a:r>
          </a:p>
          <a:p>
            <a:r>
              <a:rPr lang="en-US" dirty="0" smtClean="0"/>
              <a:t>Coring</a:t>
            </a:r>
          </a:p>
          <a:p>
            <a:r>
              <a:rPr lang="en-US" dirty="0" smtClean="0"/>
              <a:t>Multiple component BHA’s </a:t>
            </a:r>
          </a:p>
          <a:p>
            <a:r>
              <a:rPr lang="en-US" dirty="0" err="1" smtClean="0"/>
              <a:t>Riserless</a:t>
            </a:r>
            <a:r>
              <a:rPr lang="en-US" dirty="0" smtClean="0"/>
              <a:t> mud returns</a:t>
            </a:r>
          </a:p>
          <a:p>
            <a:r>
              <a:rPr lang="en-US" dirty="0" smtClean="0"/>
              <a:t>DKD – </a:t>
            </a:r>
            <a:r>
              <a:rPr lang="en-US" dirty="0" err="1" smtClean="0"/>
              <a:t>mudline</a:t>
            </a:r>
            <a:r>
              <a:rPr lang="en-US" dirty="0" smtClean="0"/>
              <a:t> returns</a:t>
            </a:r>
          </a:p>
          <a:p>
            <a:r>
              <a:rPr lang="en-US" dirty="0" smtClean="0"/>
              <a:t>Compressed mud volume</a:t>
            </a:r>
          </a:p>
          <a:p>
            <a:endParaRPr lang="en-US" dirty="0"/>
          </a:p>
        </p:txBody>
      </p:sp>
      <p:sp>
        <p:nvSpPr>
          <p:cNvPr id="6" name="Content Placeholder 5"/>
          <p:cNvSpPr>
            <a:spLocks noGrp="1"/>
          </p:cNvSpPr>
          <p:nvPr>
            <p:ph sz="half" idx="2"/>
          </p:nvPr>
        </p:nvSpPr>
        <p:spPr/>
        <p:txBody>
          <a:bodyPr/>
          <a:lstStyle/>
          <a:p>
            <a:r>
              <a:rPr lang="en-US" dirty="0"/>
              <a:t>Hole </a:t>
            </a:r>
            <a:r>
              <a:rPr lang="en-US" dirty="0" smtClean="0"/>
              <a:t>opening -existing</a:t>
            </a:r>
          </a:p>
          <a:p>
            <a:r>
              <a:rPr lang="en-US" dirty="0" smtClean="0"/>
              <a:t>Hole opening – while drilling</a:t>
            </a:r>
            <a:endParaRPr lang="en-US" dirty="0"/>
          </a:p>
          <a:p>
            <a:r>
              <a:rPr lang="en-US" dirty="0"/>
              <a:t>Split flow</a:t>
            </a:r>
          </a:p>
          <a:p>
            <a:r>
              <a:rPr lang="en-US" dirty="0"/>
              <a:t>Swab w/ pumps </a:t>
            </a:r>
            <a:r>
              <a:rPr lang="en-US" dirty="0" smtClean="0"/>
              <a:t>on</a:t>
            </a:r>
          </a:p>
          <a:p>
            <a:r>
              <a:rPr lang="en-US" dirty="0" smtClean="0"/>
              <a:t>Surge w/auto-fill</a:t>
            </a:r>
          </a:p>
          <a:p>
            <a:r>
              <a:rPr lang="en-US" dirty="0" smtClean="0"/>
              <a:t>USER FRIENDLY</a:t>
            </a:r>
          </a:p>
          <a:p>
            <a:r>
              <a:rPr lang="en-US" dirty="0" smtClean="0"/>
              <a:t>Informative reports</a:t>
            </a:r>
          </a:p>
          <a:p>
            <a:r>
              <a:rPr lang="en-US" dirty="0" smtClean="0"/>
              <a:t>Messaging</a:t>
            </a:r>
            <a:endParaRPr lang="en-US" dirty="0"/>
          </a:p>
        </p:txBody>
      </p:sp>
      <p:sp>
        <p:nvSpPr>
          <p:cNvPr id="4" name="Footer Placeholder 3"/>
          <p:cNvSpPr>
            <a:spLocks noGrp="1"/>
          </p:cNvSpPr>
          <p:nvPr>
            <p:ph type="ftr" sz="quarter" idx="10"/>
          </p:nvPr>
        </p:nvSpPr>
        <p:spPr/>
        <p:txBody>
          <a:bodyPr/>
          <a:lstStyle/>
          <a:p>
            <a:pPr>
              <a:defRPr/>
            </a:pPr>
            <a:r>
              <a:rPr lang="en-US" smtClean="0"/>
              <a:t>© 2011 Baker Hughes Incorporated. All Rights Reserved. </a:t>
            </a:r>
            <a:endParaRPr lang="en-US" dirty="0"/>
          </a:p>
        </p:txBody>
      </p:sp>
      <p:sp>
        <p:nvSpPr>
          <p:cNvPr id="5" name="Slide Number Placeholder 4"/>
          <p:cNvSpPr>
            <a:spLocks noGrp="1"/>
          </p:cNvSpPr>
          <p:nvPr>
            <p:ph type="sldNum" sz="quarter" idx="11"/>
          </p:nvPr>
        </p:nvSpPr>
        <p:spPr/>
        <p:txBody>
          <a:bodyPr/>
          <a:lstStyle/>
          <a:p>
            <a:pPr>
              <a:defRPr/>
            </a:pPr>
            <a:fld id="{4C12276E-3F6F-427E-AADD-CCED32422B9D}" type="slidenum">
              <a:rPr lang="en-US" smtClean="0"/>
              <a:pPr>
                <a:defRPr/>
              </a:pPr>
              <a:t>16</a:t>
            </a:fld>
            <a:endParaRPr lang="en-US" dirty="0"/>
          </a:p>
        </p:txBody>
      </p:sp>
    </p:spTree>
    <p:extLst>
      <p:ext uri="{BB962C8B-B14F-4D97-AF65-F5344CB8AC3E}">
        <p14:creationId xmlns:p14="http://schemas.microsoft.com/office/powerpoint/2010/main" val="24073818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50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500"/>
                            </p:stCondLst>
                            <p:childTnLst>
                              <p:par>
                                <p:cTn id="17" presetID="42" presetClass="entr" presetSubtype="0" fill="hold" grpId="0" nodeType="afterEffect">
                                  <p:stCondLst>
                                    <p:cond delay="50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4000"/>
                            </p:stCondLst>
                            <p:childTnLst>
                              <p:par>
                                <p:cTn id="23" presetID="42" presetClass="entr" presetSubtype="0" fill="hold" grpId="0" nodeType="afterEffect">
                                  <p:stCondLst>
                                    <p:cond delay="50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1000"/>
                                        <p:tgtEl>
                                          <p:spTgt spid="3">
                                            <p:txEl>
                                              <p:pRg st="3" end="3"/>
                                            </p:txEl>
                                          </p:spTgt>
                                        </p:tgtEl>
                                      </p:cBhvr>
                                    </p:animEffect>
                                    <p:anim calcmode="lin" valueType="num">
                                      <p:cBhvr>
                                        <p:cTn id="26"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5500"/>
                            </p:stCondLst>
                            <p:childTnLst>
                              <p:par>
                                <p:cTn id="29" presetID="42" presetClass="entr" presetSubtype="0" fill="hold" grpId="0" nodeType="afterEffect">
                                  <p:stCondLst>
                                    <p:cond delay="50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34" fill="hold">
                            <p:stCondLst>
                              <p:cond delay="7000"/>
                            </p:stCondLst>
                            <p:childTnLst>
                              <p:par>
                                <p:cTn id="35" presetID="42" presetClass="entr" presetSubtype="0" fill="hold" grpId="0" nodeType="afterEffect">
                                  <p:stCondLst>
                                    <p:cond delay="50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1000"/>
                                        <p:tgtEl>
                                          <p:spTgt spid="3">
                                            <p:txEl>
                                              <p:pRg st="5" end="5"/>
                                            </p:txEl>
                                          </p:spTgt>
                                        </p:tgtEl>
                                      </p:cBhvr>
                                    </p:animEffect>
                                    <p:anim calcmode="lin" valueType="num">
                                      <p:cBhvr>
                                        <p:cTn id="3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9"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40" fill="hold">
                            <p:stCondLst>
                              <p:cond delay="8500"/>
                            </p:stCondLst>
                            <p:childTnLst>
                              <p:par>
                                <p:cTn id="41" presetID="42" presetClass="entr" presetSubtype="0" fill="hold" grpId="0" nodeType="afterEffect">
                                  <p:stCondLst>
                                    <p:cond delay="50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1000"/>
                                        <p:tgtEl>
                                          <p:spTgt spid="3">
                                            <p:txEl>
                                              <p:pRg st="6" end="6"/>
                                            </p:txEl>
                                          </p:spTgt>
                                        </p:tgtEl>
                                      </p:cBhvr>
                                    </p:animEffect>
                                    <p:anim calcmode="lin" valueType="num">
                                      <p:cBhvr>
                                        <p:cTn id="4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46" fill="hold">
                            <p:stCondLst>
                              <p:cond delay="10000"/>
                            </p:stCondLst>
                            <p:childTnLst>
                              <p:par>
                                <p:cTn id="47" presetID="42" presetClass="entr" presetSubtype="0" fill="hold" grpId="0" nodeType="afterEffect">
                                  <p:stCondLst>
                                    <p:cond delay="50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1000"/>
                                        <p:tgtEl>
                                          <p:spTgt spid="3">
                                            <p:txEl>
                                              <p:pRg st="7" end="7"/>
                                            </p:txEl>
                                          </p:spTgt>
                                        </p:tgtEl>
                                      </p:cBhvr>
                                    </p:animEffect>
                                    <p:anim calcmode="lin" valueType="num">
                                      <p:cBhvr>
                                        <p:cTn id="5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6">
                                            <p:txEl>
                                              <p:pRg st="0" end="0"/>
                                            </p:txEl>
                                          </p:spTgt>
                                        </p:tgtEl>
                                        <p:attrNameLst>
                                          <p:attrName>style.visibility</p:attrName>
                                        </p:attrNameLst>
                                      </p:cBhvr>
                                      <p:to>
                                        <p:strVal val="visible"/>
                                      </p:to>
                                    </p:set>
                                    <p:animEffect transition="in" filter="fade">
                                      <p:cBhvr>
                                        <p:cTn id="56" dur="1000"/>
                                        <p:tgtEl>
                                          <p:spTgt spid="6">
                                            <p:txEl>
                                              <p:pRg st="0" end="0"/>
                                            </p:txEl>
                                          </p:spTgt>
                                        </p:tgtEl>
                                      </p:cBhvr>
                                    </p:animEffect>
                                    <p:anim calcmode="lin" valueType="num">
                                      <p:cBhvr>
                                        <p:cTn id="57"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58"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par>
                          <p:cTn id="59" fill="hold">
                            <p:stCondLst>
                              <p:cond delay="1000"/>
                            </p:stCondLst>
                            <p:childTnLst>
                              <p:par>
                                <p:cTn id="60" presetID="42" presetClass="entr" presetSubtype="0" fill="hold" grpId="0" nodeType="afterEffect">
                                  <p:stCondLst>
                                    <p:cond delay="500"/>
                                  </p:stCondLst>
                                  <p:childTnLst>
                                    <p:set>
                                      <p:cBhvr>
                                        <p:cTn id="61" dur="1" fill="hold">
                                          <p:stCondLst>
                                            <p:cond delay="0"/>
                                          </p:stCondLst>
                                        </p:cTn>
                                        <p:tgtEl>
                                          <p:spTgt spid="6">
                                            <p:txEl>
                                              <p:pRg st="1" end="1"/>
                                            </p:txEl>
                                          </p:spTgt>
                                        </p:tgtEl>
                                        <p:attrNameLst>
                                          <p:attrName>style.visibility</p:attrName>
                                        </p:attrNameLst>
                                      </p:cBhvr>
                                      <p:to>
                                        <p:strVal val="visible"/>
                                      </p:to>
                                    </p:set>
                                    <p:animEffect transition="in" filter="fade">
                                      <p:cBhvr>
                                        <p:cTn id="62" dur="1000"/>
                                        <p:tgtEl>
                                          <p:spTgt spid="6">
                                            <p:txEl>
                                              <p:pRg st="1" end="1"/>
                                            </p:txEl>
                                          </p:spTgt>
                                        </p:tgtEl>
                                      </p:cBhvr>
                                    </p:animEffect>
                                    <p:anim calcmode="lin" valueType="num">
                                      <p:cBhvr>
                                        <p:cTn id="6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64"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par>
                          <p:cTn id="65" fill="hold">
                            <p:stCondLst>
                              <p:cond delay="2500"/>
                            </p:stCondLst>
                            <p:childTnLst>
                              <p:par>
                                <p:cTn id="66" presetID="42" presetClass="entr" presetSubtype="0" fill="hold" grpId="0" nodeType="afterEffect">
                                  <p:stCondLst>
                                    <p:cond delay="500"/>
                                  </p:stCondLst>
                                  <p:childTnLst>
                                    <p:set>
                                      <p:cBhvr>
                                        <p:cTn id="67" dur="1" fill="hold">
                                          <p:stCondLst>
                                            <p:cond delay="0"/>
                                          </p:stCondLst>
                                        </p:cTn>
                                        <p:tgtEl>
                                          <p:spTgt spid="6">
                                            <p:txEl>
                                              <p:pRg st="2" end="2"/>
                                            </p:txEl>
                                          </p:spTgt>
                                        </p:tgtEl>
                                        <p:attrNameLst>
                                          <p:attrName>style.visibility</p:attrName>
                                        </p:attrNameLst>
                                      </p:cBhvr>
                                      <p:to>
                                        <p:strVal val="visible"/>
                                      </p:to>
                                    </p:set>
                                    <p:animEffect transition="in" filter="fade">
                                      <p:cBhvr>
                                        <p:cTn id="68" dur="1000"/>
                                        <p:tgtEl>
                                          <p:spTgt spid="6">
                                            <p:txEl>
                                              <p:pRg st="2" end="2"/>
                                            </p:txEl>
                                          </p:spTgt>
                                        </p:tgtEl>
                                      </p:cBhvr>
                                    </p:animEffect>
                                    <p:anim calcmode="lin" valueType="num">
                                      <p:cBhvr>
                                        <p:cTn id="69"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70"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par>
                          <p:cTn id="71" fill="hold">
                            <p:stCondLst>
                              <p:cond delay="4000"/>
                            </p:stCondLst>
                            <p:childTnLst>
                              <p:par>
                                <p:cTn id="72" presetID="42" presetClass="entr" presetSubtype="0" fill="hold" grpId="0" nodeType="afterEffect">
                                  <p:stCondLst>
                                    <p:cond delay="500"/>
                                  </p:stCondLst>
                                  <p:childTnLst>
                                    <p:set>
                                      <p:cBhvr>
                                        <p:cTn id="73" dur="1" fill="hold">
                                          <p:stCondLst>
                                            <p:cond delay="0"/>
                                          </p:stCondLst>
                                        </p:cTn>
                                        <p:tgtEl>
                                          <p:spTgt spid="6">
                                            <p:txEl>
                                              <p:pRg st="3" end="3"/>
                                            </p:txEl>
                                          </p:spTgt>
                                        </p:tgtEl>
                                        <p:attrNameLst>
                                          <p:attrName>style.visibility</p:attrName>
                                        </p:attrNameLst>
                                      </p:cBhvr>
                                      <p:to>
                                        <p:strVal val="visible"/>
                                      </p:to>
                                    </p:set>
                                    <p:animEffect transition="in" filter="fade">
                                      <p:cBhvr>
                                        <p:cTn id="74" dur="1000"/>
                                        <p:tgtEl>
                                          <p:spTgt spid="6">
                                            <p:txEl>
                                              <p:pRg st="3" end="3"/>
                                            </p:txEl>
                                          </p:spTgt>
                                        </p:tgtEl>
                                      </p:cBhvr>
                                    </p:animEffect>
                                    <p:anim calcmode="lin" valueType="num">
                                      <p:cBhvr>
                                        <p:cTn id="75"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76"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par>
                          <p:cTn id="77" fill="hold">
                            <p:stCondLst>
                              <p:cond delay="5500"/>
                            </p:stCondLst>
                            <p:childTnLst>
                              <p:par>
                                <p:cTn id="78" presetID="42" presetClass="entr" presetSubtype="0" fill="hold" grpId="0" nodeType="afterEffect">
                                  <p:stCondLst>
                                    <p:cond delay="500"/>
                                  </p:stCondLst>
                                  <p:childTnLst>
                                    <p:set>
                                      <p:cBhvr>
                                        <p:cTn id="79" dur="1" fill="hold">
                                          <p:stCondLst>
                                            <p:cond delay="0"/>
                                          </p:stCondLst>
                                        </p:cTn>
                                        <p:tgtEl>
                                          <p:spTgt spid="6">
                                            <p:txEl>
                                              <p:pRg st="4" end="4"/>
                                            </p:txEl>
                                          </p:spTgt>
                                        </p:tgtEl>
                                        <p:attrNameLst>
                                          <p:attrName>style.visibility</p:attrName>
                                        </p:attrNameLst>
                                      </p:cBhvr>
                                      <p:to>
                                        <p:strVal val="visible"/>
                                      </p:to>
                                    </p:set>
                                    <p:animEffect transition="in" filter="fade">
                                      <p:cBhvr>
                                        <p:cTn id="80" dur="1000"/>
                                        <p:tgtEl>
                                          <p:spTgt spid="6">
                                            <p:txEl>
                                              <p:pRg st="4" end="4"/>
                                            </p:txEl>
                                          </p:spTgt>
                                        </p:tgtEl>
                                      </p:cBhvr>
                                    </p:animEffect>
                                    <p:anim calcmode="lin" valueType="num">
                                      <p:cBhvr>
                                        <p:cTn id="81"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82"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par>
                          <p:cTn id="83" fill="hold">
                            <p:stCondLst>
                              <p:cond delay="7000"/>
                            </p:stCondLst>
                            <p:childTnLst>
                              <p:par>
                                <p:cTn id="84" presetID="42" presetClass="entr" presetSubtype="0" fill="hold" grpId="0" nodeType="afterEffect">
                                  <p:stCondLst>
                                    <p:cond delay="500"/>
                                  </p:stCondLst>
                                  <p:childTnLst>
                                    <p:set>
                                      <p:cBhvr>
                                        <p:cTn id="85" dur="1" fill="hold">
                                          <p:stCondLst>
                                            <p:cond delay="0"/>
                                          </p:stCondLst>
                                        </p:cTn>
                                        <p:tgtEl>
                                          <p:spTgt spid="6">
                                            <p:txEl>
                                              <p:pRg st="5" end="5"/>
                                            </p:txEl>
                                          </p:spTgt>
                                        </p:tgtEl>
                                        <p:attrNameLst>
                                          <p:attrName>style.visibility</p:attrName>
                                        </p:attrNameLst>
                                      </p:cBhvr>
                                      <p:to>
                                        <p:strVal val="visible"/>
                                      </p:to>
                                    </p:set>
                                    <p:animEffect transition="in" filter="fade">
                                      <p:cBhvr>
                                        <p:cTn id="86" dur="1000"/>
                                        <p:tgtEl>
                                          <p:spTgt spid="6">
                                            <p:txEl>
                                              <p:pRg st="5" end="5"/>
                                            </p:txEl>
                                          </p:spTgt>
                                        </p:tgtEl>
                                      </p:cBhvr>
                                    </p:animEffect>
                                    <p:anim calcmode="lin" valueType="num">
                                      <p:cBhvr>
                                        <p:cTn id="87"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88"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par>
                          <p:cTn id="89" fill="hold">
                            <p:stCondLst>
                              <p:cond delay="8500"/>
                            </p:stCondLst>
                            <p:childTnLst>
                              <p:par>
                                <p:cTn id="90" presetID="42" presetClass="entr" presetSubtype="0" fill="hold" grpId="0" nodeType="afterEffect">
                                  <p:stCondLst>
                                    <p:cond delay="500"/>
                                  </p:stCondLst>
                                  <p:childTnLst>
                                    <p:set>
                                      <p:cBhvr>
                                        <p:cTn id="91" dur="1" fill="hold">
                                          <p:stCondLst>
                                            <p:cond delay="0"/>
                                          </p:stCondLst>
                                        </p:cTn>
                                        <p:tgtEl>
                                          <p:spTgt spid="6">
                                            <p:txEl>
                                              <p:pRg st="6" end="6"/>
                                            </p:txEl>
                                          </p:spTgt>
                                        </p:tgtEl>
                                        <p:attrNameLst>
                                          <p:attrName>style.visibility</p:attrName>
                                        </p:attrNameLst>
                                      </p:cBhvr>
                                      <p:to>
                                        <p:strVal val="visible"/>
                                      </p:to>
                                    </p:set>
                                    <p:animEffect transition="in" filter="fade">
                                      <p:cBhvr>
                                        <p:cTn id="92" dur="1000"/>
                                        <p:tgtEl>
                                          <p:spTgt spid="6">
                                            <p:txEl>
                                              <p:pRg st="6" end="6"/>
                                            </p:txEl>
                                          </p:spTgt>
                                        </p:tgtEl>
                                      </p:cBhvr>
                                    </p:animEffect>
                                    <p:anim calcmode="lin" valueType="num">
                                      <p:cBhvr>
                                        <p:cTn id="93"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94"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par>
                          <p:cTn id="95" fill="hold">
                            <p:stCondLst>
                              <p:cond delay="10000"/>
                            </p:stCondLst>
                            <p:childTnLst>
                              <p:par>
                                <p:cTn id="96" presetID="42" presetClass="entr" presetSubtype="0" fill="hold" grpId="0" nodeType="afterEffect">
                                  <p:stCondLst>
                                    <p:cond delay="500"/>
                                  </p:stCondLst>
                                  <p:childTnLst>
                                    <p:set>
                                      <p:cBhvr>
                                        <p:cTn id="97" dur="1" fill="hold">
                                          <p:stCondLst>
                                            <p:cond delay="0"/>
                                          </p:stCondLst>
                                        </p:cTn>
                                        <p:tgtEl>
                                          <p:spTgt spid="6">
                                            <p:txEl>
                                              <p:pRg st="7" end="7"/>
                                            </p:txEl>
                                          </p:spTgt>
                                        </p:tgtEl>
                                        <p:attrNameLst>
                                          <p:attrName>style.visibility</p:attrName>
                                        </p:attrNameLst>
                                      </p:cBhvr>
                                      <p:to>
                                        <p:strVal val="visible"/>
                                      </p:to>
                                    </p:set>
                                    <p:animEffect transition="in" filter="fade">
                                      <p:cBhvr>
                                        <p:cTn id="98" dur="1000"/>
                                        <p:tgtEl>
                                          <p:spTgt spid="6">
                                            <p:txEl>
                                              <p:pRg st="7" end="7"/>
                                            </p:txEl>
                                          </p:spTgt>
                                        </p:tgtEl>
                                      </p:cBhvr>
                                    </p:animEffect>
                                    <p:anim calcmode="lin" valueType="num">
                                      <p:cBhvr>
                                        <p:cTn id="99"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100"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5"/>
          <p:cNvSpPr>
            <a:spLocks noGrp="1"/>
          </p:cNvSpPr>
          <p:nvPr>
            <p:ph type="title"/>
          </p:nvPr>
        </p:nvSpPr>
        <p:spPr>
          <a:xfrm>
            <a:off x="541338" y="495300"/>
            <a:ext cx="8229600" cy="561975"/>
          </a:xfrm>
        </p:spPr>
        <p:txBody>
          <a:bodyPr/>
          <a:lstStyle/>
          <a:p>
            <a:pPr eaLnBrk="1" hangingPunct="1"/>
            <a:r>
              <a:rPr lang="en-US" smtClean="0">
                <a:latin typeface="Arial" charset="0"/>
                <a:ea typeface="ＭＳ Ｐゴシック"/>
                <a:cs typeface="ＭＳ Ｐゴシック"/>
              </a:rPr>
              <a:t>Advantage Hole Cleaning Model</a:t>
            </a:r>
          </a:p>
        </p:txBody>
      </p:sp>
      <p:sp>
        <p:nvSpPr>
          <p:cNvPr id="49154" name="Content Placeholder 6"/>
          <p:cNvSpPr>
            <a:spLocks noGrp="1"/>
          </p:cNvSpPr>
          <p:nvPr>
            <p:ph idx="1"/>
          </p:nvPr>
        </p:nvSpPr>
        <p:spPr/>
        <p:txBody>
          <a:bodyPr/>
          <a:lstStyle/>
          <a:p>
            <a:pPr eaLnBrk="1" hangingPunct="1"/>
            <a:r>
              <a:rPr lang="en-US" dirty="0" smtClean="0">
                <a:latin typeface="Arial" charset="0"/>
                <a:ea typeface="ＭＳ Ｐゴシック"/>
                <a:cs typeface="ＭＳ Ｐゴシック"/>
              </a:rPr>
              <a:t>SPE 28306 - Clark, </a:t>
            </a:r>
            <a:r>
              <a:rPr lang="en-US" dirty="0" err="1" smtClean="0">
                <a:latin typeface="Arial" charset="0"/>
                <a:ea typeface="ＭＳ Ｐゴシック"/>
                <a:cs typeface="ＭＳ Ｐゴシック"/>
              </a:rPr>
              <a:t>Bickham</a:t>
            </a:r>
            <a:r>
              <a:rPr lang="en-US" dirty="0" smtClean="0">
                <a:latin typeface="Arial" charset="0"/>
                <a:ea typeface="ＭＳ Ｐゴシック"/>
                <a:cs typeface="ＭＳ Ｐゴシック"/>
              </a:rPr>
              <a:t>, “A mechanistic model for Cuttings Transport” </a:t>
            </a:r>
          </a:p>
          <a:p>
            <a:pPr eaLnBrk="1" hangingPunct="1"/>
            <a:r>
              <a:rPr lang="en-US" dirty="0" smtClean="0">
                <a:latin typeface="Arial" charset="0"/>
                <a:ea typeface="ＭＳ Ｐゴシック"/>
                <a:cs typeface="ＭＳ Ｐゴシック"/>
              </a:rPr>
              <a:t>The model is based on the balance of the forces acting on a cutting in the annulus. </a:t>
            </a:r>
          </a:p>
          <a:p>
            <a:pPr lvl="2" eaLnBrk="1" hangingPunct="1"/>
            <a:r>
              <a:rPr lang="en-US" b="1" dirty="0" smtClean="0">
                <a:latin typeface="Arial" charset="0"/>
                <a:ea typeface="ＭＳ Ｐゴシック"/>
              </a:rPr>
              <a:t>Settling </a:t>
            </a:r>
            <a:r>
              <a:rPr lang="en-US" dirty="0" smtClean="0">
                <a:latin typeface="Arial" charset="0"/>
                <a:ea typeface="ＭＳ Ｐゴシック"/>
              </a:rPr>
              <a:t>- The cuttings moving downwards due to the gravitational force against the buoyancy</a:t>
            </a:r>
            <a:r>
              <a:rPr lang="en-US" dirty="0" smtClean="0">
                <a:solidFill>
                  <a:schemeClr val="tx1"/>
                </a:solidFill>
                <a:latin typeface="Times New Roman" pitchFamily="18" charset="0"/>
                <a:ea typeface="ＭＳ Ｐゴシック"/>
              </a:rPr>
              <a:t> </a:t>
            </a:r>
            <a:r>
              <a:rPr lang="en-US" dirty="0" smtClean="0">
                <a:latin typeface="Arial" charset="0"/>
                <a:ea typeface="ＭＳ Ｐゴシック"/>
              </a:rPr>
              <a:t>and the drag force </a:t>
            </a:r>
          </a:p>
          <a:p>
            <a:pPr lvl="2" eaLnBrk="1" hangingPunct="1"/>
            <a:r>
              <a:rPr lang="en-US" b="1" dirty="0" smtClean="0">
                <a:latin typeface="Arial" charset="0"/>
                <a:ea typeface="ＭＳ Ｐゴシック"/>
              </a:rPr>
              <a:t> Lifting </a:t>
            </a:r>
            <a:r>
              <a:rPr lang="en-US" dirty="0" smtClean="0">
                <a:latin typeface="Arial" charset="0"/>
                <a:ea typeface="ＭＳ Ｐゴシック"/>
              </a:rPr>
              <a:t>- A cyclic motion of moving the particle in the area of higher fluid velocity due to lift and buoyancy forces, moving the particle suspended in the fluid and continuously settling down again</a:t>
            </a:r>
          </a:p>
          <a:p>
            <a:pPr lvl="2" eaLnBrk="1" hangingPunct="1"/>
            <a:r>
              <a:rPr lang="en-US" dirty="0" smtClean="0">
                <a:latin typeface="Arial" charset="0"/>
                <a:ea typeface="ＭＳ Ｐゴシック"/>
              </a:rPr>
              <a:t> </a:t>
            </a:r>
            <a:r>
              <a:rPr lang="en-US" b="1" dirty="0" smtClean="0">
                <a:latin typeface="Arial" charset="0"/>
                <a:ea typeface="ＭＳ Ｐゴシック"/>
              </a:rPr>
              <a:t>Rolling</a:t>
            </a:r>
            <a:r>
              <a:rPr lang="en-US" dirty="0" smtClean="0">
                <a:latin typeface="Arial" charset="0"/>
                <a:ea typeface="ＭＳ Ｐゴシック"/>
              </a:rPr>
              <a:t> - Particles roll on the low side of the annulus when the Lift and Drag force exceed the gravitational force and the plastic force.</a:t>
            </a:r>
          </a:p>
        </p:txBody>
      </p:sp>
      <p:sp>
        <p:nvSpPr>
          <p:cNvPr id="49155" name="Footer Placeholder 3"/>
          <p:cNvSpPr>
            <a:spLocks noGrp="1"/>
          </p:cNvSpPr>
          <p:nvPr>
            <p:ph type="ftr" sz="quarter" idx="10"/>
          </p:nvPr>
        </p:nvSpPr>
        <p:spPr>
          <a:noFill/>
        </p:spPr>
        <p:txBody>
          <a:bodyPr/>
          <a:lstStyle/>
          <a:p>
            <a:r>
              <a:rPr lang="en-US" smtClean="0">
                <a:latin typeface="Arial" charset="0"/>
              </a:rPr>
              <a:t>© 2010 Baker Hughes Incorporated. All Rights Reserved. </a:t>
            </a:r>
          </a:p>
        </p:txBody>
      </p:sp>
      <p:sp>
        <p:nvSpPr>
          <p:cNvPr id="49156" name="Slide Number Placeholder 4"/>
          <p:cNvSpPr>
            <a:spLocks noGrp="1"/>
          </p:cNvSpPr>
          <p:nvPr>
            <p:ph type="sldNum" sz="quarter" idx="11"/>
          </p:nvPr>
        </p:nvSpPr>
        <p:spPr>
          <a:noFill/>
        </p:spPr>
        <p:txBody>
          <a:bodyPr/>
          <a:lstStyle/>
          <a:p>
            <a:fld id="{F3EE8CB9-EF6A-4A5E-8E36-CB98958CC103}" type="slidenum">
              <a:rPr lang="en-US" smtClean="0">
                <a:latin typeface="Arial" charset="0"/>
              </a:rPr>
              <a:pPr/>
              <a:t>17</a:t>
            </a:fld>
            <a:endParaRPr lang="en-US" smtClean="0">
              <a:latin typeface="Arial" charset="0"/>
            </a:endParaRPr>
          </a:p>
        </p:txBody>
      </p:sp>
    </p:spTree>
    <p:extLst>
      <p:ext uri="{BB962C8B-B14F-4D97-AF65-F5344CB8AC3E}">
        <p14:creationId xmlns:p14="http://schemas.microsoft.com/office/powerpoint/2010/main" val="2632936957"/>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 Example</a:t>
            </a:r>
            <a:endParaRPr lang="en-US" dirty="0"/>
          </a:p>
        </p:txBody>
      </p:sp>
      <p:sp>
        <p:nvSpPr>
          <p:cNvPr id="4" name="Footer Placeholder 3"/>
          <p:cNvSpPr>
            <a:spLocks noGrp="1"/>
          </p:cNvSpPr>
          <p:nvPr>
            <p:ph type="ftr" sz="quarter" idx="10"/>
          </p:nvPr>
        </p:nvSpPr>
        <p:spPr/>
        <p:txBody>
          <a:bodyPr/>
          <a:lstStyle/>
          <a:p>
            <a:pPr>
              <a:defRPr/>
            </a:pPr>
            <a:r>
              <a:rPr lang="en-US" smtClean="0"/>
              <a:t>© 2010 Baker Hughes Incorporated. All Rights Reserved. </a:t>
            </a:r>
            <a:endParaRPr lang="en-US" dirty="0"/>
          </a:p>
        </p:txBody>
      </p:sp>
      <p:sp>
        <p:nvSpPr>
          <p:cNvPr id="5" name="Slide Number Placeholder 4"/>
          <p:cNvSpPr>
            <a:spLocks noGrp="1"/>
          </p:cNvSpPr>
          <p:nvPr>
            <p:ph type="sldNum" sz="quarter" idx="11"/>
          </p:nvPr>
        </p:nvSpPr>
        <p:spPr/>
        <p:txBody>
          <a:bodyPr/>
          <a:lstStyle/>
          <a:p>
            <a:pPr>
              <a:defRPr/>
            </a:pPr>
            <a:fld id="{67EA5451-C79C-4380-83D0-148372D2F2DF}" type="slidenum">
              <a:rPr lang="en-US" smtClean="0"/>
              <a:pPr>
                <a:defRPr/>
              </a:pPr>
              <a:t>18</a:t>
            </a:fld>
            <a:endParaRPr lang="en-US" dirty="0"/>
          </a:p>
        </p:txBody>
      </p:sp>
      <p:pic>
        <p:nvPicPr>
          <p:cNvPr id="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299262" y="1287463"/>
            <a:ext cx="6451753" cy="5198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Rectangle 12"/>
          <p:cNvSpPr/>
          <p:nvPr/>
        </p:nvSpPr>
        <p:spPr>
          <a:xfrm>
            <a:off x="1828800" y="2032634"/>
            <a:ext cx="5895975" cy="45719"/>
          </a:xfrm>
          <a:prstGeom prst="rect">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43774" y="1295401"/>
            <a:ext cx="6552435" cy="5249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43774" y="1295401"/>
            <a:ext cx="6552435" cy="52596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273198"/>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6"/>
                                        </p:tgtEl>
                                        <p:attrNameLst>
                                          <p:attrName>style.visibility</p:attrName>
                                        </p:attrNameLst>
                                      </p:cBhvr>
                                      <p:to>
                                        <p:strVal val="hidden"/>
                                      </p:to>
                                    </p:set>
                                  </p:childTnLst>
                                </p:cTn>
                              </p:par>
                              <p:par>
                                <p:cTn id="7" presetID="1" presetClass="exit"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hidden"/>
                                      </p:to>
                                    </p:set>
                                  </p:childTnLst>
                                </p:cTn>
                              </p:par>
                              <p:par>
                                <p:cTn id="9" presetID="10" presetClass="entr" presetSubtype="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Next</a:t>
            </a:r>
            <a:endParaRPr lang="en-US" dirty="0"/>
          </a:p>
        </p:txBody>
      </p:sp>
      <p:sp>
        <p:nvSpPr>
          <p:cNvPr id="3" name="Content Placeholder 2"/>
          <p:cNvSpPr>
            <a:spLocks noGrp="1"/>
          </p:cNvSpPr>
          <p:nvPr>
            <p:ph idx="1"/>
          </p:nvPr>
        </p:nvSpPr>
        <p:spPr/>
        <p:txBody>
          <a:bodyPr/>
          <a:lstStyle/>
          <a:p>
            <a:r>
              <a:rPr lang="en-US" dirty="0" smtClean="0"/>
              <a:t>RT hydraulics / hole cleaning</a:t>
            </a:r>
            <a:endParaRPr lang="en-US" dirty="0"/>
          </a:p>
          <a:p>
            <a:pPr lvl="1"/>
            <a:r>
              <a:rPr lang="en-US" dirty="0" smtClean="0"/>
              <a:t>Monitored by manned BEACON Centers</a:t>
            </a:r>
          </a:p>
          <a:p>
            <a:pPr lvl="1"/>
            <a:r>
              <a:rPr lang="en-US" dirty="0" smtClean="0"/>
              <a:t>Independent of user input – all data automatically populated</a:t>
            </a:r>
          </a:p>
          <a:p>
            <a:pPr lvl="1"/>
            <a:r>
              <a:rPr lang="en-US" dirty="0" smtClean="0"/>
              <a:t>Automatically runs on footage drilled or time interval</a:t>
            </a:r>
          </a:p>
          <a:p>
            <a:pPr lvl="1"/>
            <a:r>
              <a:rPr lang="en-US" dirty="0" smtClean="0"/>
              <a:t>Display all drilling activities associated with hydraulics  / hole cleaning </a:t>
            </a:r>
          </a:p>
          <a:p>
            <a:pPr lvl="1"/>
            <a:r>
              <a:rPr lang="en-US" dirty="0" smtClean="0"/>
              <a:t>Compare modeled to measured data</a:t>
            </a:r>
          </a:p>
          <a:p>
            <a:pPr lvl="1"/>
            <a:r>
              <a:rPr lang="en-US" dirty="0" smtClean="0"/>
              <a:t>Alert alarms when trends indicate actions are needed</a:t>
            </a:r>
          </a:p>
          <a:p>
            <a:pPr lvl="2"/>
            <a:r>
              <a:rPr lang="en-US" dirty="0" smtClean="0"/>
              <a:t>Take some of the human element out of the picture</a:t>
            </a:r>
          </a:p>
          <a:p>
            <a:pPr lvl="2"/>
            <a:r>
              <a:rPr lang="en-US" dirty="0" smtClean="0"/>
              <a:t>Recommend operational procedures to eradicate potential NPT events – case based reasoning</a:t>
            </a:r>
            <a:endParaRPr lang="en-US" dirty="0"/>
          </a:p>
        </p:txBody>
      </p:sp>
      <p:sp>
        <p:nvSpPr>
          <p:cNvPr id="4" name="Footer Placeholder 3"/>
          <p:cNvSpPr>
            <a:spLocks noGrp="1"/>
          </p:cNvSpPr>
          <p:nvPr>
            <p:ph type="ftr" sz="quarter" idx="10"/>
          </p:nvPr>
        </p:nvSpPr>
        <p:spPr/>
        <p:txBody>
          <a:bodyPr/>
          <a:lstStyle/>
          <a:p>
            <a:pPr>
              <a:defRPr/>
            </a:pPr>
            <a:r>
              <a:rPr lang="en-US" smtClean="0"/>
              <a:t>© 2010 Baker Hughes Incorporated. All Rights Reserved. </a:t>
            </a:r>
            <a:endParaRPr lang="en-US" dirty="0"/>
          </a:p>
        </p:txBody>
      </p:sp>
      <p:sp>
        <p:nvSpPr>
          <p:cNvPr id="5" name="Slide Number Placeholder 4"/>
          <p:cNvSpPr>
            <a:spLocks noGrp="1"/>
          </p:cNvSpPr>
          <p:nvPr>
            <p:ph type="sldNum" sz="quarter" idx="11"/>
          </p:nvPr>
        </p:nvSpPr>
        <p:spPr/>
        <p:txBody>
          <a:bodyPr/>
          <a:lstStyle/>
          <a:p>
            <a:pPr>
              <a:defRPr/>
            </a:pPr>
            <a:fld id="{67EA5451-C79C-4380-83D0-148372D2F2DF}" type="slidenum">
              <a:rPr lang="en-US" smtClean="0"/>
              <a:pPr>
                <a:defRPr/>
              </a:pPr>
              <a:t>19</a:t>
            </a:fld>
            <a:endParaRPr lang="en-US" dirty="0"/>
          </a:p>
        </p:txBody>
      </p:sp>
    </p:spTree>
    <p:extLst>
      <p:ext uri="{BB962C8B-B14F-4D97-AF65-F5344CB8AC3E}">
        <p14:creationId xmlns:p14="http://schemas.microsoft.com/office/powerpoint/2010/main" val="2916556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2020" name="Rectangle 4"/>
          <p:cNvSpPr>
            <a:spLocks noGrp="1" noChangeArrowheads="1"/>
          </p:cNvSpPr>
          <p:nvPr>
            <p:ph type="title"/>
          </p:nvPr>
        </p:nvSpPr>
        <p:spPr>
          <a:effectLst>
            <a:outerShdw dist="17961" dir="2700000" algn="ctr" rotWithShape="0">
              <a:schemeClr val="bg2"/>
            </a:outerShdw>
          </a:effectLst>
        </p:spPr>
        <p:txBody>
          <a:bodyPr lIns="92075" tIns="46038" rIns="92075" bIns="46038"/>
          <a:lstStyle/>
          <a:p>
            <a:pPr>
              <a:defRPr/>
            </a:pPr>
            <a:r>
              <a:rPr lang="en-US" dirty="0" smtClean="0"/>
              <a:t>Topics</a:t>
            </a:r>
          </a:p>
        </p:txBody>
      </p:sp>
      <p:sp>
        <p:nvSpPr>
          <p:cNvPr id="35842" name="Rectangle 5"/>
          <p:cNvSpPr>
            <a:spLocks noGrp="1" noChangeArrowheads="1"/>
          </p:cNvSpPr>
          <p:nvPr>
            <p:ph type="body" idx="1"/>
          </p:nvPr>
        </p:nvSpPr>
        <p:spPr>
          <a:xfrm>
            <a:off x="487363" y="1327150"/>
            <a:ext cx="8229600" cy="4724400"/>
          </a:xfrm>
        </p:spPr>
        <p:txBody>
          <a:bodyPr/>
          <a:lstStyle/>
          <a:p>
            <a:r>
              <a:rPr lang="en-US" sz="2000" dirty="0" smtClean="0">
                <a:latin typeface="Arial" charset="0"/>
                <a:ea typeface="ＭＳ Ｐゴシック"/>
                <a:cs typeface="ＭＳ Ｐゴシック"/>
              </a:rPr>
              <a:t>Definition</a:t>
            </a:r>
          </a:p>
          <a:p>
            <a:r>
              <a:rPr lang="en-US" sz="2000" dirty="0" smtClean="0">
                <a:latin typeface="Arial" charset="0"/>
                <a:ea typeface="ＭＳ Ｐゴシック"/>
                <a:cs typeface="ＭＳ Ｐゴシック"/>
              </a:rPr>
              <a:t>Indicators</a:t>
            </a:r>
          </a:p>
          <a:p>
            <a:r>
              <a:rPr lang="en-US" sz="2000" dirty="0" smtClean="0">
                <a:latin typeface="Arial" charset="0"/>
                <a:ea typeface="ＭＳ Ｐゴシック"/>
                <a:cs typeface="ＭＳ Ｐゴシック"/>
              </a:rPr>
              <a:t>Solutions</a:t>
            </a:r>
          </a:p>
          <a:p>
            <a:r>
              <a:rPr lang="en-US" sz="2000" dirty="0" smtClean="0">
                <a:latin typeface="Arial" charset="0"/>
                <a:ea typeface="ＭＳ Ｐゴシック"/>
                <a:cs typeface="ＭＳ Ｐゴシック"/>
              </a:rPr>
              <a:t>Pre-Well planning</a:t>
            </a:r>
          </a:p>
          <a:p>
            <a:r>
              <a:rPr lang="en-US" sz="2000" dirty="0" smtClean="0">
                <a:latin typeface="Arial" charset="0"/>
                <a:ea typeface="ＭＳ Ｐゴシック"/>
                <a:cs typeface="ＭＳ Ｐゴシック"/>
              </a:rPr>
              <a:t>Hole Cleaning Model</a:t>
            </a:r>
          </a:p>
          <a:p>
            <a:pPr marL="0" indent="0">
              <a:lnSpc>
                <a:spcPct val="90000"/>
              </a:lnSpc>
              <a:buNone/>
            </a:pPr>
            <a:endParaRPr lang="en-US" sz="2000" dirty="0" smtClean="0">
              <a:latin typeface="Arial" charset="0"/>
              <a:ea typeface="ＭＳ Ｐゴシック"/>
              <a:cs typeface="ＭＳ Ｐゴシック"/>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8225" y="3286125"/>
            <a:ext cx="7181850" cy="2872740"/>
          </a:xfrm>
          <a:prstGeom prst="rect">
            <a:avLst/>
          </a:prstGeom>
        </p:spPr>
      </p:pic>
    </p:spTree>
    <p:extLst>
      <p:ext uri="{BB962C8B-B14F-4D97-AF65-F5344CB8AC3E}">
        <p14:creationId xmlns:p14="http://schemas.microsoft.com/office/powerpoint/2010/main" val="3208500976"/>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Thank You for Attending – Questions? </a:t>
            </a:r>
            <a:endParaRPr lang="en-US" dirty="0"/>
          </a:p>
        </p:txBody>
      </p:sp>
      <p:sp>
        <p:nvSpPr>
          <p:cNvPr id="3" name="Text Placeholder 2"/>
          <p:cNvSpPr>
            <a:spLocks noGrp="1"/>
          </p:cNvSpPr>
          <p:nvPr>
            <p:ph type="body" sz="quarter" idx="12"/>
          </p:nvPr>
        </p:nvSpPr>
        <p:spPr/>
        <p:txBody>
          <a:bodyPr>
            <a:normAutofit fontScale="92500" lnSpcReduction="10000"/>
          </a:bodyPr>
          <a:lstStyle/>
          <a:p>
            <a:r>
              <a:rPr lang="en-US" dirty="0" smtClean="0"/>
              <a:t>Tough Day on the Water</a:t>
            </a:r>
            <a:endParaRPr lang="en-US" dirty="0"/>
          </a:p>
        </p:txBody>
      </p:sp>
      <p:sp>
        <p:nvSpPr>
          <p:cNvPr id="4" name="Footer Placeholder 3"/>
          <p:cNvSpPr>
            <a:spLocks noGrp="1"/>
          </p:cNvSpPr>
          <p:nvPr>
            <p:ph type="ftr" sz="quarter" idx="13"/>
          </p:nvPr>
        </p:nvSpPr>
        <p:spPr/>
        <p:txBody>
          <a:bodyPr/>
          <a:lstStyle/>
          <a:p>
            <a:pPr>
              <a:defRPr/>
            </a:pPr>
            <a:r>
              <a:rPr lang="en-US" smtClean="0"/>
              <a:t>© 2010 Baker Hughes Incorporated. All Rights Reserved. </a:t>
            </a:r>
            <a:endParaRPr lang="en-US" dirty="0"/>
          </a:p>
        </p:txBody>
      </p:sp>
      <p:sp>
        <p:nvSpPr>
          <p:cNvPr id="5" name="Slide Number Placeholder 4"/>
          <p:cNvSpPr>
            <a:spLocks noGrp="1"/>
          </p:cNvSpPr>
          <p:nvPr>
            <p:ph type="sldNum" sz="quarter" idx="14"/>
          </p:nvPr>
        </p:nvSpPr>
        <p:spPr/>
        <p:txBody>
          <a:bodyPr/>
          <a:lstStyle/>
          <a:p>
            <a:pPr>
              <a:defRPr/>
            </a:pPr>
            <a:fld id="{BBF0FD6C-3CB1-BA4B-8B9A-25B40D6CD595}" type="slidenum">
              <a:rPr lang="en-US" smtClean="0"/>
              <a:pPr>
                <a:defRPr/>
              </a:pPr>
              <a:t>20</a:t>
            </a:fld>
            <a:endParaRPr lang="en-US" dirty="0"/>
          </a:p>
        </p:txBody>
      </p:sp>
      <p:pic>
        <p:nvPicPr>
          <p:cNvPr id="9" name="Content Placeholder 8"/>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1138335" y="1279492"/>
            <a:ext cx="6848669" cy="5340409"/>
          </a:xfrm>
        </p:spPr>
      </p:pic>
    </p:spTree>
    <p:extLst>
      <p:ext uri="{BB962C8B-B14F-4D97-AF65-F5344CB8AC3E}">
        <p14:creationId xmlns:p14="http://schemas.microsoft.com/office/powerpoint/2010/main" val="400643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p:txBody>
          <a:bodyPr/>
          <a:lstStyle/>
          <a:p>
            <a:pPr eaLnBrk="1" hangingPunct="1"/>
            <a:r>
              <a:rPr lang="en-US" dirty="0" smtClean="0">
                <a:latin typeface="Arial" charset="0"/>
                <a:ea typeface="ＭＳ Ｐゴシック"/>
                <a:cs typeface="ＭＳ Ｐゴシック"/>
              </a:rPr>
              <a:t>Hole Cleaning: One Definition</a:t>
            </a:r>
          </a:p>
        </p:txBody>
      </p:sp>
      <p:sp>
        <p:nvSpPr>
          <p:cNvPr id="37890" name="Content Placeholder 2"/>
          <p:cNvSpPr>
            <a:spLocks noGrp="1"/>
          </p:cNvSpPr>
          <p:nvPr>
            <p:ph idx="1"/>
          </p:nvPr>
        </p:nvSpPr>
        <p:spPr/>
        <p:txBody>
          <a:bodyPr/>
          <a:lstStyle/>
          <a:p>
            <a:pPr eaLnBrk="1" hangingPunct="1"/>
            <a:r>
              <a:rPr lang="en-US" dirty="0" smtClean="0">
                <a:latin typeface="Arial" charset="0"/>
                <a:ea typeface="ＭＳ Ｐゴシック"/>
                <a:cs typeface="ＭＳ Ｐゴシック"/>
              </a:rPr>
              <a:t>Simply put, hole cleaning is the ability to remove sufficient drilled formation allowing uninterrupted operations due to poor hole cleaning.</a:t>
            </a:r>
          </a:p>
          <a:p>
            <a:pPr lvl="1" eaLnBrk="1" hangingPunct="1"/>
            <a:r>
              <a:rPr lang="en-US" dirty="0" smtClean="0">
                <a:latin typeface="Arial" charset="0"/>
                <a:ea typeface="ＭＳ Ｐゴシック"/>
              </a:rPr>
              <a:t>This does not mean 100 percent cuttings removal</a:t>
            </a:r>
          </a:p>
          <a:p>
            <a:pPr lvl="1" eaLnBrk="1" hangingPunct="1"/>
            <a:r>
              <a:rPr lang="en-US" dirty="0" smtClean="0">
                <a:latin typeface="Arial" charset="0"/>
                <a:ea typeface="ＭＳ Ｐゴシック"/>
              </a:rPr>
              <a:t>The intention is to remove enough cuttings to prevent NPT due to poor hole cleaning</a:t>
            </a:r>
          </a:p>
          <a:p>
            <a:pPr lvl="2" eaLnBrk="1" hangingPunct="1"/>
            <a:r>
              <a:rPr lang="en-US" dirty="0" smtClean="0">
                <a:latin typeface="Arial" charset="0"/>
                <a:ea typeface="ＭＳ Ｐゴシック"/>
              </a:rPr>
              <a:t>Can drilling fluid alone clean the all wellbores?</a:t>
            </a:r>
          </a:p>
        </p:txBody>
      </p:sp>
      <p:sp>
        <p:nvSpPr>
          <p:cNvPr id="37891" name="Footer Placeholder 3"/>
          <p:cNvSpPr>
            <a:spLocks noGrp="1"/>
          </p:cNvSpPr>
          <p:nvPr>
            <p:ph type="ftr" sz="quarter" idx="10"/>
          </p:nvPr>
        </p:nvSpPr>
        <p:spPr>
          <a:noFill/>
        </p:spPr>
        <p:txBody>
          <a:bodyPr/>
          <a:lstStyle/>
          <a:p>
            <a:r>
              <a:rPr lang="en-US" smtClean="0">
                <a:latin typeface="Arial" charset="0"/>
              </a:rPr>
              <a:t>© 2011 Baker Hughes Incorporated. All Rights Reserved. </a:t>
            </a:r>
          </a:p>
        </p:txBody>
      </p:sp>
      <p:sp>
        <p:nvSpPr>
          <p:cNvPr id="37892" name="Slide Number Placeholder 4"/>
          <p:cNvSpPr>
            <a:spLocks noGrp="1"/>
          </p:cNvSpPr>
          <p:nvPr>
            <p:ph type="sldNum" sz="quarter" idx="11"/>
          </p:nvPr>
        </p:nvSpPr>
        <p:spPr>
          <a:noFill/>
        </p:spPr>
        <p:txBody>
          <a:bodyPr/>
          <a:lstStyle/>
          <a:p>
            <a:fld id="{69635FDC-B491-443C-95F8-370C541962A5}" type="slidenum">
              <a:rPr lang="en-US" smtClean="0">
                <a:latin typeface="Arial" charset="0"/>
              </a:rPr>
              <a:pPr/>
              <a:t>3</a:t>
            </a:fld>
            <a:endParaRPr lang="en-US" smtClean="0">
              <a:latin typeface="Arial"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3425659" y="1962155"/>
            <a:ext cx="2311731" cy="6858000"/>
          </a:xfrm>
          <a:prstGeom prst="rect">
            <a:avLst/>
          </a:prstGeom>
        </p:spPr>
      </p:pic>
    </p:spTree>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5"/>
          <p:cNvSpPr>
            <a:spLocks noGrp="1"/>
          </p:cNvSpPr>
          <p:nvPr>
            <p:ph type="title"/>
          </p:nvPr>
        </p:nvSpPr>
        <p:spPr/>
        <p:txBody>
          <a:bodyPr/>
          <a:lstStyle/>
          <a:p>
            <a:pPr eaLnBrk="1" hangingPunct="1"/>
            <a:r>
              <a:rPr lang="en-US" dirty="0" smtClean="0">
                <a:latin typeface="Arial" charset="0"/>
                <a:ea typeface="ＭＳ Ｐゴシック"/>
                <a:cs typeface="ＭＳ Ｐゴシック"/>
              </a:rPr>
              <a:t>Poor Hole Cleaning Indicators</a:t>
            </a:r>
          </a:p>
        </p:txBody>
      </p:sp>
      <p:sp>
        <p:nvSpPr>
          <p:cNvPr id="38914" name="Content Placeholder 6"/>
          <p:cNvSpPr>
            <a:spLocks noGrp="1"/>
          </p:cNvSpPr>
          <p:nvPr>
            <p:ph idx="1"/>
          </p:nvPr>
        </p:nvSpPr>
        <p:spPr/>
        <p:txBody>
          <a:bodyPr/>
          <a:lstStyle/>
          <a:p>
            <a:pPr eaLnBrk="1" hangingPunct="1"/>
            <a:r>
              <a:rPr lang="en-US" dirty="0" smtClean="0">
                <a:latin typeface="Arial" charset="0"/>
                <a:ea typeface="ＭＳ Ｐゴシック"/>
                <a:cs typeface="ＭＳ Ｐゴシック"/>
              </a:rPr>
              <a:t>Abnormally high down hole pressure</a:t>
            </a:r>
          </a:p>
          <a:p>
            <a:pPr lvl="1" eaLnBrk="1" hangingPunct="1"/>
            <a:r>
              <a:rPr lang="en-US" dirty="0" smtClean="0">
                <a:latin typeface="Arial" charset="0"/>
                <a:ea typeface="ＭＳ Ｐゴシック"/>
              </a:rPr>
              <a:t>Trends from pressure tools</a:t>
            </a:r>
          </a:p>
          <a:p>
            <a:pPr eaLnBrk="1" hangingPunct="1"/>
            <a:r>
              <a:rPr lang="en-US" dirty="0" smtClean="0">
                <a:latin typeface="Arial" charset="0"/>
                <a:ea typeface="ＭＳ Ｐゴシック"/>
                <a:cs typeface="ＭＳ Ｐゴシック"/>
              </a:rPr>
              <a:t>High torque and drag: drilling/tripping</a:t>
            </a:r>
          </a:p>
          <a:p>
            <a:pPr eaLnBrk="1" hangingPunct="1"/>
            <a:r>
              <a:rPr lang="en-US" dirty="0" smtClean="0">
                <a:latin typeface="Arial" charset="0"/>
                <a:ea typeface="ＭＳ Ｐゴシック"/>
                <a:cs typeface="ＭＳ Ｐゴシック"/>
              </a:rPr>
              <a:t>Lack of cuttings return over shakers</a:t>
            </a:r>
          </a:p>
          <a:p>
            <a:pPr eaLnBrk="1" hangingPunct="1"/>
            <a:r>
              <a:rPr lang="en-US" dirty="0" smtClean="0">
                <a:latin typeface="Arial" charset="0"/>
                <a:ea typeface="ＭＳ Ｐゴシック"/>
                <a:cs typeface="ＭＳ Ｐゴシック"/>
              </a:rPr>
              <a:t>Pack off events</a:t>
            </a:r>
          </a:p>
          <a:p>
            <a:pPr eaLnBrk="1" hangingPunct="1"/>
            <a:r>
              <a:rPr lang="en-US" dirty="0" smtClean="0">
                <a:latin typeface="Arial" charset="0"/>
                <a:ea typeface="ＭＳ Ｐゴシック"/>
                <a:cs typeface="ＭＳ Ｐゴシック"/>
              </a:rPr>
              <a:t>Stuck drill pipe</a:t>
            </a:r>
          </a:p>
          <a:p>
            <a:pPr eaLnBrk="1" hangingPunct="1"/>
            <a:r>
              <a:rPr lang="en-US" dirty="0" smtClean="0">
                <a:latin typeface="Arial" charset="0"/>
                <a:ea typeface="ＭＳ Ｐゴシック"/>
                <a:cs typeface="ＭＳ Ｐゴシック"/>
              </a:rPr>
              <a:t>Loss circulation </a:t>
            </a:r>
          </a:p>
          <a:p>
            <a:pPr eaLnBrk="1" hangingPunct="1"/>
            <a:r>
              <a:rPr lang="en-US" dirty="0" smtClean="0">
                <a:latin typeface="Arial" charset="0"/>
                <a:ea typeface="ＭＳ Ｐゴシック"/>
                <a:cs typeface="ＭＳ Ｐゴシック"/>
              </a:rPr>
              <a:t>Required back-reaming**</a:t>
            </a:r>
          </a:p>
          <a:p>
            <a:pPr eaLnBrk="1" hangingPunct="1"/>
            <a:r>
              <a:rPr lang="en-US" dirty="0" smtClean="0">
                <a:latin typeface="Arial" charset="0"/>
                <a:ea typeface="ＭＳ Ｐゴシック"/>
                <a:cs typeface="ＭＳ Ｐゴシック"/>
              </a:rPr>
              <a:t>Fill on connections / TIH</a:t>
            </a:r>
          </a:p>
          <a:p>
            <a:pPr eaLnBrk="1" hangingPunct="1"/>
            <a:r>
              <a:rPr lang="en-US" dirty="0" smtClean="0">
                <a:latin typeface="Arial" charset="0"/>
                <a:ea typeface="ＭＳ Ｐゴシック"/>
                <a:cs typeface="ＭＳ Ｐゴシック"/>
              </a:rPr>
              <a:t>Stuck casing** </a:t>
            </a:r>
          </a:p>
          <a:p>
            <a:pPr eaLnBrk="1" hangingPunct="1"/>
            <a:r>
              <a:rPr lang="en-US" dirty="0" smtClean="0">
                <a:latin typeface="Arial" charset="0"/>
                <a:ea typeface="ＭＳ Ｐゴシック"/>
                <a:cs typeface="ＭＳ Ｐゴシック"/>
              </a:rPr>
              <a:t>Difficult logging</a:t>
            </a:r>
          </a:p>
          <a:p>
            <a:pPr eaLnBrk="1" hangingPunct="1"/>
            <a:endParaRPr lang="en-US" dirty="0" smtClean="0">
              <a:latin typeface="Arial" charset="0"/>
              <a:ea typeface="ＭＳ Ｐゴシック"/>
              <a:cs typeface="ＭＳ Ｐゴシック"/>
            </a:endParaRPr>
          </a:p>
          <a:p>
            <a:pPr eaLnBrk="1" hangingPunct="1"/>
            <a:endParaRPr lang="en-US" dirty="0" smtClean="0">
              <a:latin typeface="Arial" charset="0"/>
              <a:ea typeface="ＭＳ Ｐゴシック"/>
              <a:cs typeface="ＭＳ Ｐゴシック"/>
            </a:endParaRPr>
          </a:p>
        </p:txBody>
      </p:sp>
      <p:sp>
        <p:nvSpPr>
          <p:cNvPr id="38915" name="Footer Placeholder 3"/>
          <p:cNvSpPr>
            <a:spLocks noGrp="1"/>
          </p:cNvSpPr>
          <p:nvPr>
            <p:ph type="ftr" sz="quarter" idx="10"/>
          </p:nvPr>
        </p:nvSpPr>
        <p:spPr>
          <a:noFill/>
        </p:spPr>
        <p:txBody>
          <a:bodyPr/>
          <a:lstStyle/>
          <a:p>
            <a:r>
              <a:rPr lang="en-US" smtClean="0">
                <a:latin typeface="Arial" charset="0"/>
              </a:rPr>
              <a:t>© 2011 Baker Hughes Incorporated. All Rights Reserved. </a:t>
            </a:r>
          </a:p>
        </p:txBody>
      </p:sp>
      <p:sp>
        <p:nvSpPr>
          <p:cNvPr id="38916" name="Slide Number Placeholder 4"/>
          <p:cNvSpPr>
            <a:spLocks noGrp="1"/>
          </p:cNvSpPr>
          <p:nvPr>
            <p:ph type="sldNum" sz="quarter" idx="11"/>
          </p:nvPr>
        </p:nvSpPr>
        <p:spPr>
          <a:noFill/>
        </p:spPr>
        <p:txBody>
          <a:bodyPr/>
          <a:lstStyle/>
          <a:p>
            <a:fld id="{196B9BD1-ACEA-4E7C-9AF3-D91724180452}" type="slidenum">
              <a:rPr lang="en-US" smtClean="0">
                <a:latin typeface="Arial" charset="0"/>
              </a:rPr>
              <a:pPr/>
              <a:t>4</a:t>
            </a:fld>
            <a:endParaRPr lang="en-US" smtClean="0">
              <a:latin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0"/>
                                  </p:stCondLst>
                                  <p:childTnLst>
                                    <p:set>
                                      <p:cBhvr>
                                        <p:cTn id="6" dur="1" fill="hold">
                                          <p:stCondLst>
                                            <p:cond delay="0"/>
                                          </p:stCondLst>
                                        </p:cTn>
                                        <p:tgtEl>
                                          <p:spTgt spid="38914">
                                            <p:txEl>
                                              <p:pRg st="0" end="0"/>
                                            </p:txEl>
                                          </p:spTgt>
                                        </p:tgtEl>
                                        <p:attrNameLst>
                                          <p:attrName>style.visibility</p:attrName>
                                        </p:attrNameLst>
                                      </p:cBhvr>
                                      <p:to>
                                        <p:strVal val="visible"/>
                                      </p:to>
                                    </p:set>
                                    <p:animEffect transition="in" filter="dissolve">
                                      <p:cBhvr>
                                        <p:cTn id="7" dur="500"/>
                                        <p:tgtEl>
                                          <p:spTgt spid="38914">
                                            <p:txEl>
                                              <p:pRg st="0" end="0"/>
                                            </p:txEl>
                                          </p:spTgt>
                                        </p:tgtEl>
                                      </p:cBhvr>
                                    </p:animEffect>
                                  </p:childTnLst>
                                </p:cTn>
                              </p:par>
                            </p:childTnLst>
                          </p:cTn>
                        </p:par>
                        <p:par>
                          <p:cTn id="8" fill="hold">
                            <p:stCondLst>
                              <p:cond delay="500"/>
                            </p:stCondLst>
                            <p:childTnLst>
                              <p:par>
                                <p:cTn id="9" presetID="9" presetClass="entr" presetSubtype="0" fill="hold" grpId="0" nodeType="afterEffect">
                                  <p:stCondLst>
                                    <p:cond delay="1000"/>
                                  </p:stCondLst>
                                  <p:childTnLst>
                                    <p:set>
                                      <p:cBhvr>
                                        <p:cTn id="10" dur="1" fill="hold">
                                          <p:stCondLst>
                                            <p:cond delay="0"/>
                                          </p:stCondLst>
                                        </p:cTn>
                                        <p:tgtEl>
                                          <p:spTgt spid="38914">
                                            <p:txEl>
                                              <p:pRg st="1" end="1"/>
                                            </p:txEl>
                                          </p:spTgt>
                                        </p:tgtEl>
                                        <p:attrNameLst>
                                          <p:attrName>style.visibility</p:attrName>
                                        </p:attrNameLst>
                                      </p:cBhvr>
                                      <p:to>
                                        <p:strVal val="visible"/>
                                      </p:to>
                                    </p:set>
                                    <p:animEffect transition="in" filter="dissolve">
                                      <p:cBhvr>
                                        <p:cTn id="11" dur="500"/>
                                        <p:tgtEl>
                                          <p:spTgt spid="38914">
                                            <p:txEl>
                                              <p:pRg st="1" end="1"/>
                                            </p:txEl>
                                          </p:spTgt>
                                        </p:tgtEl>
                                      </p:cBhvr>
                                    </p:animEffect>
                                  </p:childTnLst>
                                </p:cTn>
                              </p:par>
                            </p:childTnLst>
                          </p:cTn>
                        </p:par>
                        <p:par>
                          <p:cTn id="12" fill="hold">
                            <p:stCondLst>
                              <p:cond delay="2000"/>
                            </p:stCondLst>
                            <p:childTnLst>
                              <p:par>
                                <p:cTn id="13" presetID="9" presetClass="entr" presetSubtype="0" fill="hold" grpId="0" nodeType="afterEffect">
                                  <p:stCondLst>
                                    <p:cond delay="1000"/>
                                  </p:stCondLst>
                                  <p:childTnLst>
                                    <p:set>
                                      <p:cBhvr>
                                        <p:cTn id="14" dur="1" fill="hold">
                                          <p:stCondLst>
                                            <p:cond delay="0"/>
                                          </p:stCondLst>
                                        </p:cTn>
                                        <p:tgtEl>
                                          <p:spTgt spid="38914">
                                            <p:txEl>
                                              <p:pRg st="2" end="2"/>
                                            </p:txEl>
                                          </p:spTgt>
                                        </p:tgtEl>
                                        <p:attrNameLst>
                                          <p:attrName>style.visibility</p:attrName>
                                        </p:attrNameLst>
                                      </p:cBhvr>
                                      <p:to>
                                        <p:strVal val="visible"/>
                                      </p:to>
                                    </p:set>
                                    <p:animEffect transition="in" filter="dissolve">
                                      <p:cBhvr>
                                        <p:cTn id="15" dur="500"/>
                                        <p:tgtEl>
                                          <p:spTgt spid="38914">
                                            <p:txEl>
                                              <p:pRg st="2" end="2"/>
                                            </p:txEl>
                                          </p:spTgt>
                                        </p:tgtEl>
                                      </p:cBhvr>
                                    </p:animEffect>
                                  </p:childTnLst>
                                </p:cTn>
                              </p:par>
                            </p:childTnLst>
                          </p:cTn>
                        </p:par>
                        <p:par>
                          <p:cTn id="16" fill="hold">
                            <p:stCondLst>
                              <p:cond delay="3500"/>
                            </p:stCondLst>
                            <p:childTnLst>
                              <p:par>
                                <p:cTn id="17" presetID="9" presetClass="entr" presetSubtype="0" fill="hold" grpId="0" nodeType="afterEffect">
                                  <p:stCondLst>
                                    <p:cond delay="1000"/>
                                  </p:stCondLst>
                                  <p:childTnLst>
                                    <p:set>
                                      <p:cBhvr>
                                        <p:cTn id="18" dur="1" fill="hold">
                                          <p:stCondLst>
                                            <p:cond delay="0"/>
                                          </p:stCondLst>
                                        </p:cTn>
                                        <p:tgtEl>
                                          <p:spTgt spid="38914">
                                            <p:txEl>
                                              <p:pRg st="3" end="3"/>
                                            </p:txEl>
                                          </p:spTgt>
                                        </p:tgtEl>
                                        <p:attrNameLst>
                                          <p:attrName>style.visibility</p:attrName>
                                        </p:attrNameLst>
                                      </p:cBhvr>
                                      <p:to>
                                        <p:strVal val="visible"/>
                                      </p:to>
                                    </p:set>
                                    <p:animEffect transition="in" filter="dissolve">
                                      <p:cBhvr>
                                        <p:cTn id="19" dur="500"/>
                                        <p:tgtEl>
                                          <p:spTgt spid="38914">
                                            <p:txEl>
                                              <p:pRg st="3" end="3"/>
                                            </p:txEl>
                                          </p:spTgt>
                                        </p:tgtEl>
                                      </p:cBhvr>
                                    </p:animEffect>
                                  </p:childTnLst>
                                </p:cTn>
                              </p:par>
                            </p:childTnLst>
                          </p:cTn>
                        </p:par>
                        <p:par>
                          <p:cTn id="20" fill="hold">
                            <p:stCondLst>
                              <p:cond delay="5000"/>
                            </p:stCondLst>
                            <p:childTnLst>
                              <p:par>
                                <p:cTn id="21" presetID="9" presetClass="entr" presetSubtype="0" fill="hold" grpId="0" nodeType="afterEffect">
                                  <p:stCondLst>
                                    <p:cond delay="1000"/>
                                  </p:stCondLst>
                                  <p:childTnLst>
                                    <p:set>
                                      <p:cBhvr>
                                        <p:cTn id="22" dur="1" fill="hold">
                                          <p:stCondLst>
                                            <p:cond delay="0"/>
                                          </p:stCondLst>
                                        </p:cTn>
                                        <p:tgtEl>
                                          <p:spTgt spid="38914">
                                            <p:txEl>
                                              <p:pRg st="4" end="4"/>
                                            </p:txEl>
                                          </p:spTgt>
                                        </p:tgtEl>
                                        <p:attrNameLst>
                                          <p:attrName>style.visibility</p:attrName>
                                        </p:attrNameLst>
                                      </p:cBhvr>
                                      <p:to>
                                        <p:strVal val="visible"/>
                                      </p:to>
                                    </p:set>
                                    <p:animEffect transition="in" filter="dissolve">
                                      <p:cBhvr>
                                        <p:cTn id="23" dur="500"/>
                                        <p:tgtEl>
                                          <p:spTgt spid="38914">
                                            <p:txEl>
                                              <p:pRg st="4" end="4"/>
                                            </p:txEl>
                                          </p:spTgt>
                                        </p:tgtEl>
                                      </p:cBhvr>
                                    </p:animEffect>
                                  </p:childTnLst>
                                </p:cTn>
                              </p:par>
                            </p:childTnLst>
                          </p:cTn>
                        </p:par>
                        <p:par>
                          <p:cTn id="24" fill="hold">
                            <p:stCondLst>
                              <p:cond delay="6500"/>
                            </p:stCondLst>
                            <p:childTnLst>
                              <p:par>
                                <p:cTn id="25" presetID="9" presetClass="entr" presetSubtype="0" fill="hold" grpId="0" nodeType="afterEffect">
                                  <p:stCondLst>
                                    <p:cond delay="1000"/>
                                  </p:stCondLst>
                                  <p:childTnLst>
                                    <p:set>
                                      <p:cBhvr>
                                        <p:cTn id="26" dur="1" fill="hold">
                                          <p:stCondLst>
                                            <p:cond delay="0"/>
                                          </p:stCondLst>
                                        </p:cTn>
                                        <p:tgtEl>
                                          <p:spTgt spid="38914">
                                            <p:txEl>
                                              <p:pRg st="5" end="5"/>
                                            </p:txEl>
                                          </p:spTgt>
                                        </p:tgtEl>
                                        <p:attrNameLst>
                                          <p:attrName>style.visibility</p:attrName>
                                        </p:attrNameLst>
                                      </p:cBhvr>
                                      <p:to>
                                        <p:strVal val="visible"/>
                                      </p:to>
                                    </p:set>
                                    <p:animEffect transition="in" filter="dissolve">
                                      <p:cBhvr>
                                        <p:cTn id="27" dur="500"/>
                                        <p:tgtEl>
                                          <p:spTgt spid="38914">
                                            <p:txEl>
                                              <p:pRg st="5" end="5"/>
                                            </p:txEl>
                                          </p:spTgt>
                                        </p:tgtEl>
                                      </p:cBhvr>
                                    </p:animEffect>
                                  </p:childTnLst>
                                </p:cTn>
                              </p:par>
                            </p:childTnLst>
                          </p:cTn>
                        </p:par>
                        <p:par>
                          <p:cTn id="28" fill="hold">
                            <p:stCondLst>
                              <p:cond delay="8000"/>
                            </p:stCondLst>
                            <p:childTnLst>
                              <p:par>
                                <p:cTn id="29" presetID="9" presetClass="entr" presetSubtype="0" fill="hold" grpId="0" nodeType="afterEffect">
                                  <p:stCondLst>
                                    <p:cond delay="1000"/>
                                  </p:stCondLst>
                                  <p:childTnLst>
                                    <p:set>
                                      <p:cBhvr>
                                        <p:cTn id="30" dur="1" fill="hold">
                                          <p:stCondLst>
                                            <p:cond delay="0"/>
                                          </p:stCondLst>
                                        </p:cTn>
                                        <p:tgtEl>
                                          <p:spTgt spid="38914">
                                            <p:txEl>
                                              <p:pRg st="6" end="6"/>
                                            </p:txEl>
                                          </p:spTgt>
                                        </p:tgtEl>
                                        <p:attrNameLst>
                                          <p:attrName>style.visibility</p:attrName>
                                        </p:attrNameLst>
                                      </p:cBhvr>
                                      <p:to>
                                        <p:strVal val="visible"/>
                                      </p:to>
                                    </p:set>
                                    <p:animEffect transition="in" filter="dissolve">
                                      <p:cBhvr>
                                        <p:cTn id="31" dur="500"/>
                                        <p:tgtEl>
                                          <p:spTgt spid="38914">
                                            <p:txEl>
                                              <p:pRg st="6" end="6"/>
                                            </p:txEl>
                                          </p:spTgt>
                                        </p:tgtEl>
                                      </p:cBhvr>
                                    </p:animEffect>
                                  </p:childTnLst>
                                </p:cTn>
                              </p:par>
                            </p:childTnLst>
                          </p:cTn>
                        </p:par>
                        <p:par>
                          <p:cTn id="32" fill="hold">
                            <p:stCondLst>
                              <p:cond delay="9500"/>
                            </p:stCondLst>
                            <p:childTnLst>
                              <p:par>
                                <p:cTn id="33" presetID="9" presetClass="entr" presetSubtype="0" fill="hold" grpId="0" nodeType="afterEffect">
                                  <p:stCondLst>
                                    <p:cond delay="1000"/>
                                  </p:stCondLst>
                                  <p:childTnLst>
                                    <p:set>
                                      <p:cBhvr>
                                        <p:cTn id="34" dur="1" fill="hold">
                                          <p:stCondLst>
                                            <p:cond delay="0"/>
                                          </p:stCondLst>
                                        </p:cTn>
                                        <p:tgtEl>
                                          <p:spTgt spid="38914">
                                            <p:txEl>
                                              <p:pRg st="7" end="7"/>
                                            </p:txEl>
                                          </p:spTgt>
                                        </p:tgtEl>
                                        <p:attrNameLst>
                                          <p:attrName>style.visibility</p:attrName>
                                        </p:attrNameLst>
                                      </p:cBhvr>
                                      <p:to>
                                        <p:strVal val="visible"/>
                                      </p:to>
                                    </p:set>
                                    <p:animEffect transition="in" filter="dissolve">
                                      <p:cBhvr>
                                        <p:cTn id="35" dur="500"/>
                                        <p:tgtEl>
                                          <p:spTgt spid="38914">
                                            <p:txEl>
                                              <p:pRg st="7" end="7"/>
                                            </p:txEl>
                                          </p:spTgt>
                                        </p:tgtEl>
                                      </p:cBhvr>
                                    </p:animEffect>
                                  </p:childTnLst>
                                </p:cTn>
                              </p:par>
                            </p:childTnLst>
                          </p:cTn>
                        </p:par>
                        <p:par>
                          <p:cTn id="36" fill="hold">
                            <p:stCondLst>
                              <p:cond delay="11000"/>
                            </p:stCondLst>
                            <p:childTnLst>
                              <p:par>
                                <p:cTn id="37" presetID="9" presetClass="entr" presetSubtype="0" fill="hold" grpId="0" nodeType="afterEffect">
                                  <p:stCondLst>
                                    <p:cond delay="1000"/>
                                  </p:stCondLst>
                                  <p:childTnLst>
                                    <p:set>
                                      <p:cBhvr>
                                        <p:cTn id="38" dur="1" fill="hold">
                                          <p:stCondLst>
                                            <p:cond delay="0"/>
                                          </p:stCondLst>
                                        </p:cTn>
                                        <p:tgtEl>
                                          <p:spTgt spid="38914">
                                            <p:txEl>
                                              <p:pRg st="8" end="8"/>
                                            </p:txEl>
                                          </p:spTgt>
                                        </p:tgtEl>
                                        <p:attrNameLst>
                                          <p:attrName>style.visibility</p:attrName>
                                        </p:attrNameLst>
                                      </p:cBhvr>
                                      <p:to>
                                        <p:strVal val="visible"/>
                                      </p:to>
                                    </p:set>
                                    <p:animEffect transition="in" filter="dissolve">
                                      <p:cBhvr>
                                        <p:cTn id="39" dur="500"/>
                                        <p:tgtEl>
                                          <p:spTgt spid="38914">
                                            <p:txEl>
                                              <p:pRg st="8" end="8"/>
                                            </p:txEl>
                                          </p:spTgt>
                                        </p:tgtEl>
                                      </p:cBhvr>
                                    </p:animEffect>
                                  </p:childTnLst>
                                </p:cTn>
                              </p:par>
                            </p:childTnLst>
                          </p:cTn>
                        </p:par>
                        <p:par>
                          <p:cTn id="40" fill="hold">
                            <p:stCondLst>
                              <p:cond delay="12500"/>
                            </p:stCondLst>
                            <p:childTnLst>
                              <p:par>
                                <p:cTn id="41" presetID="9" presetClass="entr" presetSubtype="0" fill="hold" grpId="0" nodeType="afterEffect">
                                  <p:stCondLst>
                                    <p:cond delay="1000"/>
                                  </p:stCondLst>
                                  <p:childTnLst>
                                    <p:set>
                                      <p:cBhvr>
                                        <p:cTn id="42" dur="1" fill="hold">
                                          <p:stCondLst>
                                            <p:cond delay="0"/>
                                          </p:stCondLst>
                                        </p:cTn>
                                        <p:tgtEl>
                                          <p:spTgt spid="38914">
                                            <p:txEl>
                                              <p:pRg st="9" end="9"/>
                                            </p:txEl>
                                          </p:spTgt>
                                        </p:tgtEl>
                                        <p:attrNameLst>
                                          <p:attrName>style.visibility</p:attrName>
                                        </p:attrNameLst>
                                      </p:cBhvr>
                                      <p:to>
                                        <p:strVal val="visible"/>
                                      </p:to>
                                    </p:set>
                                    <p:animEffect transition="in" filter="dissolve">
                                      <p:cBhvr>
                                        <p:cTn id="43" dur="500"/>
                                        <p:tgtEl>
                                          <p:spTgt spid="38914">
                                            <p:txEl>
                                              <p:pRg st="9" end="9"/>
                                            </p:txEl>
                                          </p:spTgt>
                                        </p:tgtEl>
                                      </p:cBhvr>
                                    </p:animEffect>
                                  </p:childTnLst>
                                </p:cTn>
                              </p:par>
                            </p:childTnLst>
                          </p:cTn>
                        </p:par>
                        <p:par>
                          <p:cTn id="44" fill="hold">
                            <p:stCondLst>
                              <p:cond delay="14000"/>
                            </p:stCondLst>
                            <p:childTnLst>
                              <p:par>
                                <p:cTn id="45" presetID="9" presetClass="entr" presetSubtype="0" fill="hold" grpId="0" nodeType="afterEffect">
                                  <p:stCondLst>
                                    <p:cond delay="1000"/>
                                  </p:stCondLst>
                                  <p:childTnLst>
                                    <p:set>
                                      <p:cBhvr>
                                        <p:cTn id="46" dur="1" fill="hold">
                                          <p:stCondLst>
                                            <p:cond delay="0"/>
                                          </p:stCondLst>
                                        </p:cTn>
                                        <p:tgtEl>
                                          <p:spTgt spid="38914">
                                            <p:txEl>
                                              <p:pRg st="10" end="10"/>
                                            </p:txEl>
                                          </p:spTgt>
                                        </p:tgtEl>
                                        <p:attrNameLst>
                                          <p:attrName>style.visibility</p:attrName>
                                        </p:attrNameLst>
                                      </p:cBhvr>
                                      <p:to>
                                        <p:strVal val="visible"/>
                                      </p:to>
                                    </p:set>
                                    <p:animEffect transition="in" filter="dissolve">
                                      <p:cBhvr>
                                        <p:cTn id="47" dur="500"/>
                                        <p:tgtEl>
                                          <p:spTgt spid="3891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5"/>
          <p:cNvSpPr>
            <a:spLocks noGrp="1"/>
          </p:cNvSpPr>
          <p:nvPr>
            <p:ph type="title"/>
          </p:nvPr>
        </p:nvSpPr>
        <p:spPr/>
        <p:txBody>
          <a:bodyPr/>
          <a:lstStyle/>
          <a:p>
            <a:pPr eaLnBrk="1" hangingPunct="1"/>
            <a:r>
              <a:rPr lang="en-US" dirty="0" smtClean="0">
                <a:latin typeface="Arial" charset="0"/>
                <a:ea typeface="ＭＳ Ｐゴシック"/>
                <a:cs typeface="ＭＳ Ｐゴシック"/>
              </a:rPr>
              <a:t>Solutions for Poor Hole Cleaning</a:t>
            </a:r>
          </a:p>
        </p:txBody>
      </p:sp>
      <p:sp>
        <p:nvSpPr>
          <p:cNvPr id="39938" name="Content Placeholder 6"/>
          <p:cNvSpPr>
            <a:spLocks noGrp="1"/>
          </p:cNvSpPr>
          <p:nvPr>
            <p:ph idx="1"/>
          </p:nvPr>
        </p:nvSpPr>
        <p:spPr/>
        <p:txBody>
          <a:bodyPr/>
          <a:lstStyle/>
          <a:p>
            <a:pPr eaLnBrk="1" hangingPunct="1"/>
            <a:r>
              <a:rPr lang="en-US" dirty="0" smtClean="0">
                <a:latin typeface="Arial" charset="0"/>
                <a:ea typeface="ＭＳ Ｐゴシック"/>
                <a:cs typeface="ＭＳ Ｐゴシック"/>
              </a:rPr>
              <a:t>Flow rate, flow rate, flow rate</a:t>
            </a:r>
          </a:p>
          <a:p>
            <a:pPr eaLnBrk="1" hangingPunct="1"/>
            <a:r>
              <a:rPr lang="en-US" dirty="0" smtClean="0">
                <a:latin typeface="Arial" charset="0"/>
                <a:ea typeface="ＭＳ Ｐゴシック"/>
                <a:cs typeface="ＭＳ Ｐゴシック"/>
              </a:rPr>
              <a:t>Maximum allowable drill string RPM</a:t>
            </a:r>
          </a:p>
          <a:p>
            <a:pPr eaLnBrk="1" hangingPunct="1"/>
            <a:r>
              <a:rPr lang="en-US" dirty="0" smtClean="0">
                <a:latin typeface="Arial" charset="0"/>
                <a:ea typeface="ＭＳ Ｐゴシック"/>
              </a:rPr>
              <a:t>Reduce sliding to rotation ratio</a:t>
            </a:r>
          </a:p>
          <a:p>
            <a:pPr eaLnBrk="1" hangingPunct="1"/>
            <a:r>
              <a:rPr lang="en-US" dirty="0" smtClean="0">
                <a:latin typeface="Arial" charset="0"/>
                <a:ea typeface="ＭＳ Ｐゴシック"/>
                <a:cs typeface="ＭＳ Ｐゴシック"/>
              </a:rPr>
              <a:t>Control / balance ROP</a:t>
            </a:r>
          </a:p>
          <a:p>
            <a:pPr lvl="1" eaLnBrk="1" hangingPunct="1"/>
            <a:r>
              <a:rPr lang="en-US" dirty="0" smtClean="0">
                <a:latin typeface="Arial" charset="0"/>
                <a:ea typeface="ＭＳ Ｐゴシック"/>
              </a:rPr>
              <a:t>Avoid high instantaneous ROP</a:t>
            </a:r>
            <a:endParaRPr lang="en-US" dirty="0" smtClean="0">
              <a:latin typeface="Arial" charset="0"/>
              <a:ea typeface="ＭＳ Ｐゴシック"/>
              <a:cs typeface="ＭＳ Ｐゴシック"/>
            </a:endParaRPr>
          </a:p>
          <a:p>
            <a:pPr eaLnBrk="1" hangingPunct="1"/>
            <a:r>
              <a:rPr lang="en-US" dirty="0" smtClean="0">
                <a:latin typeface="Arial" charset="0"/>
                <a:ea typeface="ＭＳ Ｐゴシック"/>
                <a:cs typeface="ＭＳ Ｐゴシック"/>
              </a:rPr>
              <a:t>Utilize Rotary Steerable</a:t>
            </a:r>
          </a:p>
          <a:p>
            <a:pPr eaLnBrk="1" hangingPunct="1"/>
            <a:r>
              <a:rPr lang="en-US" dirty="0" smtClean="0">
                <a:latin typeface="Arial" charset="0"/>
                <a:ea typeface="ＭＳ Ｐゴシック"/>
                <a:cs typeface="ＭＳ Ｐゴシック"/>
              </a:rPr>
              <a:t>Drill </a:t>
            </a:r>
            <a:r>
              <a:rPr lang="en-US" dirty="0">
                <a:latin typeface="Arial" charset="0"/>
                <a:ea typeface="ＭＳ Ｐゴシック"/>
                <a:cs typeface="ＭＳ Ｐゴシック"/>
              </a:rPr>
              <a:t>pipe </a:t>
            </a:r>
            <a:r>
              <a:rPr lang="en-US" dirty="0" smtClean="0">
                <a:latin typeface="Arial" charset="0"/>
                <a:ea typeface="ＭＳ Ｐゴシック"/>
                <a:cs typeface="ＭＳ Ｐゴシック"/>
              </a:rPr>
              <a:t>size 5 1/2”, 5 7/8”, 6 5/8”?</a:t>
            </a:r>
          </a:p>
          <a:p>
            <a:pPr eaLnBrk="1" hangingPunct="1"/>
            <a:r>
              <a:rPr lang="en-US" dirty="0" smtClean="0">
                <a:latin typeface="Arial" charset="0"/>
                <a:ea typeface="ＭＳ Ｐゴシック"/>
                <a:cs typeface="ＭＳ Ｐゴシック"/>
              </a:rPr>
              <a:t>Alter </a:t>
            </a:r>
            <a:r>
              <a:rPr lang="en-US" dirty="0">
                <a:latin typeface="Arial" charset="0"/>
                <a:ea typeface="ＭＳ Ｐゴシック"/>
                <a:cs typeface="ＭＳ Ｐゴシック"/>
              </a:rPr>
              <a:t>drilling fluid </a:t>
            </a:r>
            <a:r>
              <a:rPr lang="en-US" dirty="0" smtClean="0">
                <a:latin typeface="Arial" charset="0"/>
                <a:ea typeface="ＭＳ Ｐゴシック"/>
                <a:cs typeface="ＭＳ Ｐゴシック"/>
              </a:rPr>
              <a:t>properties</a:t>
            </a:r>
          </a:p>
          <a:p>
            <a:pPr eaLnBrk="1" hangingPunct="1"/>
            <a:r>
              <a:rPr lang="en-US" dirty="0" smtClean="0">
                <a:latin typeface="Arial" charset="0"/>
                <a:ea typeface="ＭＳ Ｐゴシック"/>
                <a:cs typeface="ＭＳ Ｐゴシック"/>
              </a:rPr>
              <a:t>Increase circulation time between connections</a:t>
            </a:r>
          </a:p>
          <a:p>
            <a:pPr eaLnBrk="1" hangingPunct="1"/>
            <a:r>
              <a:rPr lang="en-US" dirty="0" smtClean="0">
                <a:latin typeface="Arial" charset="0"/>
                <a:ea typeface="ＭＳ Ｐゴシック"/>
                <a:cs typeface="ＭＳ Ｐゴシック"/>
              </a:rPr>
              <a:t>Minimize </a:t>
            </a:r>
            <a:r>
              <a:rPr lang="en-US" dirty="0" err="1" smtClean="0">
                <a:latin typeface="Arial" charset="0"/>
                <a:ea typeface="ＭＳ Ｐゴシック"/>
                <a:cs typeface="ＭＳ Ｐゴシック"/>
              </a:rPr>
              <a:t>downhole</a:t>
            </a:r>
            <a:r>
              <a:rPr lang="en-US" dirty="0" smtClean="0">
                <a:latin typeface="Arial" charset="0"/>
                <a:ea typeface="ＭＳ Ｐゴシック"/>
                <a:cs typeface="ＭＳ Ｐゴシック"/>
              </a:rPr>
              <a:t> drill string restrictions</a:t>
            </a:r>
          </a:p>
          <a:p>
            <a:pPr eaLnBrk="1" hangingPunct="1"/>
            <a:r>
              <a:rPr lang="en-US" dirty="0" smtClean="0">
                <a:latin typeface="Arial" charset="0"/>
                <a:ea typeface="ＭＳ Ｐゴシック"/>
                <a:cs typeface="ＭＳ Ｐゴシック"/>
              </a:rPr>
              <a:t>Flow bypass subs</a:t>
            </a:r>
          </a:p>
          <a:p>
            <a:pPr eaLnBrk="1" hangingPunct="1"/>
            <a:endParaRPr lang="en-US" dirty="0" smtClean="0">
              <a:latin typeface="Arial" charset="0"/>
              <a:ea typeface="ＭＳ Ｐゴシック"/>
              <a:cs typeface="ＭＳ Ｐゴシック"/>
            </a:endParaRPr>
          </a:p>
        </p:txBody>
      </p:sp>
      <p:sp>
        <p:nvSpPr>
          <p:cNvPr id="39939" name="Footer Placeholder 3"/>
          <p:cNvSpPr>
            <a:spLocks noGrp="1"/>
          </p:cNvSpPr>
          <p:nvPr>
            <p:ph type="ftr" sz="quarter" idx="10"/>
          </p:nvPr>
        </p:nvSpPr>
        <p:spPr>
          <a:noFill/>
        </p:spPr>
        <p:txBody>
          <a:bodyPr/>
          <a:lstStyle/>
          <a:p>
            <a:r>
              <a:rPr lang="en-US" smtClean="0">
                <a:latin typeface="Arial" charset="0"/>
              </a:rPr>
              <a:t>© 2011 Baker Hughes Incorporated. All Rights Reserved. </a:t>
            </a:r>
          </a:p>
        </p:txBody>
      </p:sp>
      <p:sp>
        <p:nvSpPr>
          <p:cNvPr id="39940" name="Slide Number Placeholder 4"/>
          <p:cNvSpPr>
            <a:spLocks noGrp="1"/>
          </p:cNvSpPr>
          <p:nvPr>
            <p:ph type="sldNum" sz="quarter" idx="11"/>
          </p:nvPr>
        </p:nvSpPr>
        <p:spPr>
          <a:noFill/>
        </p:spPr>
        <p:txBody>
          <a:bodyPr/>
          <a:lstStyle/>
          <a:p>
            <a:fld id="{7617CC5D-0789-49CF-9D19-17F32047FB9F}" type="slidenum">
              <a:rPr lang="en-US" smtClean="0">
                <a:latin typeface="Arial" charset="0"/>
              </a:rPr>
              <a:pPr/>
              <a:t>5</a:t>
            </a:fld>
            <a:endParaRPr lang="en-US" smtClean="0">
              <a:latin typeface="Arial"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9938">
                                            <p:txEl>
                                              <p:pRg st="0" end="0"/>
                                            </p:txEl>
                                          </p:spTgt>
                                        </p:tgtEl>
                                        <p:attrNameLst>
                                          <p:attrName>style.visibility</p:attrName>
                                        </p:attrNameLst>
                                      </p:cBhvr>
                                      <p:to>
                                        <p:strVal val="visible"/>
                                      </p:to>
                                    </p:set>
                                    <p:animEffect transition="in" filter="fade">
                                      <p:cBhvr>
                                        <p:cTn id="7" dur="1000"/>
                                        <p:tgtEl>
                                          <p:spTgt spid="39938">
                                            <p:txEl>
                                              <p:pRg st="0" end="0"/>
                                            </p:txEl>
                                          </p:spTgt>
                                        </p:tgtEl>
                                      </p:cBhvr>
                                    </p:animEffect>
                                    <p:anim calcmode="lin" valueType="num">
                                      <p:cBhvr>
                                        <p:cTn id="8" dur="1000" fill="hold"/>
                                        <p:tgtEl>
                                          <p:spTgt spid="3993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9938">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1000"/>
                                  </p:stCondLst>
                                  <p:childTnLst>
                                    <p:set>
                                      <p:cBhvr>
                                        <p:cTn id="12" dur="1" fill="hold">
                                          <p:stCondLst>
                                            <p:cond delay="0"/>
                                          </p:stCondLst>
                                        </p:cTn>
                                        <p:tgtEl>
                                          <p:spTgt spid="39938">
                                            <p:txEl>
                                              <p:pRg st="1" end="1"/>
                                            </p:txEl>
                                          </p:spTgt>
                                        </p:tgtEl>
                                        <p:attrNameLst>
                                          <p:attrName>style.visibility</p:attrName>
                                        </p:attrNameLst>
                                      </p:cBhvr>
                                      <p:to>
                                        <p:strVal val="visible"/>
                                      </p:to>
                                    </p:set>
                                    <p:animEffect transition="in" filter="fade">
                                      <p:cBhvr>
                                        <p:cTn id="13" dur="500"/>
                                        <p:tgtEl>
                                          <p:spTgt spid="39938">
                                            <p:txEl>
                                              <p:pRg st="1" end="1"/>
                                            </p:txEl>
                                          </p:spTgt>
                                        </p:tgtEl>
                                      </p:cBhvr>
                                    </p:animEffect>
                                    <p:anim calcmode="lin" valueType="num">
                                      <p:cBhvr>
                                        <p:cTn id="14" dur="500" fill="hold"/>
                                        <p:tgtEl>
                                          <p:spTgt spid="39938">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39938">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500"/>
                            </p:stCondLst>
                            <p:childTnLst>
                              <p:par>
                                <p:cTn id="17" presetID="42" presetClass="entr" presetSubtype="0" fill="hold" grpId="0" nodeType="afterEffect">
                                  <p:stCondLst>
                                    <p:cond delay="1000"/>
                                  </p:stCondLst>
                                  <p:childTnLst>
                                    <p:set>
                                      <p:cBhvr>
                                        <p:cTn id="18" dur="1" fill="hold">
                                          <p:stCondLst>
                                            <p:cond delay="0"/>
                                          </p:stCondLst>
                                        </p:cTn>
                                        <p:tgtEl>
                                          <p:spTgt spid="39938">
                                            <p:txEl>
                                              <p:pRg st="2" end="2"/>
                                            </p:txEl>
                                          </p:spTgt>
                                        </p:tgtEl>
                                        <p:attrNameLst>
                                          <p:attrName>style.visibility</p:attrName>
                                        </p:attrNameLst>
                                      </p:cBhvr>
                                      <p:to>
                                        <p:strVal val="visible"/>
                                      </p:to>
                                    </p:set>
                                    <p:animEffect transition="in" filter="fade">
                                      <p:cBhvr>
                                        <p:cTn id="19" dur="500"/>
                                        <p:tgtEl>
                                          <p:spTgt spid="39938">
                                            <p:txEl>
                                              <p:pRg st="2" end="2"/>
                                            </p:txEl>
                                          </p:spTgt>
                                        </p:tgtEl>
                                      </p:cBhvr>
                                    </p:animEffect>
                                    <p:anim calcmode="lin" valueType="num">
                                      <p:cBhvr>
                                        <p:cTn id="20" dur="500" fill="hold"/>
                                        <p:tgtEl>
                                          <p:spTgt spid="39938">
                                            <p:txEl>
                                              <p:pRg st="2" end="2"/>
                                            </p:txEl>
                                          </p:spTgt>
                                        </p:tgtEl>
                                        <p:attrNameLst>
                                          <p:attrName>ppt_x</p:attrName>
                                        </p:attrNameLst>
                                      </p:cBhvr>
                                      <p:tavLst>
                                        <p:tav tm="0">
                                          <p:val>
                                            <p:strVal val="#ppt_x"/>
                                          </p:val>
                                        </p:tav>
                                        <p:tav tm="100000">
                                          <p:val>
                                            <p:strVal val="#ppt_x"/>
                                          </p:val>
                                        </p:tav>
                                      </p:tavLst>
                                    </p:anim>
                                    <p:anim calcmode="lin" valueType="num">
                                      <p:cBhvr>
                                        <p:cTn id="21" dur="500" fill="hold"/>
                                        <p:tgtEl>
                                          <p:spTgt spid="39938">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4000"/>
                            </p:stCondLst>
                            <p:childTnLst>
                              <p:par>
                                <p:cTn id="23" presetID="42" presetClass="entr" presetSubtype="0" fill="hold" grpId="0" nodeType="afterEffect">
                                  <p:stCondLst>
                                    <p:cond delay="1000"/>
                                  </p:stCondLst>
                                  <p:childTnLst>
                                    <p:set>
                                      <p:cBhvr>
                                        <p:cTn id="24" dur="1" fill="hold">
                                          <p:stCondLst>
                                            <p:cond delay="0"/>
                                          </p:stCondLst>
                                        </p:cTn>
                                        <p:tgtEl>
                                          <p:spTgt spid="39938">
                                            <p:txEl>
                                              <p:pRg st="3" end="3"/>
                                            </p:txEl>
                                          </p:spTgt>
                                        </p:tgtEl>
                                        <p:attrNameLst>
                                          <p:attrName>style.visibility</p:attrName>
                                        </p:attrNameLst>
                                      </p:cBhvr>
                                      <p:to>
                                        <p:strVal val="visible"/>
                                      </p:to>
                                    </p:set>
                                    <p:animEffect transition="in" filter="fade">
                                      <p:cBhvr>
                                        <p:cTn id="25" dur="500"/>
                                        <p:tgtEl>
                                          <p:spTgt spid="39938">
                                            <p:txEl>
                                              <p:pRg st="3" end="3"/>
                                            </p:txEl>
                                          </p:spTgt>
                                        </p:tgtEl>
                                      </p:cBhvr>
                                    </p:animEffect>
                                    <p:anim calcmode="lin" valueType="num">
                                      <p:cBhvr>
                                        <p:cTn id="26" dur="500" fill="hold"/>
                                        <p:tgtEl>
                                          <p:spTgt spid="39938">
                                            <p:txEl>
                                              <p:pRg st="3" end="3"/>
                                            </p:txEl>
                                          </p:spTgt>
                                        </p:tgtEl>
                                        <p:attrNameLst>
                                          <p:attrName>ppt_x</p:attrName>
                                        </p:attrNameLst>
                                      </p:cBhvr>
                                      <p:tavLst>
                                        <p:tav tm="0">
                                          <p:val>
                                            <p:strVal val="#ppt_x"/>
                                          </p:val>
                                        </p:tav>
                                        <p:tav tm="100000">
                                          <p:val>
                                            <p:strVal val="#ppt_x"/>
                                          </p:val>
                                        </p:tav>
                                      </p:tavLst>
                                    </p:anim>
                                    <p:anim calcmode="lin" valueType="num">
                                      <p:cBhvr>
                                        <p:cTn id="27" dur="500" fill="hold"/>
                                        <p:tgtEl>
                                          <p:spTgt spid="39938">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5500"/>
                            </p:stCondLst>
                            <p:childTnLst>
                              <p:par>
                                <p:cTn id="29" presetID="42" presetClass="entr" presetSubtype="0" fill="hold" grpId="0" nodeType="afterEffect">
                                  <p:stCondLst>
                                    <p:cond delay="1000"/>
                                  </p:stCondLst>
                                  <p:childTnLst>
                                    <p:set>
                                      <p:cBhvr>
                                        <p:cTn id="30" dur="1" fill="hold">
                                          <p:stCondLst>
                                            <p:cond delay="0"/>
                                          </p:stCondLst>
                                        </p:cTn>
                                        <p:tgtEl>
                                          <p:spTgt spid="39938">
                                            <p:txEl>
                                              <p:pRg st="4" end="4"/>
                                            </p:txEl>
                                          </p:spTgt>
                                        </p:tgtEl>
                                        <p:attrNameLst>
                                          <p:attrName>style.visibility</p:attrName>
                                        </p:attrNameLst>
                                      </p:cBhvr>
                                      <p:to>
                                        <p:strVal val="visible"/>
                                      </p:to>
                                    </p:set>
                                    <p:animEffect transition="in" filter="fade">
                                      <p:cBhvr>
                                        <p:cTn id="31" dur="500"/>
                                        <p:tgtEl>
                                          <p:spTgt spid="39938">
                                            <p:txEl>
                                              <p:pRg st="4" end="4"/>
                                            </p:txEl>
                                          </p:spTgt>
                                        </p:tgtEl>
                                      </p:cBhvr>
                                    </p:animEffect>
                                    <p:anim calcmode="lin" valueType="num">
                                      <p:cBhvr>
                                        <p:cTn id="32" dur="500" fill="hold"/>
                                        <p:tgtEl>
                                          <p:spTgt spid="39938">
                                            <p:txEl>
                                              <p:pRg st="4" end="4"/>
                                            </p:txEl>
                                          </p:spTgt>
                                        </p:tgtEl>
                                        <p:attrNameLst>
                                          <p:attrName>ppt_x</p:attrName>
                                        </p:attrNameLst>
                                      </p:cBhvr>
                                      <p:tavLst>
                                        <p:tav tm="0">
                                          <p:val>
                                            <p:strVal val="#ppt_x"/>
                                          </p:val>
                                        </p:tav>
                                        <p:tav tm="100000">
                                          <p:val>
                                            <p:strVal val="#ppt_x"/>
                                          </p:val>
                                        </p:tav>
                                      </p:tavLst>
                                    </p:anim>
                                    <p:anim calcmode="lin" valueType="num">
                                      <p:cBhvr>
                                        <p:cTn id="33" dur="500" fill="hold"/>
                                        <p:tgtEl>
                                          <p:spTgt spid="39938">
                                            <p:txEl>
                                              <p:pRg st="4" end="4"/>
                                            </p:txEl>
                                          </p:spTgt>
                                        </p:tgtEl>
                                        <p:attrNameLst>
                                          <p:attrName>ppt_y</p:attrName>
                                        </p:attrNameLst>
                                      </p:cBhvr>
                                      <p:tavLst>
                                        <p:tav tm="0">
                                          <p:val>
                                            <p:strVal val="#ppt_y+.1"/>
                                          </p:val>
                                        </p:tav>
                                        <p:tav tm="100000">
                                          <p:val>
                                            <p:strVal val="#ppt_y"/>
                                          </p:val>
                                        </p:tav>
                                      </p:tavLst>
                                    </p:anim>
                                  </p:childTnLst>
                                </p:cTn>
                              </p:par>
                            </p:childTnLst>
                          </p:cTn>
                        </p:par>
                        <p:par>
                          <p:cTn id="34" fill="hold">
                            <p:stCondLst>
                              <p:cond delay="7000"/>
                            </p:stCondLst>
                            <p:childTnLst>
                              <p:par>
                                <p:cTn id="35" presetID="42" presetClass="entr" presetSubtype="0" fill="hold" grpId="0" nodeType="afterEffect">
                                  <p:stCondLst>
                                    <p:cond delay="1000"/>
                                  </p:stCondLst>
                                  <p:childTnLst>
                                    <p:set>
                                      <p:cBhvr>
                                        <p:cTn id="36" dur="1" fill="hold">
                                          <p:stCondLst>
                                            <p:cond delay="0"/>
                                          </p:stCondLst>
                                        </p:cTn>
                                        <p:tgtEl>
                                          <p:spTgt spid="39938">
                                            <p:txEl>
                                              <p:pRg st="5" end="5"/>
                                            </p:txEl>
                                          </p:spTgt>
                                        </p:tgtEl>
                                        <p:attrNameLst>
                                          <p:attrName>style.visibility</p:attrName>
                                        </p:attrNameLst>
                                      </p:cBhvr>
                                      <p:to>
                                        <p:strVal val="visible"/>
                                      </p:to>
                                    </p:set>
                                    <p:animEffect transition="in" filter="fade">
                                      <p:cBhvr>
                                        <p:cTn id="37" dur="500"/>
                                        <p:tgtEl>
                                          <p:spTgt spid="39938">
                                            <p:txEl>
                                              <p:pRg st="5" end="5"/>
                                            </p:txEl>
                                          </p:spTgt>
                                        </p:tgtEl>
                                      </p:cBhvr>
                                    </p:animEffect>
                                    <p:anim calcmode="lin" valueType="num">
                                      <p:cBhvr>
                                        <p:cTn id="38" dur="500" fill="hold"/>
                                        <p:tgtEl>
                                          <p:spTgt spid="39938">
                                            <p:txEl>
                                              <p:pRg st="5" end="5"/>
                                            </p:txEl>
                                          </p:spTgt>
                                        </p:tgtEl>
                                        <p:attrNameLst>
                                          <p:attrName>ppt_x</p:attrName>
                                        </p:attrNameLst>
                                      </p:cBhvr>
                                      <p:tavLst>
                                        <p:tav tm="0">
                                          <p:val>
                                            <p:strVal val="#ppt_x"/>
                                          </p:val>
                                        </p:tav>
                                        <p:tav tm="100000">
                                          <p:val>
                                            <p:strVal val="#ppt_x"/>
                                          </p:val>
                                        </p:tav>
                                      </p:tavLst>
                                    </p:anim>
                                    <p:anim calcmode="lin" valueType="num">
                                      <p:cBhvr>
                                        <p:cTn id="39" dur="500" fill="hold"/>
                                        <p:tgtEl>
                                          <p:spTgt spid="39938">
                                            <p:txEl>
                                              <p:pRg st="5" end="5"/>
                                            </p:txEl>
                                          </p:spTgt>
                                        </p:tgtEl>
                                        <p:attrNameLst>
                                          <p:attrName>ppt_y</p:attrName>
                                        </p:attrNameLst>
                                      </p:cBhvr>
                                      <p:tavLst>
                                        <p:tav tm="0">
                                          <p:val>
                                            <p:strVal val="#ppt_y+.1"/>
                                          </p:val>
                                        </p:tav>
                                        <p:tav tm="100000">
                                          <p:val>
                                            <p:strVal val="#ppt_y"/>
                                          </p:val>
                                        </p:tav>
                                      </p:tavLst>
                                    </p:anim>
                                  </p:childTnLst>
                                </p:cTn>
                              </p:par>
                            </p:childTnLst>
                          </p:cTn>
                        </p:par>
                        <p:par>
                          <p:cTn id="40" fill="hold">
                            <p:stCondLst>
                              <p:cond delay="8500"/>
                            </p:stCondLst>
                            <p:childTnLst>
                              <p:par>
                                <p:cTn id="41" presetID="42" presetClass="entr" presetSubtype="0" fill="hold" grpId="0" nodeType="afterEffect">
                                  <p:stCondLst>
                                    <p:cond delay="1000"/>
                                  </p:stCondLst>
                                  <p:childTnLst>
                                    <p:set>
                                      <p:cBhvr>
                                        <p:cTn id="42" dur="1" fill="hold">
                                          <p:stCondLst>
                                            <p:cond delay="0"/>
                                          </p:stCondLst>
                                        </p:cTn>
                                        <p:tgtEl>
                                          <p:spTgt spid="39938">
                                            <p:txEl>
                                              <p:pRg st="6" end="6"/>
                                            </p:txEl>
                                          </p:spTgt>
                                        </p:tgtEl>
                                        <p:attrNameLst>
                                          <p:attrName>style.visibility</p:attrName>
                                        </p:attrNameLst>
                                      </p:cBhvr>
                                      <p:to>
                                        <p:strVal val="visible"/>
                                      </p:to>
                                    </p:set>
                                    <p:animEffect transition="in" filter="fade">
                                      <p:cBhvr>
                                        <p:cTn id="43" dur="500"/>
                                        <p:tgtEl>
                                          <p:spTgt spid="39938">
                                            <p:txEl>
                                              <p:pRg st="6" end="6"/>
                                            </p:txEl>
                                          </p:spTgt>
                                        </p:tgtEl>
                                      </p:cBhvr>
                                    </p:animEffect>
                                    <p:anim calcmode="lin" valueType="num">
                                      <p:cBhvr>
                                        <p:cTn id="44" dur="500" fill="hold"/>
                                        <p:tgtEl>
                                          <p:spTgt spid="39938">
                                            <p:txEl>
                                              <p:pRg st="6" end="6"/>
                                            </p:txEl>
                                          </p:spTgt>
                                        </p:tgtEl>
                                        <p:attrNameLst>
                                          <p:attrName>ppt_x</p:attrName>
                                        </p:attrNameLst>
                                      </p:cBhvr>
                                      <p:tavLst>
                                        <p:tav tm="0">
                                          <p:val>
                                            <p:strVal val="#ppt_x"/>
                                          </p:val>
                                        </p:tav>
                                        <p:tav tm="100000">
                                          <p:val>
                                            <p:strVal val="#ppt_x"/>
                                          </p:val>
                                        </p:tav>
                                      </p:tavLst>
                                    </p:anim>
                                    <p:anim calcmode="lin" valueType="num">
                                      <p:cBhvr>
                                        <p:cTn id="45" dur="500" fill="hold"/>
                                        <p:tgtEl>
                                          <p:spTgt spid="39938">
                                            <p:txEl>
                                              <p:pRg st="6" end="6"/>
                                            </p:txEl>
                                          </p:spTgt>
                                        </p:tgtEl>
                                        <p:attrNameLst>
                                          <p:attrName>ppt_y</p:attrName>
                                        </p:attrNameLst>
                                      </p:cBhvr>
                                      <p:tavLst>
                                        <p:tav tm="0">
                                          <p:val>
                                            <p:strVal val="#ppt_y+.1"/>
                                          </p:val>
                                        </p:tav>
                                        <p:tav tm="100000">
                                          <p:val>
                                            <p:strVal val="#ppt_y"/>
                                          </p:val>
                                        </p:tav>
                                      </p:tavLst>
                                    </p:anim>
                                  </p:childTnLst>
                                </p:cTn>
                              </p:par>
                            </p:childTnLst>
                          </p:cTn>
                        </p:par>
                        <p:par>
                          <p:cTn id="46" fill="hold">
                            <p:stCondLst>
                              <p:cond delay="10000"/>
                            </p:stCondLst>
                            <p:childTnLst>
                              <p:par>
                                <p:cTn id="47" presetID="42" presetClass="entr" presetSubtype="0" fill="hold" grpId="0" nodeType="afterEffect">
                                  <p:stCondLst>
                                    <p:cond delay="1000"/>
                                  </p:stCondLst>
                                  <p:childTnLst>
                                    <p:set>
                                      <p:cBhvr>
                                        <p:cTn id="48" dur="1" fill="hold">
                                          <p:stCondLst>
                                            <p:cond delay="0"/>
                                          </p:stCondLst>
                                        </p:cTn>
                                        <p:tgtEl>
                                          <p:spTgt spid="39938">
                                            <p:txEl>
                                              <p:pRg st="7" end="7"/>
                                            </p:txEl>
                                          </p:spTgt>
                                        </p:tgtEl>
                                        <p:attrNameLst>
                                          <p:attrName>style.visibility</p:attrName>
                                        </p:attrNameLst>
                                      </p:cBhvr>
                                      <p:to>
                                        <p:strVal val="visible"/>
                                      </p:to>
                                    </p:set>
                                    <p:animEffect transition="in" filter="fade">
                                      <p:cBhvr>
                                        <p:cTn id="49" dur="500"/>
                                        <p:tgtEl>
                                          <p:spTgt spid="39938">
                                            <p:txEl>
                                              <p:pRg st="7" end="7"/>
                                            </p:txEl>
                                          </p:spTgt>
                                        </p:tgtEl>
                                      </p:cBhvr>
                                    </p:animEffect>
                                    <p:anim calcmode="lin" valueType="num">
                                      <p:cBhvr>
                                        <p:cTn id="50" dur="500" fill="hold"/>
                                        <p:tgtEl>
                                          <p:spTgt spid="39938">
                                            <p:txEl>
                                              <p:pRg st="7" end="7"/>
                                            </p:txEl>
                                          </p:spTgt>
                                        </p:tgtEl>
                                        <p:attrNameLst>
                                          <p:attrName>ppt_x</p:attrName>
                                        </p:attrNameLst>
                                      </p:cBhvr>
                                      <p:tavLst>
                                        <p:tav tm="0">
                                          <p:val>
                                            <p:strVal val="#ppt_x"/>
                                          </p:val>
                                        </p:tav>
                                        <p:tav tm="100000">
                                          <p:val>
                                            <p:strVal val="#ppt_x"/>
                                          </p:val>
                                        </p:tav>
                                      </p:tavLst>
                                    </p:anim>
                                    <p:anim calcmode="lin" valueType="num">
                                      <p:cBhvr>
                                        <p:cTn id="51" dur="500" fill="hold"/>
                                        <p:tgtEl>
                                          <p:spTgt spid="39938">
                                            <p:txEl>
                                              <p:pRg st="7" end="7"/>
                                            </p:txEl>
                                          </p:spTgt>
                                        </p:tgtEl>
                                        <p:attrNameLst>
                                          <p:attrName>ppt_y</p:attrName>
                                        </p:attrNameLst>
                                      </p:cBhvr>
                                      <p:tavLst>
                                        <p:tav tm="0">
                                          <p:val>
                                            <p:strVal val="#ppt_y+.1"/>
                                          </p:val>
                                        </p:tav>
                                        <p:tav tm="100000">
                                          <p:val>
                                            <p:strVal val="#ppt_y"/>
                                          </p:val>
                                        </p:tav>
                                      </p:tavLst>
                                    </p:anim>
                                  </p:childTnLst>
                                </p:cTn>
                              </p:par>
                            </p:childTnLst>
                          </p:cTn>
                        </p:par>
                        <p:par>
                          <p:cTn id="52" fill="hold">
                            <p:stCondLst>
                              <p:cond delay="11500"/>
                            </p:stCondLst>
                            <p:childTnLst>
                              <p:par>
                                <p:cTn id="53" presetID="42" presetClass="entr" presetSubtype="0" fill="hold" grpId="0" nodeType="afterEffect">
                                  <p:stCondLst>
                                    <p:cond delay="1000"/>
                                  </p:stCondLst>
                                  <p:childTnLst>
                                    <p:set>
                                      <p:cBhvr>
                                        <p:cTn id="54" dur="1" fill="hold">
                                          <p:stCondLst>
                                            <p:cond delay="0"/>
                                          </p:stCondLst>
                                        </p:cTn>
                                        <p:tgtEl>
                                          <p:spTgt spid="39938">
                                            <p:txEl>
                                              <p:pRg st="8" end="8"/>
                                            </p:txEl>
                                          </p:spTgt>
                                        </p:tgtEl>
                                        <p:attrNameLst>
                                          <p:attrName>style.visibility</p:attrName>
                                        </p:attrNameLst>
                                      </p:cBhvr>
                                      <p:to>
                                        <p:strVal val="visible"/>
                                      </p:to>
                                    </p:set>
                                    <p:animEffect transition="in" filter="fade">
                                      <p:cBhvr>
                                        <p:cTn id="55" dur="500"/>
                                        <p:tgtEl>
                                          <p:spTgt spid="39938">
                                            <p:txEl>
                                              <p:pRg st="8" end="8"/>
                                            </p:txEl>
                                          </p:spTgt>
                                        </p:tgtEl>
                                      </p:cBhvr>
                                    </p:animEffect>
                                    <p:anim calcmode="lin" valueType="num">
                                      <p:cBhvr>
                                        <p:cTn id="56" dur="500" fill="hold"/>
                                        <p:tgtEl>
                                          <p:spTgt spid="39938">
                                            <p:txEl>
                                              <p:pRg st="8" end="8"/>
                                            </p:txEl>
                                          </p:spTgt>
                                        </p:tgtEl>
                                        <p:attrNameLst>
                                          <p:attrName>ppt_x</p:attrName>
                                        </p:attrNameLst>
                                      </p:cBhvr>
                                      <p:tavLst>
                                        <p:tav tm="0">
                                          <p:val>
                                            <p:strVal val="#ppt_x"/>
                                          </p:val>
                                        </p:tav>
                                        <p:tav tm="100000">
                                          <p:val>
                                            <p:strVal val="#ppt_x"/>
                                          </p:val>
                                        </p:tav>
                                      </p:tavLst>
                                    </p:anim>
                                    <p:anim calcmode="lin" valueType="num">
                                      <p:cBhvr>
                                        <p:cTn id="57" dur="500" fill="hold"/>
                                        <p:tgtEl>
                                          <p:spTgt spid="39938">
                                            <p:txEl>
                                              <p:pRg st="8" end="8"/>
                                            </p:txEl>
                                          </p:spTgt>
                                        </p:tgtEl>
                                        <p:attrNameLst>
                                          <p:attrName>ppt_y</p:attrName>
                                        </p:attrNameLst>
                                      </p:cBhvr>
                                      <p:tavLst>
                                        <p:tav tm="0">
                                          <p:val>
                                            <p:strVal val="#ppt_y+.1"/>
                                          </p:val>
                                        </p:tav>
                                        <p:tav tm="100000">
                                          <p:val>
                                            <p:strVal val="#ppt_y"/>
                                          </p:val>
                                        </p:tav>
                                      </p:tavLst>
                                    </p:anim>
                                  </p:childTnLst>
                                </p:cTn>
                              </p:par>
                            </p:childTnLst>
                          </p:cTn>
                        </p:par>
                        <p:par>
                          <p:cTn id="58" fill="hold">
                            <p:stCondLst>
                              <p:cond delay="13000"/>
                            </p:stCondLst>
                            <p:childTnLst>
                              <p:par>
                                <p:cTn id="59" presetID="42" presetClass="entr" presetSubtype="0" fill="hold" grpId="0" nodeType="afterEffect">
                                  <p:stCondLst>
                                    <p:cond delay="1000"/>
                                  </p:stCondLst>
                                  <p:childTnLst>
                                    <p:set>
                                      <p:cBhvr>
                                        <p:cTn id="60" dur="1" fill="hold">
                                          <p:stCondLst>
                                            <p:cond delay="0"/>
                                          </p:stCondLst>
                                        </p:cTn>
                                        <p:tgtEl>
                                          <p:spTgt spid="39938">
                                            <p:txEl>
                                              <p:pRg st="9" end="9"/>
                                            </p:txEl>
                                          </p:spTgt>
                                        </p:tgtEl>
                                        <p:attrNameLst>
                                          <p:attrName>style.visibility</p:attrName>
                                        </p:attrNameLst>
                                      </p:cBhvr>
                                      <p:to>
                                        <p:strVal val="visible"/>
                                      </p:to>
                                    </p:set>
                                    <p:animEffect transition="in" filter="fade">
                                      <p:cBhvr>
                                        <p:cTn id="61" dur="500"/>
                                        <p:tgtEl>
                                          <p:spTgt spid="39938">
                                            <p:txEl>
                                              <p:pRg st="9" end="9"/>
                                            </p:txEl>
                                          </p:spTgt>
                                        </p:tgtEl>
                                      </p:cBhvr>
                                    </p:animEffect>
                                    <p:anim calcmode="lin" valueType="num">
                                      <p:cBhvr>
                                        <p:cTn id="62" dur="500" fill="hold"/>
                                        <p:tgtEl>
                                          <p:spTgt spid="39938">
                                            <p:txEl>
                                              <p:pRg st="9" end="9"/>
                                            </p:txEl>
                                          </p:spTgt>
                                        </p:tgtEl>
                                        <p:attrNameLst>
                                          <p:attrName>ppt_x</p:attrName>
                                        </p:attrNameLst>
                                      </p:cBhvr>
                                      <p:tavLst>
                                        <p:tav tm="0">
                                          <p:val>
                                            <p:strVal val="#ppt_x"/>
                                          </p:val>
                                        </p:tav>
                                        <p:tav tm="100000">
                                          <p:val>
                                            <p:strVal val="#ppt_x"/>
                                          </p:val>
                                        </p:tav>
                                      </p:tavLst>
                                    </p:anim>
                                    <p:anim calcmode="lin" valueType="num">
                                      <p:cBhvr>
                                        <p:cTn id="63" dur="500" fill="hold"/>
                                        <p:tgtEl>
                                          <p:spTgt spid="39938">
                                            <p:txEl>
                                              <p:pRg st="9" end="9"/>
                                            </p:txEl>
                                          </p:spTgt>
                                        </p:tgtEl>
                                        <p:attrNameLst>
                                          <p:attrName>ppt_y</p:attrName>
                                        </p:attrNameLst>
                                      </p:cBhvr>
                                      <p:tavLst>
                                        <p:tav tm="0">
                                          <p:val>
                                            <p:strVal val="#ppt_y+.1"/>
                                          </p:val>
                                        </p:tav>
                                        <p:tav tm="100000">
                                          <p:val>
                                            <p:strVal val="#ppt_y"/>
                                          </p:val>
                                        </p:tav>
                                      </p:tavLst>
                                    </p:anim>
                                  </p:childTnLst>
                                </p:cTn>
                              </p:par>
                            </p:childTnLst>
                          </p:cTn>
                        </p:par>
                        <p:par>
                          <p:cTn id="64" fill="hold">
                            <p:stCondLst>
                              <p:cond delay="14500"/>
                            </p:stCondLst>
                            <p:childTnLst>
                              <p:par>
                                <p:cTn id="65" presetID="42" presetClass="entr" presetSubtype="0" fill="hold" grpId="0" nodeType="afterEffect">
                                  <p:stCondLst>
                                    <p:cond delay="1000"/>
                                  </p:stCondLst>
                                  <p:childTnLst>
                                    <p:set>
                                      <p:cBhvr>
                                        <p:cTn id="66" dur="1" fill="hold">
                                          <p:stCondLst>
                                            <p:cond delay="0"/>
                                          </p:stCondLst>
                                        </p:cTn>
                                        <p:tgtEl>
                                          <p:spTgt spid="39938">
                                            <p:txEl>
                                              <p:pRg st="10" end="10"/>
                                            </p:txEl>
                                          </p:spTgt>
                                        </p:tgtEl>
                                        <p:attrNameLst>
                                          <p:attrName>style.visibility</p:attrName>
                                        </p:attrNameLst>
                                      </p:cBhvr>
                                      <p:to>
                                        <p:strVal val="visible"/>
                                      </p:to>
                                    </p:set>
                                    <p:animEffect transition="in" filter="fade">
                                      <p:cBhvr>
                                        <p:cTn id="67" dur="500"/>
                                        <p:tgtEl>
                                          <p:spTgt spid="39938">
                                            <p:txEl>
                                              <p:pRg st="10" end="10"/>
                                            </p:txEl>
                                          </p:spTgt>
                                        </p:tgtEl>
                                      </p:cBhvr>
                                    </p:animEffect>
                                    <p:anim calcmode="lin" valueType="num">
                                      <p:cBhvr>
                                        <p:cTn id="68" dur="500" fill="hold"/>
                                        <p:tgtEl>
                                          <p:spTgt spid="39938">
                                            <p:txEl>
                                              <p:pRg st="10" end="10"/>
                                            </p:txEl>
                                          </p:spTgt>
                                        </p:tgtEl>
                                        <p:attrNameLst>
                                          <p:attrName>ppt_x</p:attrName>
                                        </p:attrNameLst>
                                      </p:cBhvr>
                                      <p:tavLst>
                                        <p:tav tm="0">
                                          <p:val>
                                            <p:strVal val="#ppt_x"/>
                                          </p:val>
                                        </p:tav>
                                        <p:tav tm="100000">
                                          <p:val>
                                            <p:strVal val="#ppt_x"/>
                                          </p:val>
                                        </p:tav>
                                      </p:tavLst>
                                    </p:anim>
                                    <p:anim calcmode="lin" valueType="num">
                                      <p:cBhvr>
                                        <p:cTn id="69" dur="500" fill="hold"/>
                                        <p:tgtEl>
                                          <p:spTgt spid="39938">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8"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5"/>
          <p:cNvSpPr>
            <a:spLocks noGrp="1"/>
          </p:cNvSpPr>
          <p:nvPr>
            <p:ph type="title"/>
          </p:nvPr>
        </p:nvSpPr>
        <p:spPr/>
        <p:txBody>
          <a:bodyPr/>
          <a:lstStyle/>
          <a:p>
            <a:pPr eaLnBrk="1" hangingPunct="1"/>
            <a:r>
              <a:rPr lang="en-US" dirty="0" smtClean="0">
                <a:latin typeface="Arial" charset="0"/>
                <a:ea typeface="ＭＳ Ｐゴシック"/>
                <a:cs typeface="ＭＳ Ｐゴシック"/>
              </a:rPr>
              <a:t>Solutions for Poor Hole Cleaning</a:t>
            </a:r>
          </a:p>
        </p:txBody>
      </p:sp>
      <p:sp>
        <p:nvSpPr>
          <p:cNvPr id="40962" name="Content Placeholder 6"/>
          <p:cNvSpPr>
            <a:spLocks noGrp="1"/>
          </p:cNvSpPr>
          <p:nvPr>
            <p:ph idx="1"/>
          </p:nvPr>
        </p:nvSpPr>
        <p:spPr/>
        <p:txBody>
          <a:bodyPr/>
          <a:lstStyle/>
          <a:p>
            <a:pPr eaLnBrk="1" hangingPunct="1"/>
            <a:r>
              <a:rPr lang="en-US" dirty="0" smtClean="0">
                <a:latin typeface="Arial" charset="0"/>
                <a:ea typeface="ＭＳ Ｐゴシック"/>
                <a:cs typeface="ＭＳ Ｐゴシック"/>
              </a:rPr>
              <a:t>Sweeps – use as an indicator of poor hole cleaning</a:t>
            </a:r>
          </a:p>
          <a:p>
            <a:pPr lvl="1" eaLnBrk="1" hangingPunct="1"/>
            <a:r>
              <a:rPr lang="en-US" dirty="0" smtClean="0">
                <a:latin typeface="Arial" charset="0"/>
                <a:ea typeface="ＭＳ Ｐゴシック"/>
              </a:rPr>
              <a:t>High density</a:t>
            </a:r>
          </a:p>
          <a:p>
            <a:pPr lvl="1" eaLnBrk="1" hangingPunct="1"/>
            <a:r>
              <a:rPr lang="en-US" dirty="0" smtClean="0">
                <a:latin typeface="Arial" charset="0"/>
                <a:ea typeface="ＭＳ Ｐゴシック"/>
              </a:rPr>
              <a:t>Low viscosity / high viscosity</a:t>
            </a:r>
          </a:p>
          <a:p>
            <a:pPr lvl="1" eaLnBrk="1" hangingPunct="1"/>
            <a:r>
              <a:rPr lang="en-US" dirty="0" smtClean="0">
                <a:latin typeface="Arial" charset="0"/>
                <a:ea typeface="ＭＳ Ｐゴシック"/>
              </a:rPr>
              <a:t>Fibrous / granular / flaked /</a:t>
            </a:r>
            <a:r>
              <a:rPr lang="en-US" dirty="0">
                <a:latin typeface="Arial" charset="0"/>
                <a:ea typeface="ＭＳ Ｐゴシック"/>
              </a:rPr>
              <a:t> </a:t>
            </a:r>
            <a:r>
              <a:rPr lang="en-US" dirty="0" smtClean="0">
                <a:latin typeface="Arial" charset="0"/>
                <a:ea typeface="ＭＳ Ｐゴシック"/>
              </a:rPr>
              <a:t>cellophane materials</a:t>
            </a:r>
          </a:p>
          <a:p>
            <a:pPr lvl="1" eaLnBrk="1" hangingPunct="1"/>
            <a:r>
              <a:rPr lang="en-US" dirty="0" smtClean="0">
                <a:latin typeface="Arial" charset="0"/>
                <a:ea typeface="ＭＳ Ｐゴシック"/>
                <a:cs typeface="ＭＳ Ｐゴシック"/>
              </a:rPr>
              <a:t>Mixtures of materials</a:t>
            </a:r>
          </a:p>
          <a:p>
            <a:pPr eaLnBrk="1" hangingPunct="1"/>
            <a:r>
              <a:rPr lang="en-US" dirty="0" smtClean="0">
                <a:latin typeface="Arial" charset="0"/>
                <a:ea typeface="ＭＳ Ｐゴシック"/>
                <a:cs typeface="ＭＳ Ｐゴシック"/>
              </a:rPr>
              <a:t>Remove cuttings beds</a:t>
            </a:r>
          </a:p>
          <a:p>
            <a:pPr lvl="1" eaLnBrk="1" hangingPunct="1"/>
            <a:r>
              <a:rPr lang="en-US" dirty="0" smtClean="0">
                <a:latin typeface="Arial" charset="0"/>
                <a:ea typeface="ＭＳ Ｐゴシック"/>
              </a:rPr>
              <a:t>Sweeps (hi </a:t>
            </a:r>
            <a:r>
              <a:rPr lang="en-US" dirty="0" err="1" smtClean="0">
                <a:latin typeface="Arial" charset="0"/>
                <a:ea typeface="ＭＳ Ｐゴシック"/>
              </a:rPr>
              <a:t>vis</a:t>
            </a:r>
            <a:r>
              <a:rPr lang="en-US" dirty="0" smtClean="0">
                <a:latin typeface="Arial" charset="0"/>
                <a:ea typeface="ＭＳ Ｐゴシック"/>
              </a:rPr>
              <a:t> weighted) with increased drill string rotation</a:t>
            </a:r>
          </a:p>
          <a:p>
            <a:pPr lvl="1" eaLnBrk="1" hangingPunct="1"/>
            <a:r>
              <a:rPr lang="en-US" dirty="0" smtClean="0">
                <a:latin typeface="Arial" charset="0"/>
                <a:ea typeface="ＭＳ Ｐゴシック"/>
              </a:rPr>
              <a:t>Pump / rotate / reciprocate until sweep arrives at surface (&gt; 1 </a:t>
            </a:r>
            <a:r>
              <a:rPr lang="en-US" dirty="0" err="1" smtClean="0">
                <a:latin typeface="Arial" charset="0"/>
                <a:ea typeface="ＭＳ Ｐゴシック"/>
              </a:rPr>
              <a:t>bttms</a:t>
            </a:r>
            <a:r>
              <a:rPr lang="en-US" dirty="0" smtClean="0">
                <a:latin typeface="Arial" charset="0"/>
                <a:ea typeface="ＭＳ Ｐゴシック"/>
              </a:rPr>
              <a:t> up)</a:t>
            </a:r>
          </a:p>
          <a:p>
            <a:pPr eaLnBrk="1" hangingPunct="1"/>
            <a:r>
              <a:rPr lang="en-US" dirty="0" smtClean="0">
                <a:latin typeface="Arial" charset="0"/>
                <a:ea typeface="ＭＳ Ｐゴシック"/>
                <a:cs typeface="ＭＳ Ｐゴシック"/>
              </a:rPr>
              <a:t>Short trip</a:t>
            </a:r>
          </a:p>
          <a:p>
            <a:pPr eaLnBrk="1" hangingPunct="1"/>
            <a:r>
              <a:rPr lang="en-US" dirty="0" err="1" smtClean="0">
                <a:latin typeface="Arial" charset="0"/>
                <a:ea typeface="ＭＳ Ｐゴシック"/>
                <a:cs typeface="ＭＳ Ｐゴシック"/>
              </a:rPr>
              <a:t>Backream</a:t>
            </a:r>
            <a:r>
              <a:rPr lang="en-US" dirty="0" smtClean="0">
                <a:latin typeface="Arial" charset="0"/>
                <a:ea typeface="ＭＳ Ｐゴシック"/>
                <a:cs typeface="ＭＳ Ｐゴシック"/>
              </a:rPr>
              <a:t>**</a:t>
            </a:r>
          </a:p>
          <a:p>
            <a:pPr eaLnBrk="1" hangingPunct="1"/>
            <a:r>
              <a:rPr lang="en-US" dirty="0" smtClean="0">
                <a:latin typeface="Arial" charset="0"/>
                <a:ea typeface="ＭＳ Ｐゴシック"/>
                <a:cs typeface="ＭＳ Ｐゴシック"/>
              </a:rPr>
              <a:t>Casing design</a:t>
            </a:r>
          </a:p>
        </p:txBody>
      </p:sp>
      <p:sp>
        <p:nvSpPr>
          <p:cNvPr id="40963" name="Footer Placeholder 3"/>
          <p:cNvSpPr>
            <a:spLocks noGrp="1"/>
          </p:cNvSpPr>
          <p:nvPr>
            <p:ph type="ftr" sz="quarter" idx="10"/>
          </p:nvPr>
        </p:nvSpPr>
        <p:spPr>
          <a:noFill/>
        </p:spPr>
        <p:txBody>
          <a:bodyPr/>
          <a:lstStyle/>
          <a:p>
            <a:r>
              <a:rPr lang="en-US" smtClean="0">
                <a:latin typeface="Arial" charset="0"/>
              </a:rPr>
              <a:t>© 2011 Baker Hughes Incorporated. All Rights Reserved. </a:t>
            </a:r>
          </a:p>
        </p:txBody>
      </p:sp>
      <p:sp>
        <p:nvSpPr>
          <p:cNvPr id="40964" name="Slide Number Placeholder 4"/>
          <p:cNvSpPr>
            <a:spLocks noGrp="1"/>
          </p:cNvSpPr>
          <p:nvPr>
            <p:ph type="sldNum" sz="quarter" idx="11"/>
          </p:nvPr>
        </p:nvSpPr>
        <p:spPr>
          <a:noFill/>
        </p:spPr>
        <p:txBody>
          <a:bodyPr/>
          <a:lstStyle/>
          <a:p>
            <a:fld id="{10EBBFF7-1127-4F13-A5A4-D629709F56F8}" type="slidenum">
              <a:rPr lang="en-US" smtClean="0">
                <a:latin typeface="Arial" charset="0"/>
              </a:rPr>
              <a:pPr/>
              <a:t>6</a:t>
            </a:fld>
            <a:endParaRPr lang="en-US" smtClean="0">
              <a:latin typeface="Arial" charset="0"/>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1000"/>
                                  </p:stCondLst>
                                  <p:childTnLst>
                                    <p:set>
                                      <p:cBhvr>
                                        <p:cTn id="6" dur="1" fill="hold">
                                          <p:stCondLst>
                                            <p:cond delay="0"/>
                                          </p:stCondLst>
                                        </p:cTn>
                                        <p:tgtEl>
                                          <p:spTgt spid="40962">
                                            <p:txEl>
                                              <p:pRg st="0" end="0"/>
                                            </p:txEl>
                                          </p:spTgt>
                                        </p:tgtEl>
                                        <p:attrNameLst>
                                          <p:attrName>style.visibility</p:attrName>
                                        </p:attrNameLst>
                                      </p:cBhvr>
                                      <p:to>
                                        <p:strVal val="visible"/>
                                      </p:to>
                                    </p:set>
                                    <p:animEffect transition="in" filter="fade">
                                      <p:cBhvr>
                                        <p:cTn id="7" dur="1000"/>
                                        <p:tgtEl>
                                          <p:spTgt spid="40962">
                                            <p:txEl>
                                              <p:pRg st="0" end="0"/>
                                            </p:txEl>
                                          </p:spTgt>
                                        </p:tgtEl>
                                      </p:cBhvr>
                                    </p:animEffect>
                                    <p:anim calcmode="lin" valueType="num">
                                      <p:cBhvr>
                                        <p:cTn id="8" dur="1000" fill="hold"/>
                                        <p:tgtEl>
                                          <p:spTgt spid="4096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0962">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42" presetClass="entr" presetSubtype="0" fill="hold" nodeType="afterEffect">
                                  <p:stCondLst>
                                    <p:cond delay="500"/>
                                  </p:stCondLst>
                                  <p:childTnLst>
                                    <p:set>
                                      <p:cBhvr>
                                        <p:cTn id="12" dur="1" fill="hold">
                                          <p:stCondLst>
                                            <p:cond delay="0"/>
                                          </p:stCondLst>
                                        </p:cTn>
                                        <p:tgtEl>
                                          <p:spTgt spid="40962">
                                            <p:txEl>
                                              <p:pRg st="1" end="1"/>
                                            </p:txEl>
                                          </p:spTgt>
                                        </p:tgtEl>
                                        <p:attrNameLst>
                                          <p:attrName>style.visibility</p:attrName>
                                        </p:attrNameLst>
                                      </p:cBhvr>
                                      <p:to>
                                        <p:strVal val="visible"/>
                                      </p:to>
                                    </p:set>
                                    <p:animEffect transition="in" filter="fade">
                                      <p:cBhvr>
                                        <p:cTn id="13" dur="500"/>
                                        <p:tgtEl>
                                          <p:spTgt spid="40962">
                                            <p:txEl>
                                              <p:pRg st="1" end="1"/>
                                            </p:txEl>
                                          </p:spTgt>
                                        </p:tgtEl>
                                      </p:cBhvr>
                                    </p:animEffect>
                                    <p:anim calcmode="lin" valueType="num">
                                      <p:cBhvr>
                                        <p:cTn id="14" dur="500" fill="hold"/>
                                        <p:tgtEl>
                                          <p:spTgt spid="40962">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40962">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3000"/>
                            </p:stCondLst>
                            <p:childTnLst>
                              <p:par>
                                <p:cTn id="17" presetID="42" presetClass="entr" presetSubtype="0" fill="hold" nodeType="afterEffect">
                                  <p:stCondLst>
                                    <p:cond delay="500"/>
                                  </p:stCondLst>
                                  <p:childTnLst>
                                    <p:set>
                                      <p:cBhvr>
                                        <p:cTn id="18" dur="1" fill="hold">
                                          <p:stCondLst>
                                            <p:cond delay="0"/>
                                          </p:stCondLst>
                                        </p:cTn>
                                        <p:tgtEl>
                                          <p:spTgt spid="40962">
                                            <p:txEl>
                                              <p:pRg st="2" end="2"/>
                                            </p:txEl>
                                          </p:spTgt>
                                        </p:tgtEl>
                                        <p:attrNameLst>
                                          <p:attrName>style.visibility</p:attrName>
                                        </p:attrNameLst>
                                      </p:cBhvr>
                                      <p:to>
                                        <p:strVal val="visible"/>
                                      </p:to>
                                    </p:set>
                                    <p:animEffect transition="in" filter="fade">
                                      <p:cBhvr>
                                        <p:cTn id="19" dur="500"/>
                                        <p:tgtEl>
                                          <p:spTgt spid="40962">
                                            <p:txEl>
                                              <p:pRg st="2" end="2"/>
                                            </p:txEl>
                                          </p:spTgt>
                                        </p:tgtEl>
                                      </p:cBhvr>
                                    </p:animEffect>
                                    <p:anim calcmode="lin" valueType="num">
                                      <p:cBhvr>
                                        <p:cTn id="20" dur="500" fill="hold"/>
                                        <p:tgtEl>
                                          <p:spTgt spid="40962">
                                            <p:txEl>
                                              <p:pRg st="2" end="2"/>
                                            </p:txEl>
                                          </p:spTgt>
                                        </p:tgtEl>
                                        <p:attrNameLst>
                                          <p:attrName>ppt_x</p:attrName>
                                        </p:attrNameLst>
                                      </p:cBhvr>
                                      <p:tavLst>
                                        <p:tav tm="0">
                                          <p:val>
                                            <p:strVal val="#ppt_x"/>
                                          </p:val>
                                        </p:tav>
                                        <p:tav tm="100000">
                                          <p:val>
                                            <p:strVal val="#ppt_x"/>
                                          </p:val>
                                        </p:tav>
                                      </p:tavLst>
                                    </p:anim>
                                    <p:anim calcmode="lin" valueType="num">
                                      <p:cBhvr>
                                        <p:cTn id="21" dur="500" fill="hold"/>
                                        <p:tgtEl>
                                          <p:spTgt spid="40962">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4000"/>
                            </p:stCondLst>
                            <p:childTnLst>
                              <p:par>
                                <p:cTn id="23" presetID="42" presetClass="entr" presetSubtype="0" fill="hold" nodeType="afterEffect">
                                  <p:stCondLst>
                                    <p:cond delay="500"/>
                                  </p:stCondLst>
                                  <p:childTnLst>
                                    <p:set>
                                      <p:cBhvr>
                                        <p:cTn id="24" dur="1" fill="hold">
                                          <p:stCondLst>
                                            <p:cond delay="0"/>
                                          </p:stCondLst>
                                        </p:cTn>
                                        <p:tgtEl>
                                          <p:spTgt spid="40962">
                                            <p:txEl>
                                              <p:pRg st="3" end="3"/>
                                            </p:txEl>
                                          </p:spTgt>
                                        </p:tgtEl>
                                        <p:attrNameLst>
                                          <p:attrName>style.visibility</p:attrName>
                                        </p:attrNameLst>
                                      </p:cBhvr>
                                      <p:to>
                                        <p:strVal val="visible"/>
                                      </p:to>
                                    </p:set>
                                    <p:animEffect transition="in" filter="fade">
                                      <p:cBhvr>
                                        <p:cTn id="25" dur="500"/>
                                        <p:tgtEl>
                                          <p:spTgt spid="40962">
                                            <p:txEl>
                                              <p:pRg st="3" end="3"/>
                                            </p:txEl>
                                          </p:spTgt>
                                        </p:tgtEl>
                                      </p:cBhvr>
                                    </p:animEffect>
                                    <p:anim calcmode="lin" valueType="num">
                                      <p:cBhvr>
                                        <p:cTn id="26" dur="500" fill="hold"/>
                                        <p:tgtEl>
                                          <p:spTgt spid="40962">
                                            <p:txEl>
                                              <p:pRg st="3" end="3"/>
                                            </p:txEl>
                                          </p:spTgt>
                                        </p:tgtEl>
                                        <p:attrNameLst>
                                          <p:attrName>ppt_x</p:attrName>
                                        </p:attrNameLst>
                                      </p:cBhvr>
                                      <p:tavLst>
                                        <p:tav tm="0">
                                          <p:val>
                                            <p:strVal val="#ppt_x"/>
                                          </p:val>
                                        </p:tav>
                                        <p:tav tm="100000">
                                          <p:val>
                                            <p:strVal val="#ppt_x"/>
                                          </p:val>
                                        </p:tav>
                                      </p:tavLst>
                                    </p:anim>
                                    <p:anim calcmode="lin" valueType="num">
                                      <p:cBhvr>
                                        <p:cTn id="27" dur="500" fill="hold"/>
                                        <p:tgtEl>
                                          <p:spTgt spid="40962">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5000"/>
                            </p:stCondLst>
                            <p:childTnLst>
                              <p:par>
                                <p:cTn id="29" presetID="42" presetClass="entr" presetSubtype="0" fill="hold" nodeType="afterEffect">
                                  <p:stCondLst>
                                    <p:cond delay="500"/>
                                  </p:stCondLst>
                                  <p:childTnLst>
                                    <p:set>
                                      <p:cBhvr>
                                        <p:cTn id="30" dur="1" fill="hold">
                                          <p:stCondLst>
                                            <p:cond delay="0"/>
                                          </p:stCondLst>
                                        </p:cTn>
                                        <p:tgtEl>
                                          <p:spTgt spid="40962">
                                            <p:txEl>
                                              <p:pRg st="4" end="4"/>
                                            </p:txEl>
                                          </p:spTgt>
                                        </p:tgtEl>
                                        <p:attrNameLst>
                                          <p:attrName>style.visibility</p:attrName>
                                        </p:attrNameLst>
                                      </p:cBhvr>
                                      <p:to>
                                        <p:strVal val="visible"/>
                                      </p:to>
                                    </p:set>
                                    <p:animEffect transition="in" filter="fade">
                                      <p:cBhvr>
                                        <p:cTn id="31" dur="500"/>
                                        <p:tgtEl>
                                          <p:spTgt spid="40962">
                                            <p:txEl>
                                              <p:pRg st="4" end="4"/>
                                            </p:txEl>
                                          </p:spTgt>
                                        </p:tgtEl>
                                      </p:cBhvr>
                                    </p:animEffect>
                                    <p:anim calcmode="lin" valueType="num">
                                      <p:cBhvr>
                                        <p:cTn id="32" dur="500" fill="hold"/>
                                        <p:tgtEl>
                                          <p:spTgt spid="40962">
                                            <p:txEl>
                                              <p:pRg st="4" end="4"/>
                                            </p:txEl>
                                          </p:spTgt>
                                        </p:tgtEl>
                                        <p:attrNameLst>
                                          <p:attrName>ppt_x</p:attrName>
                                        </p:attrNameLst>
                                      </p:cBhvr>
                                      <p:tavLst>
                                        <p:tav tm="0">
                                          <p:val>
                                            <p:strVal val="#ppt_x"/>
                                          </p:val>
                                        </p:tav>
                                        <p:tav tm="100000">
                                          <p:val>
                                            <p:strVal val="#ppt_x"/>
                                          </p:val>
                                        </p:tav>
                                      </p:tavLst>
                                    </p:anim>
                                    <p:anim calcmode="lin" valueType="num">
                                      <p:cBhvr>
                                        <p:cTn id="33" dur="500" fill="hold"/>
                                        <p:tgtEl>
                                          <p:spTgt spid="40962">
                                            <p:txEl>
                                              <p:pRg st="4" end="4"/>
                                            </p:txEl>
                                          </p:spTgt>
                                        </p:tgtEl>
                                        <p:attrNameLst>
                                          <p:attrName>ppt_y</p:attrName>
                                        </p:attrNameLst>
                                      </p:cBhvr>
                                      <p:tavLst>
                                        <p:tav tm="0">
                                          <p:val>
                                            <p:strVal val="#ppt_y+.1"/>
                                          </p:val>
                                        </p:tav>
                                        <p:tav tm="100000">
                                          <p:val>
                                            <p:strVal val="#ppt_y"/>
                                          </p:val>
                                        </p:tav>
                                      </p:tavLst>
                                    </p:anim>
                                  </p:childTnLst>
                                </p:cTn>
                              </p:par>
                            </p:childTnLst>
                          </p:cTn>
                        </p:par>
                        <p:par>
                          <p:cTn id="34" fill="hold">
                            <p:stCondLst>
                              <p:cond delay="6000"/>
                            </p:stCondLst>
                            <p:childTnLst>
                              <p:par>
                                <p:cTn id="35" presetID="42" presetClass="entr" presetSubtype="0" fill="hold" nodeType="afterEffect">
                                  <p:stCondLst>
                                    <p:cond delay="500"/>
                                  </p:stCondLst>
                                  <p:childTnLst>
                                    <p:set>
                                      <p:cBhvr>
                                        <p:cTn id="36" dur="1" fill="hold">
                                          <p:stCondLst>
                                            <p:cond delay="0"/>
                                          </p:stCondLst>
                                        </p:cTn>
                                        <p:tgtEl>
                                          <p:spTgt spid="40962">
                                            <p:txEl>
                                              <p:pRg st="5" end="5"/>
                                            </p:txEl>
                                          </p:spTgt>
                                        </p:tgtEl>
                                        <p:attrNameLst>
                                          <p:attrName>style.visibility</p:attrName>
                                        </p:attrNameLst>
                                      </p:cBhvr>
                                      <p:to>
                                        <p:strVal val="visible"/>
                                      </p:to>
                                    </p:set>
                                    <p:animEffect transition="in" filter="fade">
                                      <p:cBhvr>
                                        <p:cTn id="37" dur="500"/>
                                        <p:tgtEl>
                                          <p:spTgt spid="40962">
                                            <p:txEl>
                                              <p:pRg st="5" end="5"/>
                                            </p:txEl>
                                          </p:spTgt>
                                        </p:tgtEl>
                                      </p:cBhvr>
                                    </p:animEffect>
                                    <p:anim calcmode="lin" valueType="num">
                                      <p:cBhvr>
                                        <p:cTn id="38" dur="500" fill="hold"/>
                                        <p:tgtEl>
                                          <p:spTgt spid="40962">
                                            <p:txEl>
                                              <p:pRg st="5" end="5"/>
                                            </p:txEl>
                                          </p:spTgt>
                                        </p:tgtEl>
                                        <p:attrNameLst>
                                          <p:attrName>ppt_x</p:attrName>
                                        </p:attrNameLst>
                                      </p:cBhvr>
                                      <p:tavLst>
                                        <p:tav tm="0">
                                          <p:val>
                                            <p:strVal val="#ppt_x"/>
                                          </p:val>
                                        </p:tav>
                                        <p:tav tm="100000">
                                          <p:val>
                                            <p:strVal val="#ppt_x"/>
                                          </p:val>
                                        </p:tav>
                                      </p:tavLst>
                                    </p:anim>
                                    <p:anim calcmode="lin" valueType="num">
                                      <p:cBhvr>
                                        <p:cTn id="39" dur="500" fill="hold"/>
                                        <p:tgtEl>
                                          <p:spTgt spid="40962">
                                            <p:txEl>
                                              <p:pRg st="5" end="5"/>
                                            </p:txEl>
                                          </p:spTgt>
                                        </p:tgtEl>
                                        <p:attrNameLst>
                                          <p:attrName>ppt_y</p:attrName>
                                        </p:attrNameLst>
                                      </p:cBhvr>
                                      <p:tavLst>
                                        <p:tav tm="0">
                                          <p:val>
                                            <p:strVal val="#ppt_y+.1"/>
                                          </p:val>
                                        </p:tav>
                                        <p:tav tm="100000">
                                          <p:val>
                                            <p:strVal val="#ppt_y"/>
                                          </p:val>
                                        </p:tav>
                                      </p:tavLst>
                                    </p:anim>
                                  </p:childTnLst>
                                </p:cTn>
                              </p:par>
                            </p:childTnLst>
                          </p:cTn>
                        </p:par>
                        <p:par>
                          <p:cTn id="40" fill="hold">
                            <p:stCondLst>
                              <p:cond delay="7000"/>
                            </p:stCondLst>
                            <p:childTnLst>
                              <p:par>
                                <p:cTn id="41" presetID="42" presetClass="entr" presetSubtype="0" fill="hold" nodeType="afterEffect">
                                  <p:stCondLst>
                                    <p:cond delay="500"/>
                                  </p:stCondLst>
                                  <p:childTnLst>
                                    <p:set>
                                      <p:cBhvr>
                                        <p:cTn id="42" dur="1" fill="hold">
                                          <p:stCondLst>
                                            <p:cond delay="0"/>
                                          </p:stCondLst>
                                        </p:cTn>
                                        <p:tgtEl>
                                          <p:spTgt spid="40962">
                                            <p:txEl>
                                              <p:pRg st="6" end="6"/>
                                            </p:txEl>
                                          </p:spTgt>
                                        </p:tgtEl>
                                        <p:attrNameLst>
                                          <p:attrName>style.visibility</p:attrName>
                                        </p:attrNameLst>
                                      </p:cBhvr>
                                      <p:to>
                                        <p:strVal val="visible"/>
                                      </p:to>
                                    </p:set>
                                    <p:animEffect transition="in" filter="fade">
                                      <p:cBhvr>
                                        <p:cTn id="43" dur="500"/>
                                        <p:tgtEl>
                                          <p:spTgt spid="40962">
                                            <p:txEl>
                                              <p:pRg st="6" end="6"/>
                                            </p:txEl>
                                          </p:spTgt>
                                        </p:tgtEl>
                                      </p:cBhvr>
                                    </p:animEffect>
                                    <p:anim calcmode="lin" valueType="num">
                                      <p:cBhvr>
                                        <p:cTn id="44" dur="500" fill="hold"/>
                                        <p:tgtEl>
                                          <p:spTgt spid="40962">
                                            <p:txEl>
                                              <p:pRg st="6" end="6"/>
                                            </p:txEl>
                                          </p:spTgt>
                                        </p:tgtEl>
                                        <p:attrNameLst>
                                          <p:attrName>ppt_x</p:attrName>
                                        </p:attrNameLst>
                                      </p:cBhvr>
                                      <p:tavLst>
                                        <p:tav tm="0">
                                          <p:val>
                                            <p:strVal val="#ppt_x"/>
                                          </p:val>
                                        </p:tav>
                                        <p:tav tm="100000">
                                          <p:val>
                                            <p:strVal val="#ppt_x"/>
                                          </p:val>
                                        </p:tav>
                                      </p:tavLst>
                                    </p:anim>
                                    <p:anim calcmode="lin" valueType="num">
                                      <p:cBhvr>
                                        <p:cTn id="45" dur="500" fill="hold"/>
                                        <p:tgtEl>
                                          <p:spTgt spid="40962">
                                            <p:txEl>
                                              <p:pRg st="6" end="6"/>
                                            </p:txEl>
                                          </p:spTgt>
                                        </p:tgtEl>
                                        <p:attrNameLst>
                                          <p:attrName>ppt_y</p:attrName>
                                        </p:attrNameLst>
                                      </p:cBhvr>
                                      <p:tavLst>
                                        <p:tav tm="0">
                                          <p:val>
                                            <p:strVal val="#ppt_y+.1"/>
                                          </p:val>
                                        </p:tav>
                                        <p:tav tm="100000">
                                          <p:val>
                                            <p:strVal val="#ppt_y"/>
                                          </p:val>
                                        </p:tav>
                                      </p:tavLst>
                                    </p:anim>
                                  </p:childTnLst>
                                </p:cTn>
                              </p:par>
                            </p:childTnLst>
                          </p:cTn>
                        </p:par>
                        <p:par>
                          <p:cTn id="46" fill="hold">
                            <p:stCondLst>
                              <p:cond delay="8000"/>
                            </p:stCondLst>
                            <p:childTnLst>
                              <p:par>
                                <p:cTn id="47" presetID="42" presetClass="entr" presetSubtype="0" fill="hold" nodeType="afterEffect">
                                  <p:stCondLst>
                                    <p:cond delay="500"/>
                                  </p:stCondLst>
                                  <p:childTnLst>
                                    <p:set>
                                      <p:cBhvr>
                                        <p:cTn id="48" dur="1" fill="hold">
                                          <p:stCondLst>
                                            <p:cond delay="0"/>
                                          </p:stCondLst>
                                        </p:cTn>
                                        <p:tgtEl>
                                          <p:spTgt spid="40962">
                                            <p:txEl>
                                              <p:pRg st="7" end="7"/>
                                            </p:txEl>
                                          </p:spTgt>
                                        </p:tgtEl>
                                        <p:attrNameLst>
                                          <p:attrName>style.visibility</p:attrName>
                                        </p:attrNameLst>
                                      </p:cBhvr>
                                      <p:to>
                                        <p:strVal val="visible"/>
                                      </p:to>
                                    </p:set>
                                    <p:animEffect transition="in" filter="fade">
                                      <p:cBhvr>
                                        <p:cTn id="49" dur="500"/>
                                        <p:tgtEl>
                                          <p:spTgt spid="40962">
                                            <p:txEl>
                                              <p:pRg st="7" end="7"/>
                                            </p:txEl>
                                          </p:spTgt>
                                        </p:tgtEl>
                                      </p:cBhvr>
                                    </p:animEffect>
                                    <p:anim calcmode="lin" valueType="num">
                                      <p:cBhvr>
                                        <p:cTn id="50" dur="500" fill="hold"/>
                                        <p:tgtEl>
                                          <p:spTgt spid="40962">
                                            <p:txEl>
                                              <p:pRg st="7" end="7"/>
                                            </p:txEl>
                                          </p:spTgt>
                                        </p:tgtEl>
                                        <p:attrNameLst>
                                          <p:attrName>ppt_x</p:attrName>
                                        </p:attrNameLst>
                                      </p:cBhvr>
                                      <p:tavLst>
                                        <p:tav tm="0">
                                          <p:val>
                                            <p:strVal val="#ppt_x"/>
                                          </p:val>
                                        </p:tav>
                                        <p:tav tm="100000">
                                          <p:val>
                                            <p:strVal val="#ppt_x"/>
                                          </p:val>
                                        </p:tav>
                                      </p:tavLst>
                                    </p:anim>
                                    <p:anim calcmode="lin" valueType="num">
                                      <p:cBhvr>
                                        <p:cTn id="51" dur="500" fill="hold"/>
                                        <p:tgtEl>
                                          <p:spTgt spid="40962">
                                            <p:txEl>
                                              <p:pRg st="7" end="7"/>
                                            </p:txEl>
                                          </p:spTgt>
                                        </p:tgtEl>
                                        <p:attrNameLst>
                                          <p:attrName>ppt_y</p:attrName>
                                        </p:attrNameLst>
                                      </p:cBhvr>
                                      <p:tavLst>
                                        <p:tav tm="0">
                                          <p:val>
                                            <p:strVal val="#ppt_y+.1"/>
                                          </p:val>
                                        </p:tav>
                                        <p:tav tm="100000">
                                          <p:val>
                                            <p:strVal val="#ppt_y"/>
                                          </p:val>
                                        </p:tav>
                                      </p:tavLst>
                                    </p:anim>
                                  </p:childTnLst>
                                </p:cTn>
                              </p:par>
                            </p:childTnLst>
                          </p:cTn>
                        </p:par>
                        <p:par>
                          <p:cTn id="52" fill="hold">
                            <p:stCondLst>
                              <p:cond delay="9000"/>
                            </p:stCondLst>
                            <p:childTnLst>
                              <p:par>
                                <p:cTn id="53" presetID="42" presetClass="entr" presetSubtype="0" fill="hold" nodeType="afterEffect">
                                  <p:stCondLst>
                                    <p:cond delay="500"/>
                                  </p:stCondLst>
                                  <p:childTnLst>
                                    <p:set>
                                      <p:cBhvr>
                                        <p:cTn id="54" dur="1" fill="hold">
                                          <p:stCondLst>
                                            <p:cond delay="0"/>
                                          </p:stCondLst>
                                        </p:cTn>
                                        <p:tgtEl>
                                          <p:spTgt spid="40962">
                                            <p:txEl>
                                              <p:pRg st="8" end="8"/>
                                            </p:txEl>
                                          </p:spTgt>
                                        </p:tgtEl>
                                        <p:attrNameLst>
                                          <p:attrName>style.visibility</p:attrName>
                                        </p:attrNameLst>
                                      </p:cBhvr>
                                      <p:to>
                                        <p:strVal val="visible"/>
                                      </p:to>
                                    </p:set>
                                    <p:animEffect transition="in" filter="fade">
                                      <p:cBhvr>
                                        <p:cTn id="55" dur="500"/>
                                        <p:tgtEl>
                                          <p:spTgt spid="40962">
                                            <p:txEl>
                                              <p:pRg st="8" end="8"/>
                                            </p:txEl>
                                          </p:spTgt>
                                        </p:tgtEl>
                                      </p:cBhvr>
                                    </p:animEffect>
                                    <p:anim calcmode="lin" valueType="num">
                                      <p:cBhvr>
                                        <p:cTn id="56" dur="500" fill="hold"/>
                                        <p:tgtEl>
                                          <p:spTgt spid="40962">
                                            <p:txEl>
                                              <p:pRg st="8" end="8"/>
                                            </p:txEl>
                                          </p:spTgt>
                                        </p:tgtEl>
                                        <p:attrNameLst>
                                          <p:attrName>ppt_x</p:attrName>
                                        </p:attrNameLst>
                                      </p:cBhvr>
                                      <p:tavLst>
                                        <p:tav tm="0">
                                          <p:val>
                                            <p:strVal val="#ppt_x"/>
                                          </p:val>
                                        </p:tav>
                                        <p:tav tm="100000">
                                          <p:val>
                                            <p:strVal val="#ppt_x"/>
                                          </p:val>
                                        </p:tav>
                                      </p:tavLst>
                                    </p:anim>
                                    <p:anim calcmode="lin" valueType="num">
                                      <p:cBhvr>
                                        <p:cTn id="57" dur="500" fill="hold"/>
                                        <p:tgtEl>
                                          <p:spTgt spid="40962">
                                            <p:txEl>
                                              <p:pRg st="8" end="8"/>
                                            </p:txEl>
                                          </p:spTgt>
                                        </p:tgtEl>
                                        <p:attrNameLst>
                                          <p:attrName>ppt_y</p:attrName>
                                        </p:attrNameLst>
                                      </p:cBhvr>
                                      <p:tavLst>
                                        <p:tav tm="0">
                                          <p:val>
                                            <p:strVal val="#ppt_y+.1"/>
                                          </p:val>
                                        </p:tav>
                                        <p:tav tm="100000">
                                          <p:val>
                                            <p:strVal val="#ppt_y"/>
                                          </p:val>
                                        </p:tav>
                                      </p:tavLst>
                                    </p:anim>
                                  </p:childTnLst>
                                </p:cTn>
                              </p:par>
                            </p:childTnLst>
                          </p:cTn>
                        </p:par>
                        <p:par>
                          <p:cTn id="58" fill="hold">
                            <p:stCondLst>
                              <p:cond delay="10000"/>
                            </p:stCondLst>
                            <p:childTnLst>
                              <p:par>
                                <p:cTn id="59" presetID="42" presetClass="entr" presetSubtype="0" fill="hold" nodeType="afterEffect">
                                  <p:stCondLst>
                                    <p:cond delay="500"/>
                                  </p:stCondLst>
                                  <p:childTnLst>
                                    <p:set>
                                      <p:cBhvr>
                                        <p:cTn id="60" dur="1" fill="hold">
                                          <p:stCondLst>
                                            <p:cond delay="0"/>
                                          </p:stCondLst>
                                        </p:cTn>
                                        <p:tgtEl>
                                          <p:spTgt spid="40962">
                                            <p:txEl>
                                              <p:pRg st="9" end="9"/>
                                            </p:txEl>
                                          </p:spTgt>
                                        </p:tgtEl>
                                        <p:attrNameLst>
                                          <p:attrName>style.visibility</p:attrName>
                                        </p:attrNameLst>
                                      </p:cBhvr>
                                      <p:to>
                                        <p:strVal val="visible"/>
                                      </p:to>
                                    </p:set>
                                    <p:animEffect transition="in" filter="fade">
                                      <p:cBhvr>
                                        <p:cTn id="61" dur="500"/>
                                        <p:tgtEl>
                                          <p:spTgt spid="40962">
                                            <p:txEl>
                                              <p:pRg st="9" end="9"/>
                                            </p:txEl>
                                          </p:spTgt>
                                        </p:tgtEl>
                                      </p:cBhvr>
                                    </p:animEffect>
                                    <p:anim calcmode="lin" valueType="num">
                                      <p:cBhvr>
                                        <p:cTn id="62" dur="500" fill="hold"/>
                                        <p:tgtEl>
                                          <p:spTgt spid="40962">
                                            <p:txEl>
                                              <p:pRg st="9" end="9"/>
                                            </p:txEl>
                                          </p:spTgt>
                                        </p:tgtEl>
                                        <p:attrNameLst>
                                          <p:attrName>ppt_x</p:attrName>
                                        </p:attrNameLst>
                                      </p:cBhvr>
                                      <p:tavLst>
                                        <p:tav tm="0">
                                          <p:val>
                                            <p:strVal val="#ppt_x"/>
                                          </p:val>
                                        </p:tav>
                                        <p:tav tm="100000">
                                          <p:val>
                                            <p:strVal val="#ppt_x"/>
                                          </p:val>
                                        </p:tav>
                                      </p:tavLst>
                                    </p:anim>
                                    <p:anim calcmode="lin" valueType="num">
                                      <p:cBhvr>
                                        <p:cTn id="63" dur="500" fill="hold"/>
                                        <p:tgtEl>
                                          <p:spTgt spid="40962">
                                            <p:txEl>
                                              <p:pRg st="9" end="9"/>
                                            </p:txEl>
                                          </p:spTgt>
                                        </p:tgtEl>
                                        <p:attrNameLst>
                                          <p:attrName>ppt_y</p:attrName>
                                        </p:attrNameLst>
                                      </p:cBhvr>
                                      <p:tavLst>
                                        <p:tav tm="0">
                                          <p:val>
                                            <p:strVal val="#ppt_y+.1"/>
                                          </p:val>
                                        </p:tav>
                                        <p:tav tm="100000">
                                          <p:val>
                                            <p:strVal val="#ppt_y"/>
                                          </p:val>
                                        </p:tav>
                                      </p:tavLst>
                                    </p:anim>
                                  </p:childTnLst>
                                </p:cTn>
                              </p:par>
                            </p:childTnLst>
                          </p:cTn>
                        </p:par>
                        <p:par>
                          <p:cTn id="64" fill="hold">
                            <p:stCondLst>
                              <p:cond delay="11000"/>
                            </p:stCondLst>
                            <p:childTnLst>
                              <p:par>
                                <p:cTn id="65" presetID="42" presetClass="entr" presetSubtype="0" fill="hold" nodeType="afterEffect">
                                  <p:stCondLst>
                                    <p:cond delay="500"/>
                                  </p:stCondLst>
                                  <p:childTnLst>
                                    <p:set>
                                      <p:cBhvr>
                                        <p:cTn id="66" dur="1" fill="hold">
                                          <p:stCondLst>
                                            <p:cond delay="0"/>
                                          </p:stCondLst>
                                        </p:cTn>
                                        <p:tgtEl>
                                          <p:spTgt spid="40962">
                                            <p:txEl>
                                              <p:pRg st="10" end="10"/>
                                            </p:txEl>
                                          </p:spTgt>
                                        </p:tgtEl>
                                        <p:attrNameLst>
                                          <p:attrName>style.visibility</p:attrName>
                                        </p:attrNameLst>
                                      </p:cBhvr>
                                      <p:to>
                                        <p:strVal val="visible"/>
                                      </p:to>
                                    </p:set>
                                    <p:animEffect transition="in" filter="fade">
                                      <p:cBhvr>
                                        <p:cTn id="67" dur="500"/>
                                        <p:tgtEl>
                                          <p:spTgt spid="40962">
                                            <p:txEl>
                                              <p:pRg st="10" end="10"/>
                                            </p:txEl>
                                          </p:spTgt>
                                        </p:tgtEl>
                                      </p:cBhvr>
                                    </p:animEffect>
                                    <p:anim calcmode="lin" valueType="num">
                                      <p:cBhvr>
                                        <p:cTn id="68" dur="500" fill="hold"/>
                                        <p:tgtEl>
                                          <p:spTgt spid="40962">
                                            <p:txEl>
                                              <p:pRg st="10" end="10"/>
                                            </p:txEl>
                                          </p:spTgt>
                                        </p:tgtEl>
                                        <p:attrNameLst>
                                          <p:attrName>ppt_x</p:attrName>
                                        </p:attrNameLst>
                                      </p:cBhvr>
                                      <p:tavLst>
                                        <p:tav tm="0">
                                          <p:val>
                                            <p:strVal val="#ppt_x"/>
                                          </p:val>
                                        </p:tav>
                                        <p:tav tm="100000">
                                          <p:val>
                                            <p:strVal val="#ppt_x"/>
                                          </p:val>
                                        </p:tav>
                                      </p:tavLst>
                                    </p:anim>
                                    <p:anim calcmode="lin" valueType="num">
                                      <p:cBhvr>
                                        <p:cTn id="69" dur="500" fill="hold"/>
                                        <p:tgtEl>
                                          <p:spTgt spid="40962">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Text Box 3"/>
          <p:cNvSpPr txBox="1">
            <a:spLocks noChangeArrowheads="1"/>
          </p:cNvSpPr>
          <p:nvPr/>
        </p:nvSpPr>
        <p:spPr bwMode="auto">
          <a:xfrm>
            <a:off x="3311525" y="1527175"/>
            <a:ext cx="747713" cy="1187450"/>
          </a:xfrm>
          <a:prstGeom prst="rect">
            <a:avLst/>
          </a:prstGeom>
          <a:noFill/>
          <a:ln w="12700">
            <a:noFill/>
            <a:miter lim="800000"/>
            <a:headEnd type="none" w="sm" len="sm"/>
            <a:tailEnd type="none" w="sm" len="sm"/>
          </a:ln>
        </p:spPr>
        <p:txBody>
          <a:bodyPr wrap="none">
            <a:spAutoFit/>
          </a:bodyPr>
          <a:lstStyle/>
          <a:p>
            <a:pPr lvl="1" eaLnBrk="0" fontAlgn="base" hangingPunct="0">
              <a:spcBef>
                <a:spcPct val="0"/>
              </a:spcBef>
              <a:spcAft>
                <a:spcPct val="0"/>
              </a:spcAft>
              <a:buFontTx/>
              <a:buChar char="•"/>
            </a:pPr>
            <a:endParaRPr lang="en-US">
              <a:solidFill>
                <a:srgbClr val="000000"/>
              </a:solidFill>
              <a:latin typeface="Times New Roman" pitchFamily="18" charset="0"/>
            </a:endParaRPr>
          </a:p>
          <a:p>
            <a:pPr eaLnBrk="0" fontAlgn="base" hangingPunct="0">
              <a:spcBef>
                <a:spcPct val="0"/>
              </a:spcBef>
              <a:spcAft>
                <a:spcPct val="0"/>
              </a:spcAft>
              <a:buFontTx/>
              <a:buChar char="•"/>
            </a:pPr>
            <a:endParaRPr lang="en-US">
              <a:solidFill>
                <a:srgbClr val="000000"/>
              </a:solidFill>
              <a:latin typeface="Times New Roman" pitchFamily="18" charset="0"/>
            </a:endParaRPr>
          </a:p>
          <a:p>
            <a:pPr eaLnBrk="0" fontAlgn="base" hangingPunct="0">
              <a:spcBef>
                <a:spcPct val="0"/>
              </a:spcBef>
              <a:spcAft>
                <a:spcPct val="0"/>
              </a:spcAft>
            </a:pPr>
            <a:endParaRPr lang="en-US">
              <a:solidFill>
                <a:srgbClr val="000000"/>
              </a:solidFill>
              <a:latin typeface="Times New Roman" pitchFamily="18" charset="0"/>
            </a:endParaRPr>
          </a:p>
        </p:txBody>
      </p:sp>
      <p:graphicFrame>
        <p:nvGraphicFramePr>
          <p:cNvPr id="3074" name="Object 4"/>
          <p:cNvGraphicFramePr>
            <a:graphicFrameLocks/>
          </p:cNvGraphicFramePr>
          <p:nvPr>
            <p:extLst>
              <p:ext uri="{D42A27DB-BD31-4B8C-83A1-F6EECF244321}">
                <p14:modId xmlns:p14="http://schemas.microsoft.com/office/powerpoint/2010/main" val="1709932979"/>
              </p:ext>
            </p:extLst>
          </p:nvPr>
        </p:nvGraphicFramePr>
        <p:xfrm>
          <a:off x="336550" y="1294362"/>
          <a:ext cx="4283075" cy="5563638"/>
        </p:xfrm>
        <a:graphic>
          <a:graphicData uri="http://schemas.openxmlformats.org/presentationml/2006/ole">
            <mc:AlternateContent xmlns:mc="http://schemas.openxmlformats.org/markup-compatibility/2006">
              <mc:Choice xmlns:v="urn:schemas-microsoft-com:vml" Requires="v">
                <p:oleObj spid="_x0000_s47157" name="Bitmap Image" r:id="rId4" imgW="16527099" imgH="22576433" progId="PBrush">
                  <p:embed/>
                </p:oleObj>
              </mc:Choice>
              <mc:Fallback>
                <p:oleObj name="Bitmap Image" r:id="rId4" imgW="16527099" imgH="22576433" progId="PBrush">
                  <p:embed/>
                  <p:pic>
                    <p:nvPicPr>
                      <p:cNvPr id="0" name=""/>
                      <p:cNvPicPr>
                        <a:picLocks noChangeArrowheads="1"/>
                      </p:cNvPicPr>
                      <p:nvPr/>
                    </p:nvPicPr>
                    <p:blipFill>
                      <a:blip r:embed="rId5">
                        <a:extLst>
                          <a:ext uri="{28A0092B-C50C-407E-A947-70E740481C1C}">
                            <a14:useLocalDpi xmlns:a14="http://schemas.microsoft.com/office/drawing/2010/main" val="0"/>
                          </a:ext>
                        </a:extLst>
                      </a:blip>
                      <a:srcRect t="3210" r="24319" b="28360"/>
                      <a:stretch>
                        <a:fillRect/>
                      </a:stretch>
                    </p:blipFill>
                    <p:spPr bwMode="auto">
                      <a:xfrm>
                        <a:off x="336550" y="1294362"/>
                        <a:ext cx="4283075" cy="5563638"/>
                      </a:xfrm>
                      <a:prstGeom prst="rect">
                        <a:avLst/>
                      </a:prstGeom>
                      <a:noFill/>
                      <a:ln w="47625" cmpd="thinThick">
                        <a:solidFill>
                          <a:schemeClr val="accent2"/>
                        </a:solidFill>
                        <a:miter lim="800000"/>
                        <a:headEnd/>
                        <a:tailEnd/>
                      </a:ln>
                      <a:effectLst/>
                    </p:spPr>
                  </p:pic>
                </p:oleObj>
              </mc:Fallback>
            </mc:AlternateContent>
          </a:graphicData>
        </a:graphic>
      </p:graphicFrame>
      <p:sp>
        <p:nvSpPr>
          <p:cNvPr id="3077" name="Rectangle 5"/>
          <p:cNvSpPr>
            <a:spLocks noChangeArrowheads="1"/>
          </p:cNvSpPr>
          <p:nvPr/>
        </p:nvSpPr>
        <p:spPr bwMode="auto">
          <a:xfrm>
            <a:off x="4687888" y="1277938"/>
            <a:ext cx="4260850" cy="4037012"/>
          </a:xfrm>
          <a:prstGeom prst="rect">
            <a:avLst/>
          </a:prstGeom>
          <a:noFill/>
          <a:ln w="12700">
            <a:solidFill>
              <a:schemeClr val="bg2"/>
            </a:solidFill>
            <a:miter lim="800000"/>
            <a:headEnd type="none" w="sm" len="sm"/>
            <a:tailEnd type="none" w="sm" len="sm"/>
          </a:ln>
        </p:spPr>
        <p:txBody>
          <a:bodyPr>
            <a:spAutoFit/>
          </a:bodyPr>
          <a:lstStyle/>
          <a:p>
            <a:pPr marL="117475" indent="-117475" eaLnBrk="0" fontAlgn="base" hangingPunct="0">
              <a:lnSpc>
                <a:spcPct val="90000"/>
              </a:lnSpc>
              <a:spcBef>
                <a:spcPct val="20000"/>
              </a:spcBef>
              <a:spcAft>
                <a:spcPct val="0"/>
              </a:spcAft>
            </a:pPr>
            <a:r>
              <a:rPr lang="en-GB" sz="1600" b="1" dirty="0">
                <a:solidFill>
                  <a:srgbClr val="00549F"/>
                </a:solidFill>
                <a:latin typeface="Arial" charset="0"/>
              </a:rPr>
              <a:t>BACKGROUND</a:t>
            </a:r>
          </a:p>
          <a:p>
            <a:pPr marL="117475" indent="-117475" eaLnBrk="0" fontAlgn="base" hangingPunct="0">
              <a:lnSpc>
                <a:spcPct val="90000"/>
              </a:lnSpc>
              <a:spcBef>
                <a:spcPct val="20000"/>
              </a:spcBef>
              <a:spcAft>
                <a:spcPct val="0"/>
              </a:spcAft>
              <a:buFontTx/>
              <a:buChar char="•"/>
            </a:pPr>
            <a:r>
              <a:rPr lang="en-GB" sz="1600" b="1" dirty="0">
                <a:solidFill>
                  <a:srgbClr val="000000"/>
                </a:solidFill>
                <a:latin typeface="Arial" charset="0"/>
              </a:rPr>
              <a:t>12 1/4” hole at 63 degrees inclination</a:t>
            </a:r>
          </a:p>
          <a:p>
            <a:pPr marL="117475" indent="-117475" eaLnBrk="0" fontAlgn="base" hangingPunct="0">
              <a:lnSpc>
                <a:spcPct val="90000"/>
              </a:lnSpc>
              <a:spcBef>
                <a:spcPct val="20000"/>
              </a:spcBef>
              <a:spcAft>
                <a:spcPct val="0"/>
              </a:spcAft>
              <a:buFontTx/>
              <a:buChar char="•"/>
            </a:pPr>
            <a:r>
              <a:rPr lang="en-GB" sz="1600" b="1" dirty="0">
                <a:solidFill>
                  <a:srgbClr val="000000"/>
                </a:solidFill>
                <a:latin typeface="Arial" charset="0"/>
              </a:rPr>
              <a:t>Mud weight 12.5ppg and FIT 14ppg</a:t>
            </a:r>
          </a:p>
          <a:p>
            <a:pPr marL="117475" indent="-117475" eaLnBrk="0" fontAlgn="base" hangingPunct="0">
              <a:lnSpc>
                <a:spcPct val="90000"/>
              </a:lnSpc>
              <a:spcBef>
                <a:spcPct val="20000"/>
              </a:spcBef>
              <a:spcAft>
                <a:spcPct val="0"/>
              </a:spcAft>
              <a:buFontTx/>
              <a:buChar char="•"/>
            </a:pPr>
            <a:r>
              <a:rPr lang="en-GB" sz="1600" b="1" dirty="0">
                <a:solidFill>
                  <a:srgbClr val="000000"/>
                </a:solidFill>
                <a:latin typeface="Arial" charset="0"/>
              </a:rPr>
              <a:t>Drilling ahead with steerable motor</a:t>
            </a:r>
          </a:p>
          <a:p>
            <a:pPr marL="117475" indent="-117475" eaLnBrk="0" fontAlgn="base" hangingPunct="0">
              <a:lnSpc>
                <a:spcPct val="90000"/>
              </a:lnSpc>
              <a:spcBef>
                <a:spcPct val="20000"/>
              </a:spcBef>
              <a:spcAft>
                <a:spcPct val="0"/>
              </a:spcAft>
              <a:buFontTx/>
              <a:buChar char="•"/>
            </a:pPr>
            <a:endParaRPr lang="en-GB" sz="500" b="1" dirty="0">
              <a:solidFill>
                <a:srgbClr val="000000"/>
              </a:solidFill>
              <a:latin typeface="Arial" charset="0"/>
            </a:endParaRPr>
          </a:p>
          <a:p>
            <a:pPr marL="117475" indent="-117475" eaLnBrk="0" fontAlgn="base" hangingPunct="0">
              <a:lnSpc>
                <a:spcPct val="90000"/>
              </a:lnSpc>
              <a:spcBef>
                <a:spcPct val="20000"/>
              </a:spcBef>
              <a:spcAft>
                <a:spcPct val="0"/>
              </a:spcAft>
            </a:pPr>
            <a:r>
              <a:rPr lang="en-GB" sz="1600" b="1" dirty="0">
                <a:solidFill>
                  <a:srgbClr val="00549F"/>
                </a:solidFill>
                <a:latin typeface="Arial" charset="0"/>
              </a:rPr>
              <a:t>REALTIME OBSERVATIONS</a:t>
            </a:r>
          </a:p>
          <a:p>
            <a:pPr marL="117475" indent="-117475" eaLnBrk="0" fontAlgn="base" hangingPunct="0">
              <a:lnSpc>
                <a:spcPct val="90000"/>
              </a:lnSpc>
              <a:spcBef>
                <a:spcPct val="20000"/>
              </a:spcBef>
              <a:spcAft>
                <a:spcPct val="0"/>
              </a:spcAft>
              <a:buFontTx/>
              <a:buChar char="•"/>
            </a:pPr>
            <a:r>
              <a:rPr lang="en-GB" sz="1600" b="1" dirty="0">
                <a:solidFill>
                  <a:srgbClr val="FF0000"/>
                </a:solidFill>
                <a:latin typeface="Arial" charset="0"/>
              </a:rPr>
              <a:t>While going from sliding to rotary modes, occasional ECD spikes</a:t>
            </a:r>
          </a:p>
          <a:p>
            <a:pPr marL="117475" indent="-117475" eaLnBrk="0" fontAlgn="base" hangingPunct="0">
              <a:lnSpc>
                <a:spcPct val="90000"/>
              </a:lnSpc>
              <a:spcBef>
                <a:spcPct val="20000"/>
              </a:spcBef>
              <a:spcAft>
                <a:spcPct val="0"/>
              </a:spcAft>
              <a:buFontTx/>
              <a:buChar char="•"/>
            </a:pPr>
            <a:r>
              <a:rPr lang="en-GB" sz="1600" b="1" dirty="0">
                <a:solidFill>
                  <a:srgbClr val="000000"/>
                </a:solidFill>
                <a:latin typeface="Arial" charset="0"/>
              </a:rPr>
              <a:t>ECD 13.5-13.8 PPG spikes at connection</a:t>
            </a:r>
          </a:p>
          <a:p>
            <a:pPr marL="117475" indent="-117475" eaLnBrk="0" fontAlgn="base" hangingPunct="0">
              <a:lnSpc>
                <a:spcPct val="90000"/>
              </a:lnSpc>
              <a:spcBef>
                <a:spcPct val="20000"/>
              </a:spcBef>
              <a:spcAft>
                <a:spcPct val="0"/>
              </a:spcAft>
              <a:buFontTx/>
              <a:buChar char="•"/>
            </a:pPr>
            <a:endParaRPr lang="en-GB" sz="500" b="1" dirty="0">
              <a:solidFill>
                <a:srgbClr val="000000"/>
              </a:solidFill>
              <a:latin typeface="Arial" charset="0"/>
            </a:endParaRPr>
          </a:p>
          <a:p>
            <a:pPr marL="117475" indent="-117475" eaLnBrk="0" fontAlgn="base" hangingPunct="0">
              <a:lnSpc>
                <a:spcPct val="90000"/>
              </a:lnSpc>
              <a:spcBef>
                <a:spcPct val="20000"/>
              </a:spcBef>
              <a:spcAft>
                <a:spcPct val="0"/>
              </a:spcAft>
            </a:pPr>
            <a:r>
              <a:rPr lang="en-GB" sz="1600" b="1" dirty="0">
                <a:solidFill>
                  <a:srgbClr val="00549F"/>
                </a:solidFill>
                <a:latin typeface="Arial" charset="0"/>
              </a:rPr>
              <a:t>ACTION:</a:t>
            </a:r>
          </a:p>
          <a:p>
            <a:pPr marL="117475" indent="-117475" eaLnBrk="0" fontAlgn="base" hangingPunct="0">
              <a:lnSpc>
                <a:spcPct val="90000"/>
              </a:lnSpc>
              <a:spcBef>
                <a:spcPct val="20000"/>
              </a:spcBef>
              <a:spcAft>
                <a:spcPct val="0"/>
              </a:spcAft>
              <a:buFontTx/>
              <a:buChar char="•"/>
            </a:pPr>
            <a:r>
              <a:rPr lang="en-GB" sz="1600" b="1" dirty="0">
                <a:solidFill>
                  <a:srgbClr val="000000"/>
                </a:solidFill>
                <a:latin typeface="Arial" charset="0"/>
              </a:rPr>
              <a:t>Circulate 1.5xB/U prior to </a:t>
            </a:r>
            <a:r>
              <a:rPr lang="en-GB" sz="1600" b="1" dirty="0" err="1">
                <a:solidFill>
                  <a:srgbClr val="000000"/>
                </a:solidFill>
                <a:latin typeface="Arial" charset="0"/>
              </a:rPr>
              <a:t>drlg</a:t>
            </a:r>
            <a:r>
              <a:rPr lang="en-GB" sz="1600" b="1" dirty="0">
                <a:solidFill>
                  <a:srgbClr val="000000"/>
                </a:solidFill>
                <a:latin typeface="Arial" charset="0"/>
              </a:rPr>
              <a:t> ahead.</a:t>
            </a:r>
          </a:p>
          <a:p>
            <a:pPr marL="117475" indent="-117475" eaLnBrk="0" fontAlgn="base" hangingPunct="0">
              <a:lnSpc>
                <a:spcPct val="90000"/>
              </a:lnSpc>
              <a:spcBef>
                <a:spcPct val="20000"/>
              </a:spcBef>
              <a:spcAft>
                <a:spcPct val="0"/>
              </a:spcAft>
            </a:pPr>
            <a:endParaRPr lang="en-GB" sz="800" b="1" dirty="0">
              <a:solidFill>
                <a:srgbClr val="000000"/>
              </a:solidFill>
              <a:latin typeface="Arial" charset="0"/>
            </a:endParaRPr>
          </a:p>
          <a:p>
            <a:pPr marL="117475" indent="-117475" eaLnBrk="0" fontAlgn="base" hangingPunct="0">
              <a:lnSpc>
                <a:spcPct val="90000"/>
              </a:lnSpc>
              <a:spcBef>
                <a:spcPct val="20000"/>
              </a:spcBef>
              <a:spcAft>
                <a:spcPct val="0"/>
              </a:spcAft>
            </a:pPr>
            <a:r>
              <a:rPr lang="en-GB" sz="1600" b="1" dirty="0">
                <a:solidFill>
                  <a:srgbClr val="00549F"/>
                </a:solidFill>
                <a:latin typeface="Arial" charset="0"/>
              </a:rPr>
              <a:t>KEYPOINTS</a:t>
            </a:r>
          </a:p>
          <a:p>
            <a:pPr marL="117475" indent="-117475" eaLnBrk="0" fontAlgn="base" hangingPunct="0">
              <a:lnSpc>
                <a:spcPct val="90000"/>
              </a:lnSpc>
              <a:spcBef>
                <a:spcPct val="20000"/>
              </a:spcBef>
              <a:spcAft>
                <a:spcPct val="0"/>
              </a:spcAft>
              <a:buFontTx/>
              <a:buChar char="•"/>
            </a:pPr>
            <a:r>
              <a:rPr lang="en-GB" sz="1600" b="1" dirty="0" smtClean="0">
                <a:solidFill>
                  <a:srgbClr val="000000"/>
                </a:solidFill>
                <a:latin typeface="Arial" charset="0"/>
              </a:rPr>
              <a:t>SPP </a:t>
            </a:r>
            <a:r>
              <a:rPr lang="en-GB" sz="1600" b="1" dirty="0">
                <a:solidFill>
                  <a:srgbClr val="000000"/>
                </a:solidFill>
                <a:latin typeface="Arial" charset="0"/>
              </a:rPr>
              <a:t>did not reflect ECD at bit</a:t>
            </a:r>
          </a:p>
          <a:p>
            <a:pPr marL="117475" indent="-117475" eaLnBrk="0" fontAlgn="base" hangingPunct="0">
              <a:lnSpc>
                <a:spcPct val="90000"/>
              </a:lnSpc>
              <a:spcBef>
                <a:spcPct val="20000"/>
              </a:spcBef>
              <a:spcAft>
                <a:spcPct val="0"/>
              </a:spcAft>
              <a:buFontTx/>
              <a:buChar char="•"/>
            </a:pPr>
            <a:r>
              <a:rPr lang="en-GB" sz="1600" b="1" dirty="0">
                <a:solidFill>
                  <a:srgbClr val="000000"/>
                </a:solidFill>
                <a:latin typeface="Arial" charset="0"/>
              </a:rPr>
              <a:t>Real-time data clearly showed increasing ‘pack-off’ trend.</a:t>
            </a:r>
          </a:p>
        </p:txBody>
      </p:sp>
      <p:sp>
        <p:nvSpPr>
          <p:cNvPr id="3079" name="Rectangle 7"/>
          <p:cNvSpPr>
            <a:spLocks noChangeArrowheads="1"/>
          </p:cNvSpPr>
          <p:nvPr/>
        </p:nvSpPr>
        <p:spPr bwMode="auto">
          <a:xfrm>
            <a:off x="3074987" y="5900738"/>
            <a:ext cx="777875" cy="300038"/>
          </a:xfrm>
          <a:prstGeom prst="rect">
            <a:avLst/>
          </a:prstGeom>
          <a:solidFill>
            <a:srgbClr val="F2FE02"/>
          </a:solidFill>
          <a:ln w="25400">
            <a:solidFill>
              <a:schemeClr val="tx1"/>
            </a:solidFill>
            <a:miter lim="800000"/>
            <a:headEnd type="none" w="sm" len="sm"/>
            <a:tailEnd type="none" w="sm" len="sm"/>
          </a:ln>
        </p:spPr>
        <p:txBody>
          <a:bodyPr wrap="none">
            <a:spAutoFit/>
          </a:bodyPr>
          <a:lstStyle/>
          <a:p>
            <a:pPr eaLnBrk="0" fontAlgn="base" hangingPunct="0">
              <a:spcBef>
                <a:spcPct val="0"/>
              </a:spcBef>
              <a:spcAft>
                <a:spcPct val="0"/>
              </a:spcAft>
            </a:pPr>
            <a:r>
              <a:rPr lang="en-GB" sz="1200" b="1">
                <a:solidFill>
                  <a:srgbClr val="FF0000"/>
                </a:solidFill>
                <a:latin typeface="Arial" charset="0"/>
              </a:rPr>
              <a:t>Circ b/u</a:t>
            </a:r>
            <a:endParaRPr lang="en-US" sz="1200" b="1">
              <a:solidFill>
                <a:srgbClr val="FF0000"/>
              </a:solidFill>
              <a:latin typeface="Arial" charset="0"/>
            </a:endParaRPr>
          </a:p>
        </p:txBody>
      </p:sp>
      <p:sp>
        <p:nvSpPr>
          <p:cNvPr id="3080" name="Line 8"/>
          <p:cNvSpPr>
            <a:spLocks noChangeShapeType="1"/>
          </p:cNvSpPr>
          <p:nvPr/>
        </p:nvSpPr>
        <p:spPr bwMode="auto">
          <a:xfrm flipH="1">
            <a:off x="3311525" y="3467100"/>
            <a:ext cx="1528762" cy="1710531"/>
          </a:xfrm>
          <a:prstGeom prst="line">
            <a:avLst/>
          </a:prstGeom>
          <a:noFill/>
          <a:ln w="38100">
            <a:solidFill>
              <a:srgbClr val="FF0000"/>
            </a:solidFill>
            <a:round/>
            <a:headEnd type="none" w="sm" len="sm"/>
            <a:tailEnd type="triangle" w="sm" len="sm"/>
          </a:ln>
        </p:spPr>
        <p:txBody>
          <a:bodyPr wrap="none" anchor="ctr"/>
          <a:lstStyle/>
          <a:p>
            <a:pPr fontAlgn="base">
              <a:spcBef>
                <a:spcPct val="0"/>
              </a:spcBef>
              <a:spcAft>
                <a:spcPct val="0"/>
              </a:spcAft>
            </a:pPr>
            <a:endParaRPr lang="en-US">
              <a:solidFill>
                <a:srgbClr val="000000"/>
              </a:solidFill>
              <a:latin typeface="Arial" charset="0"/>
            </a:endParaRPr>
          </a:p>
        </p:txBody>
      </p:sp>
      <p:sp>
        <p:nvSpPr>
          <p:cNvPr id="3081" name="Line 9"/>
          <p:cNvSpPr>
            <a:spLocks noChangeShapeType="1"/>
          </p:cNvSpPr>
          <p:nvPr/>
        </p:nvSpPr>
        <p:spPr bwMode="auto">
          <a:xfrm flipH="1">
            <a:off x="3311524" y="2867024"/>
            <a:ext cx="1528763" cy="1666875"/>
          </a:xfrm>
          <a:prstGeom prst="line">
            <a:avLst/>
          </a:prstGeom>
          <a:noFill/>
          <a:ln w="38100">
            <a:solidFill>
              <a:srgbClr val="FF0000"/>
            </a:solidFill>
            <a:round/>
            <a:headEnd type="none" w="sm" len="sm"/>
            <a:tailEnd type="triangle" w="sm" len="sm"/>
          </a:ln>
        </p:spPr>
        <p:txBody>
          <a:bodyPr wrap="none" anchor="ctr"/>
          <a:lstStyle/>
          <a:p>
            <a:pPr fontAlgn="base">
              <a:spcBef>
                <a:spcPct val="0"/>
              </a:spcBef>
              <a:spcAft>
                <a:spcPct val="0"/>
              </a:spcAft>
            </a:pPr>
            <a:endParaRPr lang="en-US">
              <a:solidFill>
                <a:srgbClr val="000000"/>
              </a:solidFill>
              <a:latin typeface="Arial" charset="0"/>
            </a:endParaRPr>
          </a:p>
        </p:txBody>
      </p:sp>
      <p:sp>
        <p:nvSpPr>
          <p:cNvPr id="3082" name="Rectangle 10"/>
          <p:cNvSpPr>
            <a:spLocks noChangeArrowheads="1"/>
          </p:cNvSpPr>
          <p:nvPr/>
        </p:nvSpPr>
        <p:spPr bwMode="auto">
          <a:xfrm>
            <a:off x="1203325" y="3984072"/>
            <a:ext cx="723900" cy="303213"/>
          </a:xfrm>
          <a:prstGeom prst="rect">
            <a:avLst/>
          </a:prstGeom>
          <a:solidFill>
            <a:srgbClr val="F2FE02"/>
          </a:solidFill>
          <a:ln w="28575">
            <a:solidFill>
              <a:schemeClr val="tx1"/>
            </a:solidFill>
            <a:miter lim="800000"/>
            <a:headEnd type="none" w="sm" len="sm"/>
            <a:tailEnd type="none" w="sm" len="sm"/>
          </a:ln>
        </p:spPr>
        <p:txBody>
          <a:bodyPr wrap="none">
            <a:spAutoFit/>
          </a:bodyPr>
          <a:lstStyle/>
          <a:p>
            <a:pPr eaLnBrk="0" fontAlgn="base" hangingPunct="0">
              <a:spcBef>
                <a:spcPct val="0"/>
              </a:spcBef>
              <a:spcAft>
                <a:spcPct val="0"/>
              </a:spcAft>
            </a:pPr>
            <a:r>
              <a:rPr lang="en-GB" sz="1200" b="1">
                <a:solidFill>
                  <a:srgbClr val="FF0000"/>
                </a:solidFill>
                <a:latin typeface="Arial" charset="0"/>
              </a:rPr>
              <a:t>Sliding</a:t>
            </a:r>
            <a:endParaRPr lang="en-US" sz="1200" b="1">
              <a:solidFill>
                <a:srgbClr val="FF0000"/>
              </a:solidFill>
              <a:latin typeface="Arial" charset="0"/>
            </a:endParaRPr>
          </a:p>
        </p:txBody>
      </p:sp>
      <p:sp>
        <p:nvSpPr>
          <p:cNvPr id="3083" name="Rectangle 11"/>
          <p:cNvSpPr>
            <a:spLocks noChangeArrowheads="1"/>
          </p:cNvSpPr>
          <p:nvPr/>
        </p:nvSpPr>
        <p:spPr bwMode="auto">
          <a:xfrm>
            <a:off x="442302" y="4626218"/>
            <a:ext cx="831850" cy="303213"/>
          </a:xfrm>
          <a:prstGeom prst="rect">
            <a:avLst/>
          </a:prstGeom>
          <a:solidFill>
            <a:srgbClr val="F2FE02"/>
          </a:solidFill>
          <a:ln w="28575">
            <a:solidFill>
              <a:schemeClr val="tx1"/>
            </a:solidFill>
            <a:miter lim="800000"/>
            <a:headEnd type="none" w="sm" len="sm"/>
            <a:tailEnd type="none" w="sm" len="sm"/>
          </a:ln>
        </p:spPr>
        <p:txBody>
          <a:bodyPr wrap="none">
            <a:spAutoFit/>
          </a:bodyPr>
          <a:lstStyle/>
          <a:p>
            <a:pPr eaLnBrk="0" fontAlgn="base" hangingPunct="0">
              <a:spcBef>
                <a:spcPct val="0"/>
              </a:spcBef>
              <a:spcAft>
                <a:spcPct val="0"/>
              </a:spcAft>
            </a:pPr>
            <a:r>
              <a:rPr lang="en-GB" sz="1200" b="1">
                <a:solidFill>
                  <a:srgbClr val="FF0000"/>
                </a:solidFill>
                <a:latin typeface="Arial" charset="0"/>
              </a:rPr>
              <a:t>Rotating</a:t>
            </a:r>
            <a:endParaRPr lang="en-US" sz="1200" b="1">
              <a:solidFill>
                <a:srgbClr val="FF0000"/>
              </a:solidFill>
              <a:latin typeface="Arial" charset="0"/>
            </a:endParaRPr>
          </a:p>
        </p:txBody>
      </p:sp>
      <p:sp>
        <p:nvSpPr>
          <p:cNvPr id="2" name="Title 1"/>
          <p:cNvSpPr>
            <a:spLocks noGrp="1"/>
          </p:cNvSpPr>
          <p:nvPr>
            <p:ph type="title"/>
          </p:nvPr>
        </p:nvSpPr>
        <p:spPr/>
        <p:txBody>
          <a:bodyPr/>
          <a:lstStyle/>
          <a:p>
            <a:r>
              <a:rPr lang="en-US" dirty="0" smtClean="0"/>
              <a:t>Solution: Remedial Action Due to Sliding</a:t>
            </a:r>
            <a:endParaRPr lang="en-US" dirty="0"/>
          </a:p>
        </p:txBody>
      </p:sp>
      <p:sp>
        <p:nvSpPr>
          <p:cNvPr id="13" name="Line 8"/>
          <p:cNvSpPr>
            <a:spLocks noChangeShapeType="1"/>
          </p:cNvSpPr>
          <p:nvPr/>
        </p:nvSpPr>
        <p:spPr bwMode="auto">
          <a:xfrm flipH="1">
            <a:off x="3074987" y="4057650"/>
            <a:ext cx="1849438" cy="1676400"/>
          </a:xfrm>
          <a:prstGeom prst="line">
            <a:avLst/>
          </a:prstGeom>
          <a:noFill/>
          <a:ln w="38100">
            <a:solidFill>
              <a:srgbClr val="FF0000"/>
            </a:solidFill>
            <a:round/>
            <a:headEnd type="none" w="sm" len="sm"/>
            <a:tailEnd type="triangle" w="sm" len="sm"/>
          </a:ln>
        </p:spPr>
        <p:txBody>
          <a:bodyPr wrap="none" anchor="ctr"/>
          <a:lstStyle/>
          <a:p>
            <a:pPr fontAlgn="base">
              <a:spcBef>
                <a:spcPct val="0"/>
              </a:spcBef>
              <a:spcAft>
                <a:spcPct val="0"/>
              </a:spcAft>
            </a:pPr>
            <a:endParaRPr lang="en-US">
              <a:solidFill>
                <a:srgbClr val="000000"/>
              </a:solidFill>
              <a:latin typeface="Arial" charset="0"/>
            </a:endParaRPr>
          </a:p>
        </p:txBody>
      </p:sp>
    </p:spTree>
    <p:extLst>
      <p:ext uri="{BB962C8B-B14F-4D97-AF65-F5344CB8AC3E}">
        <p14:creationId xmlns:p14="http://schemas.microsoft.com/office/powerpoint/2010/main" val="2351116063"/>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Pre-Well Planning-Step 1, Review Data</a:t>
            </a:r>
            <a:endParaRPr lang="en-US" dirty="0"/>
          </a:p>
        </p:txBody>
      </p:sp>
      <p:sp>
        <p:nvSpPr>
          <p:cNvPr id="3" name="Content Placeholder 2"/>
          <p:cNvSpPr>
            <a:spLocks noGrp="1"/>
          </p:cNvSpPr>
          <p:nvPr>
            <p:ph idx="1"/>
          </p:nvPr>
        </p:nvSpPr>
        <p:spPr/>
        <p:txBody>
          <a:bodyPr/>
          <a:lstStyle/>
          <a:p>
            <a:pPr marL="342900" indent="-342900"/>
            <a:r>
              <a:rPr lang="en-US" dirty="0" smtClean="0"/>
              <a:t>If </a:t>
            </a:r>
            <a:r>
              <a:rPr lang="en-US" dirty="0" err="1" smtClean="0"/>
              <a:t>deepwater</a:t>
            </a:r>
            <a:r>
              <a:rPr lang="en-US" dirty="0" smtClean="0"/>
              <a:t>– water </a:t>
            </a:r>
            <a:r>
              <a:rPr lang="en-US" dirty="0"/>
              <a:t>depth </a:t>
            </a:r>
          </a:p>
          <a:p>
            <a:pPr marL="342900" indent="-342900"/>
            <a:r>
              <a:rPr lang="en-US" dirty="0" smtClean="0"/>
              <a:t>Surface temperature / mud-line temperature</a:t>
            </a:r>
          </a:p>
          <a:p>
            <a:pPr marL="342900" indent="-342900"/>
            <a:r>
              <a:rPr lang="en-US" dirty="0" smtClean="0"/>
              <a:t>Formation temperature gradient(s)</a:t>
            </a:r>
          </a:p>
          <a:p>
            <a:pPr marL="342900" indent="-342900"/>
            <a:r>
              <a:rPr lang="en-US" dirty="0" smtClean="0"/>
              <a:t>Pore and fracture gradients</a:t>
            </a:r>
          </a:p>
          <a:p>
            <a:pPr marL="342900" indent="-342900"/>
            <a:r>
              <a:rPr lang="en-US" dirty="0" smtClean="0"/>
              <a:t>BHA’s w/flow rate limitations and bit TFA</a:t>
            </a:r>
          </a:p>
          <a:p>
            <a:pPr marL="342900" indent="-342900"/>
            <a:r>
              <a:rPr lang="en-US" dirty="0" smtClean="0"/>
              <a:t>Casing design / hole diameters – opening hole while drilling</a:t>
            </a:r>
          </a:p>
          <a:p>
            <a:pPr marL="342900" indent="-342900"/>
            <a:r>
              <a:rPr lang="en-US" dirty="0" smtClean="0"/>
              <a:t>Directional profile</a:t>
            </a:r>
          </a:p>
          <a:p>
            <a:pPr marL="342900" indent="-342900"/>
            <a:r>
              <a:rPr lang="en-US" dirty="0" smtClean="0"/>
              <a:t>Drilling fluid density requirements</a:t>
            </a:r>
          </a:p>
          <a:p>
            <a:pPr marL="342900" indent="-342900"/>
            <a:r>
              <a:rPr lang="en-US" dirty="0" smtClean="0"/>
              <a:t>SPP / flow rate limits for each interval</a:t>
            </a:r>
          </a:p>
        </p:txBody>
      </p:sp>
      <p:sp>
        <p:nvSpPr>
          <p:cNvPr id="4" name="Footer Placeholder 3"/>
          <p:cNvSpPr>
            <a:spLocks noGrp="1"/>
          </p:cNvSpPr>
          <p:nvPr>
            <p:ph type="ftr" sz="quarter" idx="10"/>
          </p:nvPr>
        </p:nvSpPr>
        <p:spPr/>
        <p:txBody>
          <a:bodyPr/>
          <a:lstStyle/>
          <a:p>
            <a:pPr>
              <a:defRPr/>
            </a:pPr>
            <a:r>
              <a:rPr lang="en-US" smtClean="0"/>
              <a:t>© 2011 Baker Hughes Incorporated. All Rights Reserved. </a:t>
            </a:r>
            <a:endParaRPr lang="en-US" dirty="0"/>
          </a:p>
        </p:txBody>
      </p:sp>
      <p:sp>
        <p:nvSpPr>
          <p:cNvPr id="5" name="Slide Number Placeholder 4"/>
          <p:cNvSpPr>
            <a:spLocks noGrp="1"/>
          </p:cNvSpPr>
          <p:nvPr>
            <p:ph type="sldNum" sz="quarter" idx="11"/>
          </p:nvPr>
        </p:nvSpPr>
        <p:spPr/>
        <p:txBody>
          <a:bodyPr/>
          <a:lstStyle/>
          <a:p>
            <a:pPr>
              <a:defRPr/>
            </a:pPr>
            <a:fld id="{4C12276E-3F6F-427E-AADD-CCED32422B9D}" type="slidenum">
              <a:rPr lang="en-US" smtClean="0"/>
              <a:pPr>
                <a:defRPr/>
              </a:pPr>
              <a:t>8</a:t>
            </a:fld>
            <a:endParaRPr lang="en-US" dirty="0"/>
          </a:p>
        </p:txBody>
      </p:sp>
    </p:spTree>
    <p:extLst>
      <p:ext uri="{BB962C8B-B14F-4D97-AF65-F5344CB8AC3E}">
        <p14:creationId xmlns:p14="http://schemas.microsoft.com/office/powerpoint/2010/main" val="2465786889"/>
      </p:ext>
    </p:extLst>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childTnLst>
                                </p:cTn>
                              </p:par>
                            </p:childTnLst>
                          </p:cTn>
                        </p:par>
                        <p:par>
                          <p:cTn id="8" fill="hold">
                            <p:stCondLst>
                              <p:cond delay="1000"/>
                            </p:stCondLst>
                            <p:childTnLst>
                              <p:par>
                                <p:cTn id="9" presetID="10" presetClass="entr" presetSubtype="0" fill="hold" nodeType="afterEffect">
                                  <p:stCondLst>
                                    <p:cond delay="100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500"/>
                                        <p:tgtEl>
                                          <p:spTgt spid="3">
                                            <p:txEl>
                                              <p:pRg st="1" end="1"/>
                                            </p:txEl>
                                          </p:spTgt>
                                        </p:tgtEl>
                                      </p:cBhvr>
                                    </p:animEffect>
                                  </p:childTnLst>
                                </p:cTn>
                              </p:par>
                            </p:childTnLst>
                          </p:cTn>
                        </p:par>
                        <p:par>
                          <p:cTn id="12" fill="hold">
                            <p:stCondLst>
                              <p:cond delay="2500"/>
                            </p:stCondLst>
                            <p:childTnLst>
                              <p:par>
                                <p:cTn id="13" presetID="10" presetClass="entr" presetSubtype="0" fill="hold" nodeType="afterEffect">
                                  <p:stCondLst>
                                    <p:cond delay="100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par>
                          <p:cTn id="16" fill="hold">
                            <p:stCondLst>
                              <p:cond delay="4000"/>
                            </p:stCondLst>
                            <p:childTnLst>
                              <p:par>
                                <p:cTn id="17" presetID="10" presetClass="entr" presetSubtype="0" fill="hold" nodeType="afterEffect">
                                  <p:stCondLst>
                                    <p:cond delay="100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500"/>
                                        <p:tgtEl>
                                          <p:spTgt spid="3">
                                            <p:txEl>
                                              <p:pRg st="3" end="3"/>
                                            </p:txEl>
                                          </p:spTgt>
                                        </p:tgtEl>
                                      </p:cBhvr>
                                    </p:animEffect>
                                  </p:childTnLst>
                                </p:cTn>
                              </p:par>
                            </p:childTnLst>
                          </p:cTn>
                        </p:par>
                        <p:par>
                          <p:cTn id="20" fill="hold">
                            <p:stCondLst>
                              <p:cond delay="5500"/>
                            </p:stCondLst>
                            <p:childTnLst>
                              <p:par>
                                <p:cTn id="21" presetID="10" presetClass="entr" presetSubtype="0" fill="hold" nodeType="afterEffect">
                                  <p:stCondLst>
                                    <p:cond delay="100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par>
                          <p:cTn id="24" fill="hold">
                            <p:stCondLst>
                              <p:cond delay="7000"/>
                            </p:stCondLst>
                            <p:childTnLst>
                              <p:par>
                                <p:cTn id="25" presetID="10" presetClass="entr" presetSubtype="0" fill="hold" nodeType="afterEffect">
                                  <p:stCondLst>
                                    <p:cond delay="100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par>
                          <p:cTn id="28" fill="hold">
                            <p:stCondLst>
                              <p:cond delay="8500"/>
                            </p:stCondLst>
                            <p:childTnLst>
                              <p:par>
                                <p:cTn id="29" presetID="10" presetClass="entr" presetSubtype="0" fill="hold" nodeType="afterEffect">
                                  <p:stCondLst>
                                    <p:cond delay="100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500"/>
                                        <p:tgtEl>
                                          <p:spTgt spid="3">
                                            <p:txEl>
                                              <p:pRg st="6" end="6"/>
                                            </p:txEl>
                                          </p:spTgt>
                                        </p:tgtEl>
                                      </p:cBhvr>
                                    </p:animEffect>
                                  </p:childTnLst>
                                </p:cTn>
                              </p:par>
                            </p:childTnLst>
                          </p:cTn>
                        </p:par>
                        <p:par>
                          <p:cTn id="32" fill="hold">
                            <p:stCondLst>
                              <p:cond delay="10000"/>
                            </p:stCondLst>
                            <p:childTnLst>
                              <p:par>
                                <p:cTn id="33" presetID="10" presetClass="entr" presetSubtype="0" fill="hold" nodeType="afterEffect">
                                  <p:stCondLst>
                                    <p:cond delay="100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500"/>
                                        <p:tgtEl>
                                          <p:spTgt spid="3">
                                            <p:txEl>
                                              <p:pRg st="7" end="7"/>
                                            </p:txEl>
                                          </p:spTgt>
                                        </p:tgtEl>
                                      </p:cBhvr>
                                    </p:animEffect>
                                  </p:childTnLst>
                                </p:cTn>
                              </p:par>
                            </p:childTnLst>
                          </p:cTn>
                        </p:par>
                        <p:par>
                          <p:cTn id="36" fill="hold">
                            <p:stCondLst>
                              <p:cond delay="11500"/>
                            </p:stCondLst>
                            <p:childTnLst>
                              <p:par>
                                <p:cTn id="37" presetID="10" presetClass="entr" presetSubtype="0" fill="hold" nodeType="afterEffect">
                                  <p:stCondLst>
                                    <p:cond delay="100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Pre-Well Planning-Step </a:t>
            </a:r>
            <a:r>
              <a:rPr lang="en-US" dirty="0" smtClean="0"/>
              <a:t>2 – Model Hole Cleaning Requirements</a:t>
            </a:r>
            <a:endParaRPr lang="en-US" dirty="0"/>
          </a:p>
        </p:txBody>
      </p:sp>
      <p:sp>
        <p:nvSpPr>
          <p:cNvPr id="3" name="Content Placeholder 2"/>
          <p:cNvSpPr>
            <a:spLocks noGrp="1"/>
          </p:cNvSpPr>
          <p:nvPr>
            <p:ph idx="1"/>
          </p:nvPr>
        </p:nvSpPr>
        <p:spPr/>
        <p:txBody>
          <a:bodyPr/>
          <a:lstStyle/>
          <a:p>
            <a:r>
              <a:rPr lang="en-US" dirty="0" smtClean="0"/>
              <a:t>Determine fluid type – usually IE</a:t>
            </a:r>
          </a:p>
          <a:p>
            <a:r>
              <a:rPr lang="en-US" dirty="0" smtClean="0"/>
              <a:t>Select representative fluid with proper viscosity matrix</a:t>
            </a:r>
          </a:p>
          <a:p>
            <a:pPr lvl="1"/>
            <a:r>
              <a:rPr lang="en-US" dirty="0" smtClean="0"/>
              <a:t>HPHT viscometer data base</a:t>
            </a:r>
          </a:p>
          <a:p>
            <a:r>
              <a:rPr lang="en-US" dirty="0" smtClean="0"/>
              <a:t>Model the required flow rates for hole cleaning: </a:t>
            </a:r>
          </a:p>
          <a:p>
            <a:pPr lvl="1"/>
            <a:r>
              <a:rPr lang="en-US" dirty="0" smtClean="0"/>
              <a:t>ROP and drill string rpm</a:t>
            </a:r>
          </a:p>
          <a:p>
            <a:pPr lvl="1"/>
            <a:r>
              <a:rPr lang="en-US" dirty="0" smtClean="0"/>
              <a:t>Cutting size and density</a:t>
            </a:r>
          </a:p>
          <a:p>
            <a:pPr lvl="2"/>
            <a:r>
              <a:rPr lang="en-US" dirty="0" smtClean="0"/>
              <a:t>Are the flow rates achievable (ECD)</a:t>
            </a:r>
          </a:p>
          <a:p>
            <a:r>
              <a:rPr lang="en-US" dirty="0" smtClean="0"/>
              <a:t>Booster flow rate</a:t>
            </a:r>
            <a:endParaRPr lang="en-US" dirty="0"/>
          </a:p>
        </p:txBody>
      </p:sp>
      <p:sp>
        <p:nvSpPr>
          <p:cNvPr id="4" name="Footer Placeholder 3"/>
          <p:cNvSpPr>
            <a:spLocks noGrp="1"/>
          </p:cNvSpPr>
          <p:nvPr>
            <p:ph type="ftr" sz="quarter" idx="10"/>
          </p:nvPr>
        </p:nvSpPr>
        <p:spPr/>
        <p:txBody>
          <a:bodyPr/>
          <a:lstStyle/>
          <a:p>
            <a:pPr>
              <a:defRPr/>
            </a:pPr>
            <a:r>
              <a:rPr lang="en-US" smtClean="0"/>
              <a:t>© 2011 Baker Hughes Incorporated. All Rights Reserved. </a:t>
            </a:r>
            <a:endParaRPr lang="en-US" dirty="0"/>
          </a:p>
        </p:txBody>
      </p:sp>
      <p:sp>
        <p:nvSpPr>
          <p:cNvPr id="5" name="Slide Number Placeholder 4"/>
          <p:cNvSpPr>
            <a:spLocks noGrp="1"/>
          </p:cNvSpPr>
          <p:nvPr>
            <p:ph type="sldNum" sz="quarter" idx="11"/>
          </p:nvPr>
        </p:nvSpPr>
        <p:spPr/>
        <p:txBody>
          <a:bodyPr/>
          <a:lstStyle/>
          <a:p>
            <a:pPr>
              <a:defRPr/>
            </a:pPr>
            <a:fld id="{4C12276E-3F6F-427E-AADD-CCED32422B9D}" type="slidenum">
              <a:rPr lang="en-US" smtClean="0"/>
              <a:pPr>
                <a:defRPr/>
              </a:pPr>
              <a:t>9</a:t>
            </a:fld>
            <a:endParaRPr lang="en-US" dirty="0"/>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80440" y="4229100"/>
            <a:ext cx="3934759" cy="2628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38901090"/>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1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42" presetClass="entr" presetSubtype="0" fill="hold" nodeType="afterEffect">
                                  <p:stCondLst>
                                    <p:cond delay="50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anim calcmode="lin" valueType="num">
                                      <p:cBhvr>
                                        <p:cTn id="14"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3000"/>
                            </p:stCondLst>
                            <p:childTnLst>
                              <p:par>
                                <p:cTn id="17" presetID="42" presetClass="entr" presetSubtype="0" fill="hold" nodeType="afterEffect">
                                  <p:stCondLst>
                                    <p:cond delay="50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anim calcmode="lin" valueType="num">
                                      <p:cBhvr>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4000"/>
                            </p:stCondLst>
                            <p:childTnLst>
                              <p:par>
                                <p:cTn id="23" presetID="42" presetClass="entr" presetSubtype="0" fill="hold" nodeType="afterEffect">
                                  <p:stCondLst>
                                    <p:cond delay="50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fade">
                                      <p:cBhvr>
                                        <p:cTn id="25" dur="500"/>
                                        <p:tgtEl>
                                          <p:spTgt spid="3">
                                            <p:txEl>
                                              <p:pRg st="3" end="3"/>
                                            </p:txEl>
                                          </p:spTgt>
                                        </p:tgtEl>
                                      </p:cBhvr>
                                    </p:animEffect>
                                    <p:anim calcmode="lin" valueType="num">
                                      <p:cBhvr>
                                        <p:cTn id="2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7"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5000"/>
                            </p:stCondLst>
                            <p:childTnLst>
                              <p:par>
                                <p:cTn id="29" presetID="42" presetClass="entr" presetSubtype="0" fill="hold" nodeType="afterEffect">
                                  <p:stCondLst>
                                    <p:cond delay="50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500"/>
                                        <p:tgtEl>
                                          <p:spTgt spid="3">
                                            <p:txEl>
                                              <p:pRg st="4" end="4"/>
                                            </p:txEl>
                                          </p:spTgt>
                                        </p:tgtEl>
                                      </p:cBhvr>
                                    </p:animEffect>
                                    <p:anim calcmode="lin" valueType="num">
                                      <p:cBhvr>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par>
                          <p:cTn id="34" fill="hold">
                            <p:stCondLst>
                              <p:cond delay="6000"/>
                            </p:stCondLst>
                            <p:childTnLst>
                              <p:par>
                                <p:cTn id="35" presetID="42" presetClass="entr" presetSubtype="0" fill="hold" nodeType="afterEffect">
                                  <p:stCondLst>
                                    <p:cond delay="50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fade">
                                      <p:cBhvr>
                                        <p:cTn id="37" dur="500"/>
                                        <p:tgtEl>
                                          <p:spTgt spid="3">
                                            <p:txEl>
                                              <p:pRg st="5" end="5"/>
                                            </p:txEl>
                                          </p:spTgt>
                                        </p:tgtEl>
                                      </p:cBhvr>
                                    </p:animEffect>
                                    <p:anim calcmode="lin" valueType="num">
                                      <p:cBhvr>
                                        <p:cTn id="38"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9" dur="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par>
                          <p:cTn id="40" fill="hold">
                            <p:stCondLst>
                              <p:cond delay="7000"/>
                            </p:stCondLst>
                            <p:childTnLst>
                              <p:par>
                                <p:cTn id="41" presetID="42" presetClass="entr" presetSubtype="0" fill="hold" nodeType="afterEffect">
                                  <p:stCondLst>
                                    <p:cond delay="50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500"/>
                                        <p:tgtEl>
                                          <p:spTgt spid="3">
                                            <p:txEl>
                                              <p:pRg st="6" end="6"/>
                                            </p:txEl>
                                          </p:spTgt>
                                        </p:tgtEl>
                                      </p:cBhvr>
                                    </p:animEffect>
                                    <p:anim calcmode="lin" valueType="num">
                                      <p:cBhvr>
                                        <p:cTn id="44"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5" dur="5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par>
                          <p:cTn id="46" fill="hold">
                            <p:stCondLst>
                              <p:cond delay="8000"/>
                            </p:stCondLst>
                            <p:childTnLst>
                              <p:par>
                                <p:cTn id="47" presetID="42" presetClass="entr" presetSubtype="0" fill="hold" nodeType="afterEffect">
                                  <p:stCondLst>
                                    <p:cond delay="500"/>
                                  </p:stCondLst>
                                  <p:childTnLst>
                                    <p:set>
                                      <p:cBhvr>
                                        <p:cTn id="48" dur="1" fill="hold">
                                          <p:stCondLst>
                                            <p:cond delay="0"/>
                                          </p:stCondLst>
                                        </p:cTn>
                                        <p:tgtEl>
                                          <p:spTgt spid="3">
                                            <p:txEl>
                                              <p:pRg st="7" end="7"/>
                                            </p:txEl>
                                          </p:spTgt>
                                        </p:tgtEl>
                                        <p:attrNameLst>
                                          <p:attrName>style.visibility</p:attrName>
                                        </p:attrNameLst>
                                      </p:cBhvr>
                                      <p:to>
                                        <p:strVal val="visible"/>
                                      </p:to>
                                    </p:set>
                                    <p:animEffect transition="in" filter="fade">
                                      <p:cBhvr>
                                        <p:cTn id="49" dur="500"/>
                                        <p:tgtEl>
                                          <p:spTgt spid="3">
                                            <p:txEl>
                                              <p:pRg st="7" end="7"/>
                                            </p:txEl>
                                          </p:spTgt>
                                        </p:tgtEl>
                                      </p:cBhvr>
                                    </p:animEffect>
                                    <p:anim calcmode="lin" valueType="num">
                                      <p:cBhvr>
                                        <p:cTn id="50"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1" dur="5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All Purpose-Light background_1110">
  <a:themeElements>
    <a:clrScheme name="Custom 6">
      <a:dk1>
        <a:srgbClr val="808080"/>
      </a:dk1>
      <a:lt1>
        <a:srgbClr val="000000"/>
      </a:lt1>
      <a:dk2>
        <a:srgbClr val="003EA3"/>
      </a:dk2>
      <a:lt2>
        <a:srgbClr val="000000"/>
      </a:lt2>
      <a:accent1>
        <a:srgbClr val="EAAB00"/>
      </a:accent1>
      <a:accent2>
        <a:srgbClr val="009B3A"/>
      </a:accent2>
      <a:accent3>
        <a:srgbClr val="00A1DE"/>
      </a:accent3>
      <a:accent4>
        <a:srgbClr val="DE3831"/>
      </a:accent4>
      <a:accent5>
        <a:srgbClr val="005BBB"/>
      </a:accent5>
      <a:accent6>
        <a:srgbClr val="E77B00"/>
      </a:accent6>
      <a:hlink>
        <a:srgbClr val="39BB2B"/>
      </a:hlink>
      <a:folHlink>
        <a:srgbClr val="00A3EF"/>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bhi_blue_eas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hi_blue_eas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hi_blue_ea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hi_blue_eas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hi_blue_eas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hi_blue_eas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hi_blue_eas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hi_blue_eas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hi_blue_eas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hi_blue_eas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hi_blue_eas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hi_blue_eas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hi_blue_east 13">
        <a:dk1>
          <a:srgbClr val="808080"/>
        </a:dk1>
        <a:lt1>
          <a:srgbClr val="FFFFFF"/>
        </a:lt1>
        <a:dk2>
          <a:srgbClr val="003EA3"/>
        </a:dk2>
        <a:lt2>
          <a:srgbClr val="000000"/>
        </a:lt2>
        <a:accent1>
          <a:srgbClr val="FFA700"/>
        </a:accent1>
        <a:accent2>
          <a:srgbClr val="FF8800"/>
        </a:accent2>
        <a:accent3>
          <a:srgbClr val="AAAFCE"/>
        </a:accent3>
        <a:accent4>
          <a:srgbClr val="DADADA"/>
        </a:accent4>
        <a:accent5>
          <a:srgbClr val="FFD0AA"/>
        </a:accent5>
        <a:accent6>
          <a:srgbClr val="E77B00"/>
        </a:accent6>
        <a:hlink>
          <a:srgbClr val="39BB2B"/>
        </a:hlink>
        <a:folHlink>
          <a:srgbClr val="00A3EF"/>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PC - All Purpose - Light background">
  <a:themeElements>
    <a:clrScheme name="Custom 6">
      <a:dk1>
        <a:srgbClr val="808080"/>
      </a:dk1>
      <a:lt1>
        <a:srgbClr val="000000"/>
      </a:lt1>
      <a:dk2>
        <a:srgbClr val="003EA3"/>
      </a:dk2>
      <a:lt2>
        <a:srgbClr val="000000"/>
      </a:lt2>
      <a:accent1>
        <a:srgbClr val="EAAB00"/>
      </a:accent1>
      <a:accent2>
        <a:srgbClr val="009B3A"/>
      </a:accent2>
      <a:accent3>
        <a:srgbClr val="00A1DE"/>
      </a:accent3>
      <a:accent4>
        <a:srgbClr val="DE3831"/>
      </a:accent4>
      <a:accent5>
        <a:srgbClr val="005BBB"/>
      </a:accent5>
      <a:accent6>
        <a:srgbClr val="E77B00"/>
      </a:accent6>
      <a:hlink>
        <a:srgbClr val="39BB2B"/>
      </a:hlink>
      <a:folHlink>
        <a:srgbClr val="00A3EF"/>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bhi_blue_eas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hi_blue_eas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hi_blue_eas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hi_blue_eas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hi_blue_eas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hi_blue_eas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hi_blue_eas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hi_blue_eas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hi_blue_eas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hi_blue_eas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hi_blue_eas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hi_blue_eas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bhi_blue_east 13">
        <a:dk1>
          <a:srgbClr val="808080"/>
        </a:dk1>
        <a:lt1>
          <a:srgbClr val="FFFFFF"/>
        </a:lt1>
        <a:dk2>
          <a:srgbClr val="003EA3"/>
        </a:dk2>
        <a:lt2>
          <a:srgbClr val="000000"/>
        </a:lt2>
        <a:accent1>
          <a:srgbClr val="FFA700"/>
        </a:accent1>
        <a:accent2>
          <a:srgbClr val="FF8800"/>
        </a:accent2>
        <a:accent3>
          <a:srgbClr val="AAAFCE"/>
        </a:accent3>
        <a:accent4>
          <a:srgbClr val="DADADA"/>
        </a:accent4>
        <a:accent5>
          <a:srgbClr val="FFD0AA"/>
        </a:accent5>
        <a:accent6>
          <a:srgbClr val="E77B00"/>
        </a:accent6>
        <a:hlink>
          <a:srgbClr val="39BB2B"/>
        </a:hlink>
        <a:folHlink>
          <a:srgbClr val="00A3EF"/>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LongProperties xmlns="http://schemas.microsoft.com/office/2006/metadata/long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Description0 xmlns="7316a7dc-0c4d-4db2-afda-25f757e37036">Baker Hughes has developed PowerPoint template options
for customer and internal presentations. They contain established formats for the title slide (Title Master) and content slides (Slide Master). Blue background, EH.</Description0>
    <Template_x0020_Type xmlns="98d72bc1-1e0e-4f5b-b0c2-f0e31f647586">2</Template_x0020_Type>
    <Subgroup xmlns="7316a7dc-0c4d-4db2-afda-25f757e37036" xsi:nil="true"/>
  </documentManagement>
</p:properties>
</file>

<file path=customXml/item4.xml><?xml version="1.0" encoding="utf-8"?>
<ct:contentTypeSchema xmlns:ct="http://schemas.microsoft.com/office/2006/metadata/contentType" xmlns:ma="http://schemas.microsoft.com/office/2006/metadata/properties/metaAttributes" ct:_="" ma:_="" ma:contentTypeName="Document" ma:contentTypeID="0x01010026533789C718F84A913BD7073574D82D" ma:contentTypeVersion="5" ma:contentTypeDescription="Create a new document." ma:contentTypeScope="" ma:versionID="08d00d0b16231ca805ae6139275a41e7">
  <xsd:schema xmlns:xsd="http://www.w3.org/2001/XMLSchema" xmlns:p="http://schemas.microsoft.com/office/2006/metadata/properties" xmlns:ns2="98d72bc1-1e0e-4f5b-b0c2-f0e31f647586" xmlns:ns3="7316a7dc-0c4d-4db2-afda-25f757e37036" targetNamespace="http://schemas.microsoft.com/office/2006/metadata/properties" ma:root="true" ma:fieldsID="fc629c6fa2e90eb1c29ec5841b63a7a3" ns2:_="" ns3:_="">
    <xsd:import namespace="98d72bc1-1e0e-4f5b-b0c2-f0e31f647586"/>
    <xsd:import namespace="7316a7dc-0c4d-4db2-afda-25f757e37036"/>
    <xsd:element name="properties">
      <xsd:complexType>
        <xsd:sequence>
          <xsd:element name="documentManagement">
            <xsd:complexType>
              <xsd:all>
                <xsd:element ref="ns2:Template_x0020_Type" minOccurs="0"/>
                <xsd:element ref="ns3:Description0" minOccurs="0"/>
                <xsd:element ref="ns3:Subgroup" minOccurs="0"/>
              </xsd:all>
            </xsd:complexType>
          </xsd:element>
        </xsd:sequence>
      </xsd:complexType>
    </xsd:element>
  </xsd:schema>
  <xsd:schema xmlns:xsd="http://www.w3.org/2001/XMLSchema" xmlns:dms="http://schemas.microsoft.com/office/2006/documentManagement/types" targetNamespace="98d72bc1-1e0e-4f5b-b0c2-f0e31f647586" elementFormDefault="qualified">
    <xsd:import namespace="http://schemas.microsoft.com/office/2006/documentManagement/types"/>
    <xsd:element name="Template_x0020_Type" ma:index="8" nillable="true" ma:displayName="Template Type" ma:list="{39fa603a-721c-4bf3-a1be-75fd97a4f070}" ma:internalName="Template_x0020_Type" ma:showField="Title" ma:web="98d72bc1-1e0e-4f5b-b0c2-f0e31f647586">
      <xsd:simpleType>
        <xsd:restriction base="dms:Lookup"/>
      </xsd:simpleType>
    </xsd:element>
  </xsd:schema>
  <xsd:schema xmlns:xsd="http://www.w3.org/2001/XMLSchema" xmlns:dms="http://schemas.microsoft.com/office/2006/documentManagement/types" targetNamespace="7316a7dc-0c4d-4db2-afda-25f757e37036" elementFormDefault="qualified">
    <xsd:import namespace="http://schemas.microsoft.com/office/2006/documentManagement/types"/>
    <xsd:element name="Description0" ma:index="10" nillable="true" ma:displayName="Description" ma:internalName="Description0">
      <xsd:simpleType>
        <xsd:restriction base="dms:Note"/>
      </xsd:simpleType>
    </xsd:element>
    <xsd:element name="Subgroup" ma:index="11" nillable="true" ma:displayName="Subgroup" ma:internalName="Subgroup">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0C08AC80-128F-48CA-8CA7-0876C2004DF3}">
  <ds:schemaRefs>
    <ds:schemaRef ds:uri="http://schemas.microsoft.com/office/2006/metadata/longProperties"/>
  </ds:schemaRefs>
</ds:datastoreItem>
</file>

<file path=customXml/itemProps2.xml><?xml version="1.0" encoding="utf-8"?>
<ds:datastoreItem xmlns:ds="http://schemas.openxmlformats.org/officeDocument/2006/customXml" ds:itemID="{E4A78594-CC28-4D4C-BDB7-F7A2A647FD90}">
  <ds:schemaRefs>
    <ds:schemaRef ds:uri="http://schemas.microsoft.com/sharepoint/v3/contenttype/forms"/>
  </ds:schemaRefs>
</ds:datastoreItem>
</file>

<file path=customXml/itemProps3.xml><?xml version="1.0" encoding="utf-8"?>
<ds:datastoreItem xmlns:ds="http://schemas.openxmlformats.org/officeDocument/2006/customXml" ds:itemID="{7556D1A8-5E6B-4214-92EB-88F84A4FF66C}">
  <ds:schemaRefs>
    <ds:schemaRef ds:uri="http://schemas.microsoft.com/office/2006/metadata/properties"/>
    <ds:schemaRef ds:uri="http://purl.org/dc/elements/1.1/"/>
    <ds:schemaRef ds:uri="7316a7dc-0c4d-4db2-afda-25f757e37036"/>
    <ds:schemaRef ds:uri="http://purl.org/dc/terms/"/>
    <ds:schemaRef ds:uri="98d72bc1-1e0e-4f5b-b0c2-f0e31f647586"/>
    <ds:schemaRef ds:uri="http://www.w3.org/XML/1998/namespace"/>
    <ds:schemaRef ds:uri="http://schemas.microsoft.com/office/2006/documentManagement/types"/>
    <ds:schemaRef ds:uri="http://schemas.openxmlformats.org/package/2006/metadata/core-properties"/>
    <ds:schemaRef ds:uri="http://purl.org/dc/dcmitype/"/>
  </ds:schemaRefs>
</ds:datastoreItem>
</file>

<file path=customXml/itemProps4.xml><?xml version="1.0" encoding="utf-8"?>
<ds:datastoreItem xmlns:ds="http://schemas.openxmlformats.org/officeDocument/2006/customXml" ds:itemID="{CE9669F1-EE05-42E0-8D89-EEB7F96B1D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8d72bc1-1e0e-4f5b-b0c2-f0e31f647586"/>
    <ds:schemaRef ds:uri="7316a7dc-0c4d-4db2-afda-25f757e37036"/>
    <ds:schemaRef ds:uri="http://schemas.microsoft.com/office/2006/documentManagement/typ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
  <TotalTime>9077</TotalTime>
  <Words>1356</Words>
  <Application>Microsoft Office PowerPoint</Application>
  <PresentationFormat>On-screen Show (4:3)</PresentationFormat>
  <Paragraphs>229</Paragraphs>
  <Slides>20</Slides>
  <Notes>5</Notes>
  <HiddenSlides>0</HiddenSlides>
  <MMClips>0</MMClips>
  <ScaleCrop>false</ScaleCrop>
  <HeadingPairs>
    <vt:vector size="6" baseType="variant">
      <vt:variant>
        <vt:lpstr>Theme</vt:lpstr>
      </vt:variant>
      <vt:variant>
        <vt:i4>2</vt:i4>
      </vt:variant>
      <vt:variant>
        <vt:lpstr>Embedded OLE Servers</vt:lpstr>
      </vt:variant>
      <vt:variant>
        <vt:i4>2</vt:i4>
      </vt:variant>
      <vt:variant>
        <vt:lpstr>Slide Titles</vt:lpstr>
      </vt:variant>
      <vt:variant>
        <vt:i4>20</vt:i4>
      </vt:variant>
    </vt:vector>
  </HeadingPairs>
  <TitlesOfParts>
    <vt:vector size="24" baseType="lpstr">
      <vt:lpstr>All Purpose-Light background_1110</vt:lpstr>
      <vt:lpstr>BPC - All Purpose - Light background</vt:lpstr>
      <vt:lpstr>Bitmap Image</vt:lpstr>
      <vt:lpstr>Worksheet</vt:lpstr>
      <vt:lpstr>Hole Cleaning Awareness:  Indicators, Solutions and Modeling</vt:lpstr>
      <vt:lpstr>Topics</vt:lpstr>
      <vt:lpstr>Hole Cleaning: One Definition</vt:lpstr>
      <vt:lpstr>Poor Hole Cleaning Indicators</vt:lpstr>
      <vt:lpstr>Solutions for Poor Hole Cleaning</vt:lpstr>
      <vt:lpstr>Solutions for Poor Hole Cleaning</vt:lpstr>
      <vt:lpstr>Solution: Remedial Action Due to Sliding</vt:lpstr>
      <vt:lpstr>Pre-Well Planning-Step 1, Review Data</vt:lpstr>
      <vt:lpstr>Pre-Well Planning-Step 2 – Model Hole Cleaning Requirements</vt:lpstr>
      <vt:lpstr>Pre-Well Planning-Step 3 – Model for E.C.D.</vt:lpstr>
      <vt:lpstr>Pre-Well Planning-Step 4 – Optimize</vt:lpstr>
      <vt:lpstr>Pre-Well Planning-Step 5 – Review Options</vt:lpstr>
      <vt:lpstr>Pre-Well Planning-Step 5 – Review Options</vt:lpstr>
      <vt:lpstr>Hole Cleaning / Hydraulics Models</vt:lpstr>
      <vt:lpstr>Attributes of an Integrated Model</vt:lpstr>
      <vt:lpstr>Attributes of an Integrated Model</vt:lpstr>
      <vt:lpstr>Advantage Hole Cleaning Model</vt:lpstr>
      <vt:lpstr>Results Example</vt:lpstr>
      <vt:lpstr>What Next</vt:lpstr>
      <vt:lpstr>Thank You for Attending – Questions? </vt:lpstr>
    </vt:vector>
  </TitlesOfParts>
  <Company>Baker Hughes Incorporated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 Purpose - Light background PPT 2007</dc:title>
  <dc:creator>parccorm</dc:creator>
  <cp:lastModifiedBy>Charlene Doan</cp:lastModifiedBy>
  <cp:revision>313</cp:revision>
  <cp:lastPrinted>2011-11-09T18:01:43Z</cp:lastPrinted>
  <dcterms:created xsi:type="dcterms:W3CDTF">2011-03-22T13:55:53Z</dcterms:created>
  <dcterms:modified xsi:type="dcterms:W3CDTF">2011-11-23T13:38:40Z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100</vt:r8>
  </property>
  <property fmtid="{D5CDD505-2E9C-101B-9397-08002B2CF9AE}" pid="3" name="Print Ready">
    <vt:lpwstr>0</vt:lpwstr>
  </property>
  <property fmtid="{D5CDD505-2E9C-101B-9397-08002B2CF9AE}" pid="4" name="ContentType">
    <vt:lpwstr>Document</vt:lpwstr>
  </property>
  <property fmtid="{D5CDD505-2E9C-101B-9397-08002B2CF9AE}" pid="5" name="Web Ready">
    <vt:lpwstr>0</vt:lpwstr>
  </property>
  <property fmtid="{D5CDD505-2E9C-101B-9397-08002B2CF9AE}" pid="6" name="Is Alternate">
    <vt:lpwstr>Yes</vt:lpwstr>
  </property>
  <property fmtid="{D5CDD505-2E9C-101B-9397-08002B2CF9AE}" pid="7" name="Is Template">
    <vt:lpwstr>1</vt:lpwstr>
  </property>
  <property fmtid="{D5CDD505-2E9C-101B-9397-08002B2CF9AE}" pid="8" name="Template Type">
    <vt:lpwstr>2</vt:lpwstr>
  </property>
  <property fmtid="{D5CDD505-2E9C-101B-9397-08002B2CF9AE}" pid="9" name="Description0">
    <vt:lpwstr>Baker Hughes has developed PowerPoint template options
for customer and internal presentations. They contain established formats for the title slide (Title Master) and content slides (Slide Master). Blue background, EH.</vt:lpwstr>
  </property>
  <property fmtid="{D5CDD505-2E9C-101B-9397-08002B2CF9AE}" pid="10" name="Subgroup">
    <vt:lpwstr/>
  </property>
</Properties>
</file>