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9" r:id="rId3"/>
    <p:sldId id="296" r:id="rId4"/>
    <p:sldId id="297" r:id="rId5"/>
    <p:sldId id="298" r:id="rId6"/>
    <p:sldId id="307" r:id="rId7"/>
    <p:sldId id="313" r:id="rId8"/>
    <p:sldId id="308" r:id="rId9"/>
    <p:sldId id="299" r:id="rId10"/>
    <p:sldId id="300" r:id="rId11"/>
    <p:sldId id="301" r:id="rId12"/>
    <p:sldId id="304" r:id="rId13"/>
    <p:sldId id="305" r:id="rId14"/>
    <p:sldId id="306" r:id="rId15"/>
    <p:sldId id="309" r:id="rId16"/>
    <p:sldId id="310" r:id="rId17"/>
    <p:sldId id="312" r:id="rId18"/>
    <p:sldId id="266" r:id="rId19"/>
    <p:sldId id="31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70" autoAdjust="0"/>
    <p:restoredTop sz="94660"/>
  </p:normalViewPr>
  <p:slideViewPr>
    <p:cSldViewPr>
      <p:cViewPr varScale="1">
        <p:scale>
          <a:sx n="70" d="100"/>
          <a:sy n="70" d="100"/>
        </p:scale>
        <p:origin x="7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D696E-5CE7-4506-90D6-72D5202A209F}" type="datetimeFigureOut">
              <a:rPr lang="en-US" smtClean="0"/>
              <a:t>11/17/2016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3D36-DA99-45F9-AE91-05ED9AE459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21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573E1-12C0-4274-951A-0CF351D3AD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7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November 17,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Thursday, November 17,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D711881-542F-4E86-BA7E-A6C1077FE78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Technological Revolution and the changing landscape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sz="2400" dirty="0" smtClean="0"/>
          </a:p>
          <a:p>
            <a:endParaRPr lang="en-US" dirty="0"/>
          </a:p>
          <a:p>
            <a:r>
              <a:rPr lang="en-US" sz="2400" dirty="0" smtClean="0"/>
              <a:t>Lisa </a:t>
            </a:r>
            <a:r>
              <a:rPr lang="en-US" sz="2400" dirty="0" err="1" smtClean="0"/>
              <a:t>Shava</a:t>
            </a:r>
            <a:r>
              <a:rPr lang="en-US" sz="2400" dirty="0" smtClean="0"/>
              <a:t> Grant, PE</a:t>
            </a:r>
          </a:p>
          <a:p>
            <a:r>
              <a:rPr lang="en-US" dirty="0" smtClean="0"/>
              <a:t>AADE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RSS</a:t>
            </a:r>
            <a:r>
              <a:rPr lang="en-US" dirty="0" smtClean="0"/>
              <a:t> </a:t>
            </a:r>
            <a:r>
              <a:rPr lang="en-US" sz="3600" dirty="0" smtClean="0"/>
              <a:t>Advantage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hole cleaning due to continual rotation</a:t>
            </a:r>
          </a:p>
          <a:p>
            <a:r>
              <a:rPr lang="en-US" dirty="0" smtClean="0"/>
              <a:t>Faster ROP due to weight transfer and higher RPM</a:t>
            </a:r>
          </a:p>
          <a:p>
            <a:r>
              <a:rPr lang="en-US" dirty="0" smtClean="0"/>
              <a:t>Less tortuous hole – lower friction, higher likelihood of landing casings at planned depth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063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Technologies utilized to reduce NPT  - Repurposed From Offshore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 “hole finder” or Flex Shoe reduces stuck casing events</a:t>
            </a:r>
          </a:p>
          <a:p>
            <a:r>
              <a:rPr lang="en-US" dirty="0" smtClean="0"/>
              <a:t>Originally developed for Offshore applications</a:t>
            </a:r>
          </a:p>
          <a:p>
            <a:r>
              <a:rPr lang="en-US" dirty="0" smtClean="0"/>
              <a:t>Adapted in a fit-for-purpose to land operations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Benefits:</a:t>
            </a:r>
          </a:p>
          <a:p>
            <a:r>
              <a:rPr lang="en-US" dirty="0" smtClean="0"/>
              <a:t>Proven to reduce the requirement to “rotate and ream” the casing.</a:t>
            </a:r>
          </a:p>
          <a:p>
            <a:pPr marL="0" indent="0">
              <a:buNone/>
            </a:pPr>
            <a:r>
              <a:rPr lang="en-US" dirty="0" smtClean="0"/>
              <a:t>Why does it work?</a:t>
            </a:r>
          </a:p>
          <a:p>
            <a:r>
              <a:rPr lang="en-US" dirty="0" smtClean="0"/>
              <a:t>The increased flexibility of the last joint reduces casing point loading thus guiding the pipe over ledges.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947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00" y="1302518"/>
            <a:ext cx="3476827" cy="5010150"/>
          </a:xfrm>
        </p:spPr>
        <p:txBody>
          <a:bodyPr>
            <a:noAutofit/>
          </a:bodyPr>
          <a:lstStyle/>
          <a:p>
            <a:r>
              <a:rPr lang="en-US" sz="2000" dirty="0" smtClean="0"/>
              <a:t>DLS and ledges increase the force required to run the casing, increasing the risk of getting stuck in open hole.   </a:t>
            </a:r>
            <a:endParaRPr lang="en-US" sz="2000" dirty="0"/>
          </a:p>
          <a:p>
            <a:r>
              <a:rPr lang="en-US" sz="2000" dirty="0" err="1" smtClean="0"/>
              <a:t>FlexShoe</a:t>
            </a:r>
            <a:r>
              <a:rPr lang="en-US" sz="2000" dirty="0" smtClean="0"/>
              <a:t> </a:t>
            </a:r>
            <a:r>
              <a:rPr lang="en-US" sz="2000" dirty="0"/>
              <a:t>reduces the bending and side loads at the casing shoe by more than 90</a:t>
            </a:r>
            <a:r>
              <a:rPr lang="en-US" sz="2000" dirty="0" smtClean="0"/>
              <a:t>% by reducing point loading</a:t>
            </a:r>
            <a:endParaRPr lang="en-US" sz="2000" dirty="0"/>
          </a:p>
          <a:p>
            <a:endParaRPr lang="en-US" sz="2000" dirty="0" smtClean="0"/>
          </a:p>
        </p:txBody>
      </p:sp>
      <p:grpSp>
        <p:nvGrpSpPr>
          <p:cNvPr id="41" name="Group 40"/>
          <p:cNvGrpSpPr/>
          <p:nvPr/>
        </p:nvGrpSpPr>
        <p:grpSpPr>
          <a:xfrm>
            <a:off x="3595779" y="685800"/>
            <a:ext cx="2776426" cy="5715001"/>
            <a:chOff x="5616636" y="1019370"/>
            <a:chExt cx="3222564" cy="6545939"/>
          </a:xfrm>
        </p:grpSpPr>
        <p:grpSp>
          <p:nvGrpSpPr>
            <p:cNvPr id="10" name="Group 9"/>
            <p:cNvGrpSpPr/>
            <p:nvPr/>
          </p:nvGrpSpPr>
          <p:grpSpPr>
            <a:xfrm>
              <a:off x="5616636" y="1019370"/>
              <a:ext cx="3222564" cy="6545939"/>
              <a:chOff x="5616636" y="1019370"/>
              <a:chExt cx="3222564" cy="654593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5616636" y="1287780"/>
                <a:ext cx="3222564" cy="6277529"/>
                <a:chOff x="5562600" y="1563810"/>
                <a:chExt cx="3222564" cy="6277529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5562600" y="2004060"/>
                  <a:ext cx="3222564" cy="5837279"/>
                </a:xfrm>
                <a:prstGeom prst="rect">
                  <a:avLst/>
                </a:prstGeom>
                <a:solidFill>
                  <a:schemeClr val="bg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Freeform 4"/>
                <p:cNvSpPr/>
                <p:nvPr/>
              </p:nvSpPr>
              <p:spPr>
                <a:xfrm>
                  <a:off x="6400800" y="2010120"/>
                  <a:ext cx="1372044" cy="4629150"/>
                </a:xfrm>
                <a:custGeom>
                  <a:avLst/>
                  <a:gdLst>
                    <a:gd name="connsiteX0" fmla="*/ 444 w 1372044"/>
                    <a:gd name="connsiteY0" fmla="*/ 0 h 4629150"/>
                    <a:gd name="connsiteX1" fmla="*/ 76644 w 1372044"/>
                    <a:gd name="connsiteY1" fmla="*/ 1562100 h 4629150"/>
                    <a:gd name="connsiteX2" fmla="*/ 476694 w 1372044"/>
                    <a:gd name="connsiteY2" fmla="*/ 3162300 h 4629150"/>
                    <a:gd name="connsiteX3" fmla="*/ 1372044 w 1372044"/>
                    <a:gd name="connsiteY3" fmla="*/ 4629150 h 4629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72044" h="4629150">
                      <a:moveTo>
                        <a:pt x="444" y="0"/>
                      </a:moveTo>
                      <a:cubicBezTo>
                        <a:pt x="-1144" y="517525"/>
                        <a:pt x="-2731" y="1035050"/>
                        <a:pt x="76644" y="1562100"/>
                      </a:cubicBezTo>
                      <a:cubicBezTo>
                        <a:pt x="156019" y="2089150"/>
                        <a:pt x="260794" y="2651125"/>
                        <a:pt x="476694" y="3162300"/>
                      </a:cubicBezTo>
                      <a:cubicBezTo>
                        <a:pt x="692594" y="3673475"/>
                        <a:pt x="1276794" y="4479925"/>
                        <a:pt x="1372044" y="4629150"/>
                      </a:cubicBezTo>
                    </a:path>
                  </a:pathLst>
                </a:custGeom>
                <a:noFill/>
                <a:ln w="381000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Freeform 13"/>
                <p:cNvSpPr/>
                <p:nvPr/>
              </p:nvSpPr>
              <p:spPr>
                <a:xfrm>
                  <a:off x="6584394" y="1996440"/>
                  <a:ext cx="1348026" cy="4526280"/>
                </a:xfrm>
                <a:custGeom>
                  <a:avLst/>
                  <a:gdLst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1218486 w 1416606"/>
                    <a:gd name="connsiteY4" fmla="*/ 4457700 h 4693920"/>
                    <a:gd name="connsiteX5" fmla="*/ 1416606 w 1416606"/>
                    <a:gd name="connsiteY5" fmla="*/ 4693920 h 4693920"/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928926 w 1416606"/>
                    <a:gd name="connsiteY4" fmla="*/ 3878580 h 4693920"/>
                    <a:gd name="connsiteX5" fmla="*/ 1416606 w 1416606"/>
                    <a:gd name="connsiteY5" fmla="*/ 4693920 h 4693920"/>
                    <a:gd name="connsiteX0" fmla="*/ 6906 w 1348026"/>
                    <a:gd name="connsiteY0" fmla="*/ 0 h 4526280"/>
                    <a:gd name="connsiteX1" fmla="*/ 14526 w 1348026"/>
                    <a:gd name="connsiteY1" fmla="*/ 807720 h 4526280"/>
                    <a:gd name="connsiteX2" fmla="*/ 136446 w 1348026"/>
                    <a:gd name="connsiteY2" fmla="*/ 1844040 h 4526280"/>
                    <a:gd name="connsiteX3" fmla="*/ 426006 w 1348026"/>
                    <a:gd name="connsiteY3" fmla="*/ 3017520 h 4526280"/>
                    <a:gd name="connsiteX4" fmla="*/ 928926 w 1348026"/>
                    <a:gd name="connsiteY4" fmla="*/ 3878580 h 4526280"/>
                    <a:gd name="connsiteX5" fmla="*/ 1348026 w 1348026"/>
                    <a:gd name="connsiteY5" fmla="*/ 4526280 h 4526280"/>
                    <a:gd name="connsiteX0" fmla="*/ 6906 w 1348026"/>
                    <a:gd name="connsiteY0" fmla="*/ 0 h 4526280"/>
                    <a:gd name="connsiteX1" fmla="*/ 14526 w 1348026"/>
                    <a:gd name="connsiteY1" fmla="*/ 807720 h 4526280"/>
                    <a:gd name="connsiteX2" fmla="*/ 136446 w 1348026"/>
                    <a:gd name="connsiteY2" fmla="*/ 1844040 h 4526280"/>
                    <a:gd name="connsiteX3" fmla="*/ 403146 w 1348026"/>
                    <a:gd name="connsiteY3" fmla="*/ 2918460 h 4526280"/>
                    <a:gd name="connsiteX4" fmla="*/ 928926 w 1348026"/>
                    <a:gd name="connsiteY4" fmla="*/ 3878580 h 4526280"/>
                    <a:gd name="connsiteX5" fmla="*/ 1348026 w 1348026"/>
                    <a:gd name="connsiteY5" fmla="*/ 4526280 h 45262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48026" h="4526280">
                      <a:moveTo>
                        <a:pt x="6906" y="0"/>
                      </a:moveTo>
                      <a:cubicBezTo>
                        <a:pt x="-79" y="250190"/>
                        <a:pt x="-7064" y="500380"/>
                        <a:pt x="14526" y="807720"/>
                      </a:cubicBezTo>
                      <a:cubicBezTo>
                        <a:pt x="36116" y="1115060"/>
                        <a:pt x="71676" y="1492250"/>
                        <a:pt x="136446" y="1844040"/>
                      </a:cubicBezTo>
                      <a:cubicBezTo>
                        <a:pt x="201216" y="2195830"/>
                        <a:pt x="271066" y="2579370"/>
                        <a:pt x="403146" y="2918460"/>
                      </a:cubicBezTo>
                      <a:cubicBezTo>
                        <a:pt x="535226" y="3257550"/>
                        <a:pt x="771446" y="3610610"/>
                        <a:pt x="928926" y="3878580"/>
                      </a:cubicBezTo>
                      <a:cubicBezTo>
                        <a:pt x="1086406" y="4146550"/>
                        <a:pt x="1317546" y="4489450"/>
                        <a:pt x="1348026" y="4526280"/>
                      </a:cubicBezTo>
                    </a:path>
                  </a:pathLst>
                </a:custGeom>
                <a:no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" name="Freeform 3"/>
                <p:cNvSpPr/>
                <p:nvPr/>
              </p:nvSpPr>
              <p:spPr>
                <a:xfrm>
                  <a:off x="6203394" y="2004060"/>
                  <a:ext cx="1416606" cy="4693920"/>
                </a:xfrm>
                <a:custGeom>
                  <a:avLst/>
                  <a:gdLst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1218486 w 1416606"/>
                    <a:gd name="connsiteY4" fmla="*/ 4457700 h 4693920"/>
                    <a:gd name="connsiteX5" fmla="*/ 1416606 w 1416606"/>
                    <a:gd name="connsiteY5" fmla="*/ 4693920 h 4693920"/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944166 w 1416606"/>
                    <a:gd name="connsiteY4" fmla="*/ 3970020 h 4693920"/>
                    <a:gd name="connsiteX5" fmla="*/ 1416606 w 1416606"/>
                    <a:gd name="connsiteY5" fmla="*/ 4693920 h 4693920"/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890826 w 1416606"/>
                    <a:gd name="connsiteY4" fmla="*/ 3916680 h 4693920"/>
                    <a:gd name="connsiteX5" fmla="*/ 1416606 w 1416606"/>
                    <a:gd name="connsiteY5" fmla="*/ 4693920 h 46939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16606" h="4693920">
                      <a:moveTo>
                        <a:pt x="6906" y="0"/>
                      </a:moveTo>
                      <a:cubicBezTo>
                        <a:pt x="-79" y="250190"/>
                        <a:pt x="-7064" y="500380"/>
                        <a:pt x="14526" y="807720"/>
                      </a:cubicBezTo>
                      <a:cubicBezTo>
                        <a:pt x="36116" y="1115060"/>
                        <a:pt x="67866" y="1475740"/>
                        <a:pt x="136446" y="1844040"/>
                      </a:cubicBezTo>
                      <a:cubicBezTo>
                        <a:pt x="205026" y="2212340"/>
                        <a:pt x="300276" y="2672080"/>
                        <a:pt x="426006" y="3017520"/>
                      </a:cubicBezTo>
                      <a:cubicBezTo>
                        <a:pt x="551736" y="3362960"/>
                        <a:pt x="725726" y="3637280"/>
                        <a:pt x="890826" y="3916680"/>
                      </a:cubicBezTo>
                      <a:cubicBezTo>
                        <a:pt x="1055926" y="4196080"/>
                        <a:pt x="1386126" y="4657090"/>
                        <a:pt x="1416606" y="4693920"/>
                      </a:cubicBezTo>
                    </a:path>
                  </a:pathLst>
                </a:custGeom>
                <a:no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Rounded Rectangle 8"/>
                <p:cNvSpPr/>
                <p:nvPr/>
              </p:nvSpPr>
              <p:spPr>
                <a:xfrm>
                  <a:off x="6344709" y="2533455"/>
                  <a:ext cx="217406" cy="2543175"/>
                </a:xfrm>
                <a:prstGeom prst="roundRect">
                  <a:avLst/>
                </a:prstGeom>
                <a:solidFill>
                  <a:schemeClr val="bg1">
                    <a:lumMod val="75000"/>
                  </a:schemeClr>
                </a:solidFill>
                <a:ln w="12700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Rounded Rectangle 7"/>
                <p:cNvSpPr/>
                <p:nvPr/>
              </p:nvSpPr>
              <p:spPr>
                <a:xfrm>
                  <a:off x="6344709" y="2028630"/>
                  <a:ext cx="217406" cy="2543175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 w="12700"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ounded Rectangle 11"/>
                <p:cNvSpPr/>
                <p:nvPr/>
              </p:nvSpPr>
              <p:spPr>
                <a:xfrm>
                  <a:off x="6344708" y="1563810"/>
                  <a:ext cx="217407" cy="2543175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Right Arrow 12"/>
                <p:cNvSpPr/>
                <p:nvPr/>
              </p:nvSpPr>
              <p:spPr>
                <a:xfrm rot="21004494">
                  <a:off x="5637772" y="4019222"/>
                  <a:ext cx="685800" cy="304800"/>
                </a:xfrm>
                <a:prstGeom prst="rightArrow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" name="Rectangle 10"/>
              <p:cNvSpPr/>
              <p:nvPr/>
            </p:nvSpPr>
            <p:spPr>
              <a:xfrm>
                <a:off x="6235980" y="1019370"/>
                <a:ext cx="5334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5806986" y="5525287"/>
              <a:ext cx="2800070" cy="19527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b="1" dirty="0" smtClean="0">
                  <a:effectLst/>
                  <a:latin typeface="Arial"/>
                  <a:ea typeface="Calibri"/>
                  <a:cs typeface="Times New Roman"/>
                </a:rPr>
                <a:t>Normal Casing</a:t>
              </a:r>
              <a:r>
                <a:rPr lang="en-US" sz="1100" b="1" dirty="0">
                  <a:effectLst/>
                  <a:latin typeface="Arial"/>
                  <a:ea typeface="Calibri"/>
                  <a:cs typeface="Times New Roman"/>
                </a:rPr>
                <a:t>: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effectLst/>
                  <a:latin typeface="Arial"/>
                  <a:ea typeface="Calibri"/>
                  <a:cs typeface="Times New Roman"/>
                </a:rPr>
                <a:t>Stiff casing requires a large deflection force at the leading edge or ‘shoe’, as shown by the red arrow</a:t>
              </a:r>
              <a:r>
                <a:rPr lang="en-US" sz="1100" dirty="0" smtClean="0">
                  <a:effectLst/>
                  <a:latin typeface="Arial"/>
                  <a:ea typeface="Calibri"/>
                  <a:cs typeface="Times New Roman"/>
                </a:rPr>
                <a:t>.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 smtClean="0">
                  <a:latin typeface="Arial"/>
                  <a:ea typeface="Calibri"/>
                  <a:cs typeface="Times New Roman"/>
                </a:rPr>
                <a:t>Risk of digging in to the side of the wellbore.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324600" y="685800"/>
            <a:ext cx="3717962" cy="5715001"/>
            <a:chOff x="5629952" y="1019370"/>
            <a:chExt cx="4315394" cy="6545937"/>
          </a:xfrm>
        </p:grpSpPr>
        <p:grpSp>
          <p:nvGrpSpPr>
            <p:cNvPr id="26" name="Group 25"/>
            <p:cNvGrpSpPr/>
            <p:nvPr/>
          </p:nvGrpSpPr>
          <p:grpSpPr>
            <a:xfrm>
              <a:off x="5629952" y="1019370"/>
              <a:ext cx="3209247" cy="6545937"/>
              <a:chOff x="5616635" y="1019370"/>
              <a:chExt cx="3209247" cy="6545937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5616635" y="1301049"/>
                <a:ext cx="3209247" cy="6264258"/>
                <a:chOff x="5562599" y="1577079"/>
                <a:chExt cx="3209247" cy="6264258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5562599" y="2004060"/>
                  <a:ext cx="3209247" cy="5837277"/>
                </a:xfrm>
                <a:prstGeom prst="rect">
                  <a:avLst/>
                </a:prstGeom>
                <a:solidFill>
                  <a:schemeClr val="bg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Freeform 35"/>
                <p:cNvSpPr/>
                <p:nvPr/>
              </p:nvSpPr>
              <p:spPr>
                <a:xfrm>
                  <a:off x="6400800" y="1981200"/>
                  <a:ext cx="1372044" cy="4629150"/>
                </a:xfrm>
                <a:custGeom>
                  <a:avLst/>
                  <a:gdLst>
                    <a:gd name="connsiteX0" fmla="*/ 444 w 1372044"/>
                    <a:gd name="connsiteY0" fmla="*/ 0 h 4629150"/>
                    <a:gd name="connsiteX1" fmla="*/ 76644 w 1372044"/>
                    <a:gd name="connsiteY1" fmla="*/ 1562100 h 4629150"/>
                    <a:gd name="connsiteX2" fmla="*/ 476694 w 1372044"/>
                    <a:gd name="connsiteY2" fmla="*/ 3162300 h 4629150"/>
                    <a:gd name="connsiteX3" fmla="*/ 1372044 w 1372044"/>
                    <a:gd name="connsiteY3" fmla="*/ 4629150 h 4629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72044" h="4629150">
                      <a:moveTo>
                        <a:pt x="444" y="0"/>
                      </a:moveTo>
                      <a:cubicBezTo>
                        <a:pt x="-1144" y="517525"/>
                        <a:pt x="-2731" y="1035050"/>
                        <a:pt x="76644" y="1562100"/>
                      </a:cubicBezTo>
                      <a:cubicBezTo>
                        <a:pt x="156019" y="2089150"/>
                        <a:pt x="260794" y="2651125"/>
                        <a:pt x="476694" y="3162300"/>
                      </a:cubicBezTo>
                      <a:cubicBezTo>
                        <a:pt x="692594" y="3673475"/>
                        <a:pt x="1276794" y="4479925"/>
                        <a:pt x="1372044" y="4629150"/>
                      </a:cubicBezTo>
                    </a:path>
                  </a:pathLst>
                </a:custGeom>
                <a:noFill/>
                <a:ln w="381000"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Freeform 36"/>
                <p:cNvSpPr/>
                <p:nvPr/>
              </p:nvSpPr>
              <p:spPr>
                <a:xfrm>
                  <a:off x="6584394" y="1996440"/>
                  <a:ext cx="1348026" cy="4526280"/>
                </a:xfrm>
                <a:custGeom>
                  <a:avLst/>
                  <a:gdLst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1218486 w 1416606"/>
                    <a:gd name="connsiteY4" fmla="*/ 4457700 h 4693920"/>
                    <a:gd name="connsiteX5" fmla="*/ 1416606 w 1416606"/>
                    <a:gd name="connsiteY5" fmla="*/ 4693920 h 4693920"/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928926 w 1416606"/>
                    <a:gd name="connsiteY4" fmla="*/ 3878580 h 4693920"/>
                    <a:gd name="connsiteX5" fmla="*/ 1416606 w 1416606"/>
                    <a:gd name="connsiteY5" fmla="*/ 4693920 h 4693920"/>
                    <a:gd name="connsiteX0" fmla="*/ 6906 w 1348026"/>
                    <a:gd name="connsiteY0" fmla="*/ 0 h 4526280"/>
                    <a:gd name="connsiteX1" fmla="*/ 14526 w 1348026"/>
                    <a:gd name="connsiteY1" fmla="*/ 807720 h 4526280"/>
                    <a:gd name="connsiteX2" fmla="*/ 136446 w 1348026"/>
                    <a:gd name="connsiteY2" fmla="*/ 1844040 h 4526280"/>
                    <a:gd name="connsiteX3" fmla="*/ 426006 w 1348026"/>
                    <a:gd name="connsiteY3" fmla="*/ 3017520 h 4526280"/>
                    <a:gd name="connsiteX4" fmla="*/ 928926 w 1348026"/>
                    <a:gd name="connsiteY4" fmla="*/ 3878580 h 4526280"/>
                    <a:gd name="connsiteX5" fmla="*/ 1348026 w 1348026"/>
                    <a:gd name="connsiteY5" fmla="*/ 4526280 h 4526280"/>
                    <a:gd name="connsiteX0" fmla="*/ 6906 w 1348026"/>
                    <a:gd name="connsiteY0" fmla="*/ 0 h 4526280"/>
                    <a:gd name="connsiteX1" fmla="*/ 14526 w 1348026"/>
                    <a:gd name="connsiteY1" fmla="*/ 807720 h 4526280"/>
                    <a:gd name="connsiteX2" fmla="*/ 136446 w 1348026"/>
                    <a:gd name="connsiteY2" fmla="*/ 1844040 h 4526280"/>
                    <a:gd name="connsiteX3" fmla="*/ 403146 w 1348026"/>
                    <a:gd name="connsiteY3" fmla="*/ 2918460 h 4526280"/>
                    <a:gd name="connsiteX4" fmla="*/ 928926 w 1348026"/>
                    <a:gd name="connsiteY4" fmla="*/ 3878580 h 4526280"/>
                    <a:gd name="connsiteX5" fmla="*/ 1348026 w 1348026"/>
                    <a:gd name="connsiteY5" fmla="*/ 4526280 h 45262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48026" h="4526280">
                      <a:moveTo>
                        <a:pt x="6906" y="0"/>
                      </a:moveTo>
                      <a:cubicBezTo>
                        <a:pt x="-79" y="250190"/>
                        <a:pt x="-7064" y="500380"/>
                        <a:pt x="14526" y="807720"/>
                      </a:cubicBezTo>
                      <a:cubicBezTo>
                        <a:pt x="36116" y="1115060"/>
                        <a:pt x="71676" y="1492250"/>
                        <a:pt x="136446" y="1844040"/>
                      </a:cubicBezTo>
                      <a:cubicBezTo>
                        <a:pt x="201216" y="2195830"/>
                        <a:pt x="271066" y="2579370"/>
                        <a:pt x="403146" y="2918460"/>
                      </a:cubicBezTo>
                      <a:cubicBezTo>
                        <a:pt x="535226" y="3257550"/>
                        <a:pt x="771446" y="3610610"/>
                        <a:pt x="928926" y="3878580"/>
                      </a:cubicBezTo>
                      <a:cubicBezTo>
                        <a:pt x="1086406" y="4146550"/>
                        <a:pt x="1317546" y="4489450"/>
                        <a:pt x="1348026" y="4526280"/>
                      </a:cubicBezTo>
                    </a:path>
                  </a:pathLst>
                </a:custGeom>
                <a:no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Freeform 37"/>
                <p:cNvSpPr/>
                <p:nvPr/>
              </p:nvSpPr>
              <p:spPr>
                <a:xfrm>
                  <a:off x="6203394" y="2004060"/>
                  <a:ext cx="1416606" cy="4693920"/>
                </a:xfrm>
                <a:custGeom>
                  <a:avLst/>
                  <a:gdLst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1218486 w 1416606"/>
                    <a:gd name="connsiteY4" fmla="*/ 4457700 h 4693920"/>
                    <a:gd name="connsiteX5" fmla="*/ 1416606 w 1416606"/>
                    <a:gd name="connsiteY5" fmla="*/ 4693920 h 4693920"/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944166 w 1416606"/>
                    <a:gd name="connsiteY4" fmla="*/ 3970020 h 4693920"/>
                    <a:gd name="connsiteX5" fmla="*/ 1416606 w 1416606"/>
                    <a:gd name="connsiteY5" fmla="*/ 4693920 h 4693920"/>
                    <a:gd name="connsiteX0" fmla="*/ 6906 w 1416606"/>
                    <a:gd name="connsiteY0" fmla="*/ 0 h 4693920"/>
                    <a:gd name="connsiteX1" fmla="*/ 14526 w 1416606"/>
                    <a:gd name="connsiteY1" fmla="*/ 807720 h 4693920"/>
                    <a:gd name="connsiteX2" fmla="*/ 136446 w 1416606"/>
                    <a:gd name="connsiteY2" fmla="*/ 1844040 h 4693920"/>
                    <a:gd name="connsiteX3" fmla="*/ 426006 w 1416606"/>
                    <a:gd name="connsiteY3" fmla="*/ 3017520 h 4693920"/>
                    <a:gd name="connsiteX4" fmla="*/ 890826 w 1416606"/>
                    <a:gd name="connsiteY4" fmla="*/ 3916680 h 4693920"/>
                    <a:gd name="connsiteX5" fmla="*/ 1416606 w 1416606"/>
                    <a:gd name="connsiteY5" fmla="*/ 4693920 h 46939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16606" h="4693920">
                      <a:moveTo>
                        <a:pt x="6906" y="0"/>
                      </a:moveTo>
                      <a:cubicBezTo>
                        <a:pt x="-79" y="250190"/>
                        <a:pt x="-7064" y="500380"/>
                        <a:pt x="14526" y="807720"/>
                      </a:cubicBezTo>
                      <a:cubicBezTo>
                        <a:pt x="36116" y="1115060"/>
                        <a:pt x="67866" y="1475740"/>
                        <a:pt x="136446" y="1844040"/>
                      </a:cubicBezTo>
                      <a:cubicBezTo>
                        <a:pt x="205026" y="2212340"/>
                        <a:pt x="300276" y="2672080"/>
                        <a:pt x="426006" y="3017520"/>
                      </a:cubicBezTo>
                      <a:cubicBezTo>
                        <a:pt x="551736" y="3362960"/>
                        <a:pt x="725726" y="3637280"/>
                        <a:pt x="890826" y="3916680"/>
                      </a:cubicBezTo>
                      <a:cubicBezTo>
                        <a:pt x="1055926" y="4196080"/>
                        <a:pt x="1386126" y="4657090"/>
                        <a:pt x="1416606" y="4693920"/>
                      </a:cubicBezTo>
                    </a:path>
                  </a:pathLst>
                </a:custGeom>
                <a:noFill/>
                <a:ln>
                  <a:solidFill>
                    <a:schemeClr val="bg2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Rounded Rectangle 38"/>
                <p:cNvSpPr/>
                <p:nvPr/>
              </p:nvSpPr>
              <p:spPr>
                <a:xfrm>
                  <a:off x="6348347" y="1577079"/>
                  <a:ext cx="232328" cy="2315588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50000"/>
                        <a:lumOff val="50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50000"/>
                        <a:lumOff val="50000"/>
                        <a:shade val="100000"/>
                        <a:satMod val="115000"/>
                      </a:schemeClr>
                    </a:gs>
                  </a:gsLst>
                  <a:lin ang="0" scaled="1"/>
                  <a:tileRect/>
                </a:gra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ight Arrow 39"/>
                <p:cNvSpPr/>
                <p:nvPr/>
              </p:nvSpPr>
              <p:spPr>
                <a:xfrm rot="21004494">
                  <a:off x="6166961" y="4457205"/>
                  <a:ext cx="287770" cy="138461"/>
                </a:xfrm>
                <a:prstGeom prst="rightArrow">
                  <a:avLst/>
                </a:prstGeom>
                <a:ln w="19050"/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4" name="Rectangle 33"/>
              <p:cNvSpPr/>
              <p:nvPr/>
            </p:nvSpPr>
            <p:spPr>
              <a:xfrm>
                <a:off x="6235980" y="1019370"/>
                <a:ext cx="5334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Block Arc 26"/>
            <p:cNvSpPr/>
            <p:nvPr/>
          </p:nvSpPr>
          <p:spPr>
            <a:xfrm rot="10800000">
              <a:off x="6416710" y="1603342"/>
              <a:ext cx="3528636" cy="3779298"/>
            </a:xfrm>
            <a:prstGeom prst="blockArc">
              <a:avLst>
                <a:gd name="adj1" fmla="val 20269282"/>
                <a:gd name="adj2" fmla="val 21468229"/>
                <a:gd name="adj3" fmla="val 6550"/>
              </a:avLst>
            </a:prstGeom>
            <a:gradFill flip="none" rotWithShape="1">
              <a:gsLst>
                <a:gs pos="0">
                  <a:srgbClr val="A8A6BA">
                    <a:shade val="30000"/>
                    <a:satMod val="115000"/>
                  </a:srgbClr>
                </a:gs>
                <a:gs pos="50000">
                  <a:srgbClr val="A8A6BA">
                    <a:shade val="67500"/>
                    <a:satMod val="115000"/>
                  </a:srgbClr>
                </a:gs>
                <a:gs pos="100000">
                  <a:srgbClr val="A8A6BA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Flowchart: Delay 27"/>
            <p:cNvSpPr/>
            <p:nvPr/>
          </p:nvSpPr>
          <p:spPr>
            <a:xfrm rot="4067104">
              <a:off x="6600421" y="4060096"/>
              <a:ext cx="122692" cy="230530"/>
            </a:xfrm>
            <a:prstGeom prst="flowChartDelay">
              <a:avLst/>
            </a:prstGeom>
            <a:gradFill flip="none" rotWithShape="1">
              <a:gsLst>
                <a:gs pos="0">
                  <a:srgbClr val="C5D129">
                    <a:shade val="30000"/>
                    <a:satMod val="115000"/>
                  </a:srgbClr>
                </a:gs>
                <a:gs pos="50000">
                  <a:srgbClr val="C5D129">
                    <a:shade val="67500"/>
                    <a:satMod val="115000"/>
                  </a:srgbClr>
                </a:gs>
                <a:gs pos="100000">
                  <a:srgbClr val="C5D129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 Box 2"/>
            <p:cNvSpPr txBox="1">
              <a:spLocks noChangeArrowheads="1"/>
            </p:cNvSpPr>
            <p:nvPr/>
          </p:nvSpPr>
          <p:spPr bwMode="auto">
            <a:xfrm>
              <a:off x="5784731" y="5525285"/>
              <a:ext cx="2874444" cy="19527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b="1" dirty="0">
                  <a:effectLst/>
                  <a:latin typeface="Arial"/>
                  <a:ea typeface="Calibri"/>
                  <a:cs typeface="Times New Roman"/>
                </a:rPr>
                <a:t>Flexible </a:t>
              </a:r>
              <a:r>
                <a:rPr lang="en-US" sz="1100" b="1" dirty="0" smtClean="0">
                  <a:effectLst/>
                  <a:latin typeface="Arial"/>
                  <a:ea typeface="Calibri"/>
                  <a:cs typeface="Times New Roman"/>
                </a:rPr>
                <a:t>Guide </a:t>
              </a:r>
              <a:r>
                <a:rPr lang="en-US" sz="1100" b="1" dirty="0" smtClean="0">
                  <a:latin typeface="Arial"/>
                  <a:ea typeface="Calibri"/>
                  <a:cs typeface="Times New Roman"/>
                </a:rPr>
                <a:t>Shoe</a:t>
              </a:r>
              <a:r>
                <a:rPr lang="en-US" sz="1100" b="1" dirty="0" smtClean="0">
                  <a:effectLst/>
                  <a:latin typeface="Arial"/>
                  <a:ea typeface="Calibri"/>
                  <a:cs typeface="Times New Roman"/>
                </a:rPr>
                <a:t>: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 smtClean="0">
                  <a:effectLst/>
                  <a:latin typeface="Arial"/>
                  <a:ea typeface="Calibri"/>
                  <a:cs typeface="Times New Roman"/>
                </a:rPr>
                <a:t>Less </a:t>
              </a:r>
              <a:r>
                <a:rPr lang="en-US" sz="1100" dirty="0">
                  <a:effectLst/>
                  <a:latin typeface="Arial"/>
                  <a:ea typeface="Calibri"/>
                  <a:cs typeface="Times New Roman"/>
                </a:rPr>
                <a:t>force to enter curve. The length and stiffness of the guide distribute the normal casing deflection </a:t>
              </a:r>
              <a:r>
                <a:rPr lang="en-US" sz="1100" dirty="0" smtClean="0">
                  <a:effectLst/>
                  <a:latin typeface="Arial"/>
                  <a:ea typeface="Calibri"/>
                  <a:cs typeface="Times New Roman"/>
                </a:rPr>
                <a:t>force.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 smtClean="0">
                  <a:latin typeface="Arial"/>
                  <a:ea typeface="Calibri"/>
                  <a:cs typeface="Times New Roman"/>
                </a:rPr>
                <a:t>R</a:t>
              </a:r>
              <a:r>
                <a:rPr lang="en-US" sz="1100" dirty="0" smtClean="0">
                  <a:effectLst/>
                  <a:latin typeface="Arial"/>
                  <a:ea typeface="Calibri"/>
                  <a:cs typeface="Times New Roman"/>
                </a:rPr>
                <a:t>educe </a:t>
              </a:r>
              <a:r>
                <a:rPr lang="en-US" sz="1100" dirty="0">
                  <a:effectLst/>
                  <a:latin typeface="Arial"/>
                  <a:ea typeface="Calibri"/>
                  <a:cs typeface="Times New Roman"/>
                </a:rPr>
                <a:t>the risk of sticking the casing through a curved wellbore section.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0" name="Right Arrow 29"/>
            <p:cNvSpPr/>
            <p:nvPr/>
          </p:nvSpPr>
          <p:spPr>
            <a:xfrm rot="21004494">
              <a:off x="6170604" y="3950514"/>
              <a:ext cx="287770" cy="138461"/>
            </a:xfrm>
            <a:prstGeom prst="rightArrow">
              <a:avLst/>
            </a:prstGeom>
            <a:ln w="19050"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ight Arrow 30"/>
            <p:cNvSpPr/>
            <p:nvPr/>
          </p:nvSpPr>
          <p:spPr>
            <a:xfrm rot="21390044">
              <a:off x="6105412" y="3543216"/>
              <a:ext cx="287770" cy="138461"/>
            </a:xfrm>
            <a:prstGeom prst="rightArrow">
              <a:avLst/>
            </a:prstGeom>
            <a:ln w="19050"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ight Arrow 31"/>
            <p:cNvSpPr/>
            <p:nvPr/>
          </p:nvSpPr>
          <p:spPr>
            <a:xfrm rot="21219234">
              <a:off x="6126863" y="3757380"/>
              <a:ext cx="287770" cy="138461"/>
            </a:xfrm>
            <a:prstGeom prst="rightArrow">
              <a:avLst/>
            </a:prstGeom>
            <a:ln w="19050"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135" y="114300"/>
            <a:ext cx="8229600" cy="1143000"/>
          </a:xfrm>
        </p:spPr>
        <p:txBody>
          <a:bodyPr/>
          <a:lstStyle/>
          <a:p>
            <a:r>
              <a:rPr lang="en-US" dirty="0" smtClean="0"/>
              <a:t>How Flexibility Helps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752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Hole Integrity Essential for Successful  Optimization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Fluids developments are continually evolving.  </a:t>
            </a:r>
          </a:p>
          <a:p>
            <a:pPr marL="0" indent="0">
              <a:buNone/>
            </a:pPr>
            <a:r>
              <a:rPr lang="en-US" dirty="0" smtClean="0"/>
              <a:t>Progressive Operators are taking </a:t>
            </a:r>
            <a:r>
              <a:rPr lang="en-US" dirty="0"/>
              <a:t>a more “fit for purpose” scientific </a:t>
            </a:r>
            <a:r>
              <a:rPr lang="en-US" dirty="0" smtClean="0"/>
              <a:t>approach.  This is yielding improved performance.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Factors influencing fluids selection:</a:t>
            </a:r>
          </a:p>
          <a:p>
            <a:r>
              <a:rPr lang="en-US" dirty="0" smtClean="0"/>
              <a:t>Presence of Formation Fractures, </a:t>
            </a:r>
          </a:p>
          <a:p>
            <a:r>
              <a:rPr lang="en-US" dirty="0" smtClean="0"/>
              <a:t>Reactive </a:t>
            </a:r>
            <a:r>
              <a:rPr lang="en-US" dirty="0" err="1" smtClean="0"/>
              <a:t>Shales</a:t>
            </a:r>
            <a:r>
              <a:rPr lang="en-US" dirty="0" smtClean="0"/>
              <a:t>, </a:t>
            </a:r>
          </a:p>
          <a:p>
            <a:r>
              <a:rPr lang="en-US" dirty="0" smtClean="0"/>
              <a:t>Stability Requirements, </a:t>
            </a:r>
          </a:p>
          <a:p>
            <a:r>
              <a:rPr lang="en-US" dirty="0" smtClean="0"/>
              <a:t>Lubricity, </a:t>
            </a:r>
          </a:p>
          <a:p>
            <a:r>
              <a:rPr lang="en-US" dirty="0" smtClean="0"/>
              <a:t>Environmental Impact</a:t>
            </a:r>
          </a:p>
          <a:p>
            <a:r>
              <a:rPr lang="en-US" dirty="0" smtClean="0"/>
              <a:t>Disposal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58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WBM </a:t>
            </a:r>
            <a:r>
              <a:rPr lang="en-US" sz="3200" dirty="0" err="1"/>
              <a:t>Vs</a:t>
            </a:r>
            <a:r>
              <a:rPr lang="en-US" sz="3200" dirty="0"/>
              <a:t> </a:t>
            </a:r>
            <a:r>
              <a:rPr lang="en-US" sz="3200" dirty="0" smtClean="0"/>
              <a:t>Non-Aqueous </a:t>
            </a:r>
            <a:r>
              <a:rPr lang="en-US" sz="3200" dirty="0"/>
              <a:t>Fluids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ideal system:</a:t>
            </a:r>
          </a:p>
          <a:p>
            <a:pPr marL="0" indent="0">
              <a:buNone/>
            </a:pPr>
            <a:r>
              <a:rPr lang="en-US" dirty="0" smtClean="0"/>
              <a:t>Easily disposable and low environmental impact, low friction, non reactive, fracture resistance.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Examples: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Thixotropic systems</a:t>
            </a:r>
          </a:p>
          <a:p>
            <a:pPr marL="0" indent="0">
              <a:buNone/>
            </a:pPr>
            <a:r>
              <a:rPr lang="en-US" dirty="0" smtClean="0"/>
              <a:t>Glycol systems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Evolution of low cost nanotechnology that interface with the rock face to improve rock stability – different mechanisms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83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Improved Well Placement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Reduce Horizontal uncertainty &gt; 60 percent with advanced wellbore surveying techniques</a:t>
            </a:r>
          </a:p>
          <a:p>
            <a:r>
              <a:rPr lang="en-US" dirty="0" smtClean="0"/>
              <a:t>Magnetic Surveying Options (HD Magnetic Models, In-Field Referencing Models (IFR) and Multi Station Analysis corrections (MSA)</a:t>
            </a:r>
          </a:p>
          <a:p>
            <a:r>
              <a:rPr lang="en-US" dirty="0" smtClean="0"/>
              <a:t>Advanced Gyro Surveying (Continuous High / Angle Gyros)</a:t>
            </a:r>
            <a:endParaRPr lang="en-US" dirty="0"/>
          </a:p>
          <a:p>
            <a:r>
              <a:rPr lang="en-US" dirty="0" smtClean="0"/>
              <a:t>Average MWD survey can have &gt; 400 </a:t>
            </a:r>
            <a:r>
              <a:rPr lang="en-US" dirty="0" err="1" smtClean="0"/>
              <a:t>ft</a:t>
            </a:r>
            <a:r>
              <a:rPr lang="en-US" dirty="0" smtClean="0"/>
              <a:t> horizontal displacement uncertainty @10,000 </a:t>
            </a:r>
            <a:r>
              <a:rPr lang="en-US" dirty="0" err="1" smtClean="0"/>
              <a:t>ft</a:t>
            </a:r>
            <a:r>
              <a:rPr lang="en-US" dirty="0" smtClean="0"/>
              <a:t> displacement (This can be significantly larger with poor Quality Assurance)</a:t>
            </a:r>
          </a:p>
          <a:p>
            <a:r>
              <a:rPr lang="en-US" dirty="0" smtClean="0"/>
              <a:t>Poor wellbore surveying can lead to misplaced wells and lost reserves and wellbore collisions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123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Solutions From Survey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High density continuous surveys can be used to generate caliper and ID imagery</a:t>
            </a:r>
            <a:endParaRPr lang="en-US" sz="2800" dirty="0"/>
          </a:p>
          <a:p>
            <a:r>
              <a:rPr lang="en-US" dirty="0" smtClean="0"/>
              <a:t>Detect casing </a:t>
            </a:r>
            <a:r>
              <a:rPr lang="en-US" dirty="0"/>
              <a:t>b</a:t>
            </a:r>
            <a:r>
              <a:rPr lang="en-US" dirty="0" smtClean="0"/>
              <a:t>uckling (from installation in compression)</a:t>
            </a:r>
          </a:p>
          <a:p>
            <a:r>
              <a:rPr lang="en-US" dirty="0" smtClean="0"/>
              <a:t>Micro-Doglegs</a:t>
            </a:r>
          </a:p>
          <a:p>
            <a:r>
              <a:rPr lang="en-US" dirty="0" smtClean="0"/>
              <a:t>Effective Drift</a:t>
            </a:r>
          </a:p>
          <a:p>
            <a:endParaRPr lang="en-US" dirty="0"/>
          </a:p>
        </p:txBody>
      </p:sp>
      <p:pic>
        <p:nvPicPr>
          <p:cNvPr id="5" name="Content Placeholder 3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501007"/>
            <a:ext cx="6043030" cy="3088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1782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Tortuosity can greatly impact artificial lift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Increased Survey Density improves Artificial Lift design and better predicts performance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690" y="2708920"/>
            <a:ext cx="58293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4215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Closing Thoughts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Understand the Full Cost of Utilization</a:t>
            </a:r>
          </a:p>
          <a:p>
            <a:pPr marL="0" indent="0">
              <a:buNone/>
            </a:pPr>
            <a:r>
              <a:rPr lang="en-US" sz="2800" dirty="0" smtClean="0"/>
              <a:t>Every Change may have both Benefits and Risks </a:t>
            </a:r>
          </a:p>
          <a:p>
            <a:r>
              <a:rPr lang="en-US" sz="2800" dirty="0" smtClean="0"/>
              <a:t>Understand the full impact to the well designs</a:t>
            </a:r>
          </a:p>
          <a:p>
            <a:pPr marL="0" indent="0">
              <a:buNone/>
            </a:pPr>
            <a:r>
              <a:rPr lang="en-US" sz="2800" dirty="0" smtClean="0"/>
              <a:t>Technology comes in many forms</a:t>
            </a:r>
          </a:p>
          <a:p>
            <a:pPr marL="0" indent="0">
              <a:buNone/>
            </a:pPr>
            <a:r>
              <a:rPr lang="en-US" sz="2800" dirty="0" smtClean="0"/>
              <a:t>There is no one Single Solution </a:t>
            </a:r>
          </a:p>
          <a:p>
            <a:r>
              <a:rPr lang="en-US" sz="2800" dirty="0"/>
              <a:t>A</a:t>
            </a:r>
            <a:r>
              <a:rPr lang="en-US" sz="2800" dirty="0" smtClean="0"/>
              <a:t>pplying a single solution to all applications will likely not yield the same results.</a:t>
            </a:r>
          </a:p>
          <a:p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1628800"/>
            <a:ext cx="6285384" cy="3600400"/>
          </a:xfrm>
        </p:spPr>
        <p:txBody>
          <a:bodyPr>
            <a:normAutofit/>
          </a:bodyPr>
          <a:lstStyle/>
          <a:p>
            <a:r>
              <a:rPr lang="en-US" dirty="0" smtClean="0"/>
              <a:t>Lisa </a:t>
            </a:r>
            <a:r>
              <a:rPr lang="en-US" dirty="0" err="1" smtClean="0"/>
              <a:t>Shava</a:t>
            </a:r>
            <a:r>
              <a:rPr lang="en-US" dirty="0" smtClean="0"/>
              <a:t> Grant, PE</a:t>
            </a:r>
            <a:br>
              <a:rPr lang="en-US" dirty="0" smtClean="0"/>
            </a:br>
            <a:r>
              <a:rPr lang="en-US" dirty="0" smtClean="0"/>
              <a:t>Grant</a:t>
            </a:r>
            <a:r>
              <a:rPr lang="en-US" dirty="0"/>
              <a:t> </a:t>
            </a:r>
            <a:r>
              <a:rPr lang="en-US" dirty="0" smtClean="0"/>
              <a:t>Energy, LLC</a:t>
            </a:r>
            <a:br>
              <a:rPr lang="en-US" dirty="0" smtClean="0"/>
            </a:br>
            <a:r>
              <a:rPr lang="en-US" sz="3200" dirty="0" smtClean="0"/>
              <a:t>lisagrantPE@yahoo.com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328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What Enables an Operator to Have First Quartile Performance?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H</a:t>
            </a:r>
            <a:r>
              <a:rPr lang="en-US" dirty="0" smtClean="0"/>
              <a:t>ave great cross discipline integration and communication</a:t>
            </a:r>
          </a:p>
          <a:p>
            <a:r>
              <a:rPr lang="en-US" dirty="0" smtClean="0"/>
              <a:t>Continually challenge status quo</a:t>
            </a:r>
          </a:p>
          <a:p>
            <a:r>
              <a:rPr lang="en-US" dirty="0" smtClean="0"/>
              <a:t>Cultivate a culture not afraid of change, understands risk, and accepts “good” failure as a stepping stone to success</a:t>
            </a:r>
          </a:p>
          <a:p>
            <a:r>
              <a:rPr lang="en-US" dirty="0" smtClean="0"/>
              <a:t>Utilize “Value Adding” technology and understand a Cost of Utilization approach</a:t>
            </a:r>
          </a:p>
          <a:p>
            <a:r>
              <a:rPr lang="en-US" dirty="0" smtClean="0"/>
              <a:t>Understand that Technology comes in many forms; </a:t>
            </a:r>
            <a:r>
              <a:rPr lang="en-US" dirty="0"/>
              <a:t>n</a:t>
            </a:r>
            <a:r>
              <a:rPr lang="en-US" dirty="0" smtClean="0"/>
              <a:t>ew </a:t>
            </a:r>
            <a:r>
              <a:rPr lang="en-US" dirty="0"/>
              <a:t>w</a:t>
            </a:r>
            <a:r>
              <a:rPr lang="en-US" dirty="0" smtClean="0"/>
              <a:t>idgets, processes and procedures, re-purposing</a:t>
            </a:r>
          </a:p>
          <a:p>
            <a:r>
              <a:rPr lang="en-US" dirty="0" smtClean="0"/>
              <a:t>Understand the full impact of well design changes </a:t>
            </a:r>
          </a:p>
          <a:p>
            <a:r>
              <a:rPr lang="en-US" dirty="0" smtClean="0"/>
              <a:t>Embrace the “What </a:t>
            </a:r>
            <a:r>
              <a:rPr lang="en-US" dirty="0"/>
              <a:t>I</a:t>
            </a:r>
            <a:r>
              <a:rPr lang="en-US" dirty="0" smtClean="0"/>
              <a:t>f” mentality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Challenge of Change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Failure to fully understand the value proposition</a:t>
            </a:r>
          </a:p>
          <a:p>
            <a:r>
              <a:rPr lang="en-US" sz="2800" dirty="0" smtClean="0"/>
              <a:t>Failure to fully understand the risk profile</a:t>
            </a:r>
          </a:p>
          <a:p>
            <a:r>
              <a:rPr lang="en-US" sz="2800" dirty="0" smtClean="0"/>
              <a:t>Fear of the unknown</a:t>
            </a:r>
          </a:p>
          <a:p>
            <a:r>
              <a:rPr lang="en-US" sz="2800" dirty="0" smtClean="0"/>
              <a:t>Changing to an </a:t>
            </a:r>
            <a:r>
              <a:rPr lang="en-US" sz="2800" dirty="0"/>
              <a:t>e</a:t>
            </a:r>
            <a:r>
              <a:rPr lang="en-US" sz="2800" dirty="0" smtClean="0"/>
              <a:t>ngineering mindset</a:t>
            </a:r>
          </a:p>
          <a:p>
            <a:r>
              <a:rPr lang="en-US" sz="2800" dirty="0" smtClean="0"/>
              <a:t>Having “good” performance</a:t>
            </a:r>
          </a:p>
          <a:p>
            <a:r>
              <a:rPr lang="en-US" sz="2800" dirty="0" smtClean="0"/>
              <a:t>Silo approach </a:t>
            </a:r>
            <a:endParaRPr lang="en-US" dirty="0" smtClean="0"/>
          </a:p>
          <a:p>
            <a:endParaRPr lang="en-US" sz="2800" dirty="0"/>
          </a:p>
          <a:p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1881-542F-4E86-BA7E-A6C1077FE78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0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Reducing</a:t>
            </a:r>
            <a:r>
              <a:rPr lang="en-US" dirty="0" smtClean="0"/>
              <a:t> $/</a:t>
            </a:r>
            <a:r>
              <a:rPr lang="en-US" sz="3600" dirty="0" smtClean="0"/>
              <a:t>BBL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Design Optimization</a:t>
            </a:r>
          </a:p>
          <a:p>
            <a:r>
              <a:rPr lang="en-US" sz="2800" dirty="0" smtClean="0"/>
              <a:t>Reduce NPT </a:t>
            </a:r>
          </a:p>
          <a:p>
            <a:pPr lvl="1"/>
            <a:r>
              <a:rPr lang="en-US" sz="2400" dirty="0" smtClean="0"/>
              <a:t>During Drilling</a:t>
            </a:r>
          </a:p>
          <a:p>
            <a:pPr lvl="1"/>
            <a:r>
              <a:rPr lang="en-US" sz="2400" dirty="0" smtClean="0"/>
              <a:t>During the Life Cycle</a:t>
            </a:r>
          </a:p>
          <a:p>
            <a:r>
              <a:rPr lang="en-US" sz="2800" dirty="0"/>
              <a:t>Improve Efficiencies </a:t>
            </a:r>
            <a:endParaRPr lang="en-US" sz="2800" dirty="0" smtClean="0"/>
          </a:p>
          <a:p>
            <a:r>
              <a:rPr lang="en-US" sz="2800" dirty="0" smtClean="0"/>
              <a:t>Improve Recovery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6891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Operational </a:t>
            </a:r>
            <a:r>
              <a:rPr lang="en-US" sz="3200" dirty="0" smtClean="0"/>
              <a:t>and Design Optimization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Improved overall </a:t>
            </a:r>
            <a:r>
              <a:rPr lang="en-US" u="sng" dirty="0"/>
              <a:t>Operational Performance </a:t>
            </a:r>
            <a:r>
              <a:rPr lang="en-US" dirty="0"/>
              <a:t>-  balancing the cost of operating </a:t>
            </a:r>
            <a:r>
              <a:rPr lang="en-US" dirty="0" err="1"/>
              <a:t>vs</a:t>
            </a:r>
            <a:r>
              <a:rPr lang="en-US" dirty="0"/>
              <a:t> the cost of total installation. </a:t>
            </a:r>
          </a:p>
          <a:p>
            <a:pPr marL="0" indent="0">
              <a:buNone/>
            </a:pPr>
            <a:r>
              <a:rPr lang="en-US" dirty="0" smtClean="0"/>
              <a:t>Cost reduction by </a:t>
            </a:r>
            <a:r>
              <a:rPr lang="en-US" u="sng" dirty="0" smtClean="0"/>
              <a:t>minimizing the number/size of casing </a:t>
            </a:r>
            <a:r>
              <a:rPr lang="en-US" dirty="0" smtClean="0"/>
              <a:t>strings without incurring significant cost </a:t>
            </a:r>
          </a:p>
          <a:p>
            <a:pPr marL="274320" lvl="1" indent="0">
              <a:buNone/>
            </a:pPr>
            <a:r>
              <a:rPr lang="en-US" sz="2400" dirty="0"/>
              <a:t>L</a:t>
            </a:r>
            <a:r>
              <a:rPr lang="en-US" sz="2400" dirty="0" smtClean="0"/>
              <a:t>onger open hole sections generally increases the risk of trouble events.  </a:t>
            </a:r>
          </a:p>
          <a:p>
            <a:pPr marL="274320" lvl="1" indent="0">
              <a:buNone/>
            </a:pPr>
            <a:r>
              <a:rPr lang="en-US" sz="2400" dirty="0" smtClean="0"/>
              <a:t>Longer sections often obtainable by:</a:t>
            </a:r>
          </a:p>
          <a:p>
            <a:pPr lvl="1"/>
            <a:r>
              <a:rPr lang="en-US" sz="2400" dirty="0" smtClean="0"/>
              <a:t>Understanding and utilizing modeling </a:t>
            </a:r>
            <a:r>
              <a:rPr lang="en-US" sz="2400" dirty="0"/>
              <a:t>k</a:t>
            </a:r>
            <a:r>
              <a:rPr lang="en-US" sz="2400" dirty="0" smtClean="0"/>
              <a:t>ey for success</a:t>
            </a:r>
          </a:p>
          <a:p>
            <a:pPr lvl="1"/>
            <a:r>
              <a:rPr lang="en-US" sz="2400" dirty="0" smtClean="0"/>
              <a:t>Utilizing technologies that improve performance or reduce the risk of NPT employed to reduce the likelihood of these events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69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Advanced Planning and Modeling Essential for Success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Advanced </a:t>
            </a:r>
            <a:r>
              <a:rPr lang="en-US" dirty="0"/>
              <a:t>m</a:t>
            </a:r>
            <a:r>
              <a:rPr lang="en-US" dirty="0" smtClean="0"/>
              <a:t>odeling </a:t>
            </a:r>
            <a:r>
              <a:rPr lang="en-US" dirty="0"/>
              <a:t>t</a:t>
            </a:r>
            <a:r>
              <a:rPr lang="en-US" dirty="0" smtClean="0"/>
              <a:t>raditionally reserved for offshore applications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3-D Visualizations allow for better communications and faster, optimized solutions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Modeling essential for understanding design limits</a:t>
            </a:r>
          </a:p>
          <a:p>
            <a:pPr marL="0" indent="0">
              <a:buNone/>
            </a:pPr>
            <a:r>
              <a:rPr lang="en-US" dirty="0" smtClean="0"/>
              <a:t>Plan </a:t>
            </a:r>
            <a:r>
              <a:rPr lang="en-US" dirty="0" err="1" smtClean="0"/>
              <a:t>vs</a:t>
            </a:r>
            <a:r>
              <a:rPr lang="en-US" dirty="0" smtClean="0"/>
              <a:t> Actual to anticipate onset of problematic conditions</a:t>
            </a:r>
          </a:p>
          <a:p>
            <a:pPr marL="0" indent="0">
              <a:buNone/>
            </a:pPr>
            <a:r>
              <a:rPr lang="en-US" dirty="0" smtClean="0"/>
              <a:t>Embrace the “What If” mentality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Anticipation of Risks </a:t>
            </a:r>
          </a:p>
          <a:p>
            <a:pPr marL="0" indent="0">
              <a:buNone/>
            </a:pPr>
            <a:r>
              <a:rPr lang="en-US" dirty="0" smtClean="0"/>
              <a:t>and a clear response </a:t>
            </a:r>
          </a:p>
          <a:p>
            <a:pPr marL="0" indent="0">
              <a:buNone/>
            </a:pPr>
            <a:r>
              <a:rPr lang="en-US" dirty="0" smtClean="0"/>
              <a:t>plan greatly reduces </a:t>
            </a:r>
          </a:p>
          <a:p>
            <a:pPr marL="0" indent="0">
              <a:buNone/>
            </a:pPr>
            <a:r>
              <a:rPr lang="en-US" dirty="0" smtClean="0"/>
              <a:t>“train wreck” </a:t>
            </a:r>
          </a:p>
          <a:p>
            <a:pPr marL="0" indent="0">
              <a:buNone/>
            </a:pPr>
            <a:r>
              <a:rPr lang="en-US" dirty="0" smtClean="0"/>
              <a:t>escalations of events.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907164"/>
            <a:ext cx="4726310" cy="2495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2719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Integrated Planning Through Visualization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Integrate</a:t>
            </a:r>
          </a:p>
          <a:p>
            <a:r>
              <a:rPr lang="en-US" dirty="0" smtClean="0"/>
              <a:t>Land requirements</a:t>
            </a:r>
          </a:p>
          <a:p>
            <a:r>
              <a:rPr lang="en-US" dirty="0" smtClean="0"/>
              <a:t>Subsurface Hazards</a:t>
            </a:r>
          </a:p>
          <a:p>
            <a:r>
              <a:rPr lang="en-US" dirty="0" smtClean="0"/>
              <a:t>Spacing</a:t>
            </a:r>
          </a:p>
          <a:p>
            <a:r>
              <a:rPr lang="en-US" dirty="0" smtClean="0"/>
              <a:t>Completions and Production</a:t>
            </a:r>
          </a:p>
          <a:p>
            <a:r>
              <a:rPr lang="en-US" dirty="0" smtClean="0"/>
              <a:t>Drilling constraints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Faster, More Powerful Planning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149080"/>
            <a:ext cx="356235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3628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Using Real-Time Monitoring to Improve Performance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Real-time monitoring can be used to evaluate Plan </a:t>
            </a:r>
            <a:r>
              <a:rPr lang="en-US" dirty="0" err="1" smtClean="0"/>
              <a:t>vs</a:t>
            </a:r>
            <a:r>
              <a:rPr lang="en-US" dirty="0" smtClean="0"/>
              <a:t> Actual events, such as Hydraulics and TD</a:t>
            </a:r>
          </a:p>
          <a:p>
            <a:endParaRPr lang="en-US" dirty="0"/>
          </a:p>
          <a:p>
            <a:r>
              <a:rPr lang="en-US" dirty="0" smtClean="0"/>
              <a:t>Real-time/ and post well data assessment can also be used to find hidden lost time and identify and learn from highly efficient operations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949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33400"/>
            <a:ext cx="8435280" cy="990600"/>
          </a:xfrm>
        </p:spPr>
        <p:txBody>
          <a:bodyPr>
            <a:noAutofit/>
          </a:bodyPr>
          <a:lstStyle/>
          <a:p>
            <a:r>
              <a:rPr lang="en-US" sz="3000" dirty="0" smtClean="0"/>
              <a:t>Technologies Utilized to </a:t>
            </a:r>
            <a:r>
              <a:rPr lang="en-US" sz="3000" dirty="0"/>
              <a:t>R</a:t>
            </a:r>
            <a:r>
              <a:rPr lang="en-US" sz="3000" dirty="0" smtClean="0"/>
              <a:t>educe NPT and </a:t>
            </a:r>
            <a:r>
              <a:rPr lang="en-US" sz="3000" dirty="0"/>
              <a:t>I</a:t>
            </a:r>
            <a:r>
              <a:rPr lang="en-US" sz="3000" dirty="0" smtClean="0"/>
              <a:t>mprove </a:t>
            </a:r>
            <a:r>
              <a:rPr lang="en-US" sz="3000" dirty="0"/>
              <a:t>P</a:t>
            </a:r>
            <a:r>
              <a:rPr lang="en-US" sz="3000" dirty="0" smtClean="0"/>
              <a:t>erformance- Repurposed From Offshore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Rotary Steerable Systems</a:t>
            </a:r>
          </a:p>
          <a:p>
            <a:r>
              <a:rPr lang="en-US" dirty="0" smtClean="0"/>
              <a:t>Becoming more common place</a:t>
            </a:r>
          </a:p>
          <a:p>
            <a:r>
              <a:rPr lang="en-US" dirty="0" smtClean="0"/>
              <a:t>Used in conjunction with MTRs to maximize ROP.</a:t>
            </a:r>
          </a:p>
          <a:p>
            <a:pPr marL="0" indent="0">
              <a:buNone/>
            </a:pPr>
            <a:r>
              <a:rPr lang="en-US" dirty="0" smtClean="0"/>
              <a:t>Historical barriers have been:  Reliability, DLS capability, Cost – a Cost of Utilization approach should be used to assess viability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tools have been adapted to land and simplified to be more fit for purpose – Improving Cost and Reliability</a:t>
            </a:r>
          </a:p>
          <a:p>
            <a:r>
              <a:rPr lang="en-US" dirty="0" smtClean="0"/>
              <a:t>A </a:t>
            </a:r>
            <a:r>
              <a:rPr lang="en-US" dirty="0"/>
              <a:t>Cost of Utilization approach should be used to </a:t>
            </a:r>
            <a:r>
              <a:rPr lang="en-US" dirty="0" smtClean="0"/>
              <a:t>assess viability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More flexible directional plans have been embraced to maximize section also reduce the DLS requirement – greater negative section to limit DLS to 10 </a:t>
            </a:r>
            <a:r>
              <a:rPr lang="en-US" dirty="0" err="1" smtClean="0"/>
              <a:t>deg</a:t>
            </a:r>
            <a:r>
              <a:rPr lang="en-US" dirty="0" smtClean="0"/>
              <a:t>/100ft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3626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80808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830</TotalTime>
  <Words>984</Words>
  <Application>Microsoft Office PowerPoint</Application>
  <PresentationFormat>On-screen Show (4:3)</PresentationFormat>
  <Paragraphs>142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Clarity</vt:lpstr>
      <vt:lpstr>Technological Revolution and the changing landscape</vt:lpstr>
      <vt:lpstr>What Enables an Operator to Have First Quartile Performance?</vt:lpstr>
      <vt:lpstr>The Challenge of Change</vt:lpstr>
      <vt:lpstr>Reducing $/BBL</vt:lpstr>
      <vt:lpstr>Operational and Design Optimization</vt:lpstr>
      <vt:lpstr>Advanced Planning and Modeling Essential for Success</vt:lpstr>
      <vt:lpstr>Integrated Planning Through Visualization</vt:lpstr>
      <vt:lpstr>Using Real-Time Monitoring to Improve Performance</vt:lpstr>
      <vt:lpstr>Technologies Utilized to Reduce NPT and Improve Performance- Repurposed From Offshore</vt:lpstr>
      <vt:lpstr>RSS Advantage</vt:lpstr>
      <vt:lpstr>Technologies utilized to reduce NPT  - Repurposed From Offshore</vt:lpstr>
      <vt:lpstr>How Flexibility Helps</vt:lpstr>
      <vt:lpstr>Hole Integrity Essential for Successful  Optimization</vt:lpstr>
      <vt:lpstr>WBM Vs Non-Aqueous Fluids </vt:lpstr>
      <vt:lpstr>Improved Well Placement</vt:lpstr>
      <vt:lpstr>Additional Solutions From Survey Tools</vt:lpstr>
      <vt:lpstr>Tortuosity can greatly impact artificial lift</vt:lpstr>
      <vt:lpstr>Closing Thoughts </vt:lpstr>
      <vt:lpstr>Lisa Shava Grant, PE Grant Energy, LLC lisagrantPE@yahoo.com</vt:lpstr>
    </vt:vector>
  </TitlesOfParts>
  <Company>MeisterLabs GmbH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Mindmap of MindMeister</dc:title>
  <dc:creator>Lisa Grant</dc:creator>
  <cp:lastModifiedBy>Beyer, Cody A</cp:lastModifiedBy>
  <cp:revision>36</cp:revision>
  <dcterms:created xsi:type="dcterms:W3CDTF">2011-05-09T10:21:00Z</dcterms:created>
  <dcterms:modified xsi:type="dcterms:W3CDTF">2016-11-17T19:15:53Z</dcterms:modified>
</cp:coreProperties>
</file>