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3"/>
  </p:notesMasterIdLst>
  <p:handoutMasterIdLst>
    <p:handoutMasterId r:id="rId24"/>
  </p:handoutMasterIdLst>
  <p:sldIdLst>
    <p:sldId id="687" r:id="rId2"/>
    <p:sldId id="737" r:id="rId3"/>
    <p:sldId id="738" r:id="rId4"/>
    <p:sldId id="688" r:id="rId5"/>
    <p:sldId id="705" r:id="rId6"/>
    <p:sldId id="696" r:id="rId7"/>
    <p:sldId id="679" r:id="rId8"/>
    <p:sldId id="714" r:id="rId9"/>
    <p:sldId id="725" r:id="rId10"/>
    <p:sldId id="724" r:id="rId11"/>
    <p:sldId id="735" r:id="rId12"/>
    <p:sldId id="734" r:id="rId13"/>
    <p:sldId id="710" r:id="rId14"/>
    <p:sldId id="726" r:id="rId15"/>
    <p:sldId id="721" r:id="rId16"/>
    <p:sldId id="722" r:id="rId17"/>
    <p:sldId id="719" r:id="rId18"/>
    <p:sldId id="729" r:id="rId19"/>
    <p:sldId id="568" r:id="rId20"/>
    <p:sldId id="673" r:id="rId21"/>
    <p:sldId id="689" r:id="rId22"/>
  </p:sldIdLst>
  <p:sldSz cx="9144000" cy="6858000" type="screen4x3"/>
  <p:notesSz cx="7102475" cy="9388475"/>
  <p:defaultTextStyle>
    <a:defPPr>
      <a:defRPr lang="en-US"/>
    </a:defPPr>
    <a:lvl1pPr algn="l" rtl="0" eaLnBrk="0" fontAlgn="base" hangingPunct="0">
      <a:spcBef>
        <a:spcPct val="20000"/>
      </a:spcBef>
      <a:spcAft>
        <a:spcPct val="0"/>
      </a:spcAft>
      <a:buClr>
        <a:srgbClr val="F20000"/>
      </a:buClr>
      <a:buSzPct val="125000"/>
      <a:buChar char="•"/>
      <a:defRPr sz="2400" kern="1200">
        <a:solidFill>
          <a:schemeClr val="tx1"/>
        </a:solidFill>
        <a:latin typeface="Helvetica" pitchFamily="34" charset="0"/>
        <a:ea typeface="+mn-ea"/>
        <a:cs typeface="+mn-cs"/>
      </a:defRPr>
    </a:lvl1pPr>
    <a:lvl2pPr marL="457200" algn="l" rtl="0" eaLnBrk="0" fontAlgn="base" hangingPunct="0">
      <a:spcBef>
        <a:spcPct val="20000"/>
      </a:spcBef>
      <a:spcAft>
        <a:spcPct val="0"/>
      </a:spcAft>
      <a:buClr>
        <a:srgbClr val="F20000"/>
      </a:buClr>
      <a:buSzPct val="125000"/>
      <a:buChar char="•"/>
      <a:defRPr sz="2400" kern="1200">
        <a:solidFill>
          <a:schemeClr val="tx1"/>
        </a:solidFill>
        <a:latin typeface="Helvetica" pitchFamily="34" charset="0"/>
        <a:ea typeface="+mn-ea"/>
        <a:cs typeface="+mn-cs"/>
      </a:defRPr>
    </a:lvl2pPr>
    <a:lvl3pPr marL="914400" algn="l" rtl="0" eaLnBrk="0" fontAlgn="base" hangingPunct="0">
      <a:spcBef>
        <a:spcPct val="20000"/>
      </a:spcBef>
      <a:spcAft>
        <a:spcPct val="0"/>
      </a:spcAft>
      <a:buClr>
        <a:srgbClr val="F20000"/>
      </a:buClr>
      <a:buSzPct val="125000"/>
      <a:buChar char="•"/>
      <a:defRPr sz="2400" kern="1200">
        <a:solidFill>
          <a:schemeClr val="tx1"/>
        </a:solidFill>
        <a:latin typeface="Helvetica" pitchFamily="34" charset="0"/>
        <a:ea typeface="+mn-ea"/>
        <a:cs typeface="+mn-cs"/>
      </a:defRPr>
    </a:lvl3pPr>
    <a:lvl4pPr marL="1371600" algn="l" rtl="0" eaLnBrk="0" fontAlgn="base" hangingPunct="0">
      <a:spcBef>
        <a:spcPct val="20000"/>
      </a:spcBef>
      <a:spcAft>
        <a:spcPct val="0"/>
      </a:spcAft>
      <a:buClr>
        <a:srgbClr val="F20000"/>
      </a:buClr>
      <a:buSzPct val="125000"/>
      <a:buChar char="•"/>
      <a:defRPr sz="2400" kern="1200">
        <a:solidFill>
          <a:schemeClr val="tx1"/>
        </a:solidFill>
        <a:latin typeface="Helvetica" pitchFamily="34" charset="0"/>
        <a:ea typeface="+mn-ea"/>
        <a:cs typeface="+mn-cs"/>
      </a:defRPr>
    </a:lvl4pPr>
    <a:lvl5pPr marL="1828800" algn="l" rtl="0" eaLnBrk="0" fontAlgn="base" hangingPunct="0">
      <a:spcBef>
        <a:spcPct val="20000"/>
      </a:spcBef>
      <a:spcAft>
        <a:spcPct val="0"/>
      </a:spcAft>
      <a:buClr>
        <a:srgbClr val="F20000"/>
      </a:buClr>
      <a:buSzPct val="125000"/>
      <a:buChar char="•"/>
      <a:defRPr sz="2400" kern="1200">
        <a:solidFill>
          <a:schemeClr val="tx1"/>
        </a:solidFill>
        <a:latin typeface="Helvetica" pitchFamily="34" charset="0"/>
        <a:ea typeface="+mn-ea"/>
        <a:cs typeface="+mn-cs"/>
      </a:defRPr>
    </a:lvl5pPr>
    <a:lvl6pPr marL="2286000" algn="l" defTabSz="914400" rtl="0" eaLnBrk="1" latinLnBrk="0" hangingPunct="1">
      <a:defRPr sz="2400" kern="1200">
        <a:solidFill>
          <a:schemeClr val="tx1"/>
        </a:solidFill>
        <a:latin typeface="Helvetica" pitchFamily="34" charset="0"/>
        <a:ea typeface="+mn-ea"/>
        <a:cs typeface="+mn-cs"/>
      </a:defRPr>
    </a:lvl6pPr>
    <a:lvl7pPr marL="2743200" algn="l" defTabSz="914400" rtl="0" eaLnBrk="1" latinLnBrk="0" hangingPunct="1">
      <a:defRPr sz="2400" kern="1200">
        <a:solidFill>
          <a:schemeClr val="tx1"/>
        </a:solidFill>
        <a:latin typeface="Helvetica" pitchFamily="34" charset="0"/>
        <a:ea typeface="+mn-ea"/>
        <a:cs typeface="+mn-cs"/>
      </a:defRPr>
    </a:lvl7pPr>
    <a:lvl8pPr marL="3200400" algn="l" defTabSz="914400" rtl="0" eaLnBrk="1" latinLnBrk="0" hangingPunct="1">
      <a:defRPr sz="2400" kern="1200">
        <a:solidFill>
          <a:schemeClr val="tx1"/>
        </a:solidFill>
        <a:latin typeface="Helvetica" pitchFamily="34" charset="0"/>
        <a:ea typeface="+mn-ea"/>
        <a:cs typeface="+mn-cs"/>
      </a:defRPr>
    </a:lvl8pPr>
    <a:lvl9pPr marL="3657600" algn="l" defTabSz="914400" rtl="0" eaLnBrk="1" latinLnBrk="0" hangingPunct="1">
      <a:defRPr sz="2400" kern="1200">
        <a:solidFill>
          <a:schemeClr val="tx1"/>
        </a:solidFill>
        <a:latin typeface="Helvetic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72">
          <p15:clr>
            <a:srgbClr val="A4A3A4"/>
          </p15:clr>
        </p15:guide>
        <p15:guide id="2" pos="2160">
          <p15:clr>
            <a:srgbClr val="A4A3A4"/>
          </p15:clr>
        </p15:guide>
        <p15:guide id="3" orient="horz" pos="2958">
          <p15:clr>
            <a:srgbClr val="A4A3A4"/>
          </p15:clr>
        </p15:guide>
        <p15:guide id="4"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a:srgbClr val="D0F2FC"/>
    <a:srgbClr val="C7F4FF"/>
    <a:srgbClr val="D1F6FF"/>
    <a:srgbClr val="95E9FD"/>
    <a:srgbClr val="A50021"/>
    <a:srgbClr val="FF0000"/>
    <a:srgbClr val="33CCCC"/>
    <a:srgbClr val="43DAFD"/>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3096" autoAdjust="0"/>
  </p:normalViewPr>
  <p:slideViewPr>
    <p:cSldViewPr snapToGrid="0">
      <p:cViewPr varScale="1">
        <p:scale>
          <a:sx n="74" d="100"/>
          <a:sy n="74" d="100"/>
        </p:scale>
        <p:origin x="1068"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1356"/>
    </p:cViewPr>
  </p:sorterViewPr>
  <p:notesViewPr>
    <p:cSldViewPr snapToGrid="0">
      <p:cViewPr varScale="1">
        <p:scale>
          <a:sx n="55" d="100"/>
          <a:sy n="55" d="100"/>
        </p:scale>
        <p:origin x="-1752" y="-84"/>
      </p:cViewPr>
      <p:guideLst>
        <p:guide orient="horz" pos="2872"/>
        <p:guide pos="2160"/>
        <p:guide orient="horz" pos="2958"/>
        <p:guide pos="2237"/>
      </p:guideLst>
    </p:cSldViewPr>
  </p:notes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7810" name="Rectangle 2"/>
          <p:cNvSpPr>
            <a:spLocks noGrp="1" noChangeArrowheads="1"/>
          </p:cNvSpPr>
          <p:nvPr>
            <p:ph type="hdr" sz="quarter"/>
          </p:nvPr>
        </p:nvSpPr>
        <p:spPr bwMode="auto">
          <a:xfrm>
            <a:off x="0" y="1"/>
            <a:ext cx="3077739" cy="469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84" tIns="47192" rIns="94384" bIns="47192" numCol="1" anchor="t" anchorCtr="0" compatLnSpc="1">
            <a:prstTxWarp prst="textNoShape">
              <a:avLst/>
            </a:prstTxWarp>
          </a:bodyPr>
          <a:lstStyle>
            <a:lvl1pPr>
              <a:spcBef>
                <a:spcPct val="0"/>
              </a:spcBef>
              <a:buClrTx/>
              <a:buSzTx/>
              <a:buFontTx/>
              <a:buNone/>
              <a:defRPr sz="1200" b="1" u="sng">
                <a:latin typeface="Times New Roman" pitchFamily="18" charset="0"/>
              </a:defRPr>
            </a:lvl1pPr>
          </a:lstStyle>
          <a:p>
            <a:pPr>
              <a:defRPr/>
            </a:pPr>
            <a:endParaRPr lang="en-US" dirty="0"/>
          </a:p>
        </p:txBody>
      </p:sp>
      <p:sp>
        <p:nvSpPr>
          <p:cNvPr id="247811" name="Rectangle 3"/>
          <p:cNvSpPr>
            <a:spLocks noGrp="1" noChangeArrowheads="1"/>
          </p:cNvSpPr>
          <p:nvPr>
            <p:ph type="dt" sz="quarter" idx="1"/>
          </p:nvPr>
        </p:nvSpPr>
        <p:spPr bwMode="auto">
          <a:xfrm>
            <a:off x="4024736" y="1"/>
            <a:ext cx="3077739" cy="469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84" tIns="47192" rIns="94384" bIns="47192" numCol="1" anchor="t" anchorCtr="0" compatLnSpc="1">
            <a:prstTxWarp prst="textNoShape">
              <a:avLst/>
            </a:prstTxWarp>
          </a:bodyPr>
          <a:lstStyle>
            <a:lvl1pPr algn="r">
              <a:spcBef>
                <a:spcPct val="0"/>
              </a:spcBef>
              <a:buClrTx/>
              <a:buSzTx/>
              <a:buFontTx/>
              <a:buNone/>
              <a:defRPr sz="1200" b="1" u="sng">
                <a:latin typeface="Times New Roman" pitchFamily="18" charset="0"/>
              </a:defRPr>
            </a:lvl1pPr>
          </a:lstStyle>
          <a:p>
            <a:pPr>
              <a:defRPr/>
            </a:pPr>
            <a:endParaRPr lang="en-US" dirty="0"/>
          </a:p>
        </p:txBody>
      </p:sp>
      <p:sp>
        <p:nvSpPr>
          <p:cNvPr id="247812" name="Rectangle 4"/>
          <p:cNvSpPr>
            <a:spLocks noGrp="1" noChangeArrowheads="1"/>
          </p:cNvSpPr>
          <p:nvPr>
            <p:ph type="ftr" sz="quarter" idx="2"/>
          </p:nvPr>
        </p:nvSpPr>
        <p:spPr bwMode="auto">
          <a:xfrm>
            <a:off x="0" y="8919297"/>
            <a:ext cx="3077739" cy="469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84" tIns="47192" rIns="94384" bIns="47192" numCol="1" anchor="b" anchorCtr="0" compatLnSpc="1">
            <a:prstTxWarp prst="textNoShape">
              <a:avLst/>
            </a:prstTxWarp>
          </a:bodyPr>
          <a:lstStyle>
            <a:lvl1pPr>
              <a:spcBef>
                <a:spcPct val="0"/>
              </a:spcBef>
              <a:buClrTx/>
              <a:buSzTx/>
              <a:buFontTx/>
              <a:buNone/>
              <a:defRPr sz="1200" b="1" u="sng">
                <a:latin typeface="Times New Roman" pitchFamily="18" charset="0"/>
              </a:defRPr>
            </a:lvl1pPr>
          </a:lstStyle>
          <a:p>
            <a:pPr>
              <a:defRPr/>
            </a:pPr>
            <a:endParaRPr lang="en-US" dirty="0"/>
          </a:p>
        </p:txBody>
      </p:sp>
      <p:sp>
        <p:nvSpPr>
          <p:cNvPr id="247813" name="Rectangle 5"/>
          <p:cNvSpPr>
            <a:spLocks noGrp="1" noChangeArrowheads="1"/>
          </p:cNvSpPr>
          <p:nvPr>
            <p:ph type="sldNum" sz="quarter" idx="3"/>
          </p:nvPr>
        </p:nvSpPr>
        <p:spPr bwMode="auto">
          <a:xfrm>
            <a:off x="4024736" y="8919297"/>
            <a:ext cx="3077739" cy="469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84" tIns="47192" rIns="94384" bIns="47192" numCol="1" anchor="b" anchorCtr="0" compatLnSpc="1">
            <a:prstTxWarp prst="textNoShape">
              <a:avLst/>
            </a:prstTxWarp>
          </a:bodyPr>
          <a:lstStyle>
            <a:lvl1pPr algn="r">
              <a:spcBef>
                <a:spcPct val="0"/>
              </a:spcBef>
              <a:buClrTx/>
              <a:buSzTx/>
              <a:buFontTx/>
              <a:buNone/>
              <a:defRPr sz="1200" b="1" u="sng">
                <a:latin typeface="Times New Roman" pitchFamily="18" charset="0"/>
              </a:defRPr>
            </a:lvl1pPr>
          </a:lstStyle>
          <a:p>
            <a:pPr>
              <a:defRPr/>
            </a:pPr>
            <a:fld id="{D4E98D24-9559-4E6A-8D51-909168362170}" type="slidenum">
              <a:rPr lang="en-US"/>
              <a:pPr>
                <a:defRPr/>
              </a:pPr>
              <a:t>‹#›</a:t>
            </a:fld>
            <a:endParaRPr lang="en-US" dirty="0"/>
          </a:p>
        </p:txBody>
      </p:sp>
    </p:spTree>
    <p:extLst>
      <p:ext uri="{BB962C8B-B14F-4D97-AF65-F5344CB8AC3E}">
        <p14:creationId xmlns:p14="http://schemas.microsoft.com/office/powerpoint/2010/main" val="586860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77739" cy="47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878" tIns="47938" rIns="95878" bIns="47938" numCol="1" anchor="t" anchorCtr="0" compatLnSpc="1">
            <a:prstTxWarp prst="textNoShape">
              <a:avLst/>
            </a:prstTxWarp>
          </a:bodyPr>
          <a:lstStyle>
            <a:lvl1pPr defTabSz="958592">
              <a:spcBef>
                <a:spcPct val="0"/>
              </a:spcBef>
              <a:buClrTx/>
              <a:buSzTx/>
              <a:buFontTx/>
              <a:buNone/>
              <a:defRPr sz="1200">
                <a:latin typeface="Times New Roman" pitchFamily="18" charset="0"/>
              </a:defRPr>
            </a:lvl1pPr>
          </a:lstStyle>
          <a:p>
            <a:pPr>
              <a:defRPr/>
            </a:pPr>
            <a:endParaRPr lang="en-US" dirty="0"/>
          </a:p>
        </p:txBody>
      </p:sp>
      <p:sp>
        <p:nvSpPr>
          <p:cNvPr id="11267" name="Rectangle 3"/>
          <p:cNvSpPr>
            <a:spLocks noGrp="1" noChangeArrowheads="1"/>
          </p:cNvSpPr>
          <p:nvPr>
            <p:ph type="dt" idx="1"/>
          </p:nvPr>
        </p:nvSpPr>
        <p:spPr bwMode="auto">
          <a:xfrm>
            <a:off x="4024736" y="0"/>
            <a:ext cx="3077739" cy="47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878" tIns="47938" rIns="95878" bIns="47938" numCol="1" anchor="t" anchorCtr="0" compatLnSpc="1">
            <a:prstTxWarp prst="textNoShape">
              <a:avLst/>
            </a:prstTxWarp>
          </a:bodyPr>
          <a:lstStyle>
            <a:lvl1pPr algn="r" defTabSz="958592">
              <a:spcBef>
                <a:spcPct val="0"/>
              </a:spcBef>
              <a:buClrTx/>
              <a:buSzTx/>
              <a:buFontTx/>
              <a:buNone/>
              <a:defRPr sz="1200">
                <a:latin typeface="Times New Roman" pitchFamily="18" charset="0"/>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204913" y="703263"/>
            <a:ext cx="4695825" cy="35210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946997" y="4461283"/>
            <a:ext cx="5208482" cy="4224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878" tIns="47938" rIns="95878" bIns="479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917662"/>
            <a:ext cx="3077739" cy="47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878" tIns="47938" rIns="95878" bIns="47938" numCol="1" anchor="b" anchorCtr="0" compatLnSpc="1">
            <a:prstTxWarp prst="textNoShape">
              <a:avLst/>
            </a:prstTxWarp>
          </a:bodyPr>
          <a:lstStyle>
            <a:lvl1pPr defTabSz="958592">
              <a:spcBef>
                <a:spcPct val="0"/>
              </a:spcBef>
              <a:buClrTx/>
              <a:buSzTx/>
              <a:buFontTx/>
              <a:buNone/>
              <a:defRPr sz="1200">
                <a:latin typeface="Times New Roman" pitchFamily="18" charset="0"/>
              </a:defRPr>
            </a:lvl1pPr>
          </a:lstStyle>
          <a:p>
            <a:pPr>
              <a:defRPr/>
            </a:pPr>
            <a:endParaRPr lang="en-US" dirty="0"/>
          </a:p>
        </p:txBody>
      </p:sp>
      <p:sp>
        <p:nvSpPr>
          <p:cNvPr id="11271" name="Rectangle 7"/>
          <p:cNvSpPr>
            <a:spLocks noGrp="1" noChangeArrowheads="1"/>
          </p:cNvSpPr>
          <p:nvPr>
            <p:ph type="sldNum" sz="quarter" idx="5"/>
          </p:nvPr>
        </p:nvSpPr>
        <p:spPr bwMode="auto">
          <a:xfrm>
            <a:off x="4024736" y="8917662"/>
            <a:ext cx="3077739" cy="47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878" tIns="47938" rIns="95878" bIns="47938" numCol="1" anchor="b" anchorCtr="0" compatLnSpc="1">
            <a:prstTxWarp prst="textNoShape">
              <a:avLst/>
            </a:prstTxWarp>
          </a:bodyPr>
          <a:lstStyle>
            <a:lvl1pPr algn="r" defTabSz="958592">
              <a:spcBef>
                <a:spcPct val="0"/>
              </a:spcBef>
              <a:buClrTx/>
              <a:buSzTx/>
              <a:buFontTx/>
              <a:buNone/>
              <a:defRPr sz="1200">
                <a:latin typeface="Times New Roman" pitchFamily="18" charset="0"/>
              </a:defRPr>
            </a:lvl1pPr>
          </a:lstStyle>
          <a:p>
            <a:pPr>
              <a:defRPr/>
            </a:pPr>
            <a:fld id="{F5641589-FECF-4A2F-8D5D-0471E0B2628A}" type="slidenum">
              <a:rPr lang="en-US"/>
              <a:pPr>
                <a:defRPr/>
              </a:pPr>
              <a:t>‹#›</a:t>
            </a:fld>
            <a:endParaRPr lang="en-US" dirty="0"/>
          </a:p>
        </p:txBody>
      </p:sp>
    </p:spTree>
    <p:extLst>
      <p:ext uri="{BB962C8B-B14F-4D97-AF65-F5344CB8AC3E}">
        <p14:creationId xmlns:p14="http://schemas.microsoft.com/office/powerpoint/2010/main" val="6173162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641589-FECF-4A2F-8D5D-0471E0B2628A}" type="slidenum">
              <a:rPr lang="en-US" smtClean="0"/>
              <a:pPr>
                <a:defRPr/>
              </a:pPr>
              <a:t>1</a:t>
            </a:fld>
            <a:endParaRPr lang="en-US" dirty="0"/>
          </a:p>
        </p:txBody>
      </p:sp>
    </p:spTree>
    <p:extLst>
      <p:ext uri="{BB962C8B-B14F-4D97-AF65-F5344CB8AC3E}">
        <p14:creationId xmlns:p14="http://schemas.microsoft.com/office/powerpoint/2010/main" val="3254354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64953267"/>
      </p:ext>
    </p:extLst>
  </p:cSld>
  <p:clrMapOvr>
    <a:masterClrMapping/>
  </p:clrMapOvr>
  <p:transition advClick="0" advTm="12000">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420347054"/>
      </p:ext>
    </p:extLst>
  </p:cSld>
  <p:clrMapOvr>
    <a:masterClrMapping/>
  </p:clrMapOvr>
  <p:transition advClick="0" advTm="12000">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615658614"/>
      </p:ext>
    </p:extLst>
  </p:cSld>
  <p:clrMapOvr>
    <a:masterClrMapping/>
  </p:clrMapOvr>
  <p:transition advClick="0" advTm="12000">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89161152"/>
      </p:ext>
    </p:extLst>
  </p:cSld>
  <p:clrMapOvr>
    <a:masterClrMapping/>
  </p:clrMapOvr>
  <p:transition advClick="0" advTm="12000">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943497598"/>
      </p:ext>
    </p:extLst>
  </p:cSld>
  <p:clrMapOvr>
    <a:masterClrMapping/>
  </p:clrMapOvr>
  <p:transition advClick="0" advTm="12000">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46171813"/>
      </p:ext>
    </p:extLst>
  </p:cSld>
  <p:clrMapOvr>
    <a:masterClrMapping/>
  </p:clrMapOvr>
  <p:transition advClick="0" advTm="12000">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915478707"/>
      </p:ext>
    </p:extLst>
  </p:cSld>
  <p:clrMapOvr>
    <a:masterClrMapping/>
  </p:clrMapOvr>
  <p:transition advClick="0" advTm="12000">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4092205818"/>
      </p:ext>
    </p:extLst>
  </p:cSld>
  <p:clrMapOvr>
    <a:masterClrMapping/>
  </p:clrMapOvr>
  <p:transition advClick="0" advTm="12000">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731230792"/>
      </p:ext>
    </p:extLst>
  </p:cSld>
  <p:clrMapOvr>
    <a:masterClrMapping/>
  </p:clrMapOvr>
  <p:transition advClick="0" advTm="12000">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526703130"/>
      </p:ext>
    </p:extLst>
  </p:cSld>
  <p:clrMapOvr>
    <a:masterClrMapping/>
  </p:clrMapOvr>
  <p:transition advClick="0" advTm="12000">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657711394"/>
      </p:ext>
    </p:extLst>
  </p:cSld>
  <p:clrMapOvr>
    <a:masterClrMapping/>
  </p:clrMapOvr>
  <p:transition advClick="0" advTm="12000">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201167345"/>
      </p:ext>
    </p:extLst>
  </p:cSld>
  <p:clrMapOvr>
    <a:masterClrMapping/>
  </p:clrMapOvr>
  <p:transition advClick="0" advTm="12000">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6666FF"/>
            </a:gs>
            <a:gs pos="74000">
              <a:schemeClr val="accent2">
                <a:lumMod val="20000"/>
                <a:lumOff val="80000"/>
              </a:schemeClr>
            </a:gs>
            <a:gs pos="83000">
              <a:schemeClr val="accent2">
                <a:lumMod val="20000"/>
                <a:lumOff val="80000"/>
              </a:schemeClr>
            </a:gs>
            <a:gs pos="100000">
              <a:schemeClr val="accent2">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048000" y="624840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400">
                <a:latin typeface="Times New Roman" pitchFamily="18" charset="0"/>
              </a:defRPr>
            </a:lvl1pPr>
          </a:lstStyle>
          <a:p>
            <a:pPr>
              <a:defRPr/>
            </a:pPr>
            <a:endParaRPr lang="en-US" dirty="0"/>
          </a:p>
        </p:txBody>
      </p:sp>
      <p:pic>
        <p:nvPicPr>
          <p:cNvPr id="2" name="Picture 23" descr="LTC logo"/>
          <p:cNvPicPr>
            <a:picLocks noChangeAspect="1" noChangeArrowheads="1"/>
          </p:cNvPicPr>
          <p:nvPr/>
        </p:nvPicPr>
        <p:blipFill>
          <a:blip r:embed="rId14">
            <a:extLst>
              <a:ext uri="{28A0092B-C50C-407E-A947-70E740481C1C}">
                <a14:useLocalDpi xmlns:a14="http://schemas.microsoft.com/office/drawing/2010/main" val="0"/>
              </a:ext>
            </a:extLst>
          </a:blip>
          <a:srcRect r="60625"/>
          <a:stretch>
            <a:fillRect/>
          </a:stretch>
        </p:blipFill>
        <p:spPr bwMode="auto">
          <a:xfrm>
            <a:off x="7908925" y="6286500"/>
            <a:ext cx="60007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24"/>
          <p:cNvSpPr>
            <a:spLocks noChangeArrowheads="1"/>
          </p:cNvSpPr>
          <p:nvPr userDrawn="1"/>
        </p:nvSpPr>
        <p:spPr bwMode="auto">
          <a:xfrm>
            <a:off x="7670800" y="6362700"/>
            <a:ext cx="88900" cy="2984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31" name="Rectangle 25"/>
          <p:cNvSpPr>
            <a:spLocks noChangeArrowheads="1"/>
          </p:cNvSpPr>
          <p:nvPr userDrawn="1"/>
        </p:nvSpPr>
        <p:spPr bwMode="auto">
          <a:xfrm>
            <a:off x="7658100" y="6521450"/>
            <a:ext cx="88900" cy="88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32" name="Rectangle 26"/>
          <p:cNvSpPr>
            <a:spLocks noChangeArrowheads="1"/>
          </p:cNvSpPr>
          <p:nvPr userDrawn="1"/>
        </p:nvSpPr>
        <p:spPr bwMode="auto">
          <a:xfrm>
            <a:off x="8493125" y="6311900"/>
            <a:ext cx="88900" cy="215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33" name="Rectangle 27"/>
          <p:cNvSpPr>
            <a:spLocks noChangeArrowheads="1"/>
          </p:cNvSpPr>
          <p:nvPr userDrawn="1"/>
        </p:nvSpPr>
        <p:spPr bwMode="auto">
          <a:xfrm>
            <a:off x="8467725" y="6454775"/>
            <a:ext cx="88900" cy="88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12000">
    <p:zoom/>
  </p:transition>
  <p:txStyles>
    <p:titleStyle>
      <a:lvl1pPr algn="ctr" rtl="0" eaLnBrk="0" fontAlgn="base" hangingPunct="0">
        <a:spcBef>
          <a:spcPct val="0"/>
        </a:spcBef>
        <a:spcAft>
          <a:spcPct val="0"/>
        </a:spcAft>
        <a:defRPr sz="3200" b="1" i="1">
          <a:solidFill>
            <a:schemeClr val="tx2"/>
          </a:solidFill>
          <a:latin typeface="+mj-lt"/>
          <a:ea typeface="+mj-ea"/>
          <a:cs typeface="+mj-cs"/>
        </a:defRPr>
      </a:lvl1pPr>
      <a:lvl2pPr algn="ctr" rtl="0" eaLnBrk="0" fontAlgn="base" hangingPunct="0">
        <a:spcBef>
          <a:spcPct val="0"/>
        </a:spcBef>
        <a:spcAft>
          <a:spcPct val="0"/>
        </a:spcAft>
        <a:defRPr sz="3200" b="1" i="1">
          <a:solidFill>
            <a:schemeClr val="tx2"/>
          </a:solidFill>
          <a:latin typeface="Arial" charset="0"/>
        </a:defRPr>
      </a:lvl2pPr>
      <a:lvl3pPr algn="ctr" rtl="0" eaLnBrk="0" fontAlgn="base" hangingPunct="0">
        <a:spcBef>
          <a:spcPct val="0"/>
        </a:spcBef>
        <a:spcAft>
          <a:spcPct val="0"/>
        </a:spcAft>
        <a:defRPr sz="3200" b="1" i="1">
          <a:solidFill>
            <a:schemeClr val="tx2"/>
          </a:solidFill>
          <a:latin typeface="Arial" charset="0"/>
        </a:defRPr>
      </a:lvl3pPr>
      <a:lvl4pPr algn="ctr" rtl="0" eaLnBrk="0" fontAlgn="base" hangingPunct="0">
        <a:spcBef>
          <a:spcPct val="0"/>
        </a:spcBef>
        <a:spcAft>
          <a:spcPct val="0"/>
        </a:spcAft>
        <a:defRPr sz="3200" b="1" i="1">
          <a:solidFill>
            <a:schemeClr val="tx2"/>
          </a:solidFill>
          <a:latin typeface="Arial" charset="0"/>
        </a:defRPr>
      </a:lvl4pPr>
      <a:lvl5pPr algn="ctr" rtl="0" eaLnBrk="0" fontAlgn="base" hangingPunct="0">
        <a:spcBef>
          <a:spcPct val="0"/>
        </a:spcBef>
        <a:spcAft>
          <a:spcPct val="0"/>
        </a:spcAft>
        <a:defRPr sz="3200" b="1" i="1">
          <a:solidFill>
            <a:schemeClr val="tx2"/>
          </a:solidFill>
          <a:latin typeface="Arial" charset="0"/>
        </a:defRPr>
      </a:lvl5pPr>
      <a:lvl6pPr marL="457200" algn="ctr" rtl="0" eaLnBrk="0" fontAlgn="base" hangingPunct="0">
        <a:spcBef>
          <a:spcPct val="0"/>
        </a:spcBef>
        <a:spcAft>
          <a:spcPct val="0"/>
        </a:spcAft>
        <a:defRPr sz="3200" b="1" i="1">
          <a:solidFill>
            <a:schemeClr val="tx2"/>
          </a:solidFill>
          <a:latin typeface="Arial" charset="0"/>
        </a:defRPr>
      </a:lvl6pPr>
      <a:lvl7pPr marL="914400" algn="ctr" rtl="0" eaLnBrk="0" fontAlgn="base" hangingPunct="0">
        <a:spcBef>
          <a:spcPct val="0"/>
        </a:spcBef>
        <a:spcAft>
          <a:spcPct val="0"/>
        </a:spcAft>
        <a:defRPr sz="3200" b="1" i="1">
          <a:solidFill>
            <a:schemeClr val="tx2"/>
          </a:solidFill>
          <a:latin typeface="Arial" charset="0"/>
        </a:defRPr>
      </a:lvl7pPr>
      <a:lvl8pPr marL="1371600" algn="ctr" rtl="0" eaLnBrk="0" fontAlgn="base" hangingPunct="0">
        <a:spcBef>
          <a:spcPct val="0"/>
        </a:spcBef>
        <a:spcAft>
          <a:spcPct val="0"/>
        </a:spcAft>
        <a:defRPr sz="3200" b="1" i="1">
          <a:solidFill>
            <a:schemeClr val="tx2"/>
          </a:solidFill>
          <a:latin typeface="Arial" charset="0"/>
        </a:defRPr>
      </a:lvl8pPr>
      <a:lvl9pPr marL="1828800" algn="ctr" rtl="0" eaLnBrk="0" fontAlgn="base" hangingPunct="0">
        <a:spcBef>
          <a:spcPct val="0"/>
        </a:spcBef>
        <a:spcAft>
          <a:spcPct val="0"/>
        </a:spcAft>
        <a:defRPr sz="3200" b="1" i="1">
          <a:solidFill>
            <a:schemeClr val="tx2"/>
          </a:solidFill>
          <a:latin typeface="Arial" charset="0"/>
        </a:defRPr>
      </a:lvl9pPr>
    </p:titleStyle>
    <p:bodyStyle>
      <a:lvl1pPr marL="342900" indent="-342900" algn="l" rtl="0" eaLnBrk="0" fontAlgn="base" hangingPunct="0">
        <a:spcBef>
          <a:spcPct val="20000"/>
        </a:spcBef>
        <a:spcAft>
          <a:spcPct val="0"/>
        </a:spcAft>
        <a:buClr>
          <a:srgbClr val="F20000"/>
        </a:buClr>
        <a:buSzPct val="12500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oleObject" Target="../embeddings/Microsoft_Excel_97-2003_Worksheet1.xls"/></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a:clrChange>
              <a:clrFrom>
                <a:srgbClr val="575757"/>
              </a:clrFrom>
              <a:clrTo>
                <a:srgbClr val="575757">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214880" y="5554880"/>
            <a:ext cx="8728751" cy="1017948"/>
          </a:xfrm>
          <a:prstGeom prst="rect">
            <a:avLst/>
          </a:prstGeom>
          <a:noFill/>
          <a:ln>
            <a:noFill/>
          </a:ln>
          <a:effectLst/>
        </p:spPr>
      </p:pic>
      <p:grpSp>
        <p:nvGrpSpPr>
          <p:cNvPr id="3" name="Group 2"/>
          <p:cNvGrpSpPr/>
          <p:nvPr/>
        </p:nvGrpSpPr>
        <p:grpSpPr>
          <a:xfrm>
            <a:off x="3016250" y="476050"/>
            <a:ext cx="3109913" cy="3243262"/>
            <a:chOff x="3016250" y="476050"/>
            <a:chExt cx="3109913" cy="3243262"/>
          </a:xfrm>
          <a:effectLst/>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0" y="476050"/>
              <a:ext cx="3109913" cy="324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5"/>
            <a:stretch>
              <a:fillRect/>
            </a:stretch>
          </p:blipFill>
          <p:spPr>
            <a:xfrm>
              <a:off x="3397896" y="1215778"/>
              <a:ext cx="2348206" cy="938989"/>
            </a:xfrm>
            <a:prstGeom prst="rect">
              <a:avLst/>
            </a:prstGeom>
          </p:spPr>
        </p:pic>
        <p:sp>
          <p:nvSpPr>
            <p:cNvPr id="5" name="Isosceles Triangle 4"/>
            <p:cNvSpPr/>
            <p:nvPr/>
          </p:nvSpPr>
          <p:spPr>
            <a:xfrm>
              <a:off x="3279895" y="2154767"/>
              <a:ext cx="2584207" cy="439763"/>
            </a:xfrm>
            <a:prstGeom prst="triangle">
              <a:avLst/>
            </a:prstGeom>
            <a:gradFill>
              <a:gsLst>
                <a:gs pos="0">
                  <a:schemeClr val="accent1">
                    <a:lumMod val="5000"/>
                    <a:lumOff val="95000"/>
                  </a:schemeClr>
                </a:gs>
                <a:gs pos="74000">
                  <a:srgbClr val="A50021"/>
                </a:gs>
                <a:gs pos="83000">
                  <a:srgbClr val="A50021"/>
                </a:gs>
                <a:gs pos="100000">
                  <a:srgbClr val="A5002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glow rad="127000">
                    <a:srgbClr val="A50021"/>
                  </a:glow>
                </a:effectLst>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5672" y="2609044"/>
              <a:ext cx="2487168" cy="825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 name="Picture 1"/>
          <p:cNvPicPr>
            <a:picLocks noChangeAspect="1"/>
          </p:cNvPicPr>
          <p:nvPr/>
        </p:nvPicPr>
        <p:blipFill>
          <a:blip r:embed="rId7"/>
          <a:stretch>
            <a:fillRect/>
          </a:stretch>
        </p:blipFill>
        <p:spPr>
          <a:xfrm>
            <a:off x="78064" y="4106982"/>
            <a:ext cx="8986283" cy="646232"/>
          </a:xfrm>
          <a:prstGeom prst="rect">
            <a:avLst/>
          </a:prstGeom>
        </p:spPr>
      </p:pic>
    </p:spTree>
    <p:extLst>
      <p:ext uri="{BB962C8B-B14F-4D97-AF65-F5344CB8AC3E}">
        <p14:creationId xmlns:p14="http://schemas.microsoft.com/office/powerpoint/2010/main" val="4101021057"/>
      </p:ext>
    </p:ext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45117" y="1477254"/>
            <a:ext cx="5339197" cy="3975396"/>
          </a:xfrm>
          <a:prstGeom prst="rect">
            <a:avLst/>
          </a:prstGeom>
          <a:solidFill>
            <a:schemeClr val="bg1"/>
          </a:solidFill>
        </p:spPr>
      </p:pic>
      <p:graphicFrame>
        <p:nvGraphicFramePr>
          <p:cNvPr id="6" name="Object 5"/>
          <p:cNvGraphicFramePr>
            <a:graphicFrameLocks noChangeAspect="1"/>
          </p:cNvGraphicFramePr>
          <p:nvPr>
            <p:extLst>
              <p:ext uri="{D42A27DB-BD31-4B8C-83A1-F6EECF244321}">
                <p14:modId xmlns:p14="http://schemas.microsoft.com/office/powerpoint/2010/main" val="4029700677"/>
              </p:ext>
            </p:extLst>
          </p:nvPr>
        </p:nvGraphicFramePr>
        <p:xfrm>
          <a:off x="6542088" y="3294063"/>
          <a:ext cx="2447925" cy="923925"/>
        </p:xfrm>
        <a:graphic>
          <a:graphicData uri="http://schemas.openxmlformats.org/presentationml/2006/ole">
            <mc:AlternateContent xmlns:mc="http://schemas.openxmlformats.org/markup-compatibility/2006">
              <mc:Choice xmlns:v="urn:schemas-microsoft-com:vml" Requires="v">
                <p:oleObj spid="_x0000_s1055" name="Worksheet" r:id="rId4" imgW="2447982" imgH="923827" progId="Excel.Sheet.8">
                  <p:embed/>
                </p:oleObj>
              </mc:Choice>
              <mc:Fallback>
                <p:oleObj name="Worksheet" r:id="rId4" imgW="2447982" imgH="923827" progId="Excel.Sheet.8">
                  <p:embed/>
                  <p:pic>
                    <p:nvPicPr>
                      <p:cNvPr id="0" name=""/>
                      <p:cNvPicPr/>
                      <p:nvPr/>
                    </p:nvPicPr>
                    <p:blipFill>
                      <a:blip r:embed="rId5"/>
                      <a:stretch>
                        <a:fillRect/>
                      </a:stretch>
                    </p:blipFill>
                    <p:spPr>
                      <a:xfrm>
                        <a:off x="6542088" y="3294063"/>
                        <a:ext cx="2447925" cy="923925"/>
                      </a:xfrm>
                      <a:prstGeom prst="rect">
                        <a:avLst/>
                      </a:prstGeom>
                    </p:spPr>
                  </p:pic>
                </p:oleObj>
              </mc:Fallback>
            </mc:AlternateContent>
          </a:graphicData>
        </a:graphic>
      </p:graphicFrame>
      <p:sp>
        <p:nvSpPr>
          <p:cNvPr id="7" name="TextBox 6"/>
          <p:cNvSpPr txBox="1"/>
          <p:nvPr/>
        </p:nvSpPr>
        <p:spPr>
          <a:xfrm>
            <a:off x="1146220" y="231820"/>
            <a:ext cx="7843704" cy="954107"/>
          </a:xfrm>
          <a:prstGeom prst="rect">
            <a:avLst/>
          </a:prstGeom>
          <a:noFill/>
        </p:spPr>
        <p:txBody>
          <a:bodyPr wrap="square" rtlCol="0">
            <a:spAutoFit/>
          </a:bodyPr>
          <a:lstStyle/>
          <a:p>
            <a:pPr algn="ctr">
              <a:buNone/>
            </a:pPr>
            <a:r>
              <a:rPr lang="en-US" sz="2800" dirty="0" smtClean="0"/>
              <a:t>ID Variance Provided Every Inch Over the Length of the Joint</a:t>
            </a:r>
            <a:endParaRPr lang="en-US" sz="2800" dirty="0"/>
          </a:p>
        </p:txBody>
      </p:sp>
      <p:sp>
        <p:nvSpPr>
          <p:cNvPr id="2" name="Rectangle 1"/>
          <p:cNvSpPr/>
          <p:nvPr/>
        </p:nvSpPr>
        <p:spPr>
          <a:xfrm>
            <a:off x="945117" y="5743977"/>
            <a:ext cx="7722365" cy="830997"/>
          </a:xfrm>
          <a:prstGeom prst="rect">
            <a:avLst/>
          </a:prstGeom>
        </p:spPr>
        <p:txBody>
          <a:bodyPr wrap="square">
            <a:spAutoFit/>
          </a:bodyPr>
          <a:lstStyle/>
          <a:p>
            <a:pPr>
              <a:buNone/>
            </a:pPr>
            <a:r>
              <a:rPr lang="en-US" i="1" dirty="0"/>
              <a:t>Note: Exact ID for Cement Displacements, Max ID for Packer Setting Integrity, and Caliper Baseline</a:t>
            </a:r>
          </a:p>
        </p:txBody>
      </p:sp>
    </p:spTree>
    <p:extLst>
      <p:ext uri="{BB962C8B-B14F-4D97-AF65-F5344CB8AC3E}">
        <p14:creationId xmlns:p14="http://schemas.microsoft.com/office/powerpoint/2010/main" val="490058510"/>
      </p:ext>
    </p:extLst>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1146220" y="347730"/>
            <a:ext cx="7315200" cy="1384995"/>
          </a:xfrm>
          <a:prstGeom prst="rect">
            <a:avLst/>
          </a:prstGeom>
          <a:noFill/>
        </p:spPr>
        <p:txBody>
          <a:bodyPr wrap="square" rtlCol="0">
            <a:spAutoFit/>
          </a:bodyPr>
          <a:lstStyle/>
          <a:p>
            <a:pPr algn="ctr">
              <a:buNone/>
            </a:pPr>
            <a:r>
              <a:rPr lang="en-US" sz="2800" dirty="0" smtClean="0"/>
              <a:t>Phase 2: The ID Data Would be Entered Into a Tally Sheet, with Wall Thickness Data, and Collapse Calculated</a:t>
            </a: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1156512049"/>
              </p:ext>
            </p:extLst>
          </p:nvPr>
        </p:nvGraphicFramePr>
        <p:xfrm>
          <a:off x="685800" y="3670478"/>
          <a:ext cx="7538575" cy="971401"/>
        </p:xfrm>
        <a:graphic>
          <a:graphicData uri="http://schemas.openxmlformats.org/drawingml/2006/table">
            <a:tbl>
              <a:tblPr/>
              <a:tblGrid>
                <a:gridCol w="713563"/>
                <a:gridCol w="1017033"/>
                <a:gridCol w="1049841"/>
                <a:gridCol w="1059093"/>
                <a:gridCol w="885802"/>
                <a:gridCol w="701108"/>
                <a:gridCol w="669701"/>
                <a:gridCol w="682581"/>
                <a:gridCol w="759853"/>
              </a:tblGrid>
              <a:tr h="273489">
                <a:tc>
                  <a:txBody>
                    <a:bodyPr/>
                    <a:lstStyle/>
                    <a:p>
                      <a:pPr algn="ctr" fontAlgn="b"/>
                      <a:r>
                        <a:rPr lang="en-US" sz="1200" b="1" i="0" u="none" strike="noStrike" dirty="0">
                          <a:solidFill>
                            <a:srgbClr val="000000"/>
                          </a:solidFill>
                          <a:effectLst/>
                          <a:latin typeface="Calibri" panose="020F0502020204030204" pitchFamily="34" charset="0"/>
                        </a:rPr>
                        <a:t>Joint #</a:t>
                      </a:r>
                    </a:p>
                  </a:txBody>
                  <a:tcPr marL="9463" marR="9463" marT="9463"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Calibri" panose="020F0502020204030204" pitchFamily="34" charset="0"/>
                        </a:rPr>
                        <a:t>AVERAGE ID ENTIRE JOINT</a:t>
                      </a:r>
                    </a:p>
                  </a:txBody>
                  <a:tcPr marL="9463" marR="9463" marT="9463"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Calibri" panose="020F0502020204030204" pitchFamily="34" charset="0"/>
                        </a:rPr>
                        <a:t>AVERAGE ID VARIANCE</a:t>
                      </a:r>
                    </a:p>
                  </a:txBody>
                  <a:tcPr marL="9463" marR="9463" marT="9463"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Calibri" panose="020F0502020204030204" pitchFamily="34" charset="0"/>
                        </a:rPr>
                        <a:t>MAX ID VARIANCE</a:t>
                      </a:r>
                    </a:p>
                  </a:txBody>
                  <a:tcPr marL="9463" marR="9463" marT="9463"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Calibri" panose="020F0502020204030204" pitchFamily="34" charset="0"/>
                        </a:rPr>
                        <a:t>MIN WALL</a:t>
                      </a:r>
                    </a:p>
                  </a:txBody>
                  <a:tcPr marL="9463" marR="9463" marT="9463"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smtClean="0">
                          <a:solidFill>
                            <a:srgbClr val="000000"/>
                          </a:solidFill>
                          <a:effectLst/>
                          <a:latin typeface="Calibri" panose="020F0502020204030204" pitchFamily="34" charset="0"/>
                        </a:rPr>
                        <a:t>ECCEN-TRICITY</a:t>
                      </a:r>
                      <a:endParaRPr lang="en-US" sz="1200" b="1" i="0" u="none" strike="noStrike" dirty="0">
                        <a:solidFill>
                          <a:srgbClr val="000000"/>
                        </a:solidFill>
                        <a:effectLst/>
                        <a:latin typeface="Calibri" panose="020F0502020204030204" pitchFamily="34" charset="0"/>
                      </a:endParaRPr>
                    </a:p>
                  </a:txBody>
                  <a:tcPr marL="9463" marR="9463" marT="9463"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Calibri" panose="020F0502020204030204" pitchFamily="34" charset="0"/>
                        </a:rPr>
                        <a:t>Length</a:t>
                      </a:r>
                    </a:p>
                  </a:txBody>
                  <a:tcPr marL="9463" marR="9463" marT="9463"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Calibri" panose="020F0502020204030204" pitchFamily="34" charset="0"/>
                        </a:rPr>
                        <a:t>BBLs/</a:t>
                      </a:r>
                      <a:r>
                        <a:rPr lang="en-US" sz="1200" b="1" i="0" u="none" strike="noStrike" dirty="0" err="1">
                          <a:solidFill>
                            <a:srgbClr val="000000"/>
                          </a:solidFill>
                          <a:effectLst/>
                          <a:latin typeface="Calibri" panose="020F0502020204030204" pitchFamily="34" charset="0"/>
                        </a:rPr>
                        <a:t>jt</a:t>
                      </a:r>
                      <a:endParaRPr lang="en-US" sz="1200" b="1" i="0" u="none" strike="noStrike" dirty="0">
                        <a:solidFill>
                          <a:srgbClr val="000000"/>
                        </a:solidFill>
                        <a:effectLst/>
                        <a:latin typeface="Calibri" panose="020F0502020204030204" pitchFamily="34" charset="0"/>
                      </a:endParaRPr>
                    </a:p>
                  </a:txBody>
                  <a:tcPr marL="9463" marR="9463" marT="9463"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smtClean="0">
                          <a:solidFill>
                            <a:srgbClr val="000000"/>
                          </a:solidFill>
                          <a:effectLst/>
                          <a:latin typeface="Calibri" panose="020F0502020204030204" pitchFamily="34" charset="0"/>
                        </a:rPr>
                        <a:t>Calculated Collapse</a:t>
                      </a:r>
                      <a:endParaRPr lang="en-US" sz="1200" b="1" i="0" u="none" strike="noStrike" dirty="0">
                        <a:solidFill>
                          <a:srgbClr val="000000"/>
                        </a:solidFill>
                        <a:effectLst/>
                        <a:latin typeface="Calibri" panose="020F0502020204030204" pitchFamily="34" charset="0"/>
                      </a:endParaRPr>
                    </a:p>
                  </a:txBody>
                  <a:tcPr marL="9463" marR="9463" marT="9463" marB="0" anchor="b">
                    <a:lnL>
                      <a:noFill/>
                    </a:lnL>
                    <a:lnR>
                      <a:noFill/>
                    </a:lnR>
                    <a:lnT>
                      <a:noFill/>
                    </a:lnT>
                    <a:lnB w="12700" cap="flat" cmpd="sng" algn="ctr">
                      <a:solidFill>
                        <a:srgbClr val="000000"/>
                      </a:solidFill>
                      <a:prstDash val="solid"/>
                      <a:round/>
                      <a:headEnd type="none" w="med" len="med"/>
                      <a:tailEnd type="none" w="med" len="med"/>
                    </a:lnB>
                    <a:solidFill>
                      <a:schemeClr val="accent1">
                        <a:lumMod val="60000"/>
                        <a:lumOff val="40000"/>
                      </a:schemeClr>
                    </a:solidFill>
                  </a:tcPr>
                </a:tc>
              </a:tr>
              <a:tr h="198726">
                <a:tc>
                  <a:txBody>
                    <a:bodyPr/>
                    <a:lstStyle/>
                    <a:p>
                      <a:pPr algn="ctr" fontAlgn="b"/>
                      <a:r>
                        <a:rPr lang="en-US" sz="1100" b="0" i="0" u="none" strike="noStrike">
                          <a:solidFill>
                            <a:srgbClr val="000000"/>
                          </a:solidFill>
                          <a:effectLst/>
                          <a:latin typeface="Calibri" panose="020F0502020204030204" pitchFamily="34" charset="0"/>
                        </a:rPr>
                        <a:t>57</a:t>
                      </a:r>
                    </a:p>
                  </a:txBody>
                  <a:tcPr marL="9463" marR="9463" marT="9463"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1200" b="1" i="0" u="none" strike="noStrike">
                          <a:solidFill>
                            <a:srgbClr val="000000"/>
                          </a:solidFill>
                          <a:effectLst/>
                          <a:latin typeface="Calibri" panose="020F0502020204030204" pitchFamily="34" charset="0"/>
                        </a:rPr>
                        <a:t>12.464</a:t>
                      </a:r>
                    </a:p>
                  </a:txBody>
                  <a:tcPr marL="9463" marR="9463" marT="9463"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1200" b="1" i="0" u="none" strike="noStrike">
                          <a:solidFill>
                            <a:srgbClr val="000000"/>
                          </a:solidFill>
                          <a:effectLst/>
                          <a:latin typeface="Calibri" panose="020F0502020204030204" pitchFamily="34" charset="0"/>
                        </a:rPr>
                        <a:t>0.21%</a:t>
                      </a:r>
                    </a:p>
                  </a:txBody>
                  <a:tcPr marL="9463" marR="9463" marT="9463"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1200" b="1" i="0" u="none" strike="noStrike" dirty="0">
                          <a:solidFill>
                            <a:srgbClr val="000000"/>
                          </a:solidFill>
                          <a:effectLst/>
                          <a:latin typeface="Calibri" panose="020F0502020204030204" pitchFamily="34" charset="0"/>
                        </a:rPr>
                        <a:t>0.70%</a:t>
                      </a:r>
                    </a:p>
                  </a:txBody>
                  <a:tcPr marL="9463" marR="9463" marT="9463"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1200" b="1" i="0" u="none" strike="noStrike" dirty="0" smtClean="0">
                          <a:solidFill>
                            <a:srgbClr val="000000"/>
                          </a:solidFill>
                          <a:effectLst/>
                          <a:latin typeface="Calibri" panose="020F0502020204030204" pitchFamily="34" charset="0"/>
                        </a:rPr>
                        <a:t>0.708</a:t>
                      </a:r>
                      <a:endParaRPr lang="en-US" sz="1200" b="1" i="0" u="none" strike="noStrike" dirty="0">
                        <a:solidFill>
                          <a:srgbClr val="000000"/>
                        </a:solidFill>
                        <a:effectLst/>
                        <a:latin typeface="Calibri" panose="020F0502020204030204" pitchFamily="34" charset="0"/>
                      </a:endParaRPr>
                    </a:p>
                  </a:txBody>
                  <a:tcPr marL="9463" marR="9463" marT="9463"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1200" b="1" i="0" u="none" strike="noStrike" dirty="0" smtClean="0">
                          <a:solidFill>
                            <a:srgbClr val="000000"/>
                          </a:solidFill>
                          <a:effectLst/>
                          <a:latin typeface="Calibri" panose="020F0502020204030204" pitchFamily="34" charset="0"/>
                        </a:rPr>
                        <a:t>14 %</a:t>
                      </a:r>
                      <a:endParaRPr lang="en-US" sz="1200" b="1" i="0" u="none" strike="noStrike" dirty="0">
                        <a:solidFill>
                          <a:srgbClr val="000000"/>
                        </a:solidFill>
                        <a:effectLst/>
                        <a:latin typeface="Calibri" panose="020F0502020204030204" pitchFamily="34" charset="0"/>
                      </a:endParaRPr>
                    </a:p>
                  </a:txBody>
                  <a:tcPr marL="9463" marR="9463" marT="9463"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41.8</a:t>
                      </a:r>
                    </a:p>
                  </a:txBody>
                  <a:tcPr marL="9463" marR="9463" marT="9463"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1200" b="0" i="0" u="none" strike="noStrike">
                          <a:solidFill>
                            <a:srgbClr val="000000"/>
                          </a:solidFill>
                          <a:effectLst/>
                          <a:latin typeface="Calibri" panose="020F0502020204030204" pitchFamily="34" charset="0"/>
                        </a:rPr>
                        <a:t>6.3082</a:t>
                      </a:r>
                    </a:p>
                  </a:txBody>
                  <a:tcPr marL="9463" marR="9463" marT="9463"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1200" b="0" i="0" u="none" strike="noStrike" dirty="0" smtClean="0">
                          <a:solidFill>
                            <a:srgbClr val="000000"/>
                          </a:solidFill>
                          <a:effectLst/>
                          <a:latin typeface="Calibri" panose="020F0502020204030204" pitchFamily="34" charset="0"/>
                        </a:rPr>
                        <a:t>7255</a:t>
                      </a:r>
                      <a:endParaRPr lang="en-US" sz="1200" b="0" i="0" u="none" strike="noStrike" dirty="0">
                        <a:solidFill>
                          <a:srgbClr val="000000"/>
                        </a:solidFill>
                        <a:effectLst/>
                        <a:latin typeface="Calibri" panose="020F0502020204030204" pitchFamily="34" charset="0"/>
                      </a:endParaRPr>
                    </a:p>
                  </a:txBody>
                  <a:tcPr marL="9463" marR="9463" marT="9463" marB="0" anchor="b">
                    <a:lnL>
                      <a:noFill/>
                    </a:lnL>
                    <a:lnR>
                      <a:noFill/>
                    </a:lnR>
                    <a:lnT w="12700" cap="flat" cmpd="sng" algn="ctr">
                      <a:solidFill>
                        <a:srgbClr val="000000"/>
                      </a:solidFill>
                      <a:prstDash val="solid"/>
                      <a:round/>
                      <a:headEnd type="none" w="med" len="med"/>
                      <a:tailEnd type="none" w="med" len="med"/>
                    </a:lnT>
                    <a:lnB>
                      <a:noFill/>
                    </a:lnB>
                    <a:solidFill>
                      <a:schemeClr val="accent1">
                        <a:lumMod val="60000"/>
                        <a:lumOff val="40000"/>
                      </a:schemeClr>
                    </a:solidFill>
                  </a:tcPr>
                </a:tc>
              </a:tr>
              <a:tr h="198726">
                <a:tc>
                  <a:txBody>
                    <a:bodyPr/>
                    <a:lstStyle/>
                    <a:p>
                      <a:pPr algn="ctr" fontAlgn="b"/>
                      <a:r>
                        <a:rPr lang="en-US" sz="1100" b="0" i="0" u="none" strike="noStrike">
                          <a:solidFill>
                            <a:srgbClr val="000000"/>
                          </a:solidFill>
                          <a:effectLst/>
                          <a:latin typeface="Calibri" panose="020F0502020204030204" pitchFamily="34" charset="0"/>
                        </a:rPr>
                        <a:t>58</a:t>
                      </a:r>
                    </a:p>
                  </a:txBody>
                  <a:tcPr marL="9463" marR="9463" marT="9463" marB="0" anchor="b">
                    <a:lnL>
                      <a:noFill/>
                    </a:lnL>
                    <a:lnR>
                      <a:noFill/>
                    </a:lnR>
                    <a:lnT>
                      <a:noFill/>
                    </a:lnT>
                    <a:lnB>
                      <a:noFill/>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12.378</a:t>
                      </a:r>
                    </a:p>
                  </a:txBody>
                  <a:tcPr marL="9463" marR="9463" marT="9463" marB="0" anchor="b">
                    <a:lnL>
                      <a:noFill/>
                    </a:lnL>
                    <a:lnR>
                      <a:noFill/>
                    </a:lnR>
                    <a:lnT>
                      <a:noFill/>
                    </a:lnT>
                    <a:lnB>
                      <a:noFill/>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0.25%</a:t>
                      </a:r>
                    </a:p>
                  </a:txBody>
                  <a:tcPr marL="9463" marR="9463" marT="9463" marB="0" anchor="b">
                    <a:lnL>
                      <a:noFill/>
                    </a:lnL>
                    <a:lnR>
                      <a:noFill/>
                    </a:lnR>
                    <a:lnT>
                      <a:noFill/>
                    </a:lnT>
                    <a:lnB>
                      <a:noFill/>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0.89%</a:t>
                      </a:r>
                    </a:p>
                  </a:txBody>
                  <a:tcPr marL="9463" marR="9463" marT="9463" marB="0" anchor="b">
                    <a:lnL>
                      <a:noFill/>
                    </a:lnL>
                    <a:lnR>
                      <a:noFill/>
                    </a:lnR>
                    <a:lnT>
                      <a:noFill/>
                    </a:lnT>
                    <a:lnB>
                      <a:noFill/>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0.67</a:t>
                      </a:r>
                    </a:p>
                  </a:txBody>
                  <a:tcPr marL="9463" marR="9463" marT="9463" marB="0" anchor="b">
                    <a:lnL>
                      <a:noFill/>
                    </a:lnL>
                    <a:lnR>
                      <a:noFill/>
                    </a:lnR>
                    <a:lnT>
                      <a:noFill/>
                    </a:lnT>
                    <a:lnB>
                      <a:noFill/>
                    </a:lnB>
                    <a:solidFill>
                      <a:schemeClr val="bg1"/>
                    </a:solidFill>
                  </a:tcPr>
                </a:tc>
                <a:tc>
                  <a:txBody>
                    <a:bodyPr/>
                    <a:lstStyle/>
                    <a:p>
                      <a:pPr algn="ctr" fontAlgn="b"/>
                      <a:r>
                        <a:rPr lang="en-US" sz="1100" b="0" i="0" u="none" strike="noStrike" dirty="0" smtClean="0">
                          <a:solidFill>
                            <a:srgbClr val="000000"/>
                          </a:solidFill>
                          <a:effectLst/>
                          <a:latin typeface="Calibri" panose="020F0502020204030204" pitchFamily="34" charset="0"/>
                        </a:rPr>
                        <a:t>12%</a:t>
                      </a:r>
                      <a:endParaRPr lang="en-US" sz="1100" b="0" i="0" u="none" strike="noStrike" dirty="0">
                        <a:solidFill>
                          <a:srgbClr val="000000"/>
                        </a:solidFill>
                        <a:effectLst/>
                        <a:latin typeface="Calibri" panose="020F0502020204030204" pitchFamily="34" charset="0"/>
                      </a:endParaRPr>
                    </a:p>
                  </a:txBody>
                  <a:tcPr marL="9463" marR="9463" marT="9463" marB="0" anchor="b">
                    <a:lnL>
                      <a:noFill/>
                    </a:lnL>
                    <a:lnR>
                      <a:noFill/>
                    </a:lnR>
                    <a:lnT>
                      <a:noFill/>
                    </a:lnT>
                    <a:lnB>
                      <a:noFill/>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44.2</a:t>
                      </a:r>
                    </a:p>
                  </a:txBody>
                  <a:tcPr marL="9463" marR="9463" marT="9463" marB="0" anchor="b">
                    <a:lnL>
                      <a:noFill/>
                    </a:lnL>
                    <a:lnR>
                      <a:noFill/>
                    </a:lnR>
                    <a:lnT>
                      <a:noFill/>
                    </a:lnT>
                    <a:lnB>
                      <a:noFill/>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6.5787</a:t>
                      </a:r>
                    </a:p>
                  </a:txBody>
                  <a:tcPr marL="9463" marR="9463" marT="9463" marB="0" anchor="b">
                    <a:lnL>
                      <a:noFill/>
                    </a:lnL>
                    <a:lnR>
                      <a:noFill/>
                    </a:lnR>
                    <a:lnT>
                      <a:noFill/>
                    </a:lnT>
                    <a:lnB>
                      <a:noFill/>
                    </a:lnB>
                    <a:solidFill>
                      <a:schemeClr val="bg1"/>
                    </a:solidFill>
                  </a:tcPr>
                </a:tc>
                <a:tc>
                  <a:txBody>
                    <a:bodyPr/>
                    <a:lstStyle/>
                    <a:p>
                      <a:pPr algn="ctr" fontAlgn="b"/>
                      <a:r>
                        <a:rPr lang="en-US" sz="1200" b="0" i="0" u="none" strike="noStrike" dirty="0" smtClean="0">
                          <a:solidFill>
                            <a:srgbClr val="000000"/>
                          </a:solidFill>
                          <a:effectLst/>
                          <a:latin typeface="Calibri" panose="020F0502020204030204" pitchFamily="34" charset="0"/>
                        </a:rPr>
                        <a:t>7585</a:t>
                      </a:r>
                      <a:endParaRPr lang="en-US" sz="1200" b="0" i="0" u="none" strike="noStrike" dirty="0">
                        <a:solidFill>
                          <a:srgbClr val="000000"/>
                        </a:solidFill>
                        <a:effectLst/>
                        <a:latin typeface="Calibri" panose="020F0502020204030204" pitchFamily="34" charset="0"/>
                      </a:endParaRPr>
                    </a:p>
                  </a:txBody>
                  <a:tcPr marL="9463" marR="9463" marT="9463" marB="0" anchor="b">
                    <a:lnL>
                      <a:noFill/>
                    </a:lnL>
                    <a:lnR>
                      <a:noFill/>
                    </a:lnR>
                    <a:lnT>
                      <a:noFill/>
                    </a:lnT>
                    <a:lnB>
                      <a:noFill/>
                    </a:lnB>
                    <a:solidFill>
                      <a:schemeClr val="accent1">
                        <a:lumMod val="60000"/>
                        <a:lumOff val="40000"/>
                      </a:schemeClr>
                    </a:solidFill>
                  </a:tcPr>
                </a:tc>
              </a:tr>
              <a:tr h="198726">
                <a:tc>
                  <a:txBody>
                    <a:bodyPr/>
                    <a:lstStyle/>
                    <a:p>
                      <a:pPr algn="ctr" fontAlgn="b"/>
                      <a:r>
                        <a:rPr lang="en-US" sz="1100" b="0" i="0" u="none" strike="noStrike">
                          <a:solidFill>
                            <a:srgbClr val="000000"/>
                          </a:solidFill>
                          <a:effectLst/>
                          <a:latin typeface="Calibri" panose="020F0502020204030204" pitchFamily="34" charset="0"/>
                        </a:rPr>
                        <a:t>59</a:t>
                      </a:r>
                    </a:p>
                  </a:txBody>
                  <a:tcPr marL="9463" marR="9463" marT="9463" marB="0" anchor="b">
                    <a:lnL>
                      <a:noFill/>
                    </a:lnL>
                    <a:lnR>
                      <a:noFill/>
                    </a:lnR>
                    <a:lnT>
                      <a:noFill/>
                    </a:lnT>
                    <a:lnB>
                      <a:noFill/>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12.489</a:t>
                      </a:r>
                    </a:p>
                  </a:txBody>
                  <a:tcPr marL="9463" marR="9463" marT="9463" marB="0" anchor="b">
                    <a:lnL>
                      <a:noFill/>
                    </a:lnL>
                    <a:lnR>
                      <a:noFill/>
                    </a:lnR>
                    <a:lnT>
                      <a:noFill/>
                    </a:lnT>
                    <a:lnB>
                      <a:noFill/>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0.24%</a:t>
                      </a:r>
                    </a:p>
                  </a:txBody>
                  <a:tcPr marL="9463" marR="9463" marT="9463" marB="0" anchor="b">
                    <a:lnL>
                      <a:noFill/>
                    </a:lnL>
                    <a:lnR>
                      <a:noFill/>
                    </a:lnR>
                    <a:lnT>
                      <a:noFill/>
                    </a:lnT>
                    <a:lnB>
                      <a:noFill/>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1.10%</a:t>
                      </a:r>
                    </a:p>
                  </a:txBody>
                  <a:tcPr marL="9463" marR="9463" marT="9463" marB="0" anchor="b">
                    <a:lnL>
                      <a:noFill/>
                    </a:lnL>
                    <a:lnR>
                      <a:noFill/>
                    </a:lnR>
                    <a:lnT>
                      <a:noFill/>
                    </a:lnT>
                    <a:lnB>
                      <a:noFill/>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0.68</a:t>
                      </a:r>
                    </a:p>
                  </a:txBody>
                  <a:tcPr marL="9463" marR="9463" marT="9463" marB="0" anchor="b">
                    <a:lnL>
                      <a:noFill/>
                    </a:lnL>
                    <a:lnR>
                      <a:noFill/>
                    </a:lnR>
                    <a:lnT>
                      <a:noFill/>
                    </a:lnT>
                    <a:lnB>
                      <a:noFill/>
                    </a:lnB>
                    <a:solidFill>
                      <a:schemeClr val="bg1"/>
                    </a:solidFill>
                  </a:tcPr>
                </a:tc>
                <a:tc>
                  <a:txBody>
                    <a:bodyPr/>
                    <a:lstStyle/>
                    <a:p>
                      <a:pPr algn="ctr" fontAlgn="b"/>
                      <a:r>
                        <a:rPr lang="en-US" sz="1100" b="0" i="0" u="none" strike="noStrike" dirty="0" smtClean="0">
                          <a:solidFill>
                            <a:srgbClr val="000000"/>
                          </a:solidFill>
                          <a:effectLst/>
                          <a:latin typeface="Calibri" panose="020F0502020204030204" pitchFamily="34" charset="0"/>
                        </a:rPr>
                        <a:t>13%</a:t>
                      </a:r>
                      <a:endParaRPr lang="en-US" sz="1100" b="0" i="0" u="none" strike="noStrike" dirty="0">
                        <a:solidFill>
                          <a:srgbClr val="000000"/>
                        </a:solidFill>
                        <a:effectLst/>
                        <a:latin typeface="Calibri" panose="020F0502020204030204" pitchFamily="34" charset="0"/>
                      </a:endParaRPr>
                    </a:p>
                  </a:txBody>
                  <a:tcPr marL="9463" marR="9463" marT="9463" marB="0" anchor="b">
                    <a:lnL>
                      <a:noFill/>
                    </a:lnL>
                    <a:lnR>
                      <a:noFill/>
                    </a:lnR>
                    <a:lnT>
                      <a:noFill/>
                    </a:lnT>
                    <a:lnB>
                      <a:noFill/>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38</a:t>
                      </a:r>
                    </a:p>
                  </a:txBody>
                  <a:tcPr marL="9463" marR="9463" marT="9463" marB="0" anchor="b">
                    <a:lnL>
                      <a:noFill/>
                    </a:lnL>
                    <a:lnR>
                      <a:noFill/>
                    </a:lnR>
                    <a:lnT>
                      <a:noFill/>
                    </a:lnT>
                    <a:lnB>
                      <a:noFill/>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5.7578</a:t>
                      </a:r>
                    </a:p>
                  </a:txBody>
                  <a:tcPr marL="9463" marR="9463" marT="9463" marB="0" anchor="b">
                    <a:lnL>
                      <a:noFill/>
                    </a:lnL>
                    <a:lnR>
                      <a:noFill/>
                    </a:lnR>
                    <a:lnT>
                      <a:noFill/>
                    </a:lnT>
                    <a:lnB>
                      <a:noFill/>
                    </a:lnB>
                    <a:solidFill>
                      <a:schemeClr val="bg1"/>
                    </a:solidFill>
                  </a:tcPr>
                </a:tc>
                <a:tc>
                  <a:txBody>
                    <a:bodyPr/>
                    <a:lstStyle/>
                    <a:p>
                      <a:pPr algn="ctr" fontAlgn="b"/>
                      <a:r>
                        <a:rPr lang="en-US" sz="1200" b="0" i="0" u="none" strike="noStrike" dirty="0" smtClean="0">
                          <a:solidFill>
                            <a:srgbClr val="000000"/>
                          </a:solidFill>
                          <a:effectLst/>
                          <a:latin typeface="Calibri" panose="020F0502020204030204" pitchFamily="34" charset="0"/>
                        </a:rPr>
                        <a:t>7047</a:t>
                      </a:r>
                      <a:endParaRPr lang="en-US" sz="1200" b="0" i="0" u="none" strike="noStrike" dirty="0">
                        <a:solidFill>
                          <a:srgbClr val="000000"/>
                        </a:solidFill>
                        <a:effectLst/>
                        <a:latin typeface="Calibri" panose="020F0502020204030204" pitchFamily="34" charset="0"/>
                      </a:endParaRPr>
                    </a:p>
                  </a:txBody>
                  <a:tcPr marL="9463" marR="9463" marT="9463" marB="0" anchor="b">
                    <a:lnL>
                      <a:noFill/>
                    </a:lnL>
                    <a:lnR>
                      <a:noFill/>
                    </a:lnR>
                    <a:lnT>
                      <a:noFill/>
                    </a:lnT>
                    <a:lnB>
                      <a:noFill/>
                    </a:lnB>
                    <a:solidFill>
                      <a:schemeClr val="accent1">
                        <a:lumMod val="60000"/>
                        <a:lumOff val="40000"/>
                      </a:schemeClr>
                    </a:solidFill>
                  </a:tcPr>
                </a:tc>
              </a:tr>
            </a:tbl>
          </a:graphicData>
        </a:graphic>
      </p:graphicFrame>
      <p:pic>
        <p:nvPicPr>
          <p:cNvPr id="2" name="Picture 1"/>
          <p:cNvPicPr>
            <a:picLocks noChangeAspect="1"/>
          </p:cNvPicPr>
          <p:nvPr/>
        </p:nvPicPr>
        <p:blipFill>
          <a:blip r:embed="rId2"/>
          <a:stretch>
            <a:fillRect/>
          </a:stretch>
        </p:blipFill>
        <p:spPr>
          <a:xfrm>
            <a:off x="1146220" y="2125227"/>
            <a:ext cx="3042825" cy="1273952"/>
          </a:xfrm>
          <a:prstGeom prst="rect">
            <a:avLst/>
          </a:prstGeom>
        </p:spPr>
      </p:pic>
      <p:sp>
        <p:nvSpPr>
          <p:cNvPr id="8" name="TextBox 7"/>
          <p:cNvSpPr txBox="1"/>
          <p:nvPr/>
        </p:nvSpPr>
        <p:spPr>
          <a:xfrm>
            <a:off x="1056068" y="5184478"/>
            <a:ext cx="7402133" cy="830997"/>
          </a:xfrm>
          <a:prstGeom prst="rect">
            <a:avLst/>
          </a:prstGeom>
          <a:noFill/>
        </p:spPr>
        <p:txBody>
          <a:bodyPr wrap="square" rtlCol="0">
            <a:spAutoFit/>
          </a:bodyPr>
          <a:lstStyle/>
          <a:p>
            <a:pPr>
              <a:buNone/>
            </a:pPr>
            <a:r>
              <a:rPr lang="en-US" dirty="0" err="1" smtClean="0"/>
              <a:t>Klever</a:t>
            </a:r>
            <a:r>
              <a:rPr lang="en-US" dirty="0" smtClean="0"/>
              <a:t>–</a:t>
            </a:r>
            <a:r>
              <a:rPr lang="en-US" dirty="0" err="1" smtClean="0"/>
              <a:t>Tamano</a:t>
            </a:r>
            <a:r>
              <a:rPr lang="en-US" dirty="0" smtClean="0"/>
              <a:t> equations can be used to estimate collapse based on actual </a:t>
            </a:r>
            <a:r>
              <a:rPr lang="en-US" dirty="0"/>
              <a:t>c</a:t>
            </a:r>
            <a:r>
              <a:rPr lang="en-US" dirty="0" smtClean="0"/>
              <a:t>haracteristics.</a:t>
            </a:r>
            <a:endParaRPr lang="en-US" dirty="0"/>
          </a:p>
        </p:txBody>
      </p:sp>
      <p:sp>
        <p:nvSpPr>
          <p:cNvPr id="3" name="TextBox 2"/>
          <p:cNvSpPr txBox="1"/>
          <p:nvPr/>
        </p:nvSpPr>
        <p:spPr>
          <a:xfrm>
            <a:off x="1146220" y="1790163"/>
            <a:ext cx="1004552" cy="461665"/>
          </a:xfrm>
          <a:prstGeom prst="rect">
            <a:avLst/>
          </a:prstGeom>
          <a:noFill/>
        </p:spPr>
        <p:txBody>
          <a:bodyPr wrap="square" rtlCol="0">
            <a:spAutoFit/>
          </a:bodyPr>
          <a:lstStyle/>
          <a:p>
            <a:pPr>
              <a:buNone/>
            </a:pPr>
            <a:r>
              <a:rPr lang="en-US" dirty="0" smtClean="0"/>
              <a:t>#57</a:t>
            </a:r>
            <a:endParaRPr lang="en-US" dirty="0"/>
          </a:p>
        </p:txBody>
      </p:sp>
    </p:spTree>
    <p:extLst>
      <p:ext uri="{BB962C8B-B14F-4D97-AF65-F5344CB8AC3E}">
        <p14:creationId xmlns:p14="http://schemas.microsoft.com/office/powerpoint/2010/main" val="1044811113"/>
      </p:ext>
    </p:extLst>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502276" y="484196"/>
            <a:ext cx="7984902" cy="954107"/>
          </a:xfrm>
          <a:prstGeom prst="rect">
            <a:avLst/>
          </a:prstGeom>
          <a:noFill/>
        </p:spPr>
        <p:txBody>
          <a:bodyPr wrap="square" rtlCol="0">
            <a:spAutoFit/>
          </a:bodyPr>
          <a:lstStyle/>
          <a:p>
            <a:pPr algn="ctr">
              <a:buNone/>
            </a:pPr>
            <a:r>
              <a:rPr lang="en-US" sz="2800" dirty="0" smtClean="0"/>
              <a:t>Phase 3:  Pipe is Grouped Based on Estimated Value</a:t>
            </a: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1535303998"/>
              </p:ext>
            </p:extLst>
          </p:nvPr>
        </p:nvGraphicFramePr>
        <p:xfrm>
          <a:off x="2268291" y="2004467"/>
          <a:ext cx="4658933" cy="1599271"/>
        </p:xfrm>
        <a:graphic>
          <a:graphicData uri="http://schemas.openxmlformats.org/drawingml/2006/table">
            <a:tbl>
              <a:tblPr/>
              <a:tblGrid>
                <a:gridCol w="822293"/>
                <a:gridCol w="822293"/>
                <a:gridCol w="1172004"/>
                <a:gridCol w="1011326"/>
                <a:gridCol w="831017"/>
              </a:tblGrid>
              <a:tr h="406915">
                <a:tc>
                  <a:txBody>
                    <a:bodyPr/>
                    <a:lstStyle/>
                    <a:p>
                      <a:pPr algn="ctr" fontAlgn="b"/>
                      <a:r>
                        <a:rPr lang="en-US" sz="1200" b="1" i="0" u="none" strike="noStrike" dirty="0">
                          <a:solidFill>
                            <a:srgbClr val="000000"/>
                          </a:solidFill>
                          <a:effectLst/>
                          <a:latin typeface="Calibri" panose="020F0502020204030204" pitchFamily="34" charset="0"/>
                        </a:rPr>
                        <a:t>Joint #</a:t>
                      </a:r>
                    </a:p>
                  </a:txBody>
                  <a:tcPr marL="9463" marR="9463" marT="9463"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Calibri" panose="020F0502020204030204" pitchFamily="34" charset="0"/>
                        </a:rPr>
                        <a:t>Group Number</a:t>
                      </a:r>
                    </a:p>
                  </a:txBody>
                  <a:tcPr marL="9463" marR="9463" marT="9463"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Calibri" panose="020F0502020204030204" pitchFamily="34" charset="0"/>
                        </a:rPr>
                        <a:t>AVERAGE ID ENTIRE JOINT</a:t>
                      </a:r>
                    </a:p>
                  </a:txBody>
                  <a:tcPr marL="9463" marR="9463" marT="9463"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Calibri" panose="020F0502020204030204" pitchFamily="34" charset="0"/>
                        </a:rPr>
                        <a:t>Length</a:t>
                      </a:r>
                    </a:p>
                  </a:txBody>
                  <a:tcPr marL="9463" marR="9463" marT="9463"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smtClean="0">
                          <a:solidFill>
                            <a:srgbClr val="000000"/>
                          </a:solidFill>
                          <a:effectLst/>
                          <a:latin typeface="Calibri" panose="020F0502020204030204" pitchFamily="34" charset="0"/>
                        </a:rPr>
                        <a:t>Calculated Collapse</a:t>
                      </a:r>
                      <a:endParaRPr lang="en-US" sz="1200" b="1" i="0" u="none" strike="noStrike" dirty="0">
                        <a:solidFill>
                          <a:srgbClr val="000000"/>
                        </a:solidFill>
                        <a:effectLst/>
                        <a:latin typeface="Calibri" panose="020F0502020204030204" pitchFamily="34" charset="0"/>
                      </a:endParaRPr>
                    </a:p>
                  </a:txBody>
                  <a:tcPr marL="9463" marR="9463" marT="9463"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r>
              <a:tr h="198726">
                <a:tc>
                  <a:txBody>
                    <a:bodyPr/>
                    <a:lstStyle/>
                    <a:p>
                      <a:pPr algn="ctr" fontAlgn="b"/>
                      <a:r>
                        <a:rPr lang="en-US" sz="1100" b="0" i="0" u="none" strike="noStrike" dirty="0">
                          <a:solidFill>
                            <a:srgbClr val="000000"/>
                          </a:solidFill>
                          <a:effectLst/>
                          <a:latin typeface="Calibri" panose="020F0502020204030204" pitchFamily="34" charset="0"/>
                        </a:rPr>
                        <a:t>58</a:t>
                      </a:r>
                    </a:p>
                  </a:txBody>
                  <a:tcPr marL="9463" marR="9463" marT="9463"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A</a:t>
                      </a:r>
                    </a:p>
                  </a:txBody>
                  <a:tcPr marL="9463" marR="9463" marT="9463"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12.378</a:t>
                      </a:r>
                    </a:p>
                  </a:txBody>
                  <a:tcPr marL="9463" marR="9463" marT="9463"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44.2</a:t>
                      </a:r>
                    </a:p>
                  </a:txBody>
                  <a:tcPr marL="9463" marR="9463" marT="9463"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1200" b="0" i="0" u="none" strike="noStrike" dirty="0" smtClean="0">
                          <a:solidFill>
                            <a:srgbClr val="000000"/>
                          </a:solidFill>
                          <a:effectLst/>
                          <a:latin typeface="Calibri" panose="020F0502020204030204" pitchFamily="34" charset="0"/>
                        </a:rPr>
                        <a:t>7585</a:t>
                      </a:r>
                      <a:endParaRPr lang="en-US" sz="1200" b="0" i="0" u="none" strike="noStrike" dirty="0">
                        <a:solidFill>
                          <a:srgbClr val="000000"/>
                        </a:solidFill>
                        <a:effectLst/>
                        <a:latin typeface="Calibri" panose="020F0502020204030204" pitchFamily="34" charset="0"/>
                      </a:endParaRPr>
                    </a:p>
                  </a:txBody>
                  <a:tcPr marL="9463" marR="9463" marT="9463"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r>
              <a:tr h="198726">
                <a:tc>
                  <a:txBody>
                    <a:bodyPr/>
                    <a:lstStyle/>
                    <a:p>
                      <a:pPr algn="ctr" fontAlgn="b"/>
                      <a:r>
                        <a:rPr lang="en-US" sz="1100" b="0" i="0" u="none" strike="noStrike" dirty="0" smtClean="0">
                          <a:solidFill>
                            <a:srgbClr val="000000"/>
                          </a:solidFill>
                          <a:effectLst/>
                          <a:latin typeface="Calibri" panose="020F0502020204030204" pitchFamily="34" charset="0"/>
                        </a:rPr>
                        <a:t>60</a:t>
                      </a:r>
                      <a:endParaRPr lang="en-US" sz="1100" b="0" i="0" u="none" strike="noStrike" dirty="0">
                        <a:solidFill>
                          <a:srgbClr val="000000"/>
                        </a:solidFill>
                        <a:effectLst/>
                        <a:latin typeface="Calibri" panose="020F0502020204030204" pitchFamily="34" charset="0"/>
                      </a:endParaRPr>
                    </a:p>
                  </a:txBody>
                  <a:tcPr marL="9463" marR="9463" marT="9463" marB="0" anchor="b">
                    <a:lnL>
                      <a:noFill/>
                    </a:lnL>
                    <a:lnR>
                      <a:noFill/>
                    </a:lnR>
                    <a:lnT>
                      <a:noFill/>
                    </a:lnT>
                    <a:lnB>
                      <a:noFill/>
                    </a:lnB>
                    <a:solidFill>
                      <a:schemeClr val="bg1"/>
                    </a:solidFill>
                  </a:tcPr>
                </a:tc>
                <a:tc>
                  <a:txBody>
                    <a:bodyPr/>
                    <a:lstStyle/>
                    <a:p>
                      <a:pPr algn="ctr" fontAlgn="b"/>
                      <a:r>
                        <a:rPr lang="en-US" sz="1100" b="0" i="0" u="none" strike="noStrike" dirty="0" smtClean="0">
                          <a:solidFill>
                            <a:srgbClr val="000000"/>
                          </a:solidFill>
                          <a:effectLst/>
                          <a:latin typeface="Calibri" panose="020F0502020204030204" pitchFamily="34" charset="0"/>
                        </a:rPr>
                        <a:t>A</a:t>
                      </a:r>
                      <a:endParaRPr lang="en-US" sz="1100" b="0" i="0" u="none" strike="noStrike" dirty="0">
                        <a:solidFill>
                          <a:srgbClr val="000000"/>
                        </a:solidFill>
                        <a:effectLst/>
                        <a:latin typeface="Calibri" panose="020F0502020204030204" pitchFamily="34" charset="0"/>
                      </a:endParaRPr>
                    </a:p>
                  </a:txBody>
                  <a:tcPr marL="9463" marR="9463" marT="9463" marB="0" anchor="b">
                    <a:lnL>
                      <a:noFill/>
                    </a:lnL>
                    <a:lnR>
                      <a:noFill/>
                    </a:lnR>
                    <a:lnT>
                      <a:noFill/>
                    </a:lnT>
                    <a:lnB>
                      <a:noFill/>
                    </a:lnB>
                    <a:solidFill>
                      <a:schemeClr val="bg1"/>
                    </a:solidFill>
                  </a:tcPr>
                </a:tc>
                <a:tc>
                  <a:txBody>
                    <a:bodyPr/>
                    <a:lstStyle/>
                    <a:p>
                      <a:pPr algn="ctr" fontAlgn="b"/>
                      <a:r>
                        <a:rPr lang="en-US" sz="1100" b="0" i="0" u="none" strike="noStrike" dirty="0" smtClean="0">
                          <a:solidFill>
                            <a:srgbClr val="000000"/>
                          </a:solidFill>
                          <a:effectLst/>
                          <a:latin typeface="Calibri" panose="020F0502020204030204" pitchFamily="34" charset="0"/>
                        </a:rPr>
                        <a:t>12.337</a:t>
                      </a:r>
                      <a:endParaRPr lang="en-US" sz="1100" b="0" i="0" u="none" strike="noStrike" dirty="0">
                        <a:solidFill>
                          <a:srgbClr val="000000"/>
                        </a:solidFill>
                        <a:effectLst/>
                        <a:latin typeface="Calibri" panose="020F0502020204030204" pitchFamily="34" charset="0"/>
                      </a:endParaRPr>
                    </a:p>
                  </a:txBody>
                  <a:tcPr marL="9463" marR="9463" marT="9463" marB="0" anchor="b">
                    <a:lnL>
                      <a:noFill/>
                    </a:lnL>
                    <a:lnR>
                      <a:noFill/>
                    </a:lnR>
                    <a:lnT>
                      <a:noFill/>
                    </a:lnT>
                    <a:lnB>
                      <a:noFill/>
                    </a:lnB>
                    <a:solidFill>
                      <a:schemeClr val="bg1"/>
                    </a:solidFill>
                  </a:tcPr>
                </a:tc>
                <a:tc>
                  <a:txBody>
                    <a:bodyPr/>
                    <a:lstStyle/>
                    <a:p>
                      <a:pPr algn="ctr" fontAlgn="b"/>
                      <a:r>
                        <a:rPr lang="en-US" sz="1200" b="0" i="0" u="none" strike="noStrike" dirty="0" smtClean="0">
                          <a:solidFill>
                            <a:srgbClr val="000000"/>
                          </a:solidFill>
                          <a:effectLst/>
                          <a:latin typeface="Calibri" panose="020F0502020204030204" pitchFamily="34" charset="0"/>
                        </a:rPr>
                        <a:t>44.5</a:t>
                      </a:r>
                      <a:endParaRPr lang="en-US" sz="1200" b="0" i="0" u="none" strike="noStrike" dirty="0">
                        <a:solidFill>
                          <a:srgbClr val="000000"/>
                        </a:solidFill>
                        <a:effectLst/>
                        <a:latin typeface="Calibri" panose="020F0502020204030204" pitchFamily="34" charset="0"/>
                      </a:endParaRPr>
                    </a:p>
                  </a:txBody>
                  <a:tcPr marL="9463" marR="9463" marT="9463" marB="0" anchor="b">
                    <a:lnL>
                      <a:noFill/>
                    </a:lnL>
                    <a:lnR>
                      <a:noFill/>
                    </a:lnR>
                    <a:lnT>
                      <a:noFill/>
                    </a:lnT>
                    <a:lnB>
                      <a:noFill/>
                    </a:lnB>
                    <a:solidFill>
                      <a:schemeClr val="bg1"/>
                    </a:solidFill>
                  </a:tcPr>
                </a:tc>
                <a:tc>
                  <a:txBody>
                    <a:bodyPr/>
                    <a:lstStyle/>
                    <a:p>
                      <a:pPr algn="ctr" fontAlgn="b"/>
                      <a:r>
                        <a:rPr lang="en-US" sz="1200" b="0" i="0" u="none" strike="noStrike" dirty="0" smtClean="0">
                          <a:solidFill>
                            <a:srgbClr val="000000"/>
                          </a:solidFill>
                          <a:effectLst/>
                          <a:latin typeface="Calibri" panose="020F0502020204030204" pitchFamily="34" charset="0"/>
                        </a:rPr>
                        <a:t>7430</a:t>
                      </a:r>
                      <a:endParaRPr lang="en-US" sz="1200" b="0" i="0" u="none" strike="noStrike" dirty="0">
                        <a:solidFill>
                          <a:srgbClr val="000000"/>
                        </a:solidFill>
                        <a:effectLst/>
                        <a:latin typeface="Calibri" panose="020F0502020204030204" pitchFamily="34" charset="0"/>
                      </a:endParaRPr>
                    </a:p>
                  </a:txBody>
                  <a:tcPr marL="9463" marR="9463" marT="9463" marB="0" anchor="b">
                    <a:lnL>
                      <a:noFill/>
                    </a:lnL>
                    <a:lnR>
                      <a:noFill/>
                    </a:lnR>
                    <a:lnT>
                      <a:noFill/>
                    </a:lnT>
                    <a:lnB>
                      <a:noFill/>
                    </a:lnB>
                    <a:solidFill>
                      <a:schemeClr val="bg1"/>
                    </a:solidFill>
                  </a:tcPr>
                </a:tc>
              </a:tr>
              <a:tr h="198726">
                <a:tc>
                  <a:txBody>
                    <a:bodyPr/>
                    <a:lstStyle/>
                    <a:p>
                      <a:pPr algn="ctr" fontAlgn="b"/>
                      <a:r>
                        <a:rPr lang="en-US" sz="1100" b="0" i="0" u="none" strike="noStrike" dirty="0">
                          <a:solidFill>
                            <a:srgbClr val="000000"/>
                          </a:solidFill>
                          <a:effectLst/>
                          <a:latin typeface="Calibri" panose="020F0502020204030204" pitchFamily="34" charset="0"/>
                        </a:rPr>
                        <a:t>57</a:t>
                      </a:r>
                    </a:p>
                  </a:txBody>
                  <a:tcPr marL="9463" marR="9463" marT="9463" marB="0" anchor="b">
                    <a:lnL>
                      <a:noFill/>
                    </a:lnL>
                    <a:lnR>
                      <a:noFill/>
                    </a:lnR>
                    <a:lnT>
                      <a:noFill/>
                    </a:lnT>
                    <a:lnB>
                      <a:noFill/>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A</a:t>
                      </a:r>
                    </a:p>
                  </a:txBody>
                  <a:tcPr marL="9463" marR="9463" marT="9463" marB="0" anchor="b">
                    <a:lnL>
                      <a:noFill/>
                    </a:lnL>
                    <a:lnR>
                      <a:noFill/>
                    </a:lnR>
                    <a:lnT>
                      <a:noFill/>
                    </a:lnT>
                    <a:lnB>
                      <a:noFill/>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12.464</a:t>
                      </a:r>
                    </a:p>
                  </a:txBody>
                  <a:tcPr marL="9463" marR="9463" marT="9463" marB="0" anchor="b">
                    <a:lnL>
                      <a:noFill/>
                    </a:lnL>
                    <a:lnR>
                      <a:noFill/>
                    </a:lnR>
                    <a:lnT>
                      <a:noFill/>
                    </a:lnT>
                    <a:lnB>
                      <a:noFill/>
                    </a:lnB>
                    <a:solidFill>
                      <a:schemeClr val="bg1"/>
                    </a:solidFill>
                  </a:tcPr>
                </a:tc>
                <a:tc>
                  <a:txBody>
                    <a:bodyPr/>
                    <a:lstStyle/>
                    <a:p>
                      <a:pPr algn="ctr" fontAlgn="b"/>
                      <a:r>
                        <a:rPr lang="en-US" sz="1200" b="0" i="0" u="none" strike="noStrike" dirty="0" smtClean="0">
                          <a:solidFill>
                            <a:srgbClr val="000000"/>
                          </a:solidFill>
                          <a:effectLst/>
                          <a:latin typeface="Calibri" panose="020F0502020204030204" pitchFamily="34" charset="0"/>
                        </a:rPr>
                        <a:t>42.8</a:t>
                      </a:r>
                      <a:endParaRPr lang="en-US" sz="1200" b="0" i="0" u="none" strike="noStrike" dirty="0">
                        <a:solidFill>
                          <a:srgbClr val="000000"/>
                        </a:solidFill>
                        <a:effectLst/>
                        <a:latin typeface="Calibri" panose="020F0502020204030204" pitchFamily="34" charset="0"/>
                      </a:endParaRPr>
                    </a:p>
                  </a:txBody>
                  <a:tcPr marL="9463" marR="9463" marT="9463" marB="0" anchor="b">
                    <a:lnL>
                      <a:noFill/>
                    </a:lnL>
                    <a:lnR>
                      <a:noFill/>
                    </a:lnR>
                    <a:lnT>
                      <a:noFill/>
                    </a:lnT>
                    <a:lnB>
                      <a:noFill/>
                    </a:lnB>
                    <a:solidFill>
                      <a:schemeClr val="bg1"/>
                    </a:solidFill>
                  </a:tcPr>
                </a:tc>
                <a:tc>
                  <a:txBody>
                    <a:bodyPr/>
                    <a:lstStyle/>
                    <a:p>
                      <a:pPr algn="ctr" fontAlgn="b"/>
                      <a:r>
                        <a:rPr lang="en-US" sz="1200" b="0" i="0" u="none" strike="noStrike" dirty="0" smtClean="0">
                          <a:solidFill>
                            <a:srgbClr val="000000"/>
                          </a:solidFill>
                          <a:effectLst/>
                          <a:latin typeface="Calibri" panose="020F0502020204030204" pitchFamily="34" charset="0"/>
                        </a:rPr>
                        <a:t>7255</a:t>
                      </a:r>
                      <a:endParaRPr lang="en-US" sz="1200" b="0" i="0" u="none" strike="noStrike" dirty="0">
                        <a:solidFill>
                          <a:srgbClr val="000000"/>
                        </a:solidFill>
                        <a:effectLst/>
                        <a:latin typeface="Calibri" panose="020F0502020204030204" pitchFamily="34" charset="0"/>
                      </a:endParaRPr>
                    </a:p>
                  </a:txBody>
                  <a:tcPr marL="9463" marR="9463" marT="9463" marB="0" anchor="b">
                    <a:lnL>
                      <a:noFill/>
                    </a:lnL>
                    <a:lnR>
                      <a:noFill/>
                    </a:lnR>
                    <a:lnT>
                      <a:noFill/>
                    </a:lnT>
                    <a:lnB>
                      <a:noFill/>
                    </a:lnB>
                    <a:solidFill>
                      <a:schemeClr val="bg1"/>
                    </a:solidFill>
                  </a:tcPr>
                </a:tc>
              </a:tr>
              <a:tr h="198726">
                <a:tc>
                  <a:txBody>
                    <a:bodyPr/>
                    <a:lstStyle/>
                    <a:p>
                      <a:pPr algn="ctr" fontAlgn="b"/>
                      <a:r>
                        <a:rPr lang="en-US" sz="1100" b="0" i="0" u="none" strike="noStrike" dirty="0" smtClean="0">
                          <a:solidFill>
                            <a:srgbClr val="000000"/>
                          </a:solidFill>
                          <a:effectLst/>
                          <a:latin typeface="Calibri" panose="020F0502020204030204" pitchFamily="34" charset="0"/>
                        </a:rPr>
                        <a:t>61</a:t>
                      </a:r>
                      <a:endParaRPr lang="en-US" sz="1100" b="0" i="0" u="none" strike="noStrike" dirty="0">
                        <a:solidFill>
                          <a:srgbClr val="000000"/>
                        </a:solidFill>
                        <a:effectLst/>
                        <a:latin typeface="Calibri" panose="020F0502020204030204" pitchFamily="34" charset="0"/>
                      </a:endParaRPr>
                    </a:p>
                  </a:txBody>
                  <a:tcPr marL="9463" marR="9463" marT="9463" marB="0" anchor="b">
                    <a:lnL>
                      <a:noFill/>
                    </a:lnL>
                    <a:lnR>
                      <a:noFill/>
                    </a:lnR>
                    <a:lnT>
                      <a:noFill/>
                    </a:lnT>
                    <a:lnB>
                      <a:noFill/>
                    </a:lnB>
                    <a:solidFill>
                      <a:schemeClr val="bg1"/>
                    </a:solidFill>
                  </a:tcPr>
                </a:tc>
                <a:tc>
                  <a:txBody>
                    <a:bodyPr/>
                    <a:lstStyle/>
                    <a:p>
                      <a:pPr algn="ctr" fontAlgn="b"/>
                      <a:r>
                        <a:rPr lang="en-US" sz="1100" b="0" i="0" u="none" strike="noStrike" dirty="0" smtClean="0">
                          <a:solidFill>
                            <a:srgbClr val="000000"/>
                          </a:solidFill>
                          <a:effectLst/>
                          <a:latin typeface="Calibri" panose="020F0502020204030204" pitchFamily="34" charset="0"/>
                        </a:rPr>
                        <a:t>A</a:t>
                      </a:r>
                      <a:endParaRPr lang="en-US" sz="1100" b="0" i="0" u="none" strike="noStrike" dirty="0">
                        <a:solidFill>
                          <a:srgbClr val="000000"/>
                        </a:solidFill>
                        <a:effectLst/>
                        <a:latin typeface="Calibri" panose="020F0502020204030204" pitchFamily="34" charset="0"/>
                      </a:endParaRPr>
                    </a:p>
                  </a:txBody>
                  <a:tcPr marL="9463" marR="9463" marT="9463" marB="0" anchor="b">
                    <a:lnL>
                      <a:noFill/>
                    </a:lnL>
                    <a:lnR>
                      <a:noFill/>
                    </a:lnR>
                    <a:lnT>
                      <a:noFill/>
                    </a:lnT>
                    <a:lnB>
                      <a:noFill/>
                    </a:lnB>
                    <a:solidFill>
                      <a:schemeClr val="bg1"/>
                    </a:solidFill>
                  </a:tcPr>
                </a:tc>
                <a:tc>
                  <a:txBody>
                    <a:bodyPr/>
                    <a:lstStyle/>
                    <a:p>
                      <a:pPr algn="ctr" fontAlgn="b"/>
                      <a:r>
                        <a:rPr lang="en-US" sz="1100" b="0" i="0" u="none" strike="noStrike" dirty="0" smtClean="0">
                          <a:solidFill>
                            <a:srgbClr val="000000"/>
                          </a:solidFill>
                          <a:effectLst/>
                          <a:latin typeface="Calibri" panose="020F0502020204030204" pitchFamily="34" charset="0"/>
                        </a:rPr>
                        <a:t>12.443</a:t>
                      </a:r>
                      <a:endParaRPr lang="en-US" sz="1100" b="0" i="0" u="none" strike="noStrike" dirty="0">
                        <a:solidFill>
                          <a:srgbClr val="000000"/>
                        </a:solidFill>
                        <a:effectLst/>
                        <a:latin typeface="Calibri" panose="020F0502020204030204" pitchFamily="34" charset="0"/>
                      </a:endParaRPr>
                    </a:p>
                  </a:txBody>
                  <a:tcPr marL="9463" marR="9463" marT="9463" marB="0" anchor="b">
                    <a:lnL>
                      <a:noFill/>
                    </a:lnL>
                    <a:lnR>
                      <a:noFill/>
                    </a:lnR>
                    <a:lnT>
                      <a:noFill/>
                    </a:lnT>
                    <a:lnB>
                      <a:noFill/>
                    </a:lnB>
                    <a:solidFill>
                      <a:schemeClr val="bg1"/>
                    </a:solidFill>
                  </a:tcPr>
                </a:tc>
                <a:tc>
                  <a:txBody>
                    <a:bodyPr/>
                    <a:lstStyle/>
                    <a:p>
                      <a:pPr algn="ctr" fontAlgn="b"/>
                      <a:r>
                        <a:rPr lang="en-US" sz="1200" b="0" i="0" u="none" strike="noStrike" dirty="0" smtClean="0">
                          <a:solidFill>
                            <a:srgbClr val="000000"/>
                          </a:solidFill>
                          <a:effectLst/>
                          <a:latin typeface="Calibri" panose="020F0502020204030204" pitchFamily="34" charset="0"/>
                        </a:rPr>
                        <a:t>41.3</a:t>
                      </a:r>
                      <a:endParaRPr lang="en-US" sz="1200" b="0" i="0" u="none" strike="noStrike" dirty="0">
                        <a:solidFill>
                          <a:srgbClr val="000000"/>
                        </a:solidFill>
                        <a:effectLst/>
                        <a:latin typeface="Calibri" panose="020F0502020204030204" pitchFamily="34" charset="0"/>
                      </a:endParaRPr>
                    </a:p>
                  </a:txBody>
                  <a:tcPr marL="9463" marR="9463" marT="9463" marB="0" anchor="b">
                    <a:lnL>
                      <a:noFill/>
                    </a:lnL>
                    <a:lnR>
                      <a:noFill/>
                    </a:lnR>
                    <a:lnT>
                      <a:noFill/>
                    </a:lnT>
                    <a:lnB>
                      <a:noFill/>
                    </a:lnB>
                    <a:solidFill>
                      <a:schemeClr val="bg1"/>
                    </a:solidFill>
                  </a:tcPr>
                </a:tc>
                <a:tc>
                  <a:txBody>
                    <a:bodyPr/>
                    <a:lstStyle/>
                    <a:p>
                      <a:pPr algn="ctr" fontAlgn="b"/>
                      <a:r>
                        <a:rPr lang="en-US" sz="1200" b="0" i="0" u="none" strike="noStrike" dirty="0" smtClean="0">
                          <a:solidFill>
                            <a:srgbClr val="000000"/>
                          </a:solidFill>
                          <a:effectLst/>
                          <a:latin typeface="Calibri" panose="020F0502020204030204" pitchFamily="34" charset="0"/>
                        </a:rPr>
                        <a:t>7135</a:t>
                      </a:r>
                      <a:endParaRPr lang="en-US" sz="1200" b="0" i="0" u="none" strike="noStrike" dirty="0">
                        <a:solidFill>
                          <a:srgbClr val="000000"/>
                        </a:solidFill>
                        <a:effectLst/>
                        <a:latin typeface="Calibri" panose="020F0502020204030204" pitchFamily="34" charset="0"/>
                      </a:endParaRPr>
                    </a:p>
                  </a:txBody>
                  <a:tcPr marL="9463" marR="9463" marT="9463" marB="0" anchor="b">
                    <a:lnL>
                      <a:noFill/>
                    </a:lnL>
                    <a:lnR>
                      <a:noFill/>
                    </a:lnR>
                    <a:lnT>
                      <a:noFill/>
                    </a:lnT>
                    <a:lnB>
                      <a:noFill/>
                    </a:lnB>
                    <a:solidFill>
                      <a:schemeClr val="bg1"/>
                    </a:solidFill>
                  </a:tcPr>
                </a:tc>
              </a:tr>
              <a:tr h="198726">
                <a:tc>
                  <a:txBody>
                    <a:bodyPr/>
                    <a:lstStyle/>
                    <a:p>
                      <a:pPr algn="ctr" fontAlgn="b"/>
                      <a:r>
                        <a:rPr lang="en-US" sz="1100" b="0" i="0" u="none" strike="noStrike" dirty="0" smtClean="0">
                          <a:solidFill>
                            <a:srgbClr val="000000"/>
                          </a:solidFill>
                          <a:effectLst/>
                          <a:latin typeface="Calibri" panose="020F0502020204030204" pitchFamily="34" charset="0"/>
                        </a:rPr>
                        <a:t>56</a:t>
                      </a:r>
                      <a:endParaRPr lang="en-US" sz="1100" b="0" i="0" u="none" strike="noStrike" dirty="0">
                        <a:solidFill>
                          <a:srgbClr val="000000"/>
                        </a:solidFill>
                        <a:effectLst/>
                        <a:latin typeface="Calibri" panose="020F0502020204030204" pitchFamily="34" charset="0"/>
                      </a:endParaRPr>
                    </a:p>
                  </a:txBody>
                  <a:tcPr marL="9463" marR="9463" marT="9463" marB="0" anchor="b">
                    <a:lnL>
                      <a:noFill/>
                    </a:lnL>
                    <a:lnR>
                      <a:noFill/>
                    </a:lnR>
                    <a:lnT>
                      <a:noFill/>
                    </a:lnT>
                    <a:lnB>
                      <a:noFill/>
                    </a:lnB>
                    <a:solidFill>
                      <a:schemeClr val="bg1"/>
                    </a:solidFill>
                  </a:tcPr>
                </a:tc>
                <a:tc>
                  <a:txBody>
                    <a:bodyPr/>
                    <a:lstStyle/>
                    <a:p>
                      <a:pPr algn="ctr" fontAlgn="b"/>
                      <a:r>
                        <a:rPr lang="en-US" sz="1100" b="0" i="0" u="none" strike="noStrike" dirty="0" smtClean="0">
                          <a:solidFill>
                            <a:srgbClr val="000000"/>
                          </a:solidFill>
                          <a:effectLst/>
                          <a:latin typeface="Calibri" panose="020F0502020204030204" pitchFamily="34" charset="0"/>
                        </a:rPr>
                        <a:t>B</a:t>
                      </a:r>
                      <a:endParaRPr lang="en-US" sz="1100" b="0" i="0" u="none" strike="noStrike" dirty="0">
                        <a:solidFill>
                          <a:srgbClr val="000000"/>
                        </a:solidFill>
                        <a:effectLst/>
                        <a:latin typeface="Calibri" panose="020F0502020204030204" pitchFamily="34" charset="0"/>
                      </a:endParaRPr>
                    </a:p>
                  </a:txBody>
                  <a:tcPr marL="9463" marR="9463" marT="9463" marB="0" anchor="b">
                    <a:lnL>
                      <a:noFill/>
                    </a:lnL>
                    <a:lnR>
                      <a:noFill/>
                    </a:lnR>
                    <a:lnT>
                      <a:noFill/>
                    </a:lnT>
                    <a:lnB>
                      <a:noFill/>
                    </a:lnB>
                    <a:solidFill>
                      <a:schemeClr val="bg1"/>
                    </a:solidFill>
                  </a:tcPr>
                </a:tc>
                <a:tc>
                  <a:txBody>
                    <a:bodyPr/>
                    <a:lstStyle/>
                    <a:p>
                      <a:pPr algn="ctr" fontAlgn="b"/>
                      <a:r>
                        <a:rPr lang="en-US" sz="1100" b="0" i="0" u="none" strike="noStrike" dirty="0" smtClean="0">
                          <a:solidFill>
                            <a:srgbClr val="000000"/>
                          </a:solidFill>
                          <a:effectLst/>
                          <a:latin typeface="Calibri" panose="020F0502020204030204" pitchFamily="34" charset="0"/>
                        </a:rPr>
                        <a:t>12.389</a:t>
                      </a:r>
                      <a:endParaRPr lang="en-US" sz="1100" b="0" i="0" u="none" strike="noStrike" dirty="0">
                        <a:solidFill>
                          <a:srgbClr val="000000"/>
                        </a:solidFill>
                        <a:effectLst/>
                        <a:latin typeface="Calibri" panose="020F0502020204030204" pitchFamily="34" charset="0"/>
                      </a:endParaRPr>
                    </a:p>
                  </a:txBody>
                  <a:tcPr marL="9463" marR="9463" marT="9463" marB="0" anchor="b">
                    <a:lnL>
                      <a:noFill/>
                    </a:lnL>
                    <a:lnR>
                      <a:noFill/>
                    </a:lnR>
                    <a:lnT>
                      <a:noFill/>
                    </a:lnT>
                    <a:lnB>
                      <a:noFill/>
                    </a:lnB>
                    <a:solidFill>
                      <a:schemeClr val="bg1"/>
                    </a:solidFill>
                  </a:tcPr>
                </a:tc>
                <a:tc>
                  <a:txBody>
                    <a:bodyPr/>
                    <a:lstStyle/>
                    <a:p>
                      <a:pPr algn="ctr" fontAlgn="b"/>
                      <a:r>
                        <a:rPr lang="en-US" sz="1200" b="0" i="0" u="none" strike="noStrike" dirty="0" smtClean="0">
                          <a:solidFill>
                            <a:srgbClr val="000000"/>
                          </a:solidFill>
                          <a:effectLst/>
                          <a:latin typeface="Calibri" panose="020F0502020204030204" pitchFamily="34" charset="0"/>
                        </a:rPr>
                        <a:t>43.4</a:t>
                      </a:r>
                      <a:endParaRPr lang="en-US" sz="1200" b="0" i="0" u="none" strike="noStrike" dirty="0">
                        <a:solidFill>
                          <a:srgbClr val="000000"/>
                        </a:solidFill>
                        <a:effectLst/>
                        <a:latin typeface="Calibri" panose="020F0502020204030204" pitchFamily="34" charset="0"/>
                      </a:endParaRPr>
                    </a:p>
                  </a:txBody>
                  <a:tcPr marL="9463" marR="9463" marT="9463" marB="0" anchor="b">
                    <a:lnL>
                      <a:noFill/>
                    </a:lnL>
                    <a:lnR>
                      <a:noFill/>
                    </a:lnR>
                    <a:lnT>
                      <a:noFill/>
                    </a:lnT>
                    <a:lnB>
                      <a:noFill/>
                    </a:lnB>
                    <a:solidFill>
                      <a:schemeClr val="bg1"/>
                    </a:solidFill>
                  </a:tcPr>
                </a:tc>
                <a:tc>
                  <a:txBody>
                    <a:bodyPr/>
                    <a:lstStyle/>
                    <a:p>
                      <a:pPr algn="ctr" fontAlgn="b"/>
                      <a:r>
                        <a:rPr lang="en-US" sz="1200" b="0" i="0" u="none" strike="noStrike" dirty="0" smtClean="0">
                          <a:solidFill>
                            <a:srgbClr val="000000"/>
                          </a:solidFill>
                          <a:effectLst/>
                          <a:latin typeface="Calibri" panose="020F0502020204030204" pitchFamily="34" charset="0"/>
                        </a:rPr>
                        <a:t>7077</a:t>
                      </a:r>
                      <a:endParaRPr lang="en-US" sz="1200" b="0" i="0" u="none" strike="noStrike" dirty="0">
                        <a:solidFill>
                          <a:srgbClr val="000000"/>
                        </a:solidFill>
                        <a:effectLst/>
                        <a:latin typeface="Calibri" panose="020F0502020204030204" pitchFamily="34" charset="0"/>
                      </a:endParaRPr>
                    </a:p>
                  </a:txBody>
                  <a:tcPr marL="9463" marR="9463" marT="9463" marB="0" anchor="b">
                    <a:lnL>
                      <a:noFill/>
                    </a:lnL>
                    <a:lnR>
                      <a:noFill/>
                    </a:lnR>
                    <a:lnT>
                      <a:noFill/>
                    </a:lnT>
                    <a:lnB>
                      <a:noFill/>
                    </a:lnB>
                    <a:solidFill>
                      <a:schemeClr val="bg1"/>
                    </a:solidFill>
                  </a:tcPr>
                </a:tc>
              </a:tr>
              <a:tr h="198726">
                <a:tc>
                  <a:txBody>
                    <a:bodyPr/>
                    <a:lstStyle/>
                    <a:p>
                      <a:pPr algn="ctr" fontAlgn="b"/>
                      <a:r>
                        <a:rPr lang="en-US" sz="1100" b="0" i="0" u="none" strike="noStrike" dirty="0">
                          <a:solidFill>
                            <a:srgbClr val="000000"/>
                          </a:solidFill>
                          <a:effectLst/>
                          <a:latin typeface="Calibri" panose="020F0502020204030204" pitchFamily="34" charset="0"/>
                        </a:rPr>
                        <a:t>59</a:t>
                      </a:r>
                    </a:p>
                  </a:txBody>
                  <a:tcPr marL="9463" marR="9463" marT="9463" marB="0" anchor="b">
                    <a:lnL>
                      <a:noFill/>
                    </a:lnL>
                    <a:lnR>
                      <a:noFill/>
                    </a:lnR>
                    <a:lnT>
                      <a:noFill/>
                    </a:lnT>
                    <a:lnB>
                      <a:noFill/>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B</a:t>
                      </a:r>
                    </a:p>
                  </a:txBody>
                  <a:tcPr marL="9463" marR="9463" marT="9463" marB="0" anchor="b">
                    <a:lnL>
                      <a:noFill/>
                    </a:lnL>
                    <a:lnR>
                      <a:noFill/>
                    </a:lnR>
                    <a:lnT>
                      <a:noFill/>
                    </a:lnT>
                    <a:lnB>
                      <a:noFill/>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12.489</a:t>
                      </a:r>
                    </a:p>
                  </a:txBody>
                  <a:tcPr marL="9463" marR="9463" marT="9463" marB="0" anchor="b">
                    <a:lnL>
                      <a:noFill/>
                    </a:lnL>
                    <a:lnR>
                      <a:noFill/>
                    </a:lnR>
                    <a:lnT>
                      <a:noFill/>
                    </a:lnT>
                    <a:lnB>
                      <a:noFill/>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38</a:t>
                      </a:r>
                    </a:p>
                  </a:txBody>
                  <a:tcPr marL="9463" marR="9463" marT="9463" marB="0" anchor="b">
                    <a:lnL>
                      <a:noFill/>
                    </a:lnL>
                    <a:lnR>
                      <a:noFill/>
                    </a:lnR>
                    <a:lnT>
                      <a:noFill/>
                    </a:lnT>
                    <a:lnB>
                      <a:noFill/>
                    </a:lnB>
                    <a:solidFill>
                      <a:schemeClr val="bg1"/>
                    </a:solidFill>
                  </a:tcPr>
                </a:tc>
                <a:tc>
                  <a:txBody>
                    <a:bodyPr/>
                    <a:lstStyle/>
                    <a:p>
                      <a:pPr algn="ctr" fontAlgn="b"/>
                      <a:r>
                        <a:rPr lang="en-US" sz="1200" b="0" i="0" u="none" strike="noStrike" dirty="0" smtClean="0">
                          <a:solidFill>
                            <a:srgbClr val="000000"/>
                          </a:solidFill>
                          <a:effectLst/>
                          <a:latin typeface="Calibri" panose="020F0502020204030204" pitchFamily="34" charset="0"/>
                        </a:rPr>
                        <a:t>7047</a:t>
                      </a:r>
                      <a:endParaRPr lang="en-US" sz="1200" b="0" i="0" u="none" strike="noStrike" dirty="0">
                        <a:solidFill>
                          <a:srgbClr val="000000"/>
                        </a:solidFill>
                        <a:effectLst/>
                        <a:latin typeface="Calibri" panose="020F0502020204030204" pitchFamily="34" charset="0"/>
                      </a:endParaRPr>
                    </a:p>
                  </a:txBody>
                  <a:tcPr marL="9463" marR="9463" marT="9463" marB="0" anchor="b">
                    <a:lnL>
                      <a:noFill/>
                    </a:lnL>
                    <a:lnR>
                      <a:noFill/>
                    </a:lnR>
                    <a:lnT>
                      <a:noFill/>
                    </a:lnT>
                    <a:lnB>
                      <a:noFill/>
                    </a:lnB>
                    <a:solidFill>
                      <a:schemeClr val="bg1"/>
                    </a:solidFill>
                  </a:tcPr>
                </a:tc>
              </a:tr>
            </a:tbl>
          </a:graphicData>
        </a:graphic>
      </p:graphicFrame>
      <p:sp>
        <p:nvSpPr>
          <p:cNvPr id="2" name="Rectangle 1"/>
          <p:cNvSpPr/>
          <p:nvPr/>
        </p:nvSpPr>
        <p:spPr>
          <a:xfrm>
            <a:off x="631065" y="4161877"/>
            <a:ext cx="7727324" cy="2696123"/>
          </a:xfrm>
          <a:prstGeom prst="rect">
            <a:avLst/>
          </a:prstGeom>
        </p:spPr>
        <p:txBody>
          <a:bodyPr wrap="square">
            <a:spAutoFit/>
          </a:bodyPr>
          <a:lstStyle/>
          <a:p>
            <a:pPr>
              <a:buNone/>
            </a:pPr>
            <a:r>
              <a:rPr lang="en-US" dirty="0" smtClean="0"/>
              <a:t>Joints </a:t>
            </a:r>
            <a:r>
              <a:rPr lang="en-US" dirty="0"/>
              <a:t>that </a:t>
            </a:r>
            <a:r>
              <a:rPr lang="en-US" dirty="0" smtClean="0"/>
              <a:t>meet </a:t>
            </a:r>
            <a:r>
              <a:rPr lang="en-US" dirty="0"/>
              <a:t>a set criteria would be given a certain Grouping (A, B, C</a:t>
            </a:r>
            <a:r>
              <a:rPr lang="en-US" dirty="0" smtClean="0"/>
              <a:t>).  The lowest value in the grouping would be sent for collapse </a:t>
            </a:r>
            <a:r>
              <a:rPr lang="en-US" dirty="0"/>
              <a:t>t</a:t>
            </a:r>
            <a:r>
              <a:rPr lang="en-US" dirty="0" smtClean="0"/>
              <a:t>esting.</a:t>
            </a:r>
          </a:p>
          <a:p>
            <a:pPr>
              <a:buNone/>
            </a:pPr>
            <a:endParaRPr lang="en-US" dirty="0" smtClean="0"/>
          </a:p>
          <a:p>
            <a:pPr>
              <a:buNone/>
            </a:pPr>
            <a:r>
              <a:rPr lang="en-US" sz="1800" i="1" dirty="0" smtClean="0"/>
              <a:t>For example: Group A is sorted as everything that calculates greater than 7100 psi.   Therefore joint #61 would be sent for collapse testing.</a:t>
            </a:r>
            <a:endParaRPr lang="en-US" sz="1800" i="1" dirty="0"/>
          </a:p>
          <a:p>
            <a:pPr>
              <a:buNone/>
            </a:pPr>
            <a:endParaRPr lang="en-US" dirty="0"/>
          </a:p>
        </p:txBody>
      </p:sp>
    </p:spTree>
    <p:extLst>
      <p:ext uri="{BB962C8B-B14F-4D97-AF65-F5344CB8AC3E}">
        <p14:creationId xmlns:p14="http://schemas.microsoft.com/office/powerpoint/2010/main" val="1089997745"/>
      </p:ext>
    </p:extLst>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39337" y="286603"/>
            <a:ext cx="8865326" cy="954107"/>
          </a:xfrm>
          <a:prstGeom prst="rect">
            <a:avLst/>
          </a:prstGeom>
          <a:noFill/>
        </p:spPr>
        <p:txBody>
          <a:bodyPr wrap="square" rtlCol="0">
            <a:spAutoFit/>
          </a:bodyPr>
          <a:lstStyle/>
          <a:p>
            <a:pPr algn="ctr">
              <a:buNone/>
            </a:pPr>
            <a:r>
              <a:rPr lang="en-US" sz="2800" dirty="0" smtClean="0">
                <a:latin typeface="+mn-lt"/>
              </a:rPr>
              <a:t>Phase 4:  Collapse Testing to Be Done Per API TR 5C3</a:t>
            </a:r>
            <a:endParaRPr lang="en-US" sz="2800" dirty="0">
              <a:latin typeface="+mn-lt"/>
            </a:endParaRPr>
          </a:p>
        </p:txBody>
      </p:sp>
      <p:sp>
        <p:nvSpPr>
          <p:cNvPr id="6" name="TextBox 5"/>
          <p:cNvSpPr txBox="1"/>
          <p:nvPr/>
        </p:nvSpPr>
        <p:spPr>
          <a:xfrm>
            <a:off x="476517" y="2318197"/>
            <a:ext cx="8422783" cy="2973122"/>
          </a:xfrm>
          <a:prstGeom prst="rect">
            <a:avLst/>
          </a:prstGeom>
          <a:noFill/>
        </p:spPr>
        <p:txBody>
          <a:bodyPr wrap="square" rtlCol="0">
            <a:spAutoFit/>
          </a:bodyPr>
          <a:lstStyle/>
          <a:p>
            <a:pPr marL="342900" indent="-342900"/>
            <a:r>
              <a:rPr lang="en-US" dirty="0" smtClean="0"/>
              <a:t>Collapse Testing to be performed on specimens for each grouping.</a:t>
            </a:r>
          </a:p>
          <a:p>
            <a:pPr marL="342900" indent="-342900"/>
            <a:r>
              <a:rPr lang="en-US" dirty="0" smtClean="0"/>
              <a:t>Minimums for each grouping established.</a:t>
            </a:r>
          </a:p>
          <a:p>
            <a:pPr marL="342900" indent="-342900"/>
            <a:r>
              <a:rPr lang="en-US" dirty="0" smtClean="0"/>
              <a:t>Tally would be designed to place pipe for optimized string performance.</a:t>
            </a:r>
          </a:p>
          <a:p>
            <a:endParaRPr lang="en-US" dirty="0"/>
          </a:p>
          <a:p>
            <a:endParaRPr lang="en-US" dirty="0"/>
          </a:p>
        </p:txBody>
      </p:sp>
    </p:spTree>
    <p:extLst>
      <p:ext uri="{BB962C8B-B14F-4D97-AF65-F5344CB8AC3E}">
        <p14:creationId xmlns:p14="http://schemas.microsoft.com/office/powerpoint/2010/main" val="151135306"/>
      </p:ext>
    </p:extLst>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06290" y="2780893"/>
            <a:ext cx="7772400" cy="1143000"/>
          </a:xfrm>
        </p:spPr>
        <p:txBody>
          <a:bodyPr/>
          <a:lstStyle/>
          <a:p>
            <a:r>
              <a:rPr lang="en-US" sz="4400" dirty="0" smtClean="0"/>
              <a:t>What else can Laserstream Do?</a:t>
            </a:r>
            <a:endParaRPr lang="en-US" sz="4400" dirty="0"/>
          </a:p>
        </p:txBody>
      </p:sp>
    </p:spTree>
    <p:extLst>
      <p:ext uri="{BB962C8B-B14F-4D97-AF65-F5344CB8AC3E}">
        <p14:creationId xmlns:p14="http://schemas.microsoft.com/office/powerpoint/2010/main" val="3562753050"/>
      </p:ext>
    </p:extLst>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a:spLocks noGrp="1"/>
          </p:cNvSpPr>
          <p:nvPr>
            <p:ph type="title"/>
          </p:nvPr>
        </p:nvSpPr>
        <p:spPr>
          <a:xfrm>
            <a:off x="139337" y="593098"/>
            <a:ext cx="8891451" cy="750497"/>
          </a:xfrm>
        </p:spPr>
        <p:txBody>
          <a:bodyPr>
            <a:noAutofit/>
          </a:bodyPr>
          <a:lstStyle/>
          <a:p>
            <a:pPr algn="ctr"/>
            <a:r>
              <a:rPr lang="en-US" sz="4000" i="0" dirty="0" smtClean="0">
                <a:solidFill>
                  <a:schemeClr val="tx1"/>
                </a:solidFill>
              </a:rPr>
              <a:t>CRA Tubing / VIT</a:t>
            </a:r>
            <a:endParaRPr lang="en-US" sz="4000" i="0" dirty="0">
              <a:solidFill>
                <a:schemeClr val="tx1"/>
              </a:solidFill>
            </a:endParaRPr>
          </a:p>
        </p:txBody>
      </p:sp>
      <p:sp>
        <p:nvSpPr>
          <p:cNvPr id="6" name="Rectangle 5"/>
          <p:cNvSpPr/>
          <p:nvPr/>
        </p:nvSpPr>
        <p:spPr>
          <a:xfrm>
            <a:off x="3508132" y="2630911"/>
            <a:ext cx="567104" cy="2551967"/>
          </a:xfrm>
          <a:prstGeom prst="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p:cNvPicPr/>
          <p:nvPr/>
        </p:nvPicPr>
        <p:blipFill>
          <a:blip r:embed="rId2"/>
          <a:stretch>
            <a:fillRect/>
          </a:stretch>
        </p:blipFill>
        <p:spPr>
          <a:xfrm>
            <a:off x="1232434" y="1343594"/>
            <a:ext cx="6679133" cy="5327171"/>
          </a:xfrm>
          <a:prstGeom prst="rect">
            <a:avLst/>
          </a:prstGeom>
        </p:spPr>
      </p:pic>
      <p:sp>
        <p:nvSpPr>
          <p:cNvPr id="2" name="Rectangle 1"/>
          <p:cNvSpPr/>
          <p:nvPr/>
        </p:nvSpPr>
        <p:spPr bwMode="auto">
          <a:xfrm>
            <a:off x="5397623" y="1343595"/>
            <a:ext cx="1047565" cy="24550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
                <a:srgbClr val="F20000"/>
              </a:buClr>
              <a:buSzPct val="125000"/>
              <a:buFontTx/>
              <a:buChar char="•"/>
              <a:tabLst/>
            </a:pPr>
            <a:endParaRPr kumimoji="0" lang="en-US" sz="2400" b="0" i="0" u="none" strike="noStrike" cap="none" normalizeH="0" baseline="0" dirty="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3846733262"/>
      </p:ext>
    </p:extLst>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a:spLocks noGrp="1"/>
          </p:cNvSpPr>
          <p:nvPr>
            <p:ph type="title"/>
          </p:nvPr>
        </p:nvSpPr>
        <p:spPr>
          <a:xfrm>
            <a:off x="121921" y="697507"/>
            <a:ext cx="8917576" cy="558560"/>
          </a:xfrm>
        </p:spPr>
        <p:txBody>
          <a:bodyPr>
            <a:noAutofit/>
          </a:bodyPr>
          <a:lstStyle/>
          <a:p>
            <a:pPr algn="ctr"/>
            <a:r>
              <a:rPr lang="en-US" sz="4000" i="0" dirty="0" smtClean="0">
                <a:solidFill>
                  <a:schemeClr val="tx1"/>
                </a:solidFill>
              </a:rPr>
              <a:t>CRA </a:t>
            </a:r>
            <a:r>
              <a:rPr lang="en-US" sz="4000" i="0" dirty="0">
                <a:solidFill>
                  <a:schemeClr val="tx1"/>
                </a:solidFill>
              </a:rPr>
              <a:t>T</a:t>
            </a:r>
            <a:r>
              <a:rPr lang="en-US" sz="4000" i="0" dirty="0" smtClean="0">
                <a:solidFill>
                  <a:schemeClr val="tx1"/>
                </a:solidFill>
              </a:rPr>
              <a:t>ubing</a:t>
            </a:r>
            <a:endParaRPr lang="en-US" sz="4000" i="0" dirty="0">
              <a:solidFill>
                <a:schemeClr val="tx1"/>
              </a:solidFill>
            </a:endParaRPr>
          </a:p>
        </p:txBody>
      </p:sp>
      <p:sp>
        <p:nvSpPr>
          <p:cNvPr id="5" name="Rectangle 4"/>
          <p:cNvSpPr/>
          <p:nvPr/>
        </p:nvSpPr>
        <p:spPr>
          <a:xfrm>
            <a:off x="3274492" y="2141138"/>
            <a:ext cx="1296317" cy="3686175"/>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p:cNvPicPr/>
          <p:nvPr/>
        </p:nvPicPr>
        <p:blipFill>
          <a:blip r:embed="rId2"/>
          <a:stretch>
            <a:fillRect/>
          </a:stretch>
        </p:blipFill>
        <p:spPr>
          <a:xfrm>
            <a:off x="1185429" y="1636948"/>
            <a:ext cx="6773143" cy="5094778"/>
          </a:xfrm>
          <a:prstGeom prst="rect">
            <a:avLst/>
          </a:prstGeom>
        </p:spPr>
      </p:pic>
      <p:sp>
        <p:nvSpPr>
          <p:cNvPr id="2" name="Rectangle 1"/>
          <p:cNvSpPr/>
          <p:nvPr/>
        </p:nvSpPr>
        <p:spPr bwMode="auto">
          <a:xfrm>
            <a:off x="5450889" y="1699092"/>
            <a:ext cx="976544" cy="165219"/>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
                <a:srgbClr val="F20000"/>
              </a:buClr>
              <a:buSzPct val="125000"/>
              <a:buFontTx/>
              <a:buChar char="•"/>
              <a:tabLst/>
            </a:pPr>
            <a:endParaRPr kumimoji="0" lang="en-US" sz="2400" b="0" i="0" u="none" strike="noStrike" cap="none" normalizeH="0" baseline="0" dirty="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3093947712"/>
      </p:ext>
    </p:extLst>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13061" y="5690413"/>
            <a:ext cx="6457404" cy="867930"/>
          </a:xfrm>
          <a:prstGeom prst="rect">
            <a:avLst/>
          </a:prstGeom>
          <a:solidFill>
            <a:schemeClr val="bg1"/>
          </a:solidFill>
        </p:spPr>
        <p:txBody>
          <a:bodyPr wrap="square" rtlCol="0">
            <a:spAutoFit/>
          </a:bodyPr>
          <a:lstStyle/>
          <a:p>
            <a:pPr>
              <a:buNone/>
            </a:pPr>
            <a:endParaRPr lang="en-US" sz="1200" b="1" dirty="0" smtClean="0"/>
          </a:p>
          <a:p>
            <a:pPr algn="ctr">
              <a:buNone/>
            </a:pPr>
            <a:endParaRPr lang="en-US" sz="1600" b="1" dirty="0" smtClean="0">
              <a:latin typeface="+mj-lt"/>
            </a:endParaRPr>
          </a:p>
          <a:p>
            <a:pPr algn="ctr">
              <a:buNone/>
            </a:pPr>
            <a:r>
              <a:rPr lang="en-US" sz="1600" b="1" dirty="0" smtClean="0">
                <a:latin typeface="+mj-lt"/>
              </a:rPr>
              <a:t>Laser </a:t>
            </a:r>
            <a:r>
              <a:rPr lang="en-US" sz="1600" b="1" dirty="0">
                <a:latin typeface="+mj-lt"/>
              </a:rPr>
              <a:t>scan image and measurement of wall </a:t>
            </a:r>
            <a:r>
              <a:rPr lang="en-US" sz="1600" b="1" dirty="0" smtClean="0">
                <a:latin typeface="+mj-lt"/>
              </a:rPr>
              <a:t>loss</a:t>
            </a:r>
            <a:endParaRPr lang="en-US" sz="1600" b="1" dirty="0">
              <a:latin typeface="+mj-lt"/>
            </a:endParaRPr>
          </a:p>
        </p:txBody>
      </p:sp>
      <p:sp>
        <p:nvSpPr>
          <p:cNvPr id="3" name="Title 1"/>
          <p:cNvSpPr>
            <a:spLocks noGrp="1"/>
          </p:cNvSpPr>
          <p:nvPr>
            <p:ph type="title"/>
          </p:nvPr>
        </p:nvSpPr>
        <p:spPr>
          <a:xfrm>
            <a:off x="223363" y="315058"/>
            <a:ext cx="8920637" cy="1073989"/>
          </a:xfrm>
        </p:spPr>
        <p:txBody>
          <a:bodyPr>
            <a:noAutofit/>
          </a:bodyPr>
          <a:lstStyle/>
          <a:p>
            <a:pPr algn="ctr"/>
            <a:r>
              <a:rPr lang="en-US" sz="4000" i="0" dirty="0">
                <a:solidFill>
                  <a:schemeClr val="tx1"/>
                </a:solidFill>
              </a:rPr>
              <a:t>Risers</a:t>
            </a:r>
          </a:p>
        </p:txBody>
      </p:sp>
      <p:sp>
        <p:nvSpPr>
          <p:cNvPr id="2" name="TextBox 1"/>
          <p:cNvSpPr txBox="1"/>
          <p:nvPr/>
        </p:nvSpPr>
        <p:spPr>
          <a:xfrm flipH="1">
            <a:off x="1309905" y="2361840"/>
            <a:ext cx="189485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buNone/>
            </a:pPr>
            <a:r>
              <a:rPr lang="en-US" sz="1600" dirty="0">
                <a:latin typeface="+mj-lt"/>
              </a:rPr>
              <a:t>Note: linear position and azimuthal position</a:t>
            </a:r>
          </a:p>
        </p:txBody>
      </p:sp>
      <p:grpSp>
        <p:nvGrpSpPr>
          <p:cNvPr id="8" name="Group 7"/>
          <p:cNvGrpSpPr/>
          <p:nvPr/>
        </p:nvGrpSpPr>
        <p:grpSpPr>
          <a:xfrm>
            <a:off x="-126819" y="1299588"/>
            <a:ext cx="6571162" cy="5140249"/>
            <a:chOff x="62766" y="25641"/>
            <a:chExt cx="6908800" cy="5528202"/>
          </a:xfrm>
        </p:grpSpPr>
        <p:pic>
          <p:nvPicPr>
            <p:cNvPr id="9" name="Picture 8"/>
            <p:cNvPicPr>
              <a:picLocks noChangeAspect="1" noChangeArrowheads="1"/>
            </p:cNvPicPr>
            <p:nvPr/>
          </p:nvPicPr>
          <p:blipFill>
            <a:blip r:embed="rId2"/>
            <a:srcRect/>
            <a:stretch>
              <a:fillRect/>
            </a:stretch>
          </p:blipFill>
          <p:spPr bwMode="auto">
            <a:xfrm>
              <a:off x="62766" y="25641"/>
              <a:ext cx="6908800" cy="5528202"/>
            </a:xfrm>
            <a:prstGeom prst="rect">
              <a:avLst/>
            </a:prstGeom>
            <a:noFill/>
            <a:ln w="1">
              <a:noFill/>
              <a:miter lim="800000"/>
              <a:headEnd/>
              <a:tailEnd type="none" w="med" len="med"/>
            </a:ln>
            <a:effectLst/>
          </p:spPr>
        </p:pic>
        <p:grpSp>
          <p:nvGrpSpPr>
            <p:cNvPr id="10" name="Group 9"/>
            <p:cNvGrpSpPr/>
            <p:nvPr/>
          </p:nvGrpSpPr>
          <p:grpSpPr>
            <a:xfrm>
              <a:off x="4125958" y="782102"/>
              <a:ext cx="1160166" cy="838241"/>
              <a:chOff x="4125958" y="782103"/>
              <a:chExt cx="1164437" cy="822960"/>
            </a:xfrm>
          </p:grpSpPr>
          <p:pic>
            <p:nvPicPr>
              <p:cNvPr id="12" name="Picture 11"/>
              <p:cNvPicPr>
                <a:picLocks noChangeAspect="1"/>
              </p:cNvPicPr>
              <p:nvPr/>
            </p:nvPicPr>
            <p:blipFill>
              <a:blip r:embed="rId3"/>
              <a:stretch>
                <a:fillRect/>
              </a:stretch>
            </p:blipFill>
            <p:spPr>
              <a:xfrm>
                <a:off x="4125958" y="782103"/>
                <a:ext cx="1164437" cy="298730"/>
              </a:xfrm>
              <a:prstGeom prst="rect">
                <a:avLst/>
              </a:prstGeom>
            </p:spPr>
          </p:pic>
          <p:cxnSp>
            <p:nvCxnSpPr>
              <p:cNvPr id="13" name="Straight Arrow Connector 12"/>
              <p:cNvCxnSpPr/>
              <p:nvPr/>
            </p:nvCxnSpPr>
            <p:spPr>
              <a:xfrm rot="16200000" flipH="1">
                <a:off x="4445998" y="1345983"/>
                <a:ext cx="502920" cy="1524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1303865" y="2794000"/>
              <a:ext cx="838200" cy="1659466"/>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a:p>
          </p:txBody>
        </p:sp>
      </p:grpSp>
      <p:grpSp>
        <p:nvGrpSpPr>
          <p:cNvPr id="14" name="Group 13"/>
          <p:cNvGrpSpPr/>
          <p:nvPr/>
        </p:nvGrpSpPr>
        <p:grpSpPr>
          <a:xfrm>
            <a:off x="4841270" y="3122001"/>
            <a:ext cx="3986769" cy="3735999"/>
            <a:chOff x="0" y="0"/>
            <a:chExt cx="6002867" cy="6144290"/>
          </a:xfrm>
        </p:grpSpPr>
        <p:pic>
          <p:nvPicPr>
            <p:cNvPr id="15" name="Picture 14"/>
            <p:cNvPicPr>
              <a:picLocks noChangeAspect="1" noChangeArrowheads="1"/>
            </p:cNvPicPr>
            <p:nvPr/>
          </p:nvPicPr>
          <p:blipFill>
            <a:blip r:embed="rId4"/>
            <a:srcRect/>
            <a:stretch>
              <a:fillRect/>
            </a:stretch>
          </p:blipFill>
          <p:spPr bwMode="auto">
            <a:xfrm>
              <a:off x="0" y="0"/>
              <a:ext cx="6002867" cy="6144290"/>
            </a:xfrm>
            <a:prstGeom prst="rect">
              <a:avLst/>
            </a:prstGeom>
            <a:noFill/>
            <a:ln w="1">
              <a:noFill/>
              <a:miter lim="800000"/>
              <a:headEnd/>
              <a:tailEnd type="none" w="med" len="med"/>
            </a:ln>
            <a:effectLst/>
          </p:spPr>
        </p:pic>
        <p:pic>
          <p:nvPicPr>
            <p:cNvPr id="16" name="Picture 15"/>
            <p:cNvPicPr>
              <a:picLocks noChangeAspect="1" noChangeArrowheads="1"/>
            </p:cNvPicPr>
            <p:nvPr/>
          </p:nvPicPr>
          <p:blipFill>
            <a:blip r:embed="rId5"/>
            <a:srcRect/>
            <a:stretch>
              <a:fillRect/>
            </a:stretch>
          </p:blipFill>
          <p:spPr bwMode="auto">
            <a:xfrm>
              <a:off x="304801" y="3945467"/>
              <a:ext cx="2585752" cy="1886373"/>
            </a:xfrm>
            <a:prstGeom prst="rect">
              <a:avLst/>
            </a:prstGeom>
            <a:noFill/>
            <a:ln w="1">
              <a:noFill/>
              <a:miter lim="800000"/>
              <a:headEnd/>
              <a:tailEnd type="none" w="med" len="med"/>
            </a:ln>
            <a:effectLst/>
          </p:spPr>
        </p:pic>
      </p:grpSp>
    </p:spTree>
    <p:extLst>
      <p:ext uri="{BB962C8B-B14F-4D97-AF65-F5344CB8AC3E}">
        <p14:creationId xmlns:p14="http://schemas.microsoft.com/office/powerpoint/2010/main" val="1296916085"/>
      </p:ext>
    </p:extLst>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 name="TextBox 4"/>
          <p:cNvSpPr txBox="1"/>
          <p:nvPr/>
        </p:nvSpPr>
        <p:spPr>
          <a:xfrm>
            <a:off x="4678953" y="2275160"/>
            <a:ext cx="4067317" cy="4358116"/>
          </a:xfrm>
          <a:prstGeom prst="rect">
            <a:avLst/>
          </a:prstGeom>
          <a:solidFill>
            <a:schemeClr val="lt1"/>
          </a:solidFill>
        </p:spPr>
        <p:txBody>
          <a:bodyPr wrap="square" rtlCol="0">
            <a:spAutoFit/>
          </a:bodyPr>
          <a:lstStyle/>
          <a:p>
            <a:pPr>
              <a:buNone/>
            </a:pPr>
            <a:endParaRPr lang="en-US" sz="1800" b="1" dirty="0" smtClean="0"/>
          </a:p>
          <a:p>
            <a:pPr>
              <a:buNone/>
            </a:pPr>
            <a:endParaRPr lang="en-US" sz="1800" b="1" dirty="0"/>
          </a:p>
          <a:p>
            <a:pPr>
              <a:buNone/>
            </a:pPr>
            <a:endParaRPr lang="en-US" sz="1800" b="1" dirty="0" smtClean="0"/>
          </a:p>
          <a:p>
            <a:pPr>
              <a:buNone/>
            </a:pPr>
            <a:endParaRPr lang="en-US" sz="1800" b="1" dirty="0"/>
          </a:p>
          <a:p>
            <a:pPr>
              <a:buNone/>
            </a:pPr>
            <a:endParaRPr lang="en-US" sz="1800" b="1" dirty="0" smtClean="0"/>
          </a:p>
          <a:p>
            <a:pPr>
              <a:buNone/>
            </a:pPr>
            <a:endParaRPr lang="en-US" sz="1800" b="1" dirty="0"/>
          </a:p>
          <a:p>
            <a:pPr>
              <a:buNone/>
            </a:pPr>
            <a:endParaRPr lang="en-US" sz="1800" b="1" dirty="0" smtClean="0"/>
          </a:p>
          <a:p>
            <a:pPr>
              <a:buNone/>
            </a:pPr>
            <a:endParaRPr lang="en-US" sz="1800" b="1" dirty="0"/>
          </a:p>
          <a:p>
            <a:pPr>
              <a:buNone/>
            </a:pPr>
            <a:endParaRPr lang="en-US" sz="1800" b="1" dirty="0" smtClean="0"/>
          </a:p>
          <a:p>
            <a:pPr>
              <a:buNone/>
            </a:pPr>
            <a:endParaRPr lang="en-US" sz="1800" b="1" dirty="0"/>
          </a:p>
          <a:p>
            <a:pPr>
              <a:buNone/>
            </a:pPr>
            <a:endParaRPr lang="en-US" sz="1800" b="1" dirty="0" smtClean="0"/>
          </a:p>
          <a:p>
            <a:pPr algn="ctr">
              <a:buNone/>
            </a:pPr>
            <a:r>
              <a:rPr lang="en-US" sz="1800" b="1" dirty="0" smtClean="0">
                <a:latin typeface="+mj-lt"/>
              </a:rPr>
              <a:t>Wireline Gouge under threads</a:t>
            </a:r>
          </a:p>
          <a:p>
            <a:pPr>
              <a:buNone/>
            </a:pPr>
            <a:endParaRPr lang="en-US" sz="1800" b="1" dirty="0"/>
          </a:p>
        </p:txBody>
      </p:sp>
      <p:sp>
        <p:nvSpPr>
          <p:cNvPr id="4" name="TextBox 3"/>
          <p:cNvSpPr txBox="1"/>
          <p:nvPr/>
        </p:nvSpPr>
        <p:spPr>
          <a:xfrm>
            <a:off x="338289" y="2278354"/>
            <a:ext cx="3858926" cy="4358116"/>
          </a:xfrm>
          <a:prstGeom prst="rect">
            <a:avLst/>
          </a:prstGeom>
          <a:solidFill>
            <a:schemeClr val="lt1"/>
          </a:solidFill>
        </p:spPr>
        <p:txBody>
          <a:bodyPr wrap="square" rtlCol="0">
            <a:spAutoFit/>
          </a:bodyPr>
          <a:lstStyle/>
          <a:p>
            <a:pPr>
              <a:buNone/>
            </a:pPr>
            <a:endParaRPr lang="en-US" sz="1800" b="1" dirty="0" smtClean="0"/>
          </a:p>
          <a:p>
            <a:pPr>
              <a:buNone/>
            </a:pPr>
            <a:endParaRPr lang="en-US" sz="1800" b="1" dirty="0"/>
          </a:p>
          <a:p>
            <a:pPr>
              <a:buNone/>
            </a:pPr>
            <a:endParaRPr lang="en-US" sz="1800" b="1" dirty="0" smtClean="0"/>
          </a:p>
          <a:p>
            <a:pPr>
              <a:buNone/>
            </a:pPr>
            <a:endParaRPr lang="en-US" sz="1800" b="1" dirty="0"/>
          </a:p>
          <a:p>
            <a:pPr>
              <a:buNone/>
            </a:pPr>
            <a:endParaRPr lang="en-US" sz="1800" b="1" dirty="0" smtClean="0"/>
          </a:p>
          <a:p>
            <a:pPr>
              <a:buNone/>
            </a:pPr>
            <a:endParaRPr lang="en-US" sz="1800" b="1" dirty="0"/>
          </a:p>
          <a:p>
            <a:pPr>
              <a:buNone/>
            </a:pPr>
            <a:endParaRPr lang="en-US" sz="1800" b="1" dirty="0" smtClean="0"/>
          </a:p>
          <a:p>
            <a:pPr>
              <a:buNone/>
            </a:pPr>
            <a:endParaRPr lang="en-US" sz="1800" b="1" dirty="0"/>
          </a:p>
          <a:p>
            <a:pPr>
              <a:buNone/>
            </a:pPr>
            <a:endParaRPr lang="en-US" sz="1800" b="1" dirty="0" smtClean="0"/>
          </a:p>
          <a:p>
            <a:pPr>
              <a:buNone/>
            </a:pPr>
            <a:endParaRPr lang="en-US" sz="1800" b="1" dirty="0"/>
          </a:p>
          <a:p>
            <a:pPr>
              <a:buNone/>
            </a:pPr>
            <a:endParaRPr lang="en-US" sz="1800" b="1" dirty="0" smtClean="0"/>
          </a:p>
          <a:p>
            <a:pPr algn="ctr">
              <a:buNone/>
            </a:pPr>
            <a:r>
              <a:rPr lang="en-US" sz="1800" b="1" dirty="0" smtClean="0">
                <a:latin typeface="+mj-lt"/>
              </a:rPr>
              <a:t>Coil Tubing Wear and </a:t>
            </a:r>
          </a:p>
          <a:p>
            <a:pPr algn="ctr">
              <a:buNone/>
            </a:pPr>
            <a:r>
              <a:rPr lang="en-US" sz="1800" b="1" dirty="0" smtClean="0">
                <a:latin typeface="+mj-lt"/>
              </a:rPr>
              <a:t>Wireline gouges</a:t>
            </a:r>
            <a:endParaRPr lang="en-US" sz="1800" b="1" dirty="0">
              <a:latin typeface="+mj-lt"/>
            </a:endParaRPr>
          </a:p>
        </p:txBody>
      </p:sp>
      <p:sp>
        <p:nvSpPr>
          <p:cNvPr id="71682" name="Rectangle 2"/>
          <p:cNvSpPr>
            <a:spLocks noGrp="1" noChangeArrowheads="1"/>
          </p:cNvSpPr>
          <p:nvPr>
            <p:ph type="title"/>
          </p:nvPr>
        </p:nvSpPr>
        <p:spPr>
          <a:xfrm>
            <a:off x="139336" y="778169"/>
            <a:ext cx="8868184" cy="1685970"/>
          </a:xfrm>
        </p:spPr>
        <p:txBody>
          <a:bodyPr/>
          <a:lstStyle/>
          <a:p>
            <a:r>
              <a:rPr lang="en-US" altLang="en-US" sz="3600" i="0" dirty="0" smtClean="0"/>
              <a:t>LaserViewer 3D</a:t>
            </a:r>
            <a:r>
              <a:rPr lang="en-US" altLang="en-US" sz="3600" i="0" dirty="0" smtClean="0">
                <a:cs typeface="Arial" charset="0"/>
              </a:rPr>
              <a:t>™</a:t>
            </a:r>
            <a:r>
              <a:rPr lang="en-US" altLang="en-US" sz="3600" i="0" dirty="0" smtClean="0"/>
              <a:t> </a:t>
            </a:r>
            <a:br>
              <a:rPr lang="en-US" altLang="en-US" sz="3600" i="0" dirty="0" smtClean="0"/>
            </a:br>
            <a:r>
              <a:rPr lang="en-US" altLang="en-US" sz="3600" i="0" dirty="0" smtClean="0"/>
              <a:t>Visualization/ Analysis Software</a:t>
            </a:r>
          </a:p>
        </p:txBody>
      </p:sp>
      <p:pic>
        <p:nvPicPr>
          <p:cNvPr id="2" name="Picture 1"/>
          <p:cNvPicPr>
            <a:picLocks noChangeAspect="1"/>
          </p:cNvPicPr>
          <p:nvPr/>
        </p:nvPicPr>
        <p:blipFill>
          <a:blip r:embed="rId2"/>
          <a:stretch>
            <a:fillRect/>
          </a:stretch>
        </p:blipFill>
        <p:spPr>
          <a:xfrm>
            <a:off x="4678954" y="2276624"/>
            <a:ext cx="4067317" cy="3486272"/>
          </a:xfrm>
          <a:prstGeom prst="rect">
            <a:avLst/>
          </a:prstGeom>
        </p:spPr>
      </p:pic>
      <p:pic>
        <p:nvPicPr>
          <p:cNvPr id="3" name="Picture 2"/>
          <p:cNvPicPr>
            <a:picLocks noChangeAspect="1"/>
          </p:cNvPicPr>
          <p:nvPr/>
        </p:nvPicPr>
        <p:blipFill>
          <a:blip r:embed="rId3"/>
          <a:stretch>
            <a:fillRect/>
          </a:stretch>
        </p:blipFill>
        <p:spPr>
          <a:xfrm>
            <a:off x="338289" y="2279818"/>
            <a:ext cx="3858926" cy="3465660"/>
          </a:xfrm>
          <a:prstGeom prst="rect">
            <a:avLst/>
          </a:prstGeom>
        </p:spPr>
      </p:pic>
    </p:spTree>
    <p:extLst>
      <p:ext uri="{BB962C8B-B14F-4D97-AF65-F5344CB8AC3E}">
        <p14:creationId xmlns:p14="http://schemas.microsoft.com/office/powerpoint/2010/main" val="10121587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543" y="1830167"/>
            <a:ext cx="7048739" cy="4932757"/>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059543" y="519039"/>
            <a:ext cx="7048740" cy="1311128"/>
          </a:xfrm>
          <a:prstGeom prst="rect">
            <a:avLst/>
          </a:prstGeom>
          <a:noFill/>
        </p:spPr>
        <p:txBody>
          <a:bodyPr wrap="square" rtlCol="0">
            <a:spAutoFit/>
          </a:bodyPr>
          <a:lstStyle/>
          <a:p>
            <a:pPr algn="ctr">
              <a:buClrTx/>
              <a:buNone/>
            </a:pPr>
            <a:r>
              <a:rPr lang="en-US" sz="3600" b="1" dirty="0" smtClean="0">
                <a:latin typeface="Arial" pitchFamily="34" charset="0"/>
                <a:cs typeface="Arial" pitchFamily="34" charset="0"/>
              </a:rPr>
              <a:t>Progressive Cavity Stator</a:t>
            </a:r>
          </a:p>
          <a:p>
            <a:pPr algn="ctr">
              <a:buClrTx/>
              <a:buNone/>
            </a:pPr>
            <a:r>
              <a:rPr lang="en-US" sz="3600" b="1" dirty="0" smtClean="0">
                <a:latin typeface="Arial" pitchFamily="34" charset="0"/>
                <a:cs typeface="Arial" pitchFamily="34" charset="0"/>
              </a:rPr>
              <a:t>ID Scan</a:t>
            </a:r>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44698" y="2161625"/>
            <a:ext cx="8504887" cy="5398401"/>
          </a:xfrm>
          <a:prstGeom prst="rect">
            <a:avLst/>
          </a:prstGeom>
          <a:noFill/>
        </p:spPr>
        <p:txBody>
          <a:bodyPr wrap="square" rtlCol="0">
            <a:spAutoFit/>
          </a:bodyPr>
          <a:lstStyle/>
          <a:p>
            <a:pPr>
              <a:buNone/>
            </a:pPr>
            <a:r>
              <a:rPr lang="en-US" sz="2800" dirty="0" smtClean="0"/>
              <a:t>Solution:</a:t>
            </a:r>
          </a:p>
          <a:p>
            <a:pPr marL="457200" indent="-457200" algn="just">
              <a:buClrTx/>
            </a:pPr>
            <a:r>
              <a:rPr lang="en-US" sz="2800" dirty="0" smtClean="0"/>
              <a:t>Laserstream, LP with the BEMIS</a:t>
            </a:r>
            <a:r>
              <a:rPr lang="en-US" sz="2800" baseline="30000" dirty="0" smtClean="0"/>
              <a:t>TM</a:t>
            </a:r>
            <a:r>
              <a:rPr lang="en-US" sz="2800" dirty="0"/>
              <a:t> </a:t>
            </a:r>
            <a:r>
              <a:rPr lang="en-US" sz="2800" dirty="0" smtClean="0"/>
              <a:t>system measures the ID and </a:t>
            </a:r>
            <a:r>
              <a:rPr lang="en-US" sz="2800" dirty="0" err="1" smtClean="0"/>
              <a:t>Ovality</a:t>
            </a:r>
            <a:r>
              <a:rPr lang="en-US" sz="2800" dirty="0" smtClean="0"/>
              <a:t> of Casing to .002” inch – End to End.  This data, along with full length UT data, will allow an inventory of pipe to be sorted into groups based on physical characteristics.  Properties of each group can be quantified by collapse testing.</a:t>
            </a:r>
          </a:p>
          <a:p>
            <a:pPr>
              <a:buNone/>
            </a:pPr>
            <a:endParaRPr lang="en-US" dirty="0"/>
          </a:p>
          <a:p>
            <a:pPr>
              <a:buNone/>
            </a:pPr>
            <a:endParaRPr lang="en-US" dirty="0"/>
          </a:p>
          <a:p>
            <a:pPr>
              <a:buNone/>
            </a:pPr>
            <a:endParaRPr lang="en-US" dirty="0" smtClean="0"/>
          </a:p>
          <a:p>
            <a:pPr>
              <a:buNone/>
            </a:pPr>
            <a:endParaRPr lang="en-US" dirty="0"/>
          </a:p>
        </p:txBody>
      </p:sp>
      <p:sp>
        <p:nvSpPr>
          <p:cNvPr id="3" name="TextBox 2"/>
          <p:cNvSpPr txBox="1"/>
          <p:nvPr/>
        </p:nvSpPr>
        <p:spPr>
          <a:xfrm>
            <a:off x="244698" y="776630"/>
            <a:ext cx="8899302" cy="1384995"/>
          </a:xfrm>
          <a:prstGeom prst="rect">
            <a:avLst/>
          </a:prstGeom>
          <a:noFill/>
        </p:spPr>
        <p:txBody>
          <a:bodyPr wrap="square" rtlCol="0">
            <a:spAutoFit/>
          </a:bodyPr>
          <a:lstStyle/>
          <a:p>
            <a:pPr>
              <a:buNone/>
            </a:pPr>
            <a:r>
              <a:rPr lang="en-US" sz="2800" b="1" dirty="0" smtClean="0"/>
              <a:t>Problem:  API Collapse is based on minimums, potentially a higher collapse could be used to design wells.</a:t>
            </a:r>
            <a:endParaRPr lang="en-US" sz="2800" b="1" dirty="0"/>
          </a:p>
        </p:txBody>
      </p:sp>
    </p:spTree>
    <p:extLst>
      <p:ext uri="{BB962C8B-B14F-4D97-AF65-F5344CB8AC3E}">
        <p14:creationId xmlns:p14="http://schemas.microsoft.com/office/powerpoint/2010/main" val="38857717"/>
      </p:ext>
    </p:extLst>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39337" y="567727"/>
            <a:ext cx="8845007" cy="1139153"/>
          </a:xfrm>
        </p:spPr>
        <p:txBody>
          <a:bodyPr/>
          <a:lstStyle/>
          <a:p>
            <a:r>
              <a:rPr lang="en-US" altLang="en-US" sz="4000" i="0" dirty="0" smtClean="0"/>
              <a:t>Cross Section </a:t>
            </a:r>
            <a:br>
              <a:rPr lang="en-US" altLang="en-US" sz="4000" i="0" dirty="0" smtClean="0"/>
            </a:br>
            <a:r>
              <a:rPr lang="en-US" altLang="en-US" sz="3600" i="0" dirty="0" smtClean="0"/>
              <a:t>Rifled Barrel</a:t>
            </a:r>
          </a:p>
        </p:txBody>
      </p:sp>
      <p:sp>
        <p:nvSpPr>
          <p:cNvPr id="69635" name="Rectangle 3"/>
          <p:cNvSpPr>
            <a:spLocks noGrp="1" noChangeArrowheads="1"/>
          </p:cNvSpPr>
          <p:nvPr>
            <p:ph type="body" idx="1"/>
          </p:nvPr>
        </p:nvSpPr>
        <p:spPr>
          <a:xfrm>
            <a:off x="1402079" y="6232089"/>
            <a:ext cx="6197026" cy="625911"/>
          </a:xfrm>
          <a:solidFill>
            <a:schemeClr val="bg1"/>
          </a:solidFill>
        </p:spPr>
        <p:txBody>
          <a:bodyPr/>
          <a:lstStyle/>
          <a:p>
            <a:pPr marL="0" indent="0" algn="ctr">
              <a:lnSpc>
                <a:spcPct val="80000"/>
              </a:lnSpc>
              <a:buNone/>
            </a:pPr>
            <a:r>
              <a:rPr lang="en-US" altLang="en-US" sz="1800" b="1" dirty="0" smtClean="0">
                <a:latin typeface="Arial" pitchFamily="34" charset="0"/>
                <a:cs typeface="Arial" pitchFamily="34" charset="0"/>
              </a:rPr>
              <a:t>The cross </a:t>
            </a:r>
            <a:r>
              <a:rPr lang="en-US" altLang="en-US" sz="1800" b="1" dirty="0">
                <a:latin typeface="Arial" pitchFamily="34" charset="0"/>
                <a:cs typeface="Arial" pitchFamily="34" charset="0"/>
              </a:rPr>
              <a:t>s</a:t>
            </a:r>
            <a:r>
              <a:rPr lang="en-US" altLang="en-US" sz="1800" b="1" dirty="0" smtClean="0">
                <a:latin typeface="Arial" pitchFamily="34" charset="0"/>
                <a:cs typeface="Arial" pitchFamily="34" charset="0"/>
              </a:rPr>
              <a:t>ection tab displays a scaled </a:t>
            </a:r>
          </a:p>
          <a:p>
            <a:pPr marL="0" indent="0" algn="ctr">
              <a:lnSpc>
                <a:spcPct val="80000"/>
              </a:lnSpc>
              <a:buNone/>
            </a:pPr>
            <a:r>
              <a:rPr lang="en-US" altLang="en-US" sz="1800" b="1" dirty="0" smtClean="0">
                <a:latin typeface="Arial" pitchFamily="34" charset="0"/>
                <a:cs typeface="Arial" pitchFamily="34" charset="0"/>
              </a:rPr>
              <a:t>two-dimensional cross-section of the scan data. </a:t>
            </a:r>
          </a:p>
        </p:txBody>
      </p:sp>
      <p:pic>
        <p:nvPicPr>
          <p:cNvPr id="696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079" y="1760802"/>
            <a:ext cx="6197026" cy="4471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3796608416"/>
      </p:ext>
    </p:extLst>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0559" y="455694"/>
            <a:ext cx="6186466" cy="3749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0770" y="4318614"/>
            <a:ext cx="2012475" cy="222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762021" y="4318614"/>
            <a:ext cx="5120312" cy="2234458"/>
          </a:xfrm>
          <a:prstGeom prst="rect">
            <a:avLst/>
          </a:prstGeom>
          <a:noFill/>
        </p:spPr>
        <p:txBody>
          <a:bodyPr wrap="none" rtlCol="0">
            <a:spAutoFit/>
          </a:bodyPr>
          <a:lstStyle/>
          <a:p>
            <a:pPr>
              <a:buNone/>
            </a:pPr>
            <a:r>
              <a:rPr lang="en-US" dirty="0" smtClean="0"/>
              <a:t>Scott King – 281-883-3697</a:t>
            </a:r>
          </a:p>
          <a:p>
            <a:pPr>
              <a:buNone/>
            </a:pPr>
            <a:r>
              <a:rPr lang="en-US" dirty="0" smtClean="0"/>
              <a:t>jscott.king@laserstreamlp.com</a:t>
            </a:r>
          </a:p>
          <a:p>
            <a:pPr>
              <a:buNone/>
            </a:pPr>
            <a:endParaRPr lang="en-US" dirty="0" smtClean="0"/>
          </a:p>
          <a:p>
            <a:pPr>
              <a:buNone/>
            </a:pPr>
            <a:r>
              <a:rPr lang="en-US" dirty="0" smtClean="0"/>
              <a:t>Jason Waligura – 713-775-4455</a:t>
            </a:r>
          </a:p>
          <a:p>
            <a:pPr>
              <a:buNone/>
            </a:pPr>
            <a:r>
              <a:rPr lang="en-US" dirty="0" smtClean="0"/>
              <a:t>jason.waligura@laserstreamlp.com</a:t>
            </a:r>
            <a:endParaRPr lang="en-US" dirty="0"/>
          </a:p>
        </p:txBody>
      </p:sp>
    </p:spTree>
    <p:extLst>
      <p:ext uri="{BB962C8B-B14F-4D97-AF65-F5344CB8AC3E}">
        <p14:creationId xmlns:p14="http://schemas.microsoft.com/office/powerpoint/2010/main" val="311039944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p:val>
                                            <p:fltVal val="0"/>
                                          </p:val>
                                        </p:tav>
                                        <p:tav tm="100000">
                                          <p:val>
                                            <p:strVal val="#ppt_w"/>
                                          </p:val>
                                        </p:tav>
                                      </p:tavLst>
                                    </p:anim>
                                    <p:anim calcmode="lin" valueType="num">
                                      <p:cBhvr>
                                        <p:cTn id="8" dur="5000" fill="hold"/>
                                        <p:tgtEl>
                                          <p:spTgt spid="2"/>
                                        </p:tgtEl>
                                        <p:attrNameLst>
                                          <p:attrName>ppt_h</p:attrName>
                                        </p:attrNameLst>
                                      </p:cBhvr>
                                      <p:tavLst>
                                        <p:tav tm="0">
                                          <p:val>
                                            <p:fltVal val="0"/>
                                          </p:val>
                                        </p:tav>
                                        <p:tav tm="100000">
                                          <p:val>
                                            <p:strVal val="#ppt_h"/>
                                          </p:val>
                                        </p:tav>
                                      </p:tavLst>
                                    </p:anim>
                                    <p:anim calcmode="lin" valueType="num">
                                      <p:cBhvr>
                                        <p:cTn id="9" dur="5000" fill="hold"/>
                                        <p:tgtEl>
                                          <p:spTgt spid="2"/>
                                        </p:tgtEl>
                                        <p:attrNameLst>
                                          <p:attrName>style.rotation</p:attrName>
                                        </p:attrNameLst>
                                      </p:cBhvr>
                                      <p:tavLst>
                                        <p:tav tm="0">
                                          <p:val>
                                            <p:fltVal val="90"/>
                                          </p:val>
                                        </p:tav>
                                        <p:tav tm="100000">
                                          <p:val>
                                            <p:fltVal val="0"/>
                                          </p:val>
                                        </p:tav>
                                      </p:tavLst>
                                    </p:anim>
                                    <p:animEffect transition="in" filter="fade">
                                      <p:cBhvr>
                                        <p:cTn id="10" dur="5000"/>
                                        <p:tgtEl>
                                          <p:spTgt spid="2"/>
                                        </p:tgtEl>
                                      </p:cBhvr>
                                    </p:animEffect>
                                  </p:childTnLst>
                                </p:cTn>
                              </p:par>
                            </p:childTnLst>
                          </p:cTn>
                        </p:par>
                        <p:par>
                          <p:cTn id="11" fill="hold">
                            <p:stCondLst>
                              <p:cond delay="5000"/>
                            </p:stCondLst>
                            <p:childTnLst>
                              <p:par>
                                <p:cTn id="12" presetID="1" presetClass="entr" presetSubtype="0" fill="hold" nodeType="afterEffect">
                                  <p:stCondLst>
                                    <p:cond delay="100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515155" y="734096"/>
            <a:ext cx="7469746" cy="523220"/>
          </a:xfrm>
          <a:prstGeom prst="rect">
            <a:avLst/>
          </a:prstGeom>
          <a:noFill/>
        </p:spPr>
        <p:txBody>
          <a:bodyPr wrap="square" rtlCol="0">
            <a:spAutoFit/>
          </a:bodyPr>
          <a:lstStyle/>
          <a:p>
            <a:pPr>
              <a:buNone/>
            </a:pPr>
            <a:r>
              <a:rPr lang="en-US" sz="2800" dirty="0" smtClean="0"/>
              <a:t>Phase 1: Data Collection</a:t>
            </a:r>
            <a:endParaRPr lang="en-US" sz="2800" dirty="0"/>
          </a:p>
        </p:txBody>
      </p:sp>
      <p:sp>
        <p:nvSpPr>
          <p:cNvPr id="3" name="TextBox 2"/>
          <p:cNvSpPr txBox="1"/>
          <p:nvPr/>
        </p:nvSpPr>
        <p:spPr>
          <a:xfrm>
            <a:off x="463638" y="1609859"/>
            <a:ext cx="8577331" cy="1791260"/>
          </a:xfrm>
          <a:prstGeom prst="rect">
            <a:avLst/>
          </a:prstGeom>
          <a:noFill/>
        </p:spPr>
        <p:txBody>
          <a:bodyPr wrap="square" rtlCol="0">
            <a:spAutoFit/>
          </a:bodyPr>
          <a:lstStyle/>
          <a:p>
            <a:r>
              <a:rPr lang="en-US" dirty="0"/>
              <a:t> </a:t>
            </a:r>
            <a:r>
              <a:rPr lang="en-US" dirty="0" smtClean="0"/>
              <a:t>Heat and Batch (Yield)</a:t>
            </a:r>
          </a:p>
          <a:p>
            <a:r>
              <a:rPr lang="en-US" dirty="0"/>
              <a:t> </a:t>
            </a:r>
            <a:r>
              <a:rPr lang="en-US" dirty="0" smtClean="0"/>
              <a:t>ID </a:t>
            </a:r>
            <a:r>
              <a:rPr lang="en-US" dirty="0" err="1" smtClean="0"/>
              <a:t>Profilometry</a:t>
            </a:r>
            <a:r>
              <a:rPr lang="en-US" dirty="0" smtClean="0"/>
              <a:t> for min/max/average ID (</a:t>
            </a:r>
            <a:r>
              <a:rPr lang="en-US" dirty="0" err="1" smtClean="0"/>
              <a:t>Ovality</a:t>
            </a:r>
            <a:r>
              <a:rPr lang="en-US" dirty="0" smtClean="0"/>
              <a:t>)</a:t>
            </a:r>
          </a:p>
          <a:p>
            <a:r>
              <a:rPr lang="en-US" dirty="0"/>
              <a:t> </a:t>
            </a:r>
            <a:r>
              <a:rPr lang="en-US" dirty="0" smtClean="0"/>
              <a:t>Full Length UT to obtain min/max/average wall (Eccentricity) </a:t>
            </a:r>
          </a:p>
          <a:p>
            <a:pPr lvl="1">
              <a:buNone/>
            </a:pPr>
            <a:r>
              <a:rPr lang="en-US" i="1" dirty="0"/>
              <a:t>m</a:t>
            </a:r>
            <a:r>
              <a:rPr lang="en-US" i="1" dirty="0" smtClean="0"/>
              <a:t>ay have been performed during receiving inspection</a:t>
            </a:r>
          </a:p>
        </p:txBody>
      </p:sp>
    </p:spTree>
    <p:extLst>
      <p:ext uri="{BB962C8B-B14F-4D97-AF65-F5344CB8AC3E}">
        <p14:creationId xmlns:p14="http://schemas.microsoft.com/office/powerpoint/2010/main" val="206273710"/>
      </p:ext>
    </p:extLst>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2" descr="C:\Users\jim.doyle\Documents\BP Pipe\BP System\BP Scanner.JPG"/>
          <p:cNvPicPr>
            <a:picLocks noChangeAspect="1" noChangeArrowheads="1"/>
          </p:cNvPicPr>
          <p:nvPr/>
        </p:nvPicPr>
        <p:blipFill rotWithShape="1">
          <a:blip r:embed="rId2">
            <a:extLst>
              <a:ext uri="{28A0092B-C50C-407E-A947-70E740481C1C}">
                <a14:useLocalDpi xmlns:a14="http://schemas.microsoft.com/office/drawing/2010/main" val="0"/>
              </a:ext>
            </a:extLst>
          </a:blip>
          <a:srcRect b="8049"/>
          <a:stretch/>
        </p:blipFill>
        <p:spPr bwMode="auto">
          <a:xfrm>
            <a:off x="4405829" y="4298753"/>
            <a:ext cx="4613883" cy="2302426"/>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bwMode="auto">
          <a:xfrm flipV="1">
            <a:off x="6414756" y="5449966"/>
            <a:ext cx="1872901" cy="786569"/>
          </a:xfrm>
          <a:prstGeom prst="straightConnector1">
            <a:avLst/>
          </a:prstGeom>
          <a:noFill/>
          <a:ln w="3175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4579110" y="2144664"/>
            <a:ext cx="4440602" cy="584775"/>
          </a:xfrm>
          <a:prstGeom prst="rect">
            <a:avLst/>
          </a:prstGeom>
          <a:noFill/>
        </p:spPr>
        <p:txBody>
          <a:bodyPr wrap="square" rtlCol="0">
            <a:spAutoFit/>
          </a:bodyPr>
          <a:lstStyle/>
          <a:p>
            <a:pPr>
              <a:buClrTx/>
              <a:buNone/>
            </a:pPr>
            <a:r>
              <a:rPr lang="en-US" sz="3200" b="1" dirty="0" smtClean="0">
                <a:latin typeface="Arial" pitchFamily="34" charset="0"/>
                <a:cs typeface="Arial" pitchFamily="34" charset="0"/>
              </a:rPr>
              <a:t>Laser ID </a:t>
            </a:r>
            <a:r>
              <a:rPr lang="en-US" sz="3200" b="1" dirty="0" err="1" smtClean="0">
                <a:latin typeface="Arial" pitchFamily="34" charset="0"/>
                <a:cs typeface="Arial" pitchFamily="34" charset="0"/>
              </a:rPr>
              <a:t>Profilometry</a:t>
            </a:r>
            <a:endParaRPr lang="en-US" sz="3200" b="1" dirty="0" smtClean="0">
              <a:latin typeface="Arial" pitchFamily="34" charset="0"/>
              <a:cs typeface="Arial" pitchFamily="34" charset="0"/>
            </a:endParaRPr>
          </a:p>
        </p:txBody>
      </p:sp>
      <p:sp>
        <p:nvSpPr>
          <p:cNvPr id="11" name="TextBox 10"/>
          <p:cNvSpPr txBox="1"/>
          <p:nvPr/>
        </p:nvSpPr>
        <p:spPr>
          <a:xfrm>
            <a:off x="1228242" y="5342252"/>
            <a:ext cx="4268691" cy="400110"/>
          </a:xfrm>
          <a:prstGeom prst="rect">
            <a:avLst/>
          </a:prstGeom>
          <a:noFill/>
        </p:spPr>
        <p:txBody>
          <a:bodyPr wrap="square" rtlCol="0">
            <a:spAutoFit/>
          </a:bodyPr>
          <a:lstStyle/>
          <a:p>
            <a:pPr>
              <a:buClrTx/>
              <a:buNone/>
            </a:pPr>
            <a:r>
              <a:rPr lang="en-US" sz="2000" b="1" dirty="0" smtClean="0">
                <a:latin typeface="Arial" pitchFamily="34" charset="0"/>
                <a:cs typeface="Arial" pitchFamily="34" charset="0"/>
              </a:rPr>
              <a:t>BEMIS™ Pipe Scanner</a:t>
            </a:r>
            <a:endParaRPr lang="en-US" sz="2000" b="1" dirty="0">
              <a:latin typeface="Arial" pitchFamily="34" charset="0"/>
              <a:cs typeface="Arial" pitchFamily="34" charset="0"/>
            </a:endParaRPr>
          </a:p>
        </p:txBody>
      </p:sp>
      <p:sp>
        <p:nvSpPr>
          <p:cNvPr id="9" name="TextBox 8"/>
          <p:cNvSpPr txBox="1"/>
          <p:nvPr/>
        </p:nvSpPr>
        <p:spPr>
          <a:xfrm>
            <a:off x="4579110" y="6078208"/>
            <a:ext cx="2821090" cy="369332"/>
          </a:xfrm>
          <a:prstGeom prst="rect">
            <a:avLst/>
          </a:prstGeom>
          <a:solidFill>
            <a:schemeClr val="bg1"/>
          </a:solidFill>
          <a:ln>
            <a:solidFill>
              <a:schemeClr val="tx1"/>
            </a:solidFill>
          </a:ln>
        </p:spPr>
        <p:txBody>
          <a:bodyPr wrap="square" rtlCol="0">
            <a:spAutoFit/>
          </a:bodyPr>
          <a:lstStyle/>
          <a:p>
            <a:pPr algn="ctr">
              <a:buClrTx/>
              <a:buNone/>
            </a:pPr>
            <a:r>
              <a:rPr lang="en-US" sz="1800" b="1" dirty="0" smtClean="0">
                <a:latin typeface="+mj-lt"/>
              </a:rPr>
              <a:t>Adjustable scan head</a:t>
            </a:r>
          </a:p>
        </p:txBody>
      </p:sp>
      <p:pic>
        <p:nvPicPr>
          <p:cNvPr id="12"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147" y="575033"/>
            <a:ext cx="4185682" cy="3139261"/>
          </a:xfrm>
          <a:prstGeom prst="rect">
            <a:avLst/>
          </a:prstGeom>
        </p:spPr>
      </p:pic>
    </p:spTree>
    <p:extLst>
      <p:ext uri="{BB962C8B-B14F-4D97-AF65-F5344CB8AC3E}">
        <p14:creationId xmlns:p14="http://schemas.microsoft.com/office/powerpoint/2010/main" val="3416807305"/>
      </p:ext>
    </p:extLst>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p:nvPr/>
        </p:nvPicPr>
        <p:blipFill>
          <a:blip r:embed="rId2"/>
          <a:stretch>
            <a:fillRect/>
          </a:stretch>
        </p:blipFill>
        <p:spPr>
          <a:xfrm>
            <a:off x="687977" y="217715"/>
            <a:ext cx="7183456" cy="6493464"/>
          </a:xfrm>
          <a:prstGeom prst="rect">
            <a:avLst/>
          </a:prstGeom>
        </p:spPr>
      </p:pic>
      <p:sp>
        <p:nvSpPr>
          <p:cNvPr id="3" name="TextBox 2"/>
          <p:cNvSpPr txBox="1"/>
          <p:nvPr/>
        </p:nvSpPr>
        <p:spPr>
          <a:xfrm>
            <a:off x="174171" y="366607"/>
            <a:ext cx="8795658" cy="1298817"/>
          </a:xfrm>
          <a:prstGeom prst="rect">
            <a:avLst/>
          </a:prstGeom>
          <a:noFill/>
        </p:spPr>
        <p:txBody>
          <a:bodyPr wrap="square" rtlCol="0">
            <a:spAutoFit/>
          </a:bodyPr>
          <a:lstStyle/>
          <a:p>
            <a:pPr algn="ctr">
              <a:buClrTx/>
              <a:buNone/>
            </a:pPr>
            <a:r>
              <a:rPr lang="en-US" sz="4000" b="1" dirty="0" smtClean="0">
                <a:latin typeface="Arial" pitchFamily="34" charset="0"/>
                <a:cs typeface="Arial" pitchFamily="34" charset="0"/>
              </a:rPr>
              <a:t>Threads and Ovality </a:t>
            </a:r>
          </a:p>
          <a:p>
            <a:pPr algn="ctr">
              <a:buClrTx/>
              <a:buNone/>
            </a:pPr>
            <a:r>
              <a:rPr lang="en-US" sz="3200" b="1" dirty="0" smtClean="0">
                <a:latin typeface="Arial" pitchFamily="34" charset="0"/>
                <a:cs typeface="Arial" pitchFamily="34" charset="0"/>
              </a:rPr>
              <a:t>9 7/8” CSG </a:t>
            </a:r>
          </a:p>
        </p:txBody>
      </p:sp>
    </p:spTree>
    <p:extLst>
      <p:ext uri="{BB962C8B-B14F-4D97-AF65-F5344CB8AC3E}">
        <p14:creationId xmlns:p14="http://schemas.microsoft.com/office/powerpoint/2010/main" val="538054800"/>
      </p:ext>
    </p:extLst>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226423" y="677422"/>
            <a:ext cx="8917577" cy="707886"/>
          </a:xfrm>
          <a:prstGeom prst="rect">
            <a:avLst/>
          </a:prstGeom>
          <a:noFill/>
        </p:spPr>
        <p:txBody>
          <a:bodyPr wrap="square" rtlCol="0">
            <a:spAutoFit/>
          </a:bodyPr>
          <a:lstStyle/>
          <a:p>
            <a:pPr algn="ctr">
              <a:buClrTx/>
              <a:buNone/>
            </a:pPr>
            <a:r>
              <a:rPr lang="en-US" sz="4000" b="1" dirty="0" smtClean="0">
                <a:latin typeface="Arial" pitchFamily="34" charset="0"/>
                <a:cs typeface="Arial" pitchFamily="34" charset="0"/>
              </a:rPr>
              <a:t>ID Stats of 9 7/8” CSG </a:t>
            </a:r>
            <a:endParaRPr lang="en-US" sz="4000" b="1" dirty="0">
              <a:latin typeface="Arial" pitchFamily="34" charset="0"/>
              <a:cs typeface="Arial" pitchFamily="34" charset="0"/>
            </a:endParaRPr>
          </a:p>
        </p:txBody>
      </p:sp>
      <p:pic>
        <p:nvPicPr>
          <p:cNvPr id="4" name="Picture 3"/>
          <p:cNvPicPr>
            <a:picLocks noChangeAspect="1"/>
          </p:cNvPicPr>
          <p:nvPr/>
        </p:nvPicPr>
        <p:blipFill rotWithShape="1">
          <a:blip r:embed="rId2"/>
          <a:srcRect l="-19469" r="19469"/>
          <a:stretch/>
        </p:blipFill>
        <p:spPr>
          <a:xfrm>
            <a:off x="809888" y="1516618"/>
            <a:ext cx="7750646" cy="5280436"/>
          </a:xfrm>
          <a:prstGeom prst="rect">
            <a:avLst/>
          </a:prstGeom>
        </p:spPr>
      </p:pic>
      <p:sp>
        <p:nvSpPr>
          <p:cNvPr id="2" name="TextBox 1"/>
          <p:cNvSpPr txBox="1"/>
          <p:nvPr/>
        </p:nvSpPr>
        <p:spPr>
          <a:xfrm>
            <a:off x="3047989" y="5039828"/>
            <a:ext cx="5625736" cy="369332"/>
          </a:xfrm>
          <a:prstGeom prst="rect">
            <a:avLst/>
          </a:prstGeom>
          <a:noFill/>
        </p:spPr>
        <p:txBody>
          <a:bodyPr wrap="square" rtlCol="0">
            <a:spAutoFit/>
          </a:bodyPr>
          <a:lstStyle/>
          <a:p>
            <a:pPr algn="ctr">
              <a:buNone/>
            </a:pPr>
            <a:r>
              <a:rPr lang="en-US" sz="1800" dirty="0" smtClean="0">
                <a:latin typeface="+mj-lt"/>
              </a:rPr>
              <a:t>Book Value = 8.625” </a:t>
            </a:r>
            <a:endParaRPr lang="en-US" sz="1800" dirty="0">
              <a:latin typeface="+mj-lt"/>
            </a:endParaRPr>
          </a:p>
        </p:txBody>
      </p:sp>
      <p:sp>
        <p:nvSpPr>
          <p:cNvPr id="5" name="TextBox 4"/>
          <p:cNvSpPr txBox="1"/>
          <p:nvPr/>
        </p:nvSpPr>
        <p:spPr>
          <a:xfrm>
            <a:off x="3047989" y="3741903"/>
            <a:ext cx="5512545" cy="369332"/>
          </a:xfrm>
          <a:prstGeom prst="rect">
            <a:avLst/>
          </a:prstGeom>
          <a:noFill/>
        </p:spPr>
        <p:txBody>
          <a:bodyPr wrap="square" rtlCol="0">
            <a:spAutoFit/>
          </a:bodyPr>
          <a:lstStyle/>
          <a:p>
            <a:pPr algn="ctr">
              <a:buNone/>
            </a:pPr>
            <a:r>
              <a:rPr lang="en-US" sz="1800" dirty="0" smtClean="0">
                <a:latin typeface="+mj-lt"/>
              </a:rPr>
              <a:t>Actual = 8.778”</a:t>
            </a:r>
            <a:endParaRPr lang="en-US" sz="1800" dirty="0">
              <a:latin typeface="+mj-lt"/>
            </a:endParaRPr>
          </a:p>
        </p:txBody>
      </p:sp>
      <p:sp>
        <p:nvSpPr>
          <p:cNvPr id="8" name="TextBox 7"/>
          <p:cNvSpPr txBox="1"/>
          <p:nvPr/>
        </p:nvSpPr>
        <p:spPr>
          <a:xfrm>
            <a:off x="4992529" y="6504973"/>
            <a:ext cx="1623463" cy="246221"/>
          </a:xfrm>
          <a:prstGeom prst="rect">
            <a:avLst/>
          </a:prstGeom>
          <a:solidFill>
            <a:schemeClr val="bg1"/>
          </a:solidFill>
        </p:spPr>
        <p:txBody>
          <a:bodyPr wrap="square" rtlCol="0">
            <a:spAutoFit/>
          </a:bodyPr>
          <a:lstStyle/>
          <a:p>
            <a:pPr>
              <a:buNone/>
            </a:pPr>
            <a:r>
              <a:rPr lang="en-US" sz="1000" b="1" dirty="0" smtClean="0">
                <a:latin typeface="+mj-lt"/>
              </a:rPr>
              <a:t>Distance from Pin</a:t>
            </a:r>
            <a:endParaRPr lang="en-US" sz="1000" b="1" dirty="0">
              <a:latin typeface="+mj-lt"/>
            </a:endParaRPr>
          </a:p>
        </p:txBody>
      </p:sp>
      <p:sp>
        <p:nvSpPr>
          <p:cNvPr id="9" name="TextBox 8"/>
          <p:cNvSpPr txBox="1"/>
          <p:nvPr/>
        </p:nvSpPr>
        <p:spPr>
          <a:xfrm>
            <a:off x="3093711" y="2186579"/>
            <a:ext cx="5466823" cy="369332"/>
          </a:xfrm>
          <a:prstGeom prst="rect">
            <a:avLst/>
          </a:prstGeom>
          <a:solidFill>
            <a:schemeClr val="bg1"/>
          </a:solidFill>
        </p:spPr>
        <p:txBody>
          <a:bodyPr wrap="square" rtlCol="0">
            <a:spAutoFit/>
          </a:bodyPr>
          <a:lstStyle/>
          <a:p>
            <a:pPr algn="ctr">
              <a:buNone/>
            </a:pPr>
            <a:r>
              <a:rPr lang="en-US" sz="1800" dirty="0" smtClean="0">
                <a:latin typeface="+mj-lt"/>
              </a:rPr>
              <a:t>8.778” - 8.625” = .15” </a:t>
            </a:r>
            <a:endParaRPr lang="en-US" sz="1800" dirty="0">
              <a:latin typeface="+mj-lt"/>
            </a:endParaRPr>
          </a:p>
        </p:txBody>
      </p:sp>
      <p:pic>
        <p:nvPicPr>
          <p:cNvPr id="7" name="Picture 6"/>
          <p:cNvPicPr>
            <a:picLocks noChangeAspect="1"/>
          </p:cNvPicPr>
          <p:nvPr/>
        </p:nvPicPr>
        <p:blipFill rotWithShape="1">
          <a:blip r:embed="rId3"/>
          <a:srcRect l="81169" t="43912" r="-81169" b="37169"/>
          <a:stretch/>
        </p:blipFill>
        <p:spPr>
          <a:xfrm>
            <a:off x="560748" y="3295989"/>
            <a:ext cx="8112977" cy="1296051"/>
          </a:xfrm>
          <a:prstGeom prst="rect">
            <a:avLst/>
          </a:prstGeom>
        </p:spPr>
      </p:pic>
    </p:spTree>
    <p:extLst>
      <p:ext uri="{BB962C8B-B14F-4D97-AF65-F5344CB8AC3E}">
        <p14:creationId xmlns:p14="http://schemas.microsoft.com/office/powerpoint/2010/main" val="1612319990"/>
      </p:ext>
    </p:extLst>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1" name="Group 20"/>
          <p:cNvGrpSpPr/>
          <p:nvPr/>
        </p:nvGrpSpPr>
        <p:grpSpPr>
          <a:xfrm>
            <a:off x="116114" y="1763545"/>
            <a:ext cx="8911772" cy="5094455"/>
            <a:chOff x="0" y="7620"/>
            <a:chExt cx="9144000" cy="684276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9144000" cy="6842760"/>
            </a:xfrm>
            <a:prstGeom prst="rect">
              <a:avLst/>
            </a:prstGeom>
          </p:spPr>
        </p:pic>
        <p:sp>
          <p:nvSpPr>
            <p:cNvPr id="4" name="TextBox 3"/>
            <p:cNvSpPr txBox="1"/>
            <p:nvPr/>
          </p:nvSpPr>
          <p:spPr>
            <a:xfrm>
              <a:off x="6989197" y="2623932"/>
              <a:ext cx="1717482" cy="438506"/>
            </a:xfrm>
            <a:prstGeom prst="rect">
              <a:avLst/>
            </a:prstGeom>
            <a:noFill/>
          </p:spPr>
          <p:txBody>
            <a:bodyPr wrap="square" rtlCol="0">
              <a:spAutoFit/>
            </a:bodyPr>
            <a:lstStyle/>
            <a:p>
              <a:pPr algn="ctr">
                <a:buNone/>
              </a:pPr>
              <a:r>
                <a:rPr lang="en-US" sz="1400" dirty="0" smtClean="0"/>
                <a:t>Actual pipe wall</a:t>
              </a:r>
              <a:endParaRPr lang="en-US" sz="1400" dirty="0"/>
            </a:p>
          </p:txBody>
        </p:sp>
        <p:cxnSp>
          <p:nvCxnSpPr>
            <p:cNvPr id="6" name="Straight Arrow Connector 5"/>
            <p:cNvCxnSpPr>
              <a:stCxn id="4" idx="1"/>
            </p:cNvCxnSpPr>
            <p:nvPr/>
          </p:nvCxnSpPr>
          <p:spPr bwMode="auto">
            <a:xfrm flipH="1">
              <a:off x="6257677" y="2843185"/>
              <a:ext cx="731520" cy="53390"/>
            </a:xfrm>
            <a:prstGeom prst="straightConnector1">
              <a:avLst/>
            </a:prstGeom>
            <a:noFill/>
            <a:ln w="285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4000831" y="2604186"/>
              <a:ext cx="1717482" cy="438506"/>
            </a:xfrm>
            <a:prstGeom prst="rect">
              <a:avLst/>
            </a:prstGeom>
            <a:noFill/>
          </p:spPr>
          <p:txBody>
            <a:bodyPr wrap="square" rtlCol="0">
              <a:spAutoFit/>
            </a:bodyPr>
            <a:lstStyle/>
            <a:p>
              <a:pPr algn="ctr">
                <a:buNone/>
              </a:pPr>
              <a:r>
                <a:rPr lang="en-US" sz="1400" dirty="0" smtClean="0"/>
                <a:t>Reference Surface</a:t>
              </a:r>
              <a:endParaRPr lang="en-US" sz="1400" dirty="0"/>
            </a:p>
          </p:txBody>
        </p:sp>
        <p:cxnSp>
          <p:nvCxnSpPr>
            <p:cNvPr id="15" name="Straight Arrow Connector 14"/>
            <p:cNvCxnSpPr/>
            <p:nvPr/>
          </p:nvCxnSpPr>
          <p:spPr bwMode="auto">
            <a:xfrm>
              <a:off x="5026549" y="3042769"/>
              <a:ext cx="793806" cy="146194"/>
            </a:xfrm>
            <a:prstGeom prst="straightConnector1">
              <a:avLst/>
            </a:prstGeom>
            <a:noFill/>
            <a:ln w="285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7"/>
            <p:cNvSpPr txBox="1"/>
            <p:nvPr/>
          </p:nvSpPr>
          <p:spPr>
            <a:xfrm>
              <a:off x="4818255" y="4132868"/>
              <a:ext cx="1717482" cy="1052412"/>
            </a:xfrm>
            <a:prstGeom prst="rect">
              <a:avLst/>
            </a:prstGeom>
            <a:noFill/>
          </p:spPr>
          <p:txBody>
            <a:bodyPr wrap="square" rtlCol="0">
              <a:spAutoFit/>
            </a:bodyPr>
            <a:lstStyle/>
            <a:p>
              <a:pPr algn="ctr">
                <a:buNone/>
              </a:pPr>
              <a:r>
                <a:rPr lang="en-US" sz="1400" dirty="0" smtClean="0"/>
                <a:t>Radial Cursor Measures Difference</a:t>
              </a:r>
              <a:endParaRPr lang="en-US" sz="1400" dirty="0"/>
            </a:p>
          </p:txBody>
        </p:sp>
        <p:cxnSp>
          <p:nvCxnSpPr>
            <p:cNvPr id="19" name="Straight Arrow Connector 18"/>
            <p:cNvCxnSpPr/>
            <p:nvPr/>
          </p:nvCxnSpPr>
          <p:spPr bwMode="auto">
            <a:xfrm flipV="1">
              <a:off x="6292561" y="3840480"/>
              <a:ext cx="486354" cy="550628"/>
            </a:xfrm>
            <a:prstGeom prst="straightConnector1">
              <a:avLst/>
            </a:prstGeom>
            <a:noFill/>
            <a:ln w="285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 name="Rectangle 2"/>
          <p:cNvSpPr txBox="1">
            <a:spLocks noChangeArrowheads="1"/>
          </p:cNvSpPr>
          <p:nvPr/>
        </p:nvSpPr>
        <p:spPr bwMode="auto">
          <a:xfrm>
            <a:off x="116114" y="727781"/>
            <a:ext cx="8911772" cy="889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i="1">
                <a:solidFill>
                  <a:schemeClr val="tx2"/>
                </a:solidFill>
                <a:latin typeface="+mj-lt"/>
                <a:ea typeface="+mj-ea"/>
                <a:cs typeface="+mj-cs"/>
              </a:defRPr>
            </a:lvl1pPr>
            <a:lvl2pPr algn="ctr" rtl="0" eaLnBrk="0" fontAlgn="base" hangingPunct="0">
              <a:spcBef>
                <a:spcPct val="0"/>
              </a:spcBef>
              <a:spcAft>
                <a:spcPct val="0"/>
              </a:spcAft>
              <a:defRPr sz="3200" b="1" i="1">
                <a:solidFill>
                  <a:schemeClr val="tx2"/>
                </a:solidFill>
                <a:latin typeface="Arial" charset="0"/>
              </a:defRPr>
            </a:lvl2pPr>
            <a:lvl3pPr algn="ctr" rtl="0" eaLnBrk="0" fontAlgn="base" hangingPunct="0">
              <a:spcBef>
                <a:spcPct val="0"/>
              </a:spcBef>
              <a:spcAft>
                <a:spcPct val="0"/>
              </a:spcAft>
              <a:defRPr sz="3200" b="1" i="1">
                <a:solidFill>
                  <a:schemeClr val="tx2"/>
                </a:solidFill>
                <a:latin typeface="Arial" charset="0"/>
              </a:defRPr>
            </a:lvl3pPr>
            <a:lvl4pPr algn="ctr" rtl="0" eaLnBrk="0" fontAlgn="base" hangingPunct="0">
              <a:spcBef>
                <a:spcPct val="0"/>
              </a:spcBef>
              <a:spcAft>
                <a:spcPct val="0"/>
              </a:spcAft>
              <a:defRPr sz="3200" b="1" i="1">
                <a:solidFill>
                  <a:schemeClr val="tx2"/>
                </a:solidFill>
                <a:latin typeface="Arial" charset="0"/>
              </a:defRPr>
            </a:lvl4pPr>
            <a:lvl5pPr algn="ctr" rtl="0" eaLnBrk="0" fontAlgn="base" hangingPunct="0">
              <a:spcBef>
                <a:spcPct val="0"/>
              </a:spcBef>
              <a:spcAft>
                <a:spcPct val="0"/>
              </a:spcAft>
              <a:defRPr sz="3200" b="1" i="1">
                <a:solidFill>
                  <a:schemeClr val="tx2"/>
                </a:solidFill>
                <a:latin typeface="Arial" charset="0"/>
              </a:defRPr>
            </a:lvl5pPr>
            <a:lvl6pPr marL="457200" algn="ctr" rtl="0" eaLnBrk="0" fontAlgn="base" hangingPunct="0">
              <a:spcBef>
                <a:spcPct val="0"/>
              </a:spcBef>
              <a:spcAft>
                <a:spcPct val="0"/>
              </a:spcAft>
              <a:defRPr sz="3200" b="1" i="1">
                <a:solidFill>
                  <a:schemeClr val="tx2"/>
                </a:solidFill>
                <a:latin typeface="Arial" charset="0"/>
              </a:defRPr>
            </a:lvl6pPr>
            <a:lvl7pPr marL="914400" algn="ctr" rtl="0" eaLnBrk="0" fontAlgn="base" hangingPunct="0">
              <a:spcBef>
                <a:spcPct val="0"/>
              </a:spcBef>
              <a:spcAft>
                <a:spcPct val="0"/>
              </a:spcAft>
              <a:defRPr sz="3200" b="1" i="1">
                <a:solidFill>
                  <a:schemeClr val="tx2"/>
                </a:solidFill>
                <a:latin typeface="Arial" charset="0"/>
              </a:defRPr>
            </a:lvl7pPr>
            <a:lvl8pPr marL="1371600" algn="ctr" rtl="0" eaLnBrk="0" fontAlgn="base" hangingPunct="0">
              <a:spcBef>
                <a:spcPct val="0"/>
              </a:spcBef>
              <a:spcAft>
                <a:spcPct val="0"/>
              </a:spcAft>
              <a:defRPr sz="3200" b="1" i="1">
                <a:solidFill>
                  <a:schemeClr val="tx2"/>
                </a:solidFill>
                <a:latin typeface="Arial" charset="0"/>
              </a:defRPr>
            </a:lvl8pPr>
            <a:lvl9pPr marL="1828800" algn="ctr" rtl="0" eaLnBrk="0" fontAlgn="base" hangingPunct="0">
              <a:spcBef>
                <a:spcPct val="0"/>
              </a:spcBef>
              <a:spcAft>
                <a:spcPct val="0"/>
              </a:spcAft>
              <a:defRPr sz="3200" b="1" i="1">
                <a:solidFill>
                  <a:schemeClr val="tx2"/>
                </a:solidFill>
                <a:latin typeface="Arial" charset="0"/>
              </a:defRPr>
            </a:lvl9pPr>
          </a:lstStyle>
          <a:p>
            <a:pPr>
              <a:buNone/>
            </a:pPr>
            <a:r>
              <a:rPr lang="en-US" sz="4000" i="0" dirty="0"/>
              <a:t>Laser Measurement of Ovality</a:t>
            </a:r>
            <a:endParaRPr lang="en-US" altLang="en-US" sz="4000" i="0" dirty="0" smtClean="0"/>
          </a:p>
        </p:txBody>
      </p:sp>
    </p:spTree>
    <p:extLst>
      <p:ext uri="{BB962C8B-B14F-4D97-AF65-F5344CB8AC3E}">
        <p14:creationId xmlns:p14="http://schemas.microsoft.com/office/powerpoint/2010/main" val="3846756526"/>
      </p:ext>
    </p:extLst>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107392" y="409755"/>
            <a:ext cx="8862437" cy="889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i="1">
                <a:solidFill>
                  <a:schemeClr val="tx2"/>
                </a:solidFill>
                <a:latin typeface="+mj-lt"/>
                <a:ea typeface="+mj-ea"/>
                <a:cs typeface="+mj-cs"/>
              </a:defRPr>
            </a:lvl1pPr>
            <a:lvl2pPr algn="ctr" rtl="0" eaLnBrk="0" fontAlgn="base" hangingPunct="0">
              <a:spcBef>
                <a:spcPct val="0"/>
              </a:spcBef>
              <a:spcAft>
                <a:spcPct val="0"/>
              </a:spcAft>
              <a:defRPr sz="3200" b="1" i="1">
                <a:solidFill>
                  <a:schemeClr val="tx2"/>
                </a:solidFill>
                <a:latin typeface="Arial" charset="0"/>
              </a:defRPr>
            </a:lvl2pPr>
            <a:lvl3pPr algn="ctr" rtl="0" eaLnBrk="0" fontAlgn="base" hangingPunct="0">
              <a:spcBef>
                <a:spcPct val="0"/>
              </a:spcBef>
              <a:spcAft>
                <a:spcPct val="0"/>
              </a:spcAft>
              <a:defRPr sz="3200" b="1" i="1">
                <a:solidFill>
                  <a:schemeClr val="tx2"/>
                </a:solidFill>
                <a:latin typeface="Arial" charset="0"/>
              </a:defRPr>
            </a:lvl3pPr>
            <a:lvl4pPr algn="ctr" rtl="0" eaLnBrk="0" fontAlgn="base" hangingPunct="0">
              <a:spcBef>
                <a:spcPct val="0"/>
              </a:spcBef>
              <a:spcAft>
                <a:spcPct val="0"/>
              </a:spcAft>
              <a:defRPr sz="3200" b="1" i="1">
                <a:solidFill>
                  <a:schemeClr val="tx2"/>
                </a:solidFill>
                <a:latin typeface="Arial" charset="0"/>
              </a:defRPr>
            </a:lvl4pPr>
            <a:lvl5pPr algn="ctr" rtl="0" eaLnBrk="0" fontAlgn="base" hangingPunct="0">
              <a:spcBef>
                <a:spcPct val="0"/>
              </a:spcBef>
              <a:spcAft>
                <a:spcPct val="0"/>
              </a:spcAft>
              <a:defRPr sz="3200" b="1" i="1">
                <a:solidFill>
                  <a:schemeClr val="tx2"/>
                </a:solidFill>
                <a:latin typeface="Arial" charset="0"/>
              </a:defRPr>
            </a:lvl5pPr>
            <a:lvl6pPr marL="457200" algn="ctr" rtl="0" eaLnBrk="0" fontAlgn="base" hangingPunct="0">
              <a:spcBef>
                <a:spcPct val="0"/>
              </a:spcBef>
              <a:spcAft>
                <a:spcPct val="0"/>
              </a:spcAft>
              <a:defRPr sz="3200" b="1" i="1">
                <a:solidFill>
                  <a:schemeClr val="tx2"/>
                </a:solidFill>
                <a:latin typeface="Arial" charset="0"/>
              </a:defRPr>
            </a:lvl6pPr>
            <a:lvl7pPr marL="914400" algn="ctr" rtl="0" eaLnBrk="0" fontAlgn="base" hangingPunct="0">
              <a:spcBef>
                <a:spcPct val="0"/>
              </a:spcBef>
              <a:spcAft>
                <a:spcPct val="0"/>
              </a:spcAft>
              <a:defRPr sz="3200" b="1" i="1">
                <a:solidFill>
                  <a:schemeClr val="tx2"/>
                </a:solidFill>
                <a:latin typeface="Arial" charset="0"/>
              </a:defRPr>
            </a:lvl7pPr>
            <a:lvl8pPr marL="1371600" algn="ctr" rtl="0" eaLnBrk="0" fontAlgn="base" hangingPunct="0">
              <a:spcBef>
                <a:spcPct val="0"/>
              </a:spcBef>
              <a:spcAft>
                <a:spcPct val="0"/>
              </a:spcAft>
              <a:defRPr sz="3200" b="1" i="1">
                <a:solidFill>
                  <a:schemeClr val="tx2"/>
                </a:solidFill>
                <a:latin typeface="Arial" charset="0"/>
              </a:defRPr>
            </a:lvl8pPr>
            <a:lvl9pPr marL="1828800" algn="ctr" rtl="0" eaLnBrk="0" fontAlgn="base" hangingPunct="0">
              <a:spcBef>
                <a:spcPct val="0"/>
              </a:spcBef>
              <a:spcAft>
                <a:spcPct val="0"/>
              </a:spcAft>
              <a:defRPr sz="3200" b="1" i="1">
                <a:solidFill>
                  <a:schemeClr val="tx2"/>
                </a:solidFill>
                <a:latin typeface="Arial" charset="0"/>
              </a:defRPr>
            </a:lvl9pPr>
          </a:lstStyle>
          <a:p>
            <a:pPr>
              <a:buNone/>
            </a:pPr>
            <a:r>
              <a:rPr lang="en-US" altLang="en-US" sz="4000" i="0" dirty="0" smtClean="0"/>
              <a:t>Pipe Out of Round for Short Section</a:t>
            </a:r>
          </a:p>
        </p:txBody>
      </p:sp>
      <p:pic>
        <p:nvPicPr>
          <p:cNvPr id="2" name="Picture 1"/>
          <p:cNvPicPr>
            <a:picLocks noChangeAspect="1"/>
          </p:cNvPicPr>
          <p:nvPr/>
        </p:nvPicPr>
        <p:blipFill>
          <a:blip r:embed="rId2"/>
          <a:stretch>
            <a:fillRect/>
          </a:stretch>
        </p:blipFill>
        <p:spPr>
          <a:xfrm>
            <a:off x="107392" y="1957595"/>
            <a:ext cx="4276725" cy="3848100"/>
          </a:xfrm>
          <a:prstGeom prst="rect">
            <a:avLst/>
          </a:prstGeom>
        </p:spPr>
      </p:pic>
      <p:pic>
        <p:nvPicPr>
          <p:cNvPr id="9" name="Picture 8"/>
          <p:cNvPicPr>
            <a:picLocks noChangeAspect="1"/>
          </p:cNvPicPr>
          <p:nvPr/>
        </p:nvPicPr>
        <p:blipFill rotWithShape="1">
          <a:blip r:embed="rId3"/>
          <a:srcRect l="43783" t="21040" r="20102" b="33918"/>
          <a:stretch/>
        </p:blipFill>
        <p:spPr>
          <a:xfrm>
            <a:off x="4285091" y="1957595"/>
            <a:ext cx="3963521" cy="3848100"/>
          </a:xfrm>
          <a:prstGeom prst="rect">
            <a:avLst/>
          </a:prstGeom>
        </p:spPr>
      </p:pic>
      <p:pic>
        <p:nvPicPr>
          <p:cNvPr id="10" name="Picture 9"/>
          <p:cNvPicPr>
            <a:picLocks noChangeAspect="1"/>
          </p:cNvPicPr>
          <p:nvPr/>
        </p:nvPicPr>
        <p:blipFill rotWithShape="1">
          <a:blip r:embed="rId3"/>
          <a:srcRect l="1667" t="13039" r="77997" b="66070"/>
          <a:stretch/>
        </p:blipFill>
        <p:spPr>
          <a:xfrm>
            <a:off x="5006308" y="3887995"/>
            <a:ext cx="2324100" cy="1917700"/>
          </a:xfrm>
          <a:prstGeom prst="rect">
            <a:avLst/>
          </a:prstGeom>
        </p:spPr>
      </p:pic>
    </p:spTree>
    <p:extLst>
      <p:ext uri="{BB962C8B-B14F-4D97-AF65-F5344CB8AC3E}">
        <p14:creationId xmlns:p14="http://schemas.microsoft.com/office/powerpoint/2010/main" val="342822896"/>
      </p:ext>
    </p:extLst>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723237" y="6281619"/>
            <a:ext cx="1623463" cy="246221"/>
          </a:xfrm>
          <a:prstGeom prst="rect">
            <a:avLst/>
          </a:prstGeom>
          <a:solidFill>
            <a:schemeClr val="bg1"/>
          </a:solidFill>
        </p:spPr>
        <p:txBody>
          <a:bodyPr wrap="square" rtlCol="0">
            <a:spAutoFit/>
          </a:bodyPr>
          <a:lstStyle/>
          <a:p>
            <a:pPr>
              <a:buNone/>
            </a:pPr>
            <a:r>
              <a:rPr lang="en-US" sz="1000" dirty="0" smtClean="0"/>
              <a:t>Distance from Pin</a:t>
            </a:r>
            <a:endParaRPr lang="en-US" sz="1000" dirty="0"/>
          </a:p>
        </p:txBody>
      </p:sp>
      <p:sp>
        <p:nvSpPr>
          <p:cNvPr id="2" name="Content Placeholder 1"/>
          <p:cNvSpPr>
            <a:spLocks noGrp="1"/>
          </p:cNvSpPr>
          <p:nvPr>
            <p:ph idx="1"/>
          </p:nvPr>
        </p:nvSpPr>
        <p:spPr/>
        <p:txBody>
          <a:bodyPr/>
          <a:lstStyle/>
          <a:p>
            <a:endParaRPr lang="en-US" dirty="0"/>
          </a:p>
        </p:txBody>
      </p:sp>
      <p:pic>
        <p:nvPicPr>
          <p:cNvPr id="6" name="Picture 5"/>
          <p:cNvPicPr>
            <a:picLocks noChangeAspect="1"/>
          </p:cNvPicPr>
          <p:nvPr/>
        </p:nvPicPr>
        <p:blipFill>
          <a:blip r:embed="rId2"/>
          <a:stretch>
            <a:fillRect/>
          </a:stretch>
        </p:blipFill>
        <p:spPr>
          <a:xfrm>
            <a:off x="243465" y="283191"/>
            <a:ext cx="8657070" cy="6291617"/>
          </a:xfrm>
          <a:prstGeom prst="rect">
            <a:avLst/>
          </a:prstGeom>
        </p:spPr>
      </p:pic>
      <p:sp>
        <p:nvSpPr>
          <p:cNvPr id="7" name="TextBox 6"/>
          <p:cNvSpPr txBox="1"/>
          <p:nvPr/>
        </p:nvSpPr>
        <p:spPr>
          <a:xfrm>
            <a:off x="3494637" y="6234651"/>
            <a:ext cx="1623463" cy="246221"/>
          </a:xfrm>
          <a:prstGeom prst="rect">
            <a:avLst/>
          </a:prstGeom>
          <a:solidFill>
            <a:schemeClr val="bg1"/>
          </a:solidFill>
        </p:spPr>
        <p:txBody>
          <a:bodyPr wrap="square" rtlCol="0">
            <a:spAutoFit/>
          </a:bodyPr>
          <a:lstStyle/>
          <a:p>
            <a:pPr>
              <a:buNone/>
            </a:pPr>
            <a:r>
              <a:rPr lang="en-US" sz="1000" dirty="0" smtClean="0"/>
              <a:t>Distance from Pin</a:t>
            </a:r>
            <a:endParaRPr lang="en-US" sz="1000" dirty="0"/>
          </a:p>
        </p:txBody>
      </p:sp>
    </p:spTree>
    <p:extLst>
      <p:ext uri="{BB962C8B-B14F-4D97-AF65-F5344CB8AC3E}">
        <p14:creationId xmlns:p14="http://schemas.microsoft.com/office/powerpoint/2010/main" val="1114728411"/>
      </p:ext>
    </p:extLst>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
            <a:srgbClr val="F20000"/>
          </a:buClr>
          <a:buSzPct val="125000"/>
          <a:buFontTx/>
          <a:buChar char="•"/>
          <a:tabLst/>
          <a:defRPr kumimoji="0" lang="en-US" sz="2400" b="0"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
            <a:srgbClr val="F20000"/>
          </a:buClr>
          <a:buSzPct val="125000"/>
          <a:buFontTx/>
          <a:buChar char="•"/>
          <a:tabLst/>
          <a:defRPr kumimoji="0" lang="en-US" sz="2400" b="0" i="0" u="none" strike="noStrike" cap="none" normalizeH="0" baseline="0" smtClean="0">
            <a:ln>
              <a:noFill/>
            </a:ln>
            <a:solidFill>
              <a:schemeClr val="tx1"/>
            </a:solidFill>
            <a:effectLst/>
            <a:latin typeface="Helvetic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28982</TotalTime>
  <Words>538</Words>
  <Application>Microsoft Office PowerPoint</Application>
  <PresentationFormat>On-screen Show (4:3)</PresentationFormat>
  <Paragraphs>156</Paragraphs>
  <Slides>21</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7" baseType="lpstr">
      <vt:lpstr>Arial</vt:lpstr>
      <vt:lpstr>Calibri</vt:lpstr>
      <vt:lpstr>Helvetica</vt:lpstr>
      <vt:lpstr>Times New Roman</vt:lpstr>
      <vt:lpstr>Default Design</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else can Laserstream Do?</vt:lpstr>
      <vt:lpstr>CRA Tubing / VIT</vt:lpstr>
      <vt:lpstr>CRA Tubing</vt:lpstr>
      <vt:lpstr>Risers</vt:lpstr>
      <vt:lpstr>LaserViewer 3D™  Visualization/ Analysis Software</vt:lpstr>
      <vt:lpstr>PowerPoint Presentation</vt:lpstr>
      <vt:lpstr>Cross Section  Rifled Barrel</vt:lpstr>
      <vt:lpstr>PowerPoint Presentation</vt:lpstr>
    </vt:vector>
  </TitlesOfParts>
  <Company>Dell Computer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Optical Triangulation Principle</dc:title>
  <dc:creator>Scott King</dc:creator>
  <cp:lastModifiedBy>waliguje</cp:lastModifiedBy>
  <cp:revision>692</cp:revision>
  <cp:lastPrinted>2014-04-16T18:17:49Z</cp:lastPrinted>
  <dcterms:created xsi:type="dcterms:W3CDTF">1998-05-05T17:54:48Z</dcterms:created>
  <dcterms:modified xsi:type="dcterms:W3CDTF">2017-03-30T12:51:10Z</dcterms:modified>
</cp:coreProperties>
</file>