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7" r:id="rId2"/>
    <p:sldId id="331" r:id="rId3"/>
    <p:sldId id="332" r:id="rId4"/>
    <p:sldId id="569" r:id="rId5"/>
    <p:sldId id="339" r:id="rId6"/>
    <p:sldId id="570" r:id="rId7"/>
    <p:sldId id="571" r:id="rId8"/>
    <p:sldId id="572" r:id="rId9"/>
    <p:sldId id="342" r:id="rId10"/>
    <p:sldId id="573" r:id="rId11"/>
    <p:sldId id="574" r:id="rId12"/>
    <p:sldId id="575" r:id="rId13"/>
    <p:sldId id="576" r:id="rId14"/>
    <p:sldId id="581" r:id="rId15"/>
    <p:sldId id="577" r:id="rId16"/>
    <p:sldId id="578" r:id="rId17"/>
    <p:sldId id="579" r:id="rId18"/>
    <p:sldId id="580" r:id="rId19"/>
  </p:sldIdLst>
  <p:sldSz cx="9144000" cy="6858000" type="screen4x3"/>
  <p:notesSz cx="7010400" cy="93964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ヒラギノ角ゴ Pro W3" pitchFamily="123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ヒラギノ角ゴ Pro W3" pitchFamily="123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ヒラギノ角ゴ Pro W3" pitchFamily="123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ヒラギノ角ゴ Pro W3" pitchFamily="123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ヒラギノ角ゴ Pro W3" pitchFamily="12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ヒラギノ角ゴ Pro W3" pitchFamily="12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ヒラギノ角ゴ Pro W3" pitchFamily="12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ヒラギノ角ゴ Pro W3" pitchFamily="12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ヒラギノ角ゴ Pro W3" pitchFamily="123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FF6600"/>
    <a:srgbClr val="81BDDD"/>
    <a:srgbClr val="1294C7"/>
    <a:srgbClr val="61B634"/>
    <a:srgbClr val="DFE2E7"/>
    <a:srgbClr val="2B6528"/>
    <a:srgbClr val="96999B"/>
    <a:srgbClr val="FFEB1E"/>
    <a:srgbClr val="FFE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82" autoAdjust="0"/>
    <p:restoredTop sz="89691" autoAdjust="0"/>
  </p:normalViewPr>
  <p:slideViewPr>
    <p:cSldViewPr snapToObjects="1">
      <p:cViewPr varScale="1">
        <p:scale>
          <a:sx n="54" d="100"/>
          <a:sy n="54" d="100"/>
        </p:scale>
        <p:origin x="52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9821"/>
          </a:xfrm>
          <a:prstGeom prst="rect">
            <a:avLst/>
          </a:prstGeom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01132A1-AD66-4E59-8F3C-6D4BB6382F6D}" type="datetimeFigureOut">
              <a:rPr lang="en-US" altLang="en-US"/>
              <a:pPr>
                <a:defRPr/>
              </a:pPr>
              <a:t>2/25/2020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4961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924961"/>
            <a:ext cx="3037840" cy="469821"/>
          </a:xfrm>
          <a:prstGeom prst="rect">
            <a:avLst/>
          </a:prstGeom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AD19131-FBC5-4994-85AF-3E0792FB71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1582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9821"/>
          </a:xfrm>
          <a:prstGeom prst="rect">
            <a:avLst/>
          </a:prstGeom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8DFA4F0-E2DB-4556-A17C-4BD5627C55AF}" type="datetimeFigureOut">
              <a:rPr lang="en-US" altLang="en-US"/>
              <a:pPr>
                <a:defRPr/>
              </a:pPr>
              <a:t>2/25/2020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704850"/>
            <a:ext cx="4699000" cy="3524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63296"/>
            <a:ext cx="5608320" cy="4228386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4961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24961"/>
            <a:ext cx="3037840" cy="469821"/>
          </a:xfrm>
          <a:prstGeom prst="rect">
            <a:avLst/>
          </a:prstGeom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2F4B362-AADB-4186-A8E5-85205B7556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4052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ヒラギノ角ゴ Pro W3" pitchFamily="123" charset="-128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61672" indent="-29295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71804" indent="-23436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40525" indent="-23436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109246" indent="-23436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77968" indent="-234361" defTabSz="4687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3046689" indent="-234361" defTabSz="4687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515411" indent="-234361" defTabSz="4687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984132" indent="-234361" defTabSz="4687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>
              <a:spcBef>
                <a:spcPct val="0"/>
              </a:spcBef>
            </a:pPr>
            <a:fld id="{E5873EEA-5179-4C43-AAF3-B477FD90A8F8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658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 pitchFamily="123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61672" indent="-29295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71804" indent="-23436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40525" indent="-23436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109246" indent="-23436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77968" indent="-234361" defTabSz="4687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3046689" indent="-234361" defTabSz="4687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515411" indent="-234361" defTabSz="4687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984132" indent="-234361" defTabSz="4687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>
              <a:spcBef>
                <a:spcPct val="0"/>
              </a:spcBef>
            </a:pPr>
            <a:fld id="{90CD62B9-3E05-4930-A482-3BEA3579FA01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314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 pitchFamily="123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61672" indent="-29295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71804" indent="-23436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40525" indent="-23436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109246" indent="-23436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77968" indent="-234361" defTabSz="4687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3046689" indent="-234361" defTabSz="4687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515411" indent="-234361" defTabSz="4687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984132" indent="-234361" defTabSz="4687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>
              <a:spcBef>
                <a:spcPct val="0"/>
              </a:spcBef>
            </a:pPr>
            <a:fld id="{90CD62B9-3E05-4930-A482-3BEA3579FA01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182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 pitchFamily="123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61672" indent="-29295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71804" indent="-23436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40525" indent="-23436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109246" indent="-23436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77968" indent="-234361" defTabSz="4687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3046689" indent="-234361" defTabSz="4687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515411" indent="-234361" defTabSz="4687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984132" indent="-234361" defTabSz="4687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>
              <a:spcBef>
                <a:spcPct val="0"/>
              </a:spcBef>
            </a:pPr>
            <a:fld id="{90CD62B9-3E05-4930-A482-3BEA3579FA01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523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196850" y="1404938"/>
            <a:ext cx="8642350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861" y="141288"/>
            <a:ext cx="6946900" cy="468312"/>
          </a:xfrm>
        </p:spPr>
        <p:txBody>
          <a:bodyPr/>
          <a:lstStyle>
            <a:lvl1pPr>
              <a:defRPr sz="1800" b="1"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8CE94-A286-4884-8D9C-24341AB53A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06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1613" y="141288"/>
            <a:ext cx="6946900" cy="468312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800" b="1" kern="1200" spc="80">
                <a:solidFill>
                  <a:schemeClr val="bg1"/>
                </a:solidFill>
                <a:latin typeface="Helvetica"/>
                <a:ea typeface="ヒラギノ角ゴ Pro W3" charset="0"/>
                <a:cs typeface="Helvetic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Praktika Medium Condensed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Praktika Medium Condensed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Praktika Medium Condensed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Praktika Medium Condensed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9pPr>
          </a:lstStyle>
          <a:p>
            <a:pPr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850" y="2130425"/>
            <a:ext cx="8642350" cy="1470025"/>
          </a:xfrm>
        </p:spPr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000" kern="1200" dirty="0">
                <a:solidFill>
                  <a:schemeClr val="tx1">
                    <a:tint val="75000"/>
                  </a:schemeClr>
                </a:solidFill>
                <a:latin typeface="Helvetica"/>
                <a:ea typeface="ヒラギノ角ゴ Pro W3" charset="0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850" y="3886200"/>
            <a:ext cx="8642350" cy="1752600"/>
          </a:xfrm>
        </p:spPr>
        <p:txBody>
          <a:bodyPr/>
          <a:lstStyle>
            <a:lvl1pPr marL="0" indent="0" algn="ctr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65138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legal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AE0498-0A24-4E91-8419-4DBE6EDF74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047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200">
                <a:solidFill>
                  <a:srgbClr val="1F497D"/>
                </a:solidFill>
                <a:latin typeface="Helvetica"/>
                <a:cs typeface="Helvetica"/>
              </a:defRPr>
            </a:lvl1pPr>
            <a:lvl2pPr>
              <a:defRPr sz="1200">
                <a:solidFill>
                  <a:srgbClr val="1F497D"/>
                </a:solidFill>
                <a:latin typeface="Helvetica"/>
                <a:cs typeface="Helvetica"/>
              </a:defRPr>
            </a:lvl2pPr>
            <a:lvl3pPr>
              <a:defRPr sz="1200">
                <a:solidFill>
                  <a:srgbClr val="1F497D"/>
                </a:solidFill>
                <a:latin typeface="Helvetica"/>
                <a:cs typeface="Helvetica"/>
              </a:defRPr>
            </a:lvl3pPr>
            <a:lvl4pPr>
              <a:defRPr sz="1200">
                <a:solidFill>
                  <a:srgbClr val="1F497D"/>
                </a:solidFill>
                <a:latin typeface="Helvetica"/>
                <a:cs typeface="Helvetica"/>
              </a:defRPr>
            </a:lvl4pPr>
            <a:lvl5pPr>
              <a:defRPr sz="1200">
                <a:solidFill>
                  <a:srgbClr val="1F497D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0861" y="141288"/>
            <a:ext cx="6946900" cy="468312"/>
          </a:xfrm>
        </p:spPr>
        <p:txBody>
          <a:bodyPr/>
          <a:lstStyle>
            <a:lvl1pPr>
              <a:defRPr sz="1800" b="1"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F1E802-B43C-4779-A330-3B48D5EEFF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77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1613" y="141288"/>
            <a:ext cx="6946900" cy="468312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800" b="1" kern="1200" spc="80">
                <a:solidFill>
                  <a:schemeClr val="bg1"/>
                </a:solidFill>
                <a:latin typeface="Helvetica"/>
                <a:ea typeface="ヒラギノ角ゴ Pro W3" charset="0"/>
                <a:cs typeface="Helvetic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Praktika Medium Condensed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Praktika Medium Condensed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Praktika Medium Condensed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Praktika Medium Condensed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9pPr>
          </a:lstStyle>
          <a:p>
            <a:pPr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" y="4406900"/>
            <a:ext cx="8642349" cy="1362075"/>
          </a:xfrm>
        </p:spPr>
        <p:txBody>
          <a:bodyPr anchor="t"/>
          <a:lstStyle>
            <a:lvl1pPr algn="l">
              <a:defRPr lang="en-US" sz="1600" kern="1200" dirty="0" smtClean="0">
                <a:solidFill>
                  <a:schemeClr val="tx2"/>
                </a:solidFill>
                <a:latin typeface="Helvetica"/>
                <a:ea typeface="ヒラギノ角ゴ Pro W3" charset="0"/>
                <a:cs typeface="Helvetica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850" y="2906713"/>
            <a:ext cx="8642350" cy="1500187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rgbClr val="1F497D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43444D-1052-443F-9E0C-9EB58F0E21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79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850" y="1600200"/>
            <a:ext cx="4298950" cy="4525963"/>
          </a:xfrm>
        </p:spPr>
        <p:txBody>
          <a:bodyPr/>
          <a:lstStyle>
            <a:lvl1pPr>
              <a:defRPr sz="1600">
                <a:solidFill>
                  <a:srgbClr val="1F497D"/>
                </a:solidFill>
              </a:defRPr>
            </a:lvl1pPr>
            <a:lvl2pPr>
              <a:defRPr sz="1400">
                <a:solidFill>
                  <a:srgbClr val="1F497D"/>
                </a:solidFill>
              </a:defRPr>
            </a:lvl2pPr>
            <a:lvl3pPr>
              <a:defRPr sz="1200">
                <a:solidFill>
                  <a:srgbClr val="1F497D"/>
                </a:solidFill>
                <a:latin typeface="Helvetica"/>
                <a:cs typeface="Helvetica"/>
              </a:defRPr>
            </a:lvl3pPr>
            <a:lvl4pPr>
              <a:defRPr sz="1000">
                <a:solidFill>
                  <a:srgbClr val="1F497D"/>
                </a:solidFill>
                <a:latin typeface="Helvetica"/>
                <a:cs typeface="Helvetica"/>
              </a:defRPr>
            </a:lvl4pPr>
            <a:lvl5pPr>
              <a:defRPr sz="1000">
                <a:solidFill>
                  <a:srgbClr val="1F497D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525963"/>
          </a:xfrm>
        </p:spPr>
        <p:txBody>
          <a:bodyPr/>
          <a:lstStyle>
            <a:lvl1pPr>
              <a:defRPr sz="1600">
                <a:solidFill>
                  <a:srgbClr val="1F497D"/>
                </a:solidFill>
              </a:defRPr>
            </a:lvl1pPr>
            <a:lvl2pPr>
              <a:defRPr sz="1400">
                <a:solidFill>
                  <a:srgbClr val="1F497D"/>
                </a:solidFill>
              </a:defRPr>
            </a:lvl2pPr>
            <a:lvl3pPr>
              <a:defRPr sz="1200">
                <a:solidFill>
                  <a:srgbClr val="1F497D"/>
                </a:solidFill>
              </a:defRPr>
            </a:lvl3pPr>
            <a:lvl4pPr>
              <a:defRPr sz="1000">
                <a:solidFill>
                  <a:srgbClr val="1F497D"/>
                </a:solidFill>
              </a:defRPr>
            </a:lvl4pPr>
            <a:lvl5pPr>
              <a:defRPr sz="1000">
                <a:solidFill>
                  <a:srgbClr val="1F49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0861" y="141288"/>
            <a:ext cx="6946900" cy="468312"/>
          </a:xfrm>
        </p:spPr>
        <p:txBody>
          <a:bodyPr/>
          <a:lstStyle>
            <a:lvl1pPr>
              <a:defRPr sz="1800" b="1"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3C84D3-78ED-424C-AF30-EC363CFD3A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08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850" y="914400"/>
            <a:ext cx="2698750" cy="5211763"/>
          </a:xfrm>
        </p:spPr>
        <p:txBody>
          <a:bodyPr/>
          <a:lstStyle>
            <a:lvl1pPr>
              <a:defRPr sz="1600">
                <a:solidFill>
                  <a:srgbClr val="1F497D"/>
                </a:solidFill>
              </a:defRPr>
            </a:lvl1pPr>
            <a:lvl2pPr>
              <a:defRPr sz="1400">
                <a:solidFill>
                  <a:srgbClr val="1F497D"/>
                </a:solidFill>
              </a:defRPr>
            </a:lvl2pPr>
            <a:lvl3pPr>
              <a:defRPr sz="1200">
                <a:solidFill>
                  <a:srgbClr val="1F497D"/>
                </a:solidFill>
                <a:latin typeface="Helvetica"/>
                <a:cs typeface="Helvetica"/>
              </a:defRPr>
            </a:lvl3pPr>
            <a:lvl4pPr>
              <a:defRPr sz="1000">
                <a:solidFill>
                  <a:srgbClr val="1F497D"/>
                </a:solidFill>
                <a:latin typeface="Helvetica"/>
                <a:cs typeface="Helvetica"/>
              </a:defRPr>
            </a:lvl4pPr>
            <a:lvl5pPr>
              <a:defRPr sz="1000">
                <a:solidFill>
                  <a:srgbClr val="1F497D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222625" y="925095"/>
            <a:ext cx="2698750" cy="5211763"/>
          </a:xfrm>
        </p:spPr>
        <p:txBody>
          <a:bodyPr/>
          <a:lstStyle>
            <a:lvl1pPr>
              <a:defRPr sz="1600">
                <a:solidFill>
                  <a:srgbClr val="1F497D"/>
                </a:solidFill>
              </a:defRPr>
            </a:lvl1pPr>
            <a:lvl2pPr>
              <a:defRPr sz="1400">
                <a:solidFill>
                  <a:srgbClr val="1F497D"/>
                </a:solidFill>
              </a:defRPr>
            </a:lvl2pPr>
            <a:lvl3pPr>
              <a:defRPr sz="1200">
                <a:solidFill>
                  <a:srgbClr val="1F497D"/>
                </a:solidFill>
                <a:latin typeface="Helvetica"/>
                <a:cs typeface="Helvetica"/>
              </a:defRPr>
            </a:lvl3pPr>
            <a:lvl4pPr>
              <a:defRPr sz="1000">
                <a:solidFill>
                  <a:srgbClr val="1F497D"/>
                </a:solidFill>
                <a:latin typeface="Helvetica"/>
                <a:cs typeface="Helvetica"/>
              </a:defRPr>
            </a:lvl4pPr>
            <a:lvl5pPr>
              <a:defRPr sz="1000">
                <a:solidFill>
                  <a:srgbClr val="1F497D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172200" y="933116"/>
            <a:ext cx="2698750" cy="5211763"/>
          </a:xfrm>
        </p:spPr>
        <p:txBody>
          <a:bodyPr/>
          <a:lstStyle>
            <a:lvl1pPr>
              <a:defRPr sz="1600">
                <a:solidFill>
                  <a:srgbClr val="1F497D"/>
                </a:solidFill>
              </a:defRPr>
            </a:lvl1pPr>
            <a:lvl2pPr>
              <a:defRPr sz="1400">
                <a:solidFill>
                  <a:srgbClr val="1F497D"/>
                </a:solidFill>
              </a:defRPr>
            </a:lvl2pPr>
            <a:lvl3pPr>
              <a:defRPr sz="1200">
                <a:solidFill>
                  <a:srgbClr val="1F497D"/>
                </a:solidFill>
                <a:latin typeface="Helvetica"/>
                <a:cs typeface="Helvetica"/>
              </a:defRPr>
            </a:lvl3pPr>
            <a:lvl4pPr>
              <a:defRPr sz="1000">
                <a:solidFill>
                  <a:srgbClr val="1F497D"/>
                </a:solidFill>
                <a:latin typeface="Helvetica"/>
                <a:cs typeface="Helvetica"/>
              </a:defRPr>
            </a:lvl4pPr>
            <a:lvl5pPr>
              <a:defRPr sz="1000">
                <a:solidFill>
                  <a:srgbClr val="1F497D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0861" y="141288"/>
            <a:ext cx="6946900" cy="468312"/>
          </a:xfrm>
        </p:spPr>
        <p:txBody>
          <a:bodyPr/>
          <a:lstStyle>
            <a:lvl1pPr>
              <a:defRPr sz="1800" b="1"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05A26A-14DE-4008-887D-CC1C617657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81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over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15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5750" y="1404938"/>
            <a:ext cx="8572500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C326E"/>
                </a:solidFill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C775EEFE-A766-4335-8DD4-27CDA8EBDA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85750" y="6353175"/>
            <a:ext cx="8572500" cy="3175"/>
          </a:xfrm>
          <a:prstGeom prst="line">
            <a:avLst/>
          </a:prstGeom>
          <a:ln w="12700" cmpd="sng">
            <a:solidFill>
              <a:srgbClr val="96999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1288"/>
            <a:ext cx="6946900" cy="46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Slide</a:t>
            </a:r>
          </a:p>
        </p:txBody>
      </p:sp>
      <p:pic>
        <p:nvPicPr>
          <p:cNvPr id="1030" name="Picture 3" descr="V7-InvestPreso-Logo-Color-RGB-(PNG-24)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213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 descr="V7-InvestPreso-Header-2B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3700"/>
            <a:ext cx="9144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 descr="V7-InvestPreso-Logo-Color-RGB-(PNG-24)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1288"/>
            <a:ext cx="213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 spc="80">
          <a:solidFill>
            <a:schemeClr val="bg1"/>
          </a:solidFill>
          <a:latin typeface="Praktika Medium Condensed"/>
          <a:ea typeface="ヒラギノ角ゴ Pro W3" charset="0"/>
          <a:cs typeface="Praktika Medium Condense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raktika Medium Condensed" charset="0"/>
          <a:ea typeface="ヒラギノ角ゴ Pro W3" charset="0"/>
          <a:cs typeface="Praktika Medium Condensed" pitchFamily="12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raktika Medium Condensed" charset="0"/>
          <a:ea typeface="ヒラギノ角ゴ Pro W3" charset="0"/>
          <a:cs typeface="Praktika Medium Condensed" pitchFamily="12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raktika Medium Condensed" charset="0"/>
          <a:ea typeface="ヒラギノ角ゴ Pro W3" charset="0"/>
          <a:cs typeface="Praktika Medium Condensed" pitchFamily="12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raktika Medium Condensed" charset="0"/>
          <a:ea typeface="ヒラギノ角ゴ Pro W3" charset="0"/>
          <a:cs typeface="Praktika Medium Condensed" pitchFamily="12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Barlow Condensed SemiBold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Barlow Condensed SemiBold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Barlow Condensed SemiBold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Barlow Condensed SemiBold" charset="0"/>
          <a:ea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Helvetica"/>
          <a:ea typeface="ヒラギノ角ゴ Pro W3" charset="0"/>
          <a:cs typeface="Helvetic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800" kern="1200">
          <a:solidFill>
            <a:schemeClr val="tx2"/>
          </a:solidFill>
          <a:latin typeface="Helvetica"/>
          <a:ea typeface="ヒラギノ角ゴ Pro W3" charset="0"/>
          <a:cs typeface="Helvetic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Barlow Regular"/>
          <a:ea typeface="ヒラギノ角ゴ Pro W3" charset="0"/>
          <a:cs typeface="Barlow Regular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Barlow Regular"/>
          <a:ea typeface="Barlow Regular" charset="0"/>
          <a:cs typeface="Barlow Regular"/>
        </a:defRPr>
      </a:lvl4pPr>
      <a:lvl5pPr marL="18288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000" kern="1200">
          <a:solidFill>
            <a:schemeClr val="tx1"/>
          </a:solidFill>
          <a:latin typeface="Barlow Regular"/>
          <a:ea typeface="Barlow Regular" charset="0"/>
          <a:cs typeface="Barlow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381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pic>
        <p:nvPicPr>
          <p:cNvPr id="10243" name="Picture 5" descr="V7-InvestPreso-Logo-White-RGB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2573338"/>
            <a:ext cx="5014912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Subtitle 2"/>
          <p:cNvSpPr txBox="1">
            <a:spLocks/>
          </p:cNvSpPr>
          <p:nvPr/>
        </p:nvSpPr>
        <p:spPr bwMode="auto">
          <a:xfrm>
            <a:off x="331788" y="3827463"/>
            <a:ext cx="4240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8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Barlow Regular" pitchFamily="123" charset="-18"/>
                <a:ea typeface="ヒラギノ角ゴ Pro W3" pitchFamily="123" charset="-128"/>
                <a:cs typeface="Barlow Regular" pitchFamily="123" charset="-1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INVESTOR PRESENTATION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r-FR" altLang="en-US" sz="1800" b="1">
                <a:solidFill>
                  <a:schemeClr val="bg1"/>
                </a:solidFill>
              </a:rPr>
              <a:t>3Q »2017</a:t>
            </a:r>
            <a:endParaRPr lang="en-US" altLang="en-US" sz="1800" b="1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381000"/>
            <a:ext cx="9144000" cy="723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pic>
        <p:nvPicPr>
          <p:cNvPr id="10246" name="Picture 2" descr="CC-V2-InvestPreso-Cover-300dpi-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Subtitle 2"/>
          <p:cNvSpPr txBox="1">
            <a:spLocks/>
          </p:cNvSpPr>
          <p:nvPr/>
        </p:nvSpPr>
        <p:spPr bwMode="auto">
          <a:xfrm>
            <a:off x="153988" y="1766888"/>
            <a:ext cx="2206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8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Barlow Regular" pitchFamily="123" charset="-18"/>
                <a:ea typeface="ヒラギノ角ゴ Pro W3" pitchFamily="123" charset="-128"/>
                <a:cs typeface="Barlow Regular" pitchFamily="123" charset="-1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9pPr>
          </a:lstStyle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rgbClr val="0C326E"/>
                </a:solidFill>
              </a:rPr>
              <a:t>Leadership in the 21</a:t>
            </a:r>
            <a:r>
              <a:rPr lang="en-US" altLang="en-US" sz="1800" b="1" baseline="30000" dirty="0">
                <a:solidFill>
                  <a:srgbClr val="0C326E"/>
                </a:solidFill>
              </a:rPr>
              <a:t>st</a:t>
            </a:r>
            <a:r>
              <a:rPr lang="en-US" altLang="en-US" sz="1800" b="1" dirty="0">
                <a:solidFill>
                  <a:srgbClr val="0C326E"/>
                </a:solidFill>
              </a:rPr>
              <a:t> Century Drilling Environment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400" b="1" i="1" dirty="0">
                <a:solidFill>
                  <a:srgbClr val="0C326E"/>
                </a:solidFill>
              </a:rPr>
              <a:t>Presented by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400" b="1" i="1" dirty="0">
                <a:solidFill>
                  <a:srgbClr val="0C326E"/>
                </a:solidFill>
              </a:rPr>
              <a:t>Ken Goodlow</a:t>
            </a:r>
          </a:p>
        </p:txBody>
      </p:sp>
      <p:sp>
        <p:nvSpPr>
          <p:cNvPr id="10248" name="Subtitle 2"/>
          <p:cNvSpPr txBox="1">
            <a:spLocks/>
          </p:cNvSpPr>
          <p:nvPr/>
        </p:nvSpPr>
        <p:spPr bwMode="auto">
          <a:xfrm>
            <a:off x="128588" y="5105400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8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Barlow Regular" pitchFamily="123" charset="-18"/>
                <a:ea typeface="ヒラギノ角ゴ Pro W3" pitchFamily="123" charset="-128"/>
                <a:cs typeface="Barlow Regular" pitchFamily="123" charset="-1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400" b="1" dirty="0">
                <a:solidFill>
                  <a:srgbClr val="0C326E"/>
                </a:solidFill>
              </a:rPr>
              <a:t>February 2020</a:t>
            </a:r>
          </a:p>
        </p:txBody>
      </p:sp>
      <p:sp>
        <p:nvSpPr>
          <p:cNvPr id="10249" name="Subtitle 2"/>
          <p:cNvSpPr txBox="1">
            <a:spLocks/>
          </p:cNvSpPr>
          <p:nvPr/>
        </p:nvSpPr>
        <p:spPr bwMode="auto">
          <a:xfrm>
            <a:off x="152400" y="5410200"/>
            <a:ext cx="1752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8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Barlow Regular" pitchFamily="123" charset="-18"/>
                <a:ea typeface="ヒラギノ角ゴ Pro W3" pitchFamily="123" charset="-128"/>
                <a:cs typeface="Barlow Regular" pitchFamily="123" charset="-1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000" b="1">
                <a:solidFill>
                  <a:srgbClr val="1E82B9"/>
                </a:solidFill>
              </a:rPr>
              <a:t>PARSLEYENERGY.COM</a:t>
            </a:r>
          </a:p>
        </p:txBody>
      </p:sp>
      <p:pic>
        <p:nvPicPr>
          <p:cNvPr id="10250" name="Picture 11" descr="V7-InvestPreso-Logo-Color-RGB-(PNG-24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2514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228600" y="1676400"/>
            <a:ext cx="2133600" cy="0"/>
          </a:xfrm>
          <a:prstGeom prst="line">
            <a:avLst/>
          </a:prstGeom>
          <a:ln>
            <a:solidFill>
              <a:srgbClr val="1E82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8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Barlow Regular" pitchFamily="123" charset="-18"/>
                <a:ea typeface="ヒラギノ角ゴ Pro W3" pitchFamily="123" charset="-128"/>
                <a:cs typeface="Barlow Regular" pitchFamily="123" charset="-1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D6FDDC-DC17-42BB-AF46-ADF2D3E74FDD}" type="slidenum">
              <a:rPr lang="en-US" altLang="en-US">
                <a:solidFill>
                  <a:srgbClr val="0C326E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>
              <a:solidFill>
                <a:srgbClr val="0C326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6850" y="141288"/>
            <a:ext cx="7207250" cy="4683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0" i="0" kern="1200" spc="80">
                <a:solidFill>
                  <a:schemeClr val="bg1"/>
                </a:solidFill>
                <a:latin typeface="Praktika Medium Condensed"/>
                <a:ea typeface="ヒラギノ角ゴ Pro W3" charset="0"/>
                <a:cs typeface="Praktika Medium Condense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800" b="1" spc="60" dirty="0">
                <a:latin typeface="Helvetica"/>
                <a:ea typeface="+mj-ea"/>
                <a:cs typeface="Helvetica"/>
              </a:rPr>
              <a:t>Create a Drilling Culture</a:t>
            </a: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196850" y="1600201"/>
            <a:ext cx="8947150" cy="438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8000" rIns="18000" bIns="18000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 algn="ctr">
              <a:spcBef>
                <a:spcPct val="20000"/>
              </a:spcBef>
              <a:buClr>
                <a:srgbClr val="8DCEE4"/>
              </a:buClr>
              <a:buSzPct val="90000"/>
            </a:pPr>
            <a:r>
              <a:rPr lang="en-US" altLang="en-US" sz="3600" b="1" i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Culture that Parsley Energy wants to create is one that has fairness, honesty, and open communications from top to bottom. </a:t>
            </a:r>
          </a:p>
        </p:txBody>
      </p:sp>
    </p:spTree>
    <p:extLst>
      <p:ext uri="{BB962C8B-B14F-4D97-AF65-F5344CB8AC3E}">
        <p14:creationId xmlns:p14="http://schemas.microsoft.com/office/powerpoint/2010/main" val="2786087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8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Barlow Regular" pitchFamily="123" charset="-18"/>
                <a:ea typeface="ヒラギノ角ゴ Pro W3" pitchFamily="123" charset="-128"/>
                <a:cs typeface="Barlow Regular" pitchFamily="123" charset="-1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D6FDDC-DC17-42BB-AF46-ADF2D3E74FDD}" type="slidenum">
              <a:rPr lang="en-US" altLang="en-US">
                <a:solidFill>
                  <a:srgbClr val="0C326E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>
              <a:solidFill>
                <a:srgbClr val="0C326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6850" y="141288"/>
            <a:ext cx="7207250" cy="4683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0" i="0" kern="1200" spc="80">
                <a:solidFill>
                  <a:schemeClr val="bg1"/>
                </a:solidFill>
                <a:latin typeface="Praktika Medium Condensed"/>
                <a:ea typeface="ヒラギノ角ゴ Pro W3" charset="0"/>
                <a:cs typeface="Praktika Medium Condense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800" b="1" dirty="0">
                <a:latin typeface="Helvetica"/>
                <a:cs typeface="Helvetica"/>
              </a:rPr>
              <a:t>Setting the Ground Rules</a:t>
            </a:r>
            <a:endParaRPr lang="en-US" sz="1800" b="1" spc="60" dirty="0">
              <a:latin typeface="Helvetica"/>
              <a:ea typeface="+mj-ea"/>
              <a:cs typeface="Helvetica"/>
            </a:endParaRP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196850" y="1371600"/>
            <a:ext cx="8718550" cy="438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8000" rIns="18000" bIns="18000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+mj-lt"/>
              <a:buAutoNum type="arabicPeriod"/>
            </a:pPr>
            <a:r>
              <a:rPr lang="en-US" altLang="en-US" sz="2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 - due regard for the efforts of everyone regardless….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+mj-lt"/>
              <a:buAutoNum type="arabicPeriod"/>
            </a:pPr>
            <a:r>
              <a:rPr lang="en-US" altLang="en-US" sz="2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Candor – the quality of being open and honest in expression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+mj-lt"/>
              <a:buAutoNum type="arabicPeriod"/>
            </a:pPr>
            <a:r>
              <a:rPr lang="en-US" altLang="en-US" sz="2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 – take part as a team member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+mj-lt"/>
              <a:buAutoNum type="arabicPeriod"/>
            </a:pPr>
            <a:r>
              <a:rPr lang="en-US" altLang="en-US" sz="2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Professionalism – competence or skill expected of a professional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+mj-lt"/>
              <a:buAutoNum type="arabicPeriod"/>
            </a:pPr>
            <a:r>
              <a:rPr lang="en-US" altLang="en-US" sz="2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– become better than the previous day</a:t>
            </a:r>
          </a:p>
        </p:txBody>
      </p:sp>
    </p:spTree>
    <p:extLst>
      <p:ext uri="{BB962C8B-B14F-4D97-AF65-F5344CB8AC3E}">
        <p14:creationId xmlns:p14="http://schemas.microsoft.com/office/powerpoint/2010/main" val="449999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8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Barlow Regular" pitchFamily="123" charset="-18"/>
                <a:ea typeface="ヒラギノ角ゴ Pro W3" pitchFamily="123" charset="-128"/>
                <a:cs typeface="Barlow Regular" pitchFamily="123" charset="-1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D6FDDC-DC17-42BB-AF46-ADF2D3E74FDD}" type="slidenum">
              <a:rPr lang="en-US" altLang="en-US">
                <a:solidFill>
                  <a:srgbClr val="0C326E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>
              <a:solidFill>
                <a:srgbClr val="0C326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6850" y="141288"/>
            <a:ext cx="7207250" cy="4683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0" i="0" kern="1200" spc="80">
                <a:solidFill>
                  <a:schemeClr val="bg1"/>
                </a:solidFill>
                <a:latin typeface="Praktika Medium Condensed"/>
                <a:ea typeface="ヒラギノ角ゴ Pro W3" charset="0"/>
                <a:cs typeface="Praktika Medium Condense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800" b="1" dirty="0">
                <a:latin typeface="Helvetica"/>
                <a:cs typeface="Helvetica"/>
              </a:rPr>
              <a:t>Mission/Purpose</a:t>
            </a:r>
            <a:endParaRPr lang="en-US" sz="1800" b="1" spc="60" dirty="0">
              <a:latin typeface="Helvetica"/>
              <a:ea typeface="+mj-ea"/>
              <a:cs typeface="Helvetica"/>
            </a:endParaRP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196850" y="1600201"/>
            <a:ext cx="8947150" cy="438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8000" rIns="18000" bIns="18000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Who? – All Drilling employees and consultants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What? – Build upon the current foundation initially set forth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Where? – Midland and Delaware Basin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When? – Now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 – To develop professionally in skill, attitude, and knowledge in order to be the best Drilling Team in the Permian Basin</a:t>
            </a:r>
          </a:p>
        </p:txBody>
      </p:sp>
    </p:spTree>
    <p:extLst>
      <p:ext uri="{BB962C8B-B14F-4D97-AF65-F5344CB8AC3E}">
        <p14:creationId xmlns:p14="http://schemas.microsoft.com/office/powerpoint/2010/main" val="35836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8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Barlow Regular" pitchFamily="123" charset="-18"/>
                <a:ea typeface="ヒラギノ角ゴ Pro W3" pitchFamily="123" charset="-128"/>
                <a:cs typeface="Barlow Regular" pitchFamily="123" charset="-1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D6FDDC-DC17-42BB-AF46-ADF2D3E74FDD}" type="slidenum">
              <a:rPr lang="en-US" altLang="en-US">
                <a:solidFill>
                  <a:srgbClr val="0C326E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>
              <a:solidFill>
                <a:srgbClr val="0C326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6850" y="141288"/>
            <a:ext cx="7207250" cy="4683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0" i="0" kern="1200" spc="80">
                <a:solidFill>
                  <a:schemeClr val="bg1"/>
                </a:solidFill>
                <a:latin typeface="Praktika Medium Condensed"/>
                <a:ea typeface="ヒラギノ角ゴ Pro W3" charset="0"/>
                <a:cs typeface="Praktika Medium Condense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800" b="1" dirty="0">
                <a:latin typeface="Helvetica"/>
                <a:cs typeface="Helvetica"/>
              </a:rPr>
              <a:t>Explain Expectations Moving Forward</a:t>
            </a:r>
            <a:endParaRPr lang="en-US" sz="1800" b="1" spc="60" dirty="0">
              <a:latin typeface="Helvetica"/>
              <a:ea typeface="+mj-ea"/>
              <a:cs typeface="Helvetica"/>
            </a:endParaRP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196850" y="1600201"/>
            <a:ext cx="8947150" cy="438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8000" rIns="18000" bIns="18000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high Ethical and Safety Standards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let small issues become big problems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in doubt, call your supervisor/manager/higher up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– communicate – communicate 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TEAMWORK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Teach, Mentor, Learn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by walking around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your people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 off knowledge properly to relief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do it alone</a:t>
            </a:r>
          </a:p>
        </p:txBody>
      </p:sp>
    </p:spTree>
    <p:extLst>
      <p:ext uri="{BB962C8B-B14F-4D97-AF65-F5344CB8AC3E}">
        <p14:creationId xmlns:p14="http://schemas.microsoft.com/office/powerpoint/2010/main" val="1764833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CC-Discussion-Slide-High-Rez-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9814"/>
          <a:stretch>
            <a:fillRect/>
          </a:stretch>
        </p:blipFill>
        <p:spPr bwMode="auto">
          <a:xfrm>
            <a:off x="0" y="762000"/>
            <a:ext cx="9144000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8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Barlow Regular" pitchFamily="123" charset="-18"/>
                <a:ea typeface="ヒラギノ角ゴ Pro W3" pitchFamily="123" charset="-128"/>
                <a:cs typeface="Barlow Regular" pitchFamily="123" charset="-1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BE6EE0-0CB1-4EE9-8091-BEA12A002F05}" type="slidenum">
              <a:rPr lang="en-US" altLang="en-US">
                <a:solidFill>
                  <a:srgbClr val="0C326E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>
              <a:solidFill>
                <a:srgbClr val="0C326E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09600" y="2819400"/>
            <a:ext cx="6096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800" kern="1200">
                <a:solidFill>
                  <a:srgbClr val="1F497D"/>
                </a:solidFill>
                <a:latin typeface="Helvetica"/>
                <a:ea typeface="ヒラギノ角ゴ Pro W3" charset="0"/>
                <a:cs typeface="Helvetic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800" kern="1200">
                <a:solidFill>
                  <a:srgbClr val="1F497D"/>
                </a:solidFill>
                <a:latin typeface="Helvetica"/>
                <a:ea typeface="ヒラギノ角ゴ Pro W3" charset="0"/>
                <a:cs typeface="Helvetic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 kern="1200">
                <a:solidFill>
                  <a:srgbClr val="1F497D"/>
                </a:solidFill>
                <a:latin typeface="Barlow Regular"/>
                <a:ea typeface="ヒラギノ角ゴ Pro W3" charset="0"/>
                <a:cs typeface="Barlow Regular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rgbClr val="1F497D"/>
                </a:solidFill>
                <a:latin typeface="Barlow Regular"/>
                <a:ea typeface="ヒラギノ角ゴ Pro W3" charset="0"/>
                <a:cs typeface="Barlow Regular"/>
              </a:defRPr>
            </a:lvl4pPr>
            <a:lvl5pPr marL="1828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000" kern="1200">
                <a:solidFill>
                  <a:srgbClr val="1F497D"/>
                </a:solidFill>
                <a:latin typeface="Barlow Regular"/>
                <a:ea typeface="ヒラギノ角ゴ Pro W3" charset="0"/>
                <a:cs typeface="Barlow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220"/>
              </a:spcAft>
              <a:buFont typeface="Arial" charset="0"/>
              <a:buNone/>
              <a:defRPr/>
            </a:pPr>
            <a:r>
              <a:rPr lang="en-US" sz="4000" dirty="0">
                <a:solidFill>
                  <a:schemeClr val="bg1"/>
                </a:solidFill>
                <a:ea typeface="+mn-ea"/>
              </a:rPr>
              <a:t>FINE TUNING</a:t>
            </a:r>
            <a:endParaRPr lang="en-US" sz="4000" dirty="0">
              <a:solidFill>
                <a:schemeClr val="bg1"/>
              </a:solidFill>
            </a:endParaRPr>
          </a:p>
          <a:p>
            <a:pPr fontAlgn="auto">
              <a:spcAft>
                <a:spcPts val="220"/>
              </a:spcAft>
              <a:defRPr/>
            </a:pPr>
            <a:endParaRPr lang="en-US" sz="4000" dirty="0">
              <a:solidFill>
                <a:schemeClr val="bg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79867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8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Barlow Regular" pitchFamily="123" charset="-18"/>
                <a:ea typeface="ヒラギノ角ゴ Pro W3" pitchFamily="123" charset="-128"/>
                <a:cs typeface="Barlow Regular" pitchFamily="123" charset="-1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D6FDDC-DC17-42BB-AF46-ADF2D3E74FDD}" type="slidenum">
              <a:rPr lang="en-US" altLang="en-US">
                <a:solidFill>
                  <a:srgbClr val="0C326E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>
              <a:solidFill>
                <a:srgbClr val="0C326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6850" y="141288"/>
            <a:ext cx="7207250" cy="4683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0" i="0" kern="1200" spc="80">
                <a:solidFill>
                  <a:schemeClr val="bg1"/>
                </a:solidFill>
                <a:latin typeface="Praktika Medium Condensed"/>
                <a:ea typeface="ヒラギノ角ゴ Pro W3" charset="0"/>
                <a:cs typeface="Praktika Medium Condense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800" b="1" dirty="0">
                <a:latin typeface="Helvetica"/>
                <a:cs typeface="Helvetica"/>
              </a:rPr>
              <a:t>Leadership Principles</a:t>
            </a:r>
            <a:endParaRPr lang="en-US" sz="1800" b="1" spc="60" dirty="0">
              <a:latin typeface="Helvetica"/>
              <a:ea typeface="+mj-ea"/>
              <a:cs typeface="Helvetica"/>
            </a:endParaRP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196850" y="1600201"/>
            <a:ext cx="8947150" cy="438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8000" rIns="18000" bIns="18000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kern="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yourself and seek self-improvement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kern="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technically proficient</a:t>
            </a:r>
          </a:p>
          <a:p>
            <a:pPr marL="457200" indent="-457200">
              <a:buFont typeface="+mj-lt"/>
              <a:buAutoNum type="arabicPeriod"/>
            </a:pPr>
            <a:r>
              <a:rPr lang="en-US" kern="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 responsibility and take responsibility for your actions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kern="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sound and timely decisions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kern="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the example</a:t>
            </a:r>
          </a:p>
          <a:p>
            <a:pPr marL="457200" indent="-457200">
              <a:buFont typeface="+mj-lt"/>
              <a:buAutoNum type="arabicPeriod"/>
            </a:pPr>
            <a:r>
              <a:rPr lang="en-US" kern="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your people and look out for their well being</a:t>
            </a:r>
          </a:p>
          <a:p>
            <a:pPr marL="457200" indent="-457200">
              <a:buFont typeface="+mj-lt"/>
              <a:buAutoNum type="arabicPeriod"/>
            </a:pPr>
            <a:r>
              <a:rPr lang="en-US" kern="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your people informed</a:t>
            </a:r>
          </a:p>
          <a:p>
            <a:pPr marL="457200" indent="-457200">
              <a:buFont typeface="+mj-lt"/>
              <a:buAutoNum type="arabicPeriod"/>
            </a:pPr>
            <a:r>
              <a:rPr lang="en-US" kern="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sense of responsibility in your people</a:t>
            </a:r>
          </a:p>
          <a:p>
            <a:pPr marL="457200" indent="-457200">
              <a:buFont typeface="+mj-lt"/>
              <a:buAutoNum type="arabicPeriod"/>
            </a:pPr>
            <a:r>
              <a:rPr lang="en-US" kern="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that the task is understood, supervised, and accomplished</a:t>
            </a:r>
          </a:p>
          <a:p>
            <a:pPr marL="457200" indent="-457200">
              <a:buFont typeface="+mj-lt"/>
              <a:buAutoNum type="arabicPeriod"/>
            </a:pPr>
            <a:r>
              <a:rPr lang="en-US" kern="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the team</a:t>
            </a:r>
          </a:p>
          <a:p>
            <a:pPr marL="457200" indent="-457200">
              <a:buFont typeface="+mj-lt"/>
              <a:buAutoNum type="arabicPeriod"/>
            </a:pPr>
            <a:r>
              <a:rPr lang="en-US" kern="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 your people in accordance with their capabilities</a:t>
            </a:r>
          </a:p>
        </p:txBody>
      </p:sp>
    </p:spTree>
    <p:extLst>
      <p:ext uri="{BB962C8B-B14F-4D97-AF65-F5344CB8AC3E}">
        <p14:creationId xmlns:p14="http://schemas.microsoft.com/office/powerpoint/2010/main" val="1240340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8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Barlow Regular" pitchFamily="123" charset="-18"/>
                <a:ea typeface="ヒラギノ角ゴ Pro W3" pitchFamily="123" charset="-128"/>
                <a:cs typeface="Barlow Regular" pitchFamily="123" charset="-1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D6FDDC-DC17-42BB-AF46-ADF2D3E74FDD}" type="slidenum">
              <a:rPr lang="en-US" altLang="en-US">
                <a:solidFill>
                  <a:srgbClr val="0C326E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>
              <a:solidFill>
                <a:srgbClr val="0C326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6850" y="141288"/>
            <a:ext cx="7207250" cy="4683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0" i="0" kern="1200" spc="80">
                <a:solidFill>
                  <a:schemeClr val="bg1"/>
                </a:solidFill>
                <a:latin typeface="Praktika Medium Condensed"/>
                <a:ea typeface="ヒラギノ角ゴ Pro W3" charset="0"/>
                <a:cs typeface="Praktika Medium Condense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800" b="1" dirty="0">
                <a:latin typeface="Helvetica"/>
                <a:cs typeface="Helvetica"/>
              </a:rPr>
              <a:t>Things to think about</a:t>
            </a:r>
            <a:endParaRPr lang="en-US" sz="1800" b="1" spc="60" dirty="0">
              <a:latin typeface="Helvetica"/>
              <a:ea typeface="+mj-ea"/>
              <a:cs typeface="Helvetica"/>
            </a:endParaRP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196850" y="1447800"/>
            <a:ext cx="8947150" cy="438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8000" rIns="18000" bIns="18000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>
              <a:spcBef>
                <a:spcPct val="20000"/>
              </a:spcBef>
              <a:buClr>
                <a:srgbClr val="8DCEE4"/>
              </a:buClr>
              <a:buSzPct val="90000"/>
            </a:pPr>
            <a:r>
              <a:rPr lang="en-US" altLang="en-US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his commencement address at the University of Texas, Navy Seal Admiral William H McRaven gave the following points about changing the world: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+mj-lt"/>
              <a:buAutoNum type="arabicPeriod"/>
            </a:pPr>
            <a:r>
              <a:rPr lang="en-US" altLang="en-US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can’t change the world alone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+mj-lt"/>
              <a:buAutoNum type="arabicPeriod"/>
            </a:pPr>
            <a:r>
              <a:rPr lang="en-US" altLang="en-US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your bed every day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+mj-lt"/>
              <a:buAutoNum type="arabicPeriod"/>
            </a:pPr>
            <a:r>
              <a:rPr lang="en-US" altLang="en-US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 beats the will to succeed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+mj-lt"/>
              <a:buAutoNum type="arabicPeriod"/>
            </a:pPr>
            <a:r>
              <a:rPr lang="en-US" altLang="en-US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moving forward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+mj-lt"/>
              <a:buAutoNum type="arabicPeriod"/>
            </a:pPr>
            <a:r>
              <a:rPr lang="en-US" altLang="en-US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be afraid to fail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+mj-lt"/>
              <a:buAutoNum type="arabicPeriod"/>
            </a:pPr>
            <a:r>
              <a:rPr lang="en-US" altLang="en-US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head first from time to time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+mj-lt"/>
              <a:buAutoNum type="arabicPeriod"/>
            </a:pPr>
            <a:r>
              <a:rPr lang="en-US" altLang="en-US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 adversity head on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+mj-lt"/>
              <a:buAutoNum type="arabicPeriod"/>
            </a:pPr>
            <a:r>
              <a:rPr lang="en-US" altLang="en-US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must be your best in the darkest hour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+mj-lt"/>
              <a:buAutoNum type="arabicPeriod"/>
            </a:pPr>
            <a:r>
              <a:rPr lang="en-US" altLang="en-US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 when your neck deep in mud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+mj-lt"/>
              <a:buAutoNum type="arabicPeriod"/>
            </a:pPr>
            <a:r>
              <a:rPr lang="en-US" altLang="en-US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ever ring the bell</a:t>
            </a:r>
          </a:p>
        </p:txBody>
      </p:sp>
    </p:spTree>
    <p:extLst>
      <p:ext uri="{BB962C8B-B14F-4D97-AF65-F5344CB8AC3E}">
        <p14:creationId xmlns:p14="http://schemas.microsoft.com/office/powerpoint/2010/main" val="3671357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8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Barlow Regular" pitchFamily="123" charset="-18"/>
                <a:ea typeface="ヒラギノ角ゴ Pro W3" pitchFamily="123" charset="-128"/>
                <a:cs typeface="Barlow Regular" pitchFamily="123" charset="-1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D6FDDC-DC17-42BB-AF46-ADF2D3E74FDD}" type="slidenum">
              <a:rPr lang="en-US" altLang="en-US">
                <a:solidFill>
                  <a:srgbClr val="0C326E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>
              <a:solidFill>
                <a:srgbClr val="0C326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6850" y="141288"/>
            <a:ext cx="7207250" cy="4683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0" i="0" kern="1200" spc="80">
                <a:solidFill>
                  <a:schemeClr val="bg1"/>
                </a:solidFill>
                <a:latin typeface="Praktika Medium Condensed"/>
                <a:ea typeface="ヒラギノ角ゴ Pro W3" charset="0"/>
                <a:cs typeface="Praktika Medium Condense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800" b="1" dirty="0">
                <a:latin typeface="Helvetica"/>
                <a:cs typeface="Helvetica"/>
              </a:rPr>
              <a:t>Element of Success</a:t>
            </a:r>
            <a:endParaRPr lang="en-US" sz="1800" b="1" spc="60" dirty="0">
              <a:latin typeface="Helvetica"/>
              <a:ea typeface="+mj-ea"/>
              <a:cs typeface="Helvetica"/>
            </a:endParaRP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98425" y="1609108"/>
            <a:ext cx="8947150" cy="438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8000" rIns="18000" bIns="18000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 algn="ctr">
              <a:spcBef>
                <a:spcPct val="20000"/>
              </a:spcBef>
              <a:buClr>
                <a:srgbClr val="8DCEE4"/>
              </a:buClr>
              <a:buSzPct val="90000"/>
            </a:pPr>
            <a:r>
              <a:rPr lang="en-US" altLang="en-US" sz="7200" b="1" dirty="0">
                <a:solidFill>
                  <a:srgbClr val="00386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Hu</a:t>
            </a:r>
          </a:p>
        </p:txBody>
      </p:sp>
    </p:spTree>
    <p:extLst>
      <p:ext uri="{BB962C8B-B14F-4D97-AF65-F5344CB8AC3E}">
        <p14:creationId xmlns:p14="http://schemas.microsoft.com/office/powerpoint/2010/main" val="2717408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8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Barlow Regular" pitchFamily="123" charset="-18"/>
                <a:ea typeface="ヒラギノ角ゴ Pro W3" pitchFamily="123" charset="-128"/>
                <a:cs typeface="Barlow Regular" pitchFamily="123" charset="-1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D6FDDC-DC17-42BB-AF46-ADF2D3E74FDD}" type="slidenum">
              <a:rPr lang="en-US" altLang="en-US">
                <a:solidFill>
                  <a:srgbClr val="0C326E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>
              <a:solidFill>
                <a:srgbClr val="0C326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6850" y="141288"/>
            <a:ext cx="7207250" cy="4683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0" i="0" kern="1200" spc="80">
                <a:solidFill>
                  <a:schemeClr val="bg1"/>
                </a:solidFill>
                <a:latin typeface="Praktika Medium Condensed"/>
                <a:ea typeface="ヒラギノ角ゴ Pro W3" charset="0"/>
                <a:cs typeface="Praktika Medium Condense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800" b="1" dirty="0">
                <a:latin typeface="Helvetica"/>
                <a:cs typeface="Helvetica"/>
              </a:rPr>
              <a:t>Great Quote</a:t>
            </a:r>
            <a:endParaRPr lang="en-US" sz="1800" b="1" spc="60" dirty="0">
              <a:latin typeface="Helvetica"/>
              <a:ea typeface="+mj-ea"/>
              <a:cs typeface="Helvetica"/>
            </a:endParaRP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196850" y="1600201"/>
            <a:ext cx="8947150" cy="438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8000" rIns="18000" bIns="18000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>
              <a:spcBef>
                <a:spcPct val="20000"/>
              </a:spcBef>
              <a:buClr>
                <a:srgbClr val="8DCEE4"/>
              </a:buClr>
              <a:buSzPct val="90000"/>
            </a:pPr>
            <a:r>
              <a:rPr lang="en-US" altLang="en-US" sz="2800" b="1" i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would rather try to persuade a man to go along, because once I have persuaded him, he will stick. If I scare him, he will stay just as long as he is scared, then he is gone.”</a:t>
            </a:r>
            <a:br>
              <a:rPr lang="en-US" altLang="en-US" sz="2800" b="1" i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800" b="1" i="1" dirty="0">
              <a:solidFill>
                <a:srgbClr val="0038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8DCEE4"/>
              </a:buClr>
              <a:buSzPct val="90000"/>
            </a:pPr>
            <a:r>
              <a:rPr lang="en-US" altLang="en-US" sz="2800" b="1" i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altLang="en-US" sz="28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Dwight D Eisenhower</a:t>
            </a:r>
          </a:p>
        </p:txBody>
      </p:sp>
    </p:spTree>
    <p:extLst>
      <p:ext uri="{BB962C8B-B14F-4D97-AF65-F5344CB8AC3E}">
        <p14:creationId xmlns:p14="http://schemas.microsoft.com/office/powerpoint/2010/main" val="4040801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CC-Discussion-Slide-High-Rez-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9814"/>
          <a:stretch>
            <a:fillRect/>
          </a:stretch>
        </p:blipFill>
        <p:spPr bwMode="auto">
          <a:xfrm>
            <a:off x="0" y="762000"/>
            <a:ext cx="9144000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8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Barlow Regular" pitchFamily="123" charset="-18"/>
                <a:ea typeface="ヒラギノ角ゴ Pro W3" pitchFamily="123" charset="-128"/>
                <a:cs typeface="Barlow Regular" pitchFamily="123" charset="-1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32033A-7200-4609-A116-E13482E7C3D6}" type="slidenum">
              <a:rPr lang="en-US" altLang="en-US">
                <a:solidFill>
                  <a:srgbClr val="0C326E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>
              <a:solidFill>
                <a:srgbClr val="0C326E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93436" y="2743200"/>
            <a:ext cx="6096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800" kern="1200">
                <a:solidFill>
                  <a:srgbClr val="1F497D"/>
                </a:solidFill>
                <a:latin typeface="Helvetica"/>
                <a:ea typeface="ヒラギノ角ゴ Pro W3" charset="0"/>
                <a:cs typeface="Helvetic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800" kern="1200">
                <a:solidFill>
                  <a:srgbClr val="1F497D"/>
                </a:solidFill>
                <a:latin typeface="Helvetica"/>
                <a:ea typeface="ヒラギノ角ゴ Pro W3" charset="0"/>
                <a:cs typeface="Helvetic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 kern="1200">
                <a:solidFill>
                  <a:srgbClr val="1F497D"/>
                </a:solidFill>
                <a:latin typeface="Barlow Regular"/>
                <a:ea typeface="ヒラギノ角ゴ Pro W3" charset="0"/>
                <a:cs typeface="Barlow Regular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rgbClr val="1F497D"/>
                </a:solidFill>
                <a:latin typeface="Barlow Regular"/>
                <a:ea typeface="ヒラギノ角ゴ Pro W3" charset="0"/>
                <a:cs typeface="Barlow Regular"/>
              </a:defRPr>
            </a:lvl4pPr>
            <a:lvl5pPr marL="1828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000" kern="1200">
                <a:solidFill>
                  <a:srgbClr val="1F497D"/>
                </a:solidFill>
                <a:latin typeface="Barlow Regular"/>
                <a:ea typeface="ヒラギノ角ゴ Pro W3" charset="0"/>
                <a:cs typeface="Barlow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220"/>
              </a:spcAft>
              <a:buFont typeface="Arial" charset="0"/>
              <a:buNone/>
              <a:defRPr/>
            </a:pPr>
            <a:r>
              <a:rPr lang="en-US" sz="4000" dirty="0">
                <a:solidFill>
                  <a:schemeClr val="bg1"/>
                </a:solidFill>
                <a:ea typeface="+mn-ea"/>
              </a:rPr>
              <a:t>DEFINING A </a:t>
            </a:r>
          </a:p>
          <a:p>
            <a:pPr marL="0" indent="0" fontAlgn="auto">
              <a:spcAft>
                <a:spcPts val="220"/>
              </a:spcAft>
              <a:buFont typeface="Arial" charset="0"/>
              <a:buNone/>
              <a:defRPr/>
            </a:pPr>
            <a:r>
              <a:rPr lang="en-US" sz="4000" dirty="0">
                <a:solidFill>
                  <a:schemeClr val="bg1"/>
                </a:solidFill>
                <a:ea typeface="+mn-ea"/>
              </a:rPr>
              <a:t>LEADER</a:t>
            </a:r>
            <a:endParaRPr lang="en-US" sz="4000" dirty="0">
              <a:solidFill>
                <a:schemeClr val="bg1"/>
              </a:solidFill>
            </a:endParaRPr>
          </a:p>
          <a:p>
            <a:pPr fontAlgn="auto">
              <a:spcAft>
                <a:spcPts val="220"/>
              </a:spcAft>
              <a:defRPr/>
            </a:pPr>
            <a:endParaRPr lang="en-US" sz="4000" dirty="0">
              <a:solidFill>
                <a:schemeClr val="bg1"/>
              </a:solidFill>
              <a:ea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8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Barlow Regular" pitchFamily="123" charset="-18"/>
                <a:ea typeface="ヒラギノ角ゴ Pro W3" pitchFamily="123" charset="-128"/>
                <a:cs typeface="Barlow Regular" pitchFamily="123" charset="-1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D6FDDC-DC17-42BB-AF46-ADF2D3E74FDD}" type="slidenum">
              <a:rPr lang="en-US" altLang="en-US">
                <a:solidFill>
                  <a:srgbClr val="0C326E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>
              <a:solidFill>
                <a:srgbClr val="0C326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6850" y="141288"/>
            <a:ext cx="7207250" cy="4683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0" i="0" kern="1200" spc="80">
                <a:solidFill>
                  <a:schemeClr val="bg1"/>
                </a:solidFill>
                <a:latin typeface="Praktika Medium Condensed"/>
                <a:ea typeface="ヒラギノ角ゴ Pro W3" charset="0"/>
                <a:cs typeface="Praktika Medium Condense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800" b="1" dirty="0">
                <a:latin typeface="Helvetica"/>
                <a:cs typeface="Helvetica"/>
              </a:rPr>
              <a:t>What Makes You a Leader?</a:t>
            </a:r>
            <a:endParaRPr lang="en-US" sz="1800" b="1" spc="60" dirty="0">
              <a:latin typeface="Helvetica"/>
              <a:ea typeface="+mj-ea"/>
              <a:cs typeface="Helvetica"/>
            </a:endParaRP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0" y="1600201"/>
            <a:ext cx="9144000" cy="438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8000" rIns="18000" bIns="18000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 algn="ctr">
              <a:spcBef>
                <a:spcPct val="20000"/>
              </a:spcBef>
              <a:buClr>
                <a:srgbClr val="8DCEE4"/>
              </a:buClr>
              <a:buSzPct val="90000"/>
            </a:pPr>
            <a:r>
              <a:rPr lang="en-US" altLang="en-US" sz="3600" b="1" i="1" dirty="0">
                <a:solidFill>
                  <a:srgbClr val="003865"/>
                </a:solidFill>
                <a:latin typeface="Helvetica" panose="020B0604020202020204" pitchFamily="34" charset="0"/>
              </a:rPr>
              <a:t>“Going to church doesn’t make you a Christian any more than standing in a garage makes you a car.”  	</a:t>
            </a:r>
          </a:p>
          <a:p>
            <a:pPr algn="ctr">
              <a:spcBef>
                <a:spcPct val="20000"/>
              </a:spcBef>
              <a:buClr>
                <a:srgbClr val="8DCEE4"/>
              </a:buClr>
              <a:buSzPct val="90000"/>
            </a:pPr>
            <a:r>
              <a:rPr lang="en-US" altLang="en-US" sz="3600" b="1" i="1" dirty="0">
                <a:solidFill>
                  <a:srgbClr val="003865"/>
                </a:solidFill>
                <a:latin typeface="Helvetica" panose="020B0604020202020204" pitchFamily="34" charset="0"/>
              </a:rPr>
              <a:t>	</a:t>
            </a:r>
          </a:p>
          <a:p>
            <a:pPr algn="ctr">
              <a:spcBef>
                <a:spcPct val="20000"/>
              </a:spcBef>
              <a:buClr>
                <a:srgbClr val="8DCEE4"/>
              </a:buClr>
              <a:buSzPct val="90000"/>
            </a:pPr>
            <a:r>
              <a:rPr lang="en-US" altLang="en-US" sz="3600" b="1" i="1" dirty="0">
                <a:solidFill>
                  <a:srgbClr val="003865"/>
                </a:solidFill>
                <a:latin typeface="Helvetica" panose="020B0604020202020204" pitchFamily="34" charset="0"/>
              </a:rPr>
              <a:t>				</a:t>
            </a:r>
            <a:r>
              <a:rPr lang="en-US" altLang="en-US" sz="3600" b="1" dirty="0">
                <a:solidFill>
                  <a:srgbClr val="003865"/>
                </a:solidFill>
                <a:latin typeface="Helvetica" panose="020B0604020202020204" pitchFamily="34" charset="0"/>
              </a:rPr>
              <a:t>- Laurence Peter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8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Barlow Regular" pitchFamily="123" charset="-18"/>
                <a:ea typeface="ヒラギノ角ゴ Pro W3" pitchFamily="123" charset="-128"/>
                <a:cs typeface="Barlow Regular" pitchFamily="123" charset="-1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D6FDDC-DC17-42BB-AF46-ADF2D3E74FDD}" type="slidenum">
              <a:rPr lang="en-US" altLang="en-US">
                <a:solidFill>
                  <a:srgbClr val="0C326E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>
              <a:solidFill>
                <a:srgbClr val="0C326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6850" y="141288"/>
            <a:ext cx="7207250" cy="4683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0" i="0" kern="1200" spc="80">
                <a:solidFill>
                  <a:schemeClr val="bg1"/>
                </a:solidFill>
                <a:latin typeface="Praktika Medium Condensed"/>
                <a:ea typeface="ヒラギノ角ゴ Pro W3" charset="0"/>
                <a:cs typeface="Praktika Medium Condense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800" b="1" dirty="0">
                <a:latin typeface="Helvetica"/>
                <a:cs typeface="Helvetica"/>
              </a:rPr>
              <a:t>Managers vs. Leaders</a:t>
            </a:r>
            <a:endParaRPr lang="en-US" sz="1800" b="1" spc="60" dirty="0">
              <a:latin typeface="Helvetica"/>
              <a:ea typeface="+mj-ea"/>
              <a:cs typeface="Helvetica"/>
            </a:endParaRP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152400" y="1447800"/>
            <a:ext cx="8839200" cy="438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8000" rIns="18000" bIns="18000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person who leads is a Leader and a person who manages is a manager according to Webster’s dictionary</a:t>
            </a:r>
            <a:br>
              <a:rPr lang="en-US" sz="1600" kern="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kern="0" dirty="0">
              <a:solidFill>
                <a:srgbClr val="0038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 lead with a long term vision, a specific cause or to revolutionize;</a:t>
            </a:r>
            <a:br>
              <a:rPr lang="en-US" sz="1600" kern="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kern="0" dirty="0">
              <a:solidFill>
                <a:srgbClr val="0038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Managers usually have a goal in front of them; driven by objectives and specific agenda</a:t>
            </a:r>
            <a:br>
              <a:rPr lang="en-US" sz="1600" kern="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kern="0" dirty="0">
              <a:solidFill>
                <a:srgbClr val="0038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 lead with principles while managers follow organizational policy</a:t>
            </a:r>
          </a:p>
          <a:p>
            <a:pPr marL="514350" lvl="2" indent="-285750"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can be changed, updated, and also be overwritten by the appropriate authority; There is no negotiation or compromise when it comes to principles</a:t>
            </a:r>
            <a:br>
              <a:rPr lang="en-US" sz="1600" kern="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kern="0" dirty="0">
              <a:solidFill>
                <a:srgbClr val="0038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lvl="1">
              <a:buFont typeface="Arial" panose="020B0604020202020204" pitchFamily="34" charset="0"/>
              <a:buChar char="•"/>
            </a:pPr>
            <a:r>
              <a:rPr lang="en-US" sz="1600" b="1" kern="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 inspire through character, principle, and will while Managers motivate, usually by showing a carrot or a stick</a:t>
            </a:r>
            <a:br>
              <a:rPr lang="en-US" sz="1600" b="1" kern="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kern="0" dirty="0">
              <a:solidFill>
                <a:srgbClr val="0038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lvl="1">
              <a:buFont typeface="Arial" panose="020B0604020202020204" pitchFamily="34" charset="0"/>
              <a:buChar char="•"/>
            </a:pPr>
            <a:r>
              <a:rPr lang="en-US" sz="1600" b="1" kern="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 are unique while managers are quickly replaced from a huge pool of selection</a:t>
            </a:r>
            <a:br>
              <a:rPr lang="en-US" sz="1600" b="1" kern="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kern="0" dirty="0">
              <a:solidFill>
                <a:srgbClr val="0038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lvl="1">
              <a:buFont typeface="Arial" panose="020B0604020202020204" pitchFamily="34" charset="0"/>
              <a:buChar char="•"/>
            </a:pPr>
            <a:r>
              <a:rPr lang="en-US" sz="1600" b="1" kern="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common person becomes a leader not because he/she has been asked to but because that is what he/she thinks is the right thing to do. There is no selfish motivation behind their vision other than the uplifting of a mass or society. A leader is always a leader with or without any support from anyone.</a:t>
            </a:r>
          </a:p>
        </p:txBody>
      </p:sp>
    </p:spTree>
    <p:extLst>
      <p:ext uri="{BB962C8B-B14F-4D97-AF65-F5344CB8AC3E}">
        <p14:creationId xmlns:p14="http://schemas.microsoft.com/office/powerpoint/2010/main" val="1736931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CC-Discussion-Slide-High-Rez-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9814"/>
          <a:stretch>
            <a:fillRect/>
          </a:stretch>
        </p:blipFill>
        <p:spPr bwMode="auto">
          <a:xfrm>
            <a:off x="0" y="762000"/>
            <a:ext cx="9144000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8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Barlow Regular" pitchFamily="123" charset="-18"/>
                <a:ea typeface="ヒラギノ角ゴ Pro W3" pitchFamily="123" charset="-128"/>
                <a:cs typeface="Barlow Regular" pitchFamily="123" charset="-1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BE6EE0-0CB1-4EE9-8091-BEA12A002F05}" type="slidenum">
              <a:rPr lang="en-US" altLang="en-US">
                <a:solidFill>
                  <a:srgbClr val="0C326E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>
              <a:solidFill>
                <a:srgbClr val="0C326E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524000" y="2667000"/>
            <a:ext cx="6096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800" kern="1200">
                <a:solidFill>
                  <a:srgbClr val="1F497D"/>
                </a:solidFill>
                <a:latin typeface="Helvetica"/>
                <a:ea typeface="ヒラギノ角ゴ Pro W3" charset="0"/>
                <a:cs typeface="Helvetic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800" kern="1200">
                <a:solidFill>
                  <a:srgbClr val="1F497D"/>
                </a:solidFill>
                <a:latin typeface="Helvetica"/>
                <a:ea typeface="ヒラギノ角ゴ Pro W3" charset="0"/>
                <a:cs typeface="Helvetic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 kern="1200">
                <a:solidFill>
                  <a:srgbClr val="1F497D"/>
                </a:solidFill>
                <a:latin typeface="Barlow Regular"/>
                <a:ea typeface="ヒラギノ角ゴ Pro W3" charset="0"/>
                <a:cs typeface="Barlow Regular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rgbClr val="1F497D"/>
                </a:solidFill>
                <a:latin typeface="Barlow Regular"/>
                <a:ea typeface="ヒラギノ角ゴ Pro W3" charset="0"/>
                <a:cs typeface="Barlow Regular"/>
              </a:defRPr>
            </a:lvl4pPr>
            <a:lvl5pPr marL="1828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000" kern="1200">
                <a:solidFill>
                  <a:srgbClr val="1F497D"/>
                </a:solidFill>
                <a:latin typeface="Barlow Regular"/>
                <a:ea typeface="ヒラギノ角ゴ Pro W3" charset="0"/>
                <a:cs typeface="Barlow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220"/>
              </a:spcAft>
              <a:buFont typeface="Arial" charset="0"/>
              <a:buNone/>
              <a:defRPr/>
            </a:pPr>
            <a:r>
              <a:rPr lang="en-US" sz="4000" dirty="0">
                <a:solidFill>
                  <a:schemeClr val="bg1"/>
                </a:solidFill>
                <a:ea typeface="+mn-ea"/>
              </a:rPr>
              <a:t>LEADING IN THE</a:t>
            </a:r>
          </a:p>
          <a:p>
            <a:pPr marL="0" indent="0" fontAlgn="auto">
              <a:spcAft>
                <a:spcPts val="220"/>
              </a:spcAft>
              <a:buFont typeface="Arial" charset="0"/>
              <a:buNone/>
              <a:defRPr/>
            </a:pPr>
            <a:r>
              <a:rPr lang="en-US" sz="4000" dirty="0">
                <a:solidFill>
                  <a:schemeClr val="bg1"/>
                </a:solidFill>
                <a:ea typeface="+mn-ea"/>
              </a:rPr>
              <a:t>PATCH</a:t>
            </a:r>
            <a:endParaRPr lang="en-US" sz="4000" dirty="0">
              <a:solidFill>
                <a:schemeClr val="bg1"/>
              </a:solidFill>
            </a:endParaRPr>
          </a:p>
          <a:p>
            <a:pPr fontAlgn="auto">
              <a:spcAft>
                <a:spcPts val="220"/>
              </a:spcAft>
              <a:defRPr/>
            </a:pPr>
            <a:endParaRPr lang="en-US" sz="4000" dirty="0">
              <a:solidFill>
                <a:schemeClr val="bg1"/>
              </a:solidFill>
              <a:ea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8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Barlow Regular" pitchFamily="123" charset="-18"/>
                <a:ea typeface="ヒラギノ角ゴ Pro W3" pitchFamily="123" charset="-128"/>
                <a:cs typeface="Barlow Regular" pitchFamily="123" charset="-1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D6FDDC-DC17-42BB-AF46-ADF2D3E74FDD}" type="slidenum">
              <a:rPr lang="en-US" altLang="en-US">
                <a:solidFill>
                  <a:srgbClr val="0C326E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>
              <a:solidFill>
                <a:srgbClr val="0C326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6850" y="141288"/>
            <a:ext cx="7207250" cy="4683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0" i="0" kern="1200" spc="80">
                <a:solidFill>
                  <a:schemeClr val="bg1"/>
                </a:solidFill>
                <a:latin typeface="Praktika Medium Condensed"/>
                <a:ea typeface="ヒラギノ角ゴ Pro W3" charset="0"/>
                <a:cs typeface="Praktika Medium Condense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800" b="1" dirty="0">
                <a:latin typeface="Helvetica"/>
                <a:cs typeface="Helvetica"/>
              </a:rPr>
              <a:t>Back in the Day</a:t>
            </a:r>
            <a:endParaRPr lang="en-US" sz="1800" b="1" spc="60" dirty="0">
              <a:latin typeface="Helvetica"/>
              <a:ea typeface="+mj-ea"/>
              <a:cs typeface="Helvetica"/>
            </a:endParaRP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196850" y="1600201"/>
            <a:ext cx="8947150" cy="438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8000" rIns="18000" bIns="18000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than a year – you’re a WORM!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what the Company Man says or you’re gone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need at least 15 years before becoming a Driller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Policy – don’t get hurt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Lowest man on the Totem Pole does the dirty work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Sexist Attitudes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in determines Seniority</a:t>
            </a:r>
          </a:p>
        </p:txBody>
      </p:sp>
    </p:spTree>
    <p:extLst>
      <p:ext uri="{BB962C8B-B14F-4D97-AF65-F5344CB8AC3E}">
        <p14:creationId xmlns:p14="http://schemas.microsoft.com/office/powerpoint/2010/main" val="1235666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8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Barlow Regular" pitchFamily="123" charset="-18"/>
                <a:ea typeface="ヒラギノ角ゴ Pro W3" pitchFamily="123" charset="-128"/>
                <a:cs typeface="Barlow Regular" pitchFamily="123" charset="-1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D6FDDC-DC17-42BB-AF46-ADF2D3E74FDD}" type="slidenum">
              <a:rPr lang="en-US" altLang="en-US">
                <a:solidFill>
                  <a:srgbClr val="0C326E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>
              <a:solidFill>
                <a:srgbClr val="0C326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6850" y="141288"/>
            <a:ext cx="7207250" cy="4683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0" i="0" kern="1200" spc="80">
                <a:solidFill>
                  <a:schemeClr val="bg1"/>
                </a:solidFill>
                <a:latin typeface="Praktika Medium Condensed"/>
                <a:ea typeface="ヒラギノ角ゴ Pro W3" charset="0"/>
                <a:cs typeface="Praktika Medium Condense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800" b="1" dirty="0">
                <a:latin typeface="Helvetica"/>
                <a:cs typeface="Helvetica"/>
              </a:rPr>
              <a:t>A Different Oilfield</a:t>
            </a:r>
            <a:endParaRPr lang="en-US" sz="1800" b="1" spc="60" dirty="0">
              <a:latin typeface="Helvetica"/>
              <a:ea typeface="+mj-ea"/>
              <a:cs typeface="Helvetica"/>
            </a:endParaRP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196850" y="1600201"/>
            <a:ext cx="8947150" cy="438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8000" rIns="18000" bIns="18000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Captain’s Chair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 Drilling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senior person has 8 years experience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filling in traditionally male positions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levels in operations are lower than previous years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innovations and information gathering and dissemination far more advanced</a:t>
            </a:r>
          </a:p>
        </p:txBody>
      </p:sp>
    </p:spTree>
    <p:extLst>
      <p:ext uri="{BB962C8B-B14F-4D97-AF65-F5344CB8AC3E}">
        <p14:creationId xmlns:p14="http://schemas.microsoft.com/office/powerpoint/2010/main" val="2920835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8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Barlow Regular" pitchFamily="123" charset="-18"/>
                <a:ea typeface="ヒラギノ角ゴ Pro W3" pitchFamily="123" charset="-128"/>
                <a:cs typeface="Barlow Regular" pitchFamily="123" charset="-1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D6FDDC-DC17-42BB-AF46-ADF2D3E74FDD}" type="slidenum">
              <a:rPr lang="en-US" altLang="en-US">
                <a:solidFill>
                  <a:srgbClr val="0C326E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>
              <a:solidFill>
                <a:srgbClr val="0C326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6850" y="141288"/>
            <a:ext cx="7207250" cy="4683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0" i="0" kern="1200" spc="80">
                <a:solidFill>
                  <a:schemeClr val="bg1"/>
                </a:solidFill>
                <a:latin typeface="Praktika Medium Condensed"/>
                <a:ea typeface="ヒラギノ角ゴ Pro W3" charset="0"/>
                <a:cs typeface="Praktika Medium Condense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Barlow Condensed SemiBold" charset="0"/>
                <a:ea typeface="ヒラギノ角ゴ Pro W3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800" b="1" dirty="0">
                <a:latin typeface="Helvetica"/>
                <a:cs typeface="Helvetica"/>
              </a:rPr>
              <a:t>Challenges to a Leader</a:t>
            </a:r>
            <a:endParaRPr lang="en-US" sz="1800" b="1" spc="60" dirty="0">
              <a:latin typeface="Helvetica"/>
              <a:ea typeface="+mj-ea"/>
              <a:cs typeface="Helvetica"/>
            </a:endParaRP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196850" y="1600201"/>
            <a:ext cx="8947150" cy="438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8000" rIns="18000" bIns="18000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Motivating a younger/less experienced crowd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Establishing consistency in a revolving door of people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Adapting to ever-improving technology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 thoughts and ideas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Giving voice to subordinates</a:t>
            </a:r>
          </a:p>
          <a:p>
            <a:pPr marL="571500" indent="-571500">
              <a:spcBef>
                <a:spcPct val="20000"/>
              </a:spcBef>
              <a:buClr>
                <a:srgbClr val="8DCEE4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Giving people VALUE</a:t>
            </a:r>
          </a:p>
        </p:txBody>
      </p:sp>
    </p:spTree>
    <p:extLst>
      <p:ext uri="{BB962C8B-B14F-4D97-AF65-F5344CB8AC3E}">
        <p14:creationId xmlns:p14="http://schemas.microsoft.com/office/powerpoint/2010/main" val="267320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CC-Discussion-Slide-High-Rez-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9814"/>
          <a:stretch>
            <a:fillRect/>
          </a:stretch>
        </p:blipFill>
        <p:spPr bwMode="auto">
          <a:xfrm>
            <a:off x="0" y="762000"/>
            <a:ext cx="9144000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800">
                <a:solidFill>
                  <a:schemeClr val="tx2"/>
                </a:solidFill>
                <a:latin typeface="Helvetica" panose="020B0604020202020204" pitchFamily="34" charset="0"/>
                <a:ea typeface="ヒラギノ角ゴ Pro W3" pitchFamily="123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Barlow Regular" pitchFamily="123" charset="-18"/>
                <a:ea typeface="ヒラギノ角ゴ Pro W3" pitchFamily="123" charset="-128"/>
                <a:cs typeface="Barlow Regular" pitchFamily="123" charset="-1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000">
                <a:solidFill>
                  <a:schemeClr val="tx1"/>
                </a:solidFill>
                <a:latin typeface="Barlow Regular" pitchFamily="123" charset="-18"/>
                <a:ea typeface="Barlow Regular" pitchFamily="123" charset="-18"/>
                <a:cs typeface="Barlow Regular" pitchFamily="123" charset="-1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BE6EE0-0CB1-4EE9-8091-BEA12A002F05}" type="slidenum">
              <a:rPr lang="en-US" altLang="en-US">
                <a:solidFill>
                  <a:srgbClr val="0C326E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>
              <a:solidFill>
                <a:srgbClr val="0C326E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09600" y="2819400"/>
            <a:ext cx="6096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800" kern="1200">
                <a:solidFill>
                  <a:srgbClr val="1F497D"/>
                </a:solidFill>
                <a:latin typeface="Helvetica"/>
                <a:ea typeface="ヒラギノ角ゴ Pro W3" charset="0"/>
                <a:cs typeface="Helvetic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800" kern="1200">
                <a:solidFill>
                  <a:srgbClr val="1F497D"/>
                </a:solidFill>
                <a:latin typeface="Helvetica"/>
                <a:ea typeface="ヒラギノ角ゴ Pro W3" charset="0"/>
                <a:cs typeface="Helvetic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 kern="1200">
                <a:solidFill>
                  <a:srgbClr val="1F497D"/>
                </a:solidFill>
                <a:latin typeface="Barlow Regular"/>
                <a:ea typeface="ヒラギノ角ゴ Pro W3" charset="0"/>
                <a:cs typeface="Barlow Regular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rgbClr val="1F497D"/>
                </a:solidFill>
                <a:latin typeface="Barlow Regular"/>
                <a:ea typeface="ヒラギノ角ゴ Pro W3" charset="0"/>
                <a:cs typeface="Barlow Regular"/>
              </a:defRPr>
            </a:lvl4pPr>
            <a:lvl5pPr marL="1828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000" kern="1200">
                <a:solidFill>
                  <a:srgbClr val="1F497D"/>
                </a:solidFill>
                <a:latin typeface="Barlow Regular"/>
                <a:ea typeface="ヒラギノ角ゴ Pro W3" charset="0"/>
                <a:cs typeface="Barlow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220"/>
              </a:spcAft>
              <a:buFont typeface="Arial" charset="0"/>
              <a:buNone/>
              <a:defRPr/>
            </a:pPr>
            <a:r>
              <a:rPr lang="en-US" sz="4000" dirty="0">
                <a:solidFill>
                  <a:schemeClr val="bg1"/>
                </a:solidFill>
                <a:ea typeface="+mn-ea"/>
              </a:rPr>
              <a:t>STARTING LEADERSHIP</a:t>
            </a:r>
            <a:endParaRPr lang="en-US" sz="4000" dirty="0">
              <a:solidFill>
                <a:schemeClr val="bg1"/>
              </a:solidFill>
            </a:endParaRPr>
          </a:p>
          <a:p>
            <a:pPr fontAlgn="auto">
              <a:spcAft>
                <a:spcPts val="220"/>
              </a:spcAft>
              <a:defRPr/>
            </a:pPr>
            <a:endParaRPr lang="en-US" sz="4000" dirty="0">
              <a:solidFill>
                <a:schemeClr val="bg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07057113"/>
      </p:ext>
    </p:extLst>
  </p:cSld>
  <p:clrMapOvr>
    <a:masterClrMapping/>
  </p:clrMapOvr>
</p:sld>
</file>

<file path=ppt/theme/theme1.xml><?xml version="1.0" encoding="utf-8"?>
<a:theme xmlns:a="http://schemas.openxmlformats.org/drawingml/2006/main" name="PE_InvestorPresoFull_201809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E_InvestorPreso_CreativeSlides (002) [Read-Only] [Compatibility Mode]" id="{A240B549-B670-4879-878F-8E5A6C0FEB41}" vid="{E50B9D30-8B8F-4C21-9C31-C5EE2BC3E6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Template</Template>
  <TotalTime>1257</TotalTime>
  <Words>632</Words>
  <Application>Microsoft Office PowerPoint</Application>
  <PresentationFormat>On-screen Show (4:3)</PresentationFormat>
  <Paragraphs>123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Barlow Condensed SemiBold</vt:lpstr>
      <vt:lpstr>Barlow Regular</vt:lpstr>
      <vt:lpstr>Calibri</vt:lpstr>
      <vt:lpstr>Helvetica</vt:lpstr>
      <vt:lpstr>Praktika Medium Condensed</vt:lpstr>
      <vt:lpstr>PE_InvestorPresoFull_20180904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Parsley Energy Operations LLC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Katie Simon</dc:creator>
  <cp:keywords/>
  <dc:description/>
  <cp:lastModifiedBy>Kate Zaykowski</cp:lastModifiedBy>
  <cp:revision>52</cp:revision>
  <cp:lastPrinted>2020-02-20T20:33:35Z</cp:lastPrinted>
  <dcterms:created xsi:type="dcterms:W3CDTF">2018-10-03T19:22:06Z</dcterms:created>
  <dcterms:modified xsi:type="dcterms:W3CDTF">2020-02-25T16:30:57Z</dcterms:modified>
  <cp:category/>
</cp:coreProperties>
</file>