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8"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881"/>
    <a:srgbClr val="0046AD"/>
    <a:srgbClr val="0081A0"/>
    <a:srgbClr val="008345"/>
    <a:srgbClr val="F0A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65"/>
    <p:restoredTop sz="94719"/>
  </p:normalViewPr>
  <p:slideViewPr>
    <p:cSldViewPr snapToGrid="0" snapToObjects="1" showGuides="1">
      <p:cViewPr varScale="1">
        <p:scale>
          <a:sx n="121" d="100"/>
          <a:sy n="121" d="100"/>
        </p:scale>
        <p:origin x="114" y="75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110" d="100"/>
          <a:sy n="110" d="100"/>
        </p:scale>
        <p:origin x="314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E44F1B-6222-8046-9F90-D0EC86C1B889}" type="datetimeFigureOut">
              <a:rPr lang="en-US" smtClean="0"/>
              <a:t>1/16/2020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9BC5A6-D99D-C049-B864-F62FA786EBEC}" type="slidenum">
              <a:rPr lang="en-US" smtClean="0"/>
              <a:t>‹#›</a:t>
            </a:fld>
            <a:endParaRPr lang="en-US" dirty="0"/>
          </a:p>
        </p:txBody>
      </p:sp>
    </p:spTree>
    <p:extLst>
      <p:ext uri="{BB962C8B-B14F-4D97-AF65-F5344CB8AC3E}">
        <p14:creationId xmlns:p14="http://schemas.microsoft.com/office/powerpoint/2010/main" val="1963822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360046-1F49-4CE7-B3C9-1AD779FA6980}" type="datetimeFigureOut">
              <a:rPr lang="en-US" smtClean="0"/>
              <a:t>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FECCCB-83A8-4E36-9265-87570511245B}" type="slidenum">
              <a:rPr lang="en-US" smtClean="0"/>
              <a:t>‹#›</a:t>
            </a:fld>
            <a:endParaRPr lang="en-US"/>
          </a:p>
        </p:txBody>
      </p:sp>
    </p:spTree>
    <p:extLst>
      <p:ext uri="{BB962C8B-B14F-4D97-AF65-F5344CB8AC3E}">
        <p14:creationId xmlns:p14="http://schemas.microsoft.com/office/powerpoint/2010/main" val="2009525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1090846" y="1775012"/>
            <a:ext cx="4873625" cy="3119438"/>
          </a:xfrm>
          <a:prstGeom prst="rect">
            <a:avLst/>
          </a:prstGeom>
        </p:spPr>
        <p:txBody>
          <a:bodyPr/>
          <a:lstStyle>
            <a:lvl1pPr marL="0" indent="0">
              <a:buFontTx/>
              <a:buNone/>
              <a:defRPr sz="18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17" name="Text Placeholder 15"/>
          <p:cNvSpPr>
            <a:spLocks noGrp="1"/>
          </p:cNvSpPr>
          <p:nvPr>
            <p:ph type="body" sz="quarter" idx="11"/>
          </p:nvPr>
        </p:nvSpPr>
        <p:spPr>
          <a:xfrm>
            <a:off x="6227622" y="1775012"/>
            <a:ext cx="4873625" cy="3119438"/>
          </a:xfrm>
          <a:prstGeom prst="rect">
            <a:avLst/>
          </a:prstGeom>
        </p:spPr>
        <p:txBody>
          <a:bodyPr/>
          <a:lstStyle>
            <a:lvl1pPr marL="0" indent="0">
              <a:buFontTx/>
              <a:buNone/>
              <a:defRPr sz="1800"/>
            </a:lvl1pPr>
          </a:lstStyle>
          <a:p>
            <a:pPr marL="228600" marR="0" lvl="0" indent="-228600" algn="l" defTabSz="914400" rtl="0" eaLnBrk="1" fontAlgn="auto" latinLnBrk="0" hangingPunct="1">
              <a:lnSpc>
                <a:spcPct val="90000"/>
              </a:lnSpc>
              <a:spcBef>
                <a:spcPts val="1000"/>
              </a:spcBef>
              <a:spcAft>
                <a:spcPts val="0"/>
              </a:spcAft>
              <a:buClrTx/>
              <a:buSzTx/>
              <a:tabLst/>
              <a:defRPr/>
            </a:pPr>
            <a:endParaRPr lang="en-US" dirty="0"/>
          </a:p>
        </p:txBody>
      </p:sp>
    </p:spTree>
    <p:extLst>
      <p:ext uri="{BB962C8B-B14F-4D97-AF65-F5344CB8AC3E}">
        <p14:creationId xmlns:p14="http://schemas.microsoft.com/office/powerpoint/2010/main" val="467279208"/>
      </p:ext>
    </p:extLst>
  </p:cSld>
  <p:clrMapOvr>
    <a:masterClrMapping/>
  </p:clrMapOvr>
  <p:extLst mod="1">
    <p:ext uri="{DCECCB84-F9BA-43D5-87BE-67443E8EF086}">
      <p15:sldGuideLst xmlns:p15="http://schemas.microsoft.com/office/powerpoint/2012/main">
        <p15:guide id="1" orient="horz" pos="381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AE14268-3230-8144-B906-AFB4A29CF928}" type="datetimeFigureOut">
              <a:rPr lang="en-US" smtClean="0"/>
              <a:t>1/16/2020</a:t>
            </a:fld>
            <a:endParaRPr lang="en-US" dirty="0"/>
          </a:p>
        </p:txBody>
      </p:sp>
      <p:sp>
        <p:nvSpPr>
          <p:cNvPr id="5" name="Footer Placeholder 4"/>
          <p:cNvSpPr>
            <a:spLocks noGrp="1"/>
          </p:cNvSpPr>
          <p:nvPr>
            <p:ph type="ftr" sz="quarter" idx="11"/>
          </p:nvPr>
        </p:nvSpPr>
        <p:spPr>
          <a:xfrm>
            <a:off x="4047744"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52A917-4E50-3F42-90EC-172DB3232FC9}" type="slidenum">
              <a:rPr lang="en-US" smtClean="0"/>
              <a:t>‹#›</a:t>
            </a:fld>
            <a:endParaRPr lang="en-US" dirty="0"/>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AE14268-3230-8144-B906-AFB4A29CF928}" type="datetimeFigureOut">
              <a:rPr lang="en-US" smtClean="0"/>
              <a:t>1/16/2020</a:t>
            </a:fld>
            <a:endParaRPr lang="en-US" dirty="0"/>
          </a:p>
        </p:txBody>
      </p:sp>
      <p:sp>
        <p:nvSpPr>
          <p:cNvPr id="5" name="Footer Placeholder 4"/>
          <p:cNvSpPr>
            <a:spLocks noGrp="1"/>
          </p:cNvSpPr>
          <p:nvPr>
            <p:ph type="ftr" sz="quarter" idx="11"/>
          </p:nvPr>
        </p:nvSpPr>
        <p:spPr>
          <a:xfrm>
            <a:off x="4047744"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52A917-4E50-3F42-90EC-172DB3232FC9}" type="slidenum">
              <a:rPr lang="en-US" smtClean="0"/>
              <a:t>‹#›</a:t>
            </a:fld>
            <a:endParaRPr lang="en-US" dirty="0"/>
          </a:p>
        </p:txBody>
      </p:sp>
    </p:spTree>
    <p:extLst>
      <p:ext uri="{BB962C8B-B14F-4D97-AF65-F5344CB8AC3E}">
        <p14:creationId xmlns:p14="http://schemas.microsoft.com/office/powerpoint/2010/main" val="29733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360" y="1198880"/>
            <a:ext cx="11369040" cy="501968"/>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67360" y="1825624"/>
            <a:ext cx="11369040" cy="469709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AE14268-3230-8144-B906-AFB4A29CF928}" type="datetimeFigureOut">
              <a:rPr lang="en-US" smtClean="0"/>
              <a:t>1/16/2020</a:t>
            </a:fld>
            <a:endParaRPr lang="en-US" dirty="0"/>
          </a:p>
        </p:txBody>
      </p:sp>
      <p:sp>
        <p:nvSpPr>
          <p:cNvPr id="5" name="Footer Placeholder 4"/>
          <p:cNvSpPr>
            <a:spLocks noGrp="1"/>
          </p:cNvSpPr>
          <p:nvPr>
            <p:ph type="ftr" sz="quarter" idx="11"/>
          </p:nvPr>
        </p:nvSpPr>
        <p:spPr>
          <a:xfrm>
            <a:off x="4047744"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52A917-4E50-3F42-90EC-172DB3232FC9}" type="slidenum">
              <a:rPr lang="en-US" smtClean="0"/>
              <a:t>‹#›</a:t>
            </a:fld>
            <a:endParaRPr lang="en-US" dirty="0"/>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AE14268-3230-8144-B906-AFB4A29CF928}" type="datetimeFigureOut">
              <a:rPr lang="en-US" smtClean="0"/>
              <a:t>1/16/2020</a:t>
            </a:fld>
            <a:endParaRPr lang="en-US" dirty="0"/>
          </a:p>
        </p:txBody>
      </p:sp>
      <p:sp>
        <p:nvSpPr>
          <p:cNvPr id="6" name="Footer Placeholder 5"/>
          <p:cNvSpPr>
            <a:spLocks noGrp="1"/>
          </p:cNvSpPr>
          <p:nvPr>
            <p:ph type="ftr" sz="quarter" idx="11"/>
          </p:nvPr>
        </p:nvSpPr>
        <p:spPr>
          <a:xfrm>
            <a:off x="4047744"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652A917-4E50-3F42-90EC-172DB3232FC9}" type="slidenum">
              <a:rPr lang="en-US" smtClean="0"/>
              <a:t>‹#›</a:t>
            </a:fld>
            <a:endParaRPr lang="en-US" dirty="0"/>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7AE14268-3230-8144-B906-AFB4A29CF928}" type="datetimeFigureOut">
              <a:rPr lang="en-US" smtClean="0"/>
              <a:t>1/16/2020</a:t>
            </a:fld>
            <a:endParaRPr lang="en-US" dirty="0"/>
          </a:p>
        </p:txBody>
      </p:sp>
      <p:sp>
        <p:nvSpPr>
          <p:cNvPr id="8" name="Footer Placeholder 7"/>
          <p:cNvSpPr>
            <a:spLocks noGrp="1"/>
          </p:cNvSpPr>
          <p:nvPr>
            <p:ph type="ftr" sz="quarter" idx="11"/>
          </p:nvPr>
        </p:nvSpPr>
        <p:spPr>
          <a:xfrm>
            <a:off x="4047744"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652A917-4E50-3F42-90EC-172DB3232FC9}" type="slidenum">
              <a:rPr lang="en-US" smtClean="0"/>
              <a:t>‹#›</a:t>
            </a:fld>
            <a:endParaRPr lang="en-US" dirty="0"/>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AE14268-3230-8144-B906-AFB4A29CF928}" type="datetimeFigureOut">
              <a:rPr lang="en-US" smtClean="0"/>
              <a:t>1/16/2020</a:t>
            </a:fld>
            <a:endParaRPr lang="en-US" dirty="0"/>
          </a:p>
        </p:txBody>
      </p:sp>
      <p:sp>
        <p:nvSpPr>
          <p:cNvPr id="4" name="Footer Placeholder 3"/>
          <p:cNvSpPr>
            <a:spLocks noGrp="1"/>
          </p:cNvSpPr>
          <p:nvPr>
            <p:ph type="ftr" sz="quarter" idx="11"/>
          </p:nvPr>
        </p:nvSpPr>
        <p:spPr>
          <a:xfrm>
            <a:off x="4047744"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652A917-4E50-3F42-90EC-172DB3232FC9}" type="slidenum">
              <a:rPr lang="en-US" smtClean="0"/>
              <a:t>‹#›</a:t>
            </a:fld>
            <a:endParaRPr lang="en-US" dirty="0"/>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AE14268-3230-8144-B906-AFB4A29CF928}" type="datetimeFigureOut">
              <a:rPr lang="en-US" smtClean="0"/>
              <a:t>1/16/2020</a:t>
            </a:fld>
            <a:endParaRPr lang="en-US" dirty="0"/>
          </a:p>
        </p:txBody>
      </p:sp>
      <p:sp>
        <p:nvSpPr>
          <p:cNvPr id="3" name="Footer Placeholder 2"/>
          <p:cNvSpPr>
            <a:spLocks noGrp="1"/>
          </p:cNvSpPr>
          <p:nvPr>
            <p:ph type="ftr" sz="quarter" idx="11"/>
          </p:nvPr>
        </p:nvSpPr>
        <p:spPr>
          <a:xfrm>
            <a:off x="4047744"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652A917-4E50-3F42-90EC-172DB3232FC9}" type="slidenum">
              <a:rPr lang="en-US" smtClean="0"/>
              <a:t>‹#›</a:t>
            </a:fld>
            <a:endParaRPr lang="en-US" dirty="0"/>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AE14268-3230-8144-B906-AFB4A29CF928}" type="datetimeFigureOut">
              <a:rPr lang="en-US" smtClean="0"/>
              <a:t>1/16/2020</a:t>
            </a:fld>
            <a:endParaRPr lang="en-US" dirty="0"/>
          </a:p>
        </p:txBody>
      </p:sp>
      <p:sp>
        <p:nvSpPr>
          <p:cNvPr id="6" name="Footer Placeholder 5"/>
          <p:cNvSpPr>
            <a:spLocks noGrp="1"/>
          </p:cNvSpPr>
          <p:nvPr>
            <p:ph type="ftr" sz="quarter" idx="11"/>
          </p:nvPr>
        </p:nvSpPr>
        <p:spPr>
          <a:xfrm>
            <a:off x="4047744"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652A917-4E50-3F42-90EC-172DB3232FC9}" type="slidenum">
              <a:rPr lang="en-US" smtClean="0"/>
              <a:t>‹#›</a:t>
            </a:fld>
            <a:endParaRPr lang="en-US" dirty="0"/>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AE14268-3230-8144-B906-AFB4A29CF928}" type="datetimeFigureOut">
              <a:rPr lang="en-US" smtClean="0"/>
              <a:t>1/16/2020</a:t>
            </a:fld>
            <a:endParaRPr lang="en-US" dirty="0"/>
          </a:p>
        </p:txBody>
      </p:sp>
      <p:sp>
        <p:nvSpPr>
          <p:cNvPr id="6" name="Footer Placeholder 5"/>
          <p:cNvSpPr>
            <a:spLocks noGrp="1"/>
          </p:cNvSpPr>
          <p:nvPr>
            <p:ph type="ftr" sz="quarter" idx="11"/>
          </p:nvPr>
        </p:nvSpPr>
        <p:spPr>
          <a:xfrm>
            <a:off x="4047744"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652A917-4E50-3F42-90EC-172DB3232FC9}" type="slidenum">
              <a:rPr lang="en-US" smtClean="0"/>
              <a:t>‹#›</a:t>
            </a:fld>
            <a:endParaRPr lang="en-US" dirty="0"/>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Freeform 39"/>
          <p:cNvSpPr/>
          <p:nvPr userDrawn="1"/>
        </p:nvSpPr>
        <p:spPr>
          <a:xfrm>
            <a:off x="0" y="2529"/>
            <a:ext cx="11484943" cy="874064"/>
          </a:xfrm>
          <a:custGeom>
            <a:avLst/>
            <a:gdLst/>
            <a:ahLst/>
            <a:cxnLst/>
            <a:rect l="l" t="t" r="r" b="b"/>
            <a:pathLst>
              <a:path w="11484943" h="874064">
                <a:moveTo>
                  <a:pt x="1154522" y="0"/>
                </a:moveTo>
                <a:lnTo>
                  <a:pt x="11442959" y="0"/>
                </a:lnTo>
                <a:lnTo>
                  <a:pt x="11442957" y="2"/>
                </a:lnTo>
                <a:lnTo>
                  <a:pt x="11484943" y="2"/>
                </a:lnTo>
                <a:lnTo>
                  <a:pt x="10819716" y="874061"/>
                </a:lnTo>
                <a:lnTo>
                  <a:pt x="9665196" y="874061"/>
                </a:lnTo>
                <a:lnTo>
                  <a:pt x="9665194" y="874064"/>
                </a:lnTo>
                <a:lnTo>
                  <a:pt x="41984" y="874064"/>
                </a:lnTo>
                <a:lnTo>
                  <a:pt x="41984" y="874062"/>
                </a:lnTo>
                <a:lnTo>
                  <a:pt x="0" y="874062"/>
                </a:lnTo>
                <a:lnTo>
                  <a:pt x="0" y="3"/>
                </a:lnTo>
                <a:lnTo>
                  <a:pt x="1154522" y="3"/>
                </a:lnTo>
                <a:close/>
              </a:path>
            </a:pathLst>
          </a:custGeom>
          <a:solidFill>
            <a:srgbClr val="0081A0"/>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userDrawn="1"/>
        </p:nvSpPr>
        <p:spPr>
          <a:xfrm rot="10800000">
            <a:off x="10884676" y="-2"/>
            <a:ext cx="2461845" cy="874060"/>
          </a:xfrm>
          <a:custGeom>
            <a:avLst/>
            <a:gdLst>
              <a:gd name="connsiteX0" fmla="*/ 1796618 w 2461845"/>
              <a:gd name="connsiteY0" fmla="*/ 758952 h 758952"/>
              <a:gd name="connsiteX1" fmla="*/ 0 w 2461845"/>
              <a:gd name="connsiteY1" fmla="*/ 758952 h 758952"/>
              <a:gd name="connsiteX2" fmla="*/ 0 w 2461845"/>
              <a:gd name="connsiteY2" fmla="*/ 0 h 758952"/>
              <a:gd name="connsiteX3" fmla="*/ 2461845 w 2461845"/>
              <a:gd name="connsiteY3" fmla="*/ 0 h 758952"/>
              <a:gd name="connsiteX0" fmla="*/ 1796618 w 2461845"/>
              <a:gd name="connsiteY0" fmla="*/ 758952 h 758952"/>
              <a:gd name="connsiteX1" fmla="*/ 797668 w 2461845"/>
              <a:gd name="connsiteY1" fmla="*/ 758952 h 758952"/>
              <a:gd name="connsiteX2" fmla="*/ 0 w 2461845"/>
              <a:gd name="connsiteY2" fmla="*/ 0 h 758952"/>
              <a:gd name="connsiteX3" fmla="*/ 2461845 w 2461845"/>
              <a:gd name="connsiteY3" fmla="*/ 0 h 758952"/>
              <a:gd name="connsiteX4" fmla="*/ 1796618 w 2461845"/>
              <a:gd name="connsiteY4" fmla="*/ 758952 h 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845" h="758952">
                <a:moveTo>
                  <a:pt x="1796618" y="758952"/>
                </a:moveTo>
                <a:lnTo>
                  <a:pt x="797668" y="758952"/>
                </a:lnTo>
                <a:lnTo>
                  <a:pt x="0" y="0"/>
                </a:lnTo>
                <a:lnTo>
                  <a:pt x="2461845" y="0"/>
                </a:lnTo>
                <a:lnTo>
                  <a:pt x="1796618" y="758952"/>
                </a:lnTo>
                <a:close/>
              </a:path>
            </a:pathLst>
          </a:custGeom>
          <a:solidFill>
            <a:srgbClr val="0E38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28" name="Picture 2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19360" y="204421"/>
            <a:ext cx="886968" cy="472440"/>
          </a:xfrm>
          <a:prstGeom prst="rect">
            <a:avLst/>
          </a:prstGeom>
        </p:spPr>
      </p:pic>
      <p:sp>
        <p:nvSpPr>
          <p:cNvPr id="3" name="Rectangle 2"/>
          <p:cNvSpPr/>
          <p:nvPr userDrawn="1"/>
        </p:nvSpPr>
        <p:spPr>
          <a:xfrm>
            <a:off x="11651061" y="344695"/>
            <a:ext cx="180939" cy="184666"/>
          </a:xfrm>
          <a:prstGeom prst="rect">
            <a:avLst/>
          </a:prstGeom>
        </p:spPr>
        <p:txBody>
          <a:bodyPr wrap="none" lIns="0" tIns="0" rIns="0" bIns="0" anchor="b" anchorCtr="0">
            <a:spAutoFit/>
          </a:bodyPr>
          <a:lstStyle/>
          <a:p>
            <a:pPr algn="ctr"/>
            <a:fld id="{E16A8759-7B44-BB4A-AA3A-C8FDA7FC6F4E}" type="slidenum">
              <a:rPr lang="en-US" sz="1200" smtClean="0">
                <a:solidFill>
                  <a:schemeClr val="bg1"/>
                </a:solidFill>
                <a:latin typeface="+mj-lt"/>
              </a:rPr>
              <a:pPr algn="ctr"/>
              <a:t>‹#›</a:t>
            </a:fld>
            <a:endParaRPr lang="en-US" sz="1200" dirty="0">
              <a:latin typeface="+mj-lt"/>
            </a:endParaRPr>
          </a:p>
        </p:txBody>
      </p:sp>
      <p:sp>
        <p:nvSpPr>
          <p:cNvPr id="13" name="TextBox 12"/>
          <p:cNvSpPr txBox="1"/>
          <p:nvPr userDrawn="1"/>
        </p:nvSpPr>
        <p:spPr>
          <a:xfrm>
            <a:off x="6507457" y="184418"/>
            <a:ext cx="5245497" cy="492443"/>
          </a:xfrm>
          <a:prstGeom prst="rect">
            <a:avLst/>
          </a:prstGeom>
          <a:noFill/>
        </p:spPr>
        <p:txBody>
          <a:bodyPr wrap="square" lIns="0" tIns="0" rIns="0" bIns="0" rtlCol="0">
            <a:spAutoFit/>
          </a:bodyPr>
          <a:lstStyle/>
          <a:p>
            <a:r>
              <a:rPr lang="en-US" sz="1800" b="1" kern="1600" spc="170" dirty="0">
                <a:solidFill>
                  <a:schemeClr val="bg1"/>
                </a:solidFill>
              </a:rPr>
              <a:t>3–5 </a:t>
            </a:r>
            <a:r>
              <a:rPr lang="en-US" sz="1800" b="1" dirty="0">
                <a:solidFill>
                  <a:schemeClr val="bg1"/>
                </a:solidFill>
              </a:rPr>
              <a:t>March 2020</a:t>
            </a:r>
          </a:p>
          <a:p>
            <a:r>
              <a:rPr lang="en-US" sz="1400" dirty="0">
                <a:solidFill>
                  <a:schemeClr val="bg1"/>
                </a:solidFill>
              </a:rPr>
              <a:t>Galveston Island Convention</a:t>
            </a:r>
            <a:r>
              <a:rPr lang="en-US" sz="1400" baseline="0" dirty="0">
                <a:solidFill>
                  <a:schemeClr val="bg1"/>
                </a:solidFill>
              </a:rPr>
              <a:t> Center, Galveston, Texas</a:t>
            </a:r>
            <a:endParaRPr lang="en-US" sz="1400" dirty="0">
              <a:solidFill>
                <a:schemeClr val="bg1"/>
              </a:solidFill>
            </a:endParaRPr>
          </a:p>
        </p:txBody>
      </p:sp>
      <p:cxnSp>
        <p:nvCxnSpPr>
          <p:cNvPr id="6" name="Straight Connector 5"/>
          <p:cNvCxnSpPr/>
          <p:nvPr userDrawn="1"/>
        </p:nvCxnSpPr>
        <p:spPr>
          <a:xfrm flipV="1">
            <a:off x="360000" y="-493091"/>
            <a:ext cx="0" cy="36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360000" y="6966880"/>
            <a:ext cx="0" cy="36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1832000" y="-493091"/>
            <a:ext cx="0" cy="36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11832000" y="6966880"/>
            <a:ext cx="0" cy="36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6096000" y="-493091"/>
            <a:ext cx="0" cy="36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6096000" y="6966880"/>
            <a:ext cx="0" cy="36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rot="5400000" flipV="1">
            <a:off x="-297546" y="1054056"/>
            <a:ext cx="0" cy="36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rot="5400000" flipV="1">
            <a:off x="-297546" y="3249000"/>
            <a:ext cx="0" cy="36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rot="5400000" flipV="1">
            <a:off x="-297546" y="6318000"/>
            <a:ext cx="0" cy="36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rot="5400000" flipV="1">
            <a:off x="12481107" y="3249000"/>
            <a:ext cx="0" cy="36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rot="5400000" flipV="1">
            <a:off x="12481107" y="6318000"/>
            <a:ext cx="0" cy="36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rot="5400000" flipV="1">
            <a:off x="12481107" y="1054056"/>
            <a:ext cx="0" cy="36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6109074" y="200966"/>
            <a:ext cx="0" cy="492443"/>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userDrawn="1"/>
        </p:nvSpPr>
        <p:spPr>
          <a:xfrm>
            <a:off x="2719869" y="184418"/>
            <a:ext cx="3051012" cy="553998"/>
          </a:xfrm>
          <a:prstGeom prst="rect">
            <a:avLst/>
          </a:prstGeom>
          <a:noFill/>
        </p:spPr>
        <p:txBody>
          <a:bodyPr wrap="square" lIns="0" tIns="0" rIns="0" bIns="0" rtlCol="0">
            <a:spAutoFit/>
          </a:bodyPr>
          <a:lstStyle/>
          <a:p>
            <a:r>
              <a:rPr lang="en-US" sz="1800" b="1" dirty="0">
                <a:solidFill>
                  <a:schemeClr val="bg1"/>
                </a:solidFill>
              </a:rPr>
              <a:t>IADC/SPE International Drilling Conference and Exhibition</a:t>
            </a:r>
          </a:p>
        </p:txBody>
      </p:sp>
      <p:pic>
        <p:nvPicPr>
          <p:cNvPr id="2" name="Picture 1" descr="IADC_Logo_V_Reverse_CMYK_TM.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21460" y="184418"/>
            <a:ext cx="450828" cy="492443"/>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100000"/>
        </a:lnSpc>
        <a:spcBef>
          <a:spcPct val="0"/>
        </a:spcBef>
        <a:buNone/>
        <a:defRPr sz="1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E3881"/>
        </a:solidFill>
        <a:effectLst/>
      </p:bgPr>
    </p:bg>
    <p:spTree>
      <p:nvGrpSpPr>
        <p:cNvPr id="1" name=""/>
        <p:cNvGrpSpPr/>
        <p:nvPr/>
      </p:nvGrpSpPr>
      <p:grpSpPr>
        <a:xfrm>
          <a:off x="0" y="0"/>
          <a:ext cx="0" cy="0"/>
          <a:chOff x="0" y="0"/>
          <a:chExt cx="0" cy="0"/>
        </a:xfrm>
      </p:grpSpPr>
      <p:sp>
        <p:nvSpPr>
          <p:cNvPr id="2" name="TextBox 1"/>
          <p:cNvSpPr txBox="1"/>
          <p:nvPr/>
        </p:nvSpPr>
        <p:spPr>
          <a:xfrm>
            <a:off x="-375920" y="-487680"/>
            <a:ext cx="184666" cy="369332"/>
          </a:xfrm>
          <a:prstGeom prst="rect">
            <a:avLst/>
          </a:prstGeom>
          <a:noFill/>
        </p:spPr>
        <p:txBody>
          <a:bodyPr wrap="none" rtlCol="0">
            <a:spAutoFit/>
          </a:bodyPr>
          <a:lstStyle/>
          <a:p>
            <a:endParaRPr lang="en-US" sz="1800" b="0" i="0" kern="1200" dirty="0">
              <a:solidFill>
                <a:schemeClr val="tx1"/>
              </a:solidFill>
              <a:effectLst/>
              <a:latin typeface="+mn-lt"/>
              <a:ea typeface="+mn-ea"/>
              <a:cs typeface="+mn-cs"/>
            </a:endParaRPr>
          </a:p>
        </p:txBody>
      </p:sp>
      <p:sp>
        <p:nvSpPr>
          <p:cNvPr id="4" name="Title 5">
            <a:extLst>
              <a:ext uri="{FF2B5EF4-FFF2-40B4-BE49-F238E27FC236}">
                <a16:creationId xmlns:a16="http://schemas.microsoft.com/office/drawing/2014/main" id="{51F58416-FD1C-4081-8DD3-0A461DB0A1AA}"/>
              </a:ext>
            </a:extLst>
          </p:cNvPr>
          <p:cNvSpPr txBox="1">
            <a:spLocks/>
          </p:cNvSpPr>
          <p:nvPr/>
        </p:nvSpPr>
        <p:spPr>
          <a:xfrm>
            <a:off x="88777" y="1600183"/>
            <a:ext cx="12192000" cy="1131931"/>
          </a:xfrm>
          <a:prstGeom prst="rect">
            <a:avLst/>
          </a:prstGeom>
          <a:effectLst/>
        </p:spPr>
        <p:txBody>
          <a:bodyPr vert="horz" lIns="0" tIns="65311" rIns="0" bIns="65311" rtlCol="0" anchor="t">
            <a:noAutofit/>
          </a:bodyPr>
          <a:lstStyle>
            <a:lvl1pPr algn="ctr" defTabSz="457200" rtl="0" eaLnBrk="1" latinLnBrk="0" hangingPunct="1">
              <a:lnSpc>
                <a:spcPct val="90000"/>
              </a:lnSpc>
              <a:spcBef>
                <a:spcPct val="0"/>
              </a:spcBef>
              <a:buNone/>
              <a:defRPr sz="4200" b="1" kern="1200" baseline="0">
                <a:solidFill>
                  <a:schemeClr val="bg1"/>
                </a:solidFill>
                <a:effectLst>
                  <a:outerShdw blurRad="38100" dist="38100" dir="2700000" algn="tl">
                    <a:srgbClr val="000000">
                      <a:alpha val="43137"/>
                    </a:srgbClr>
                  </a:outerShdw>
                </a:effectLst>
                <a:latin typeface="+mj-lt"/>
                <a:ea typeface="+mj-ea"/>
                <a:cs typeface="+mj-cs"/>
              </a:defRPr>
            </a:lvl1pPr>
          </a:lstStyle>
          <a:p>
            <a:pPr>
              <a:lnSpc>
                <a:spcPts val="6428"/>
              </a:lnSpc>
              <a:tabLst>
                <a:tab pos="3186181" algn="l"/>
                <a:tab pos="8651443" algn="l"/>
              </a:tabLst>
            </a:pPr>
            <a:r>
              <a:rPr lang="en-US" dirty="0">
                <a:effectLst/>
              </a:rPr>
              <a:t>Investigation of Frictional Heat Check Casing </a:t>
            </a:r>
          </a:p>
          <a:p>
            <a:pPr>
              <a:lnSpc>
                <a:spcPts val="6428"/>
              </a:lnSpc>
              <a:tabLst>
                <a:tab pos="3186181" algn="l"/>
                <a:tab pos="8651443" algn="l"/>
              </a:tabLst>
            </a:pPr>
            <a:r>
              <a:rPr lang="en-US" dirty="0">
                <a:effectLst/>
              </a:rPr>
              <a:t>Failures in Offshore Deepwater Wells</a:t>
            </a:r>
          </a:p>
          <a:p>
            <a:pPr>
              <a:lnSpc>
                <a:spcPts val="6428"/>
              </a:lnSpc>
              <a:tabLst>
                <a:tab pos="3186181" algn="l"/>
                <a:tab pos="8651443" algn="l"/>
              </a:tabLst>
            </a:pPr>
            <a:r>
              <a:rPr lang="en-US" dirty="0">
                <a:effectLst/>
              </a:rPr>
              <a:t>Leads to New Mitigation Strategy</a:t>
            </a:r>
            <a:endParaRPr lang="en-US" sz="6600" dirty="0"/>
          </a:p>
        </p:txBody>
      </p:sp>
      <p:sp>
        <p:nvSpPr>
          <p:cNvPr id="5" name="Title 5">
            <a:extLst>
              <a:ext uri="{FF2B5EF4-FFF2-40B4-BE49-F238E27FC236}">
                <a16:creationId xmlns:a16="http://schemas.microsoft.com/office/drawing/2014/main" id="{274A3C01-C858-49D9-A472-AB2427AD6995}"/>
              </a:ext>
            </a:extLst>
          </p:cNvPr>
          <p:cNvSpPr txBox="1">
            <a:spLocks/>
          </p:cNvSpPr>
          <p:nvPr/>
        </p:nvSpPr>
        <p:spPr>
          <a:xfrm>
            <a:off x="0" y="4449103"/>
            <a:ext cx="12192000" cy="1882700"/>
          </a:xfrm>
          <a:prstGeom prst="rect">
            <a:avLst/>
          </a:prstGeom>
          <a:effectLst/>
        </p:spPr>
        <p:txBody>
          <a:bodyPr vert="horz" lIns="0" tIns="65311" rIns="0" bIns="65311" rtlCol="0" anchor="t">
            <a:noAutofit/>
          </a:bodyPr>
          <a:lstStyle>
            <a:lvl1pPr algn="ctr" defTabSz="653110" rtl="0" eaLnBrk="1" latinLnBrk="0" hangingPunct="1">
              <a:lnSpc>
                <a:spcPct val="90000"/>
              </a:lnSpc>
              <a:spcBef>
                <a:spcPct val="0"/>
              </a:spcBef>
              <a:buNone/>
              <a:defRPr sz="6000" b="1" kern="1200" baseline="0">
                <a:solidFill>
                  <a:schemeClr val="bg1"/>
                </a:solidFill>
                <a:effectLst>
                  <a:outerShdw blurRad="38100" dist="38100" dir="2700000" algn="tl">
                    <a:srgbClr val="000000">
                      <a:alpha val="43137"/>
                    </a:srgbClr>
                  </a:outerShdw>
                </a:effectLst>
                <a:latin typeface="+mj-lt"/>
                <a:ea typeface="+mj-ea"/>
                <a:cs typeface="+mj-cs"/>
              </a:defRPr>
            </a:lvl1pPr>
          </a:lstStyle>
          <a:p>
            <a:pPr>
              <a:lnSpc>
                <a:spcPts val="4000"/>
              </a:lnSpc>
              <a:tabLst>
                <a:tab pos="3186181" algn="l"/>
                <a:tab pos="8651443" algn="l"/>
              </a:tabLst>
            </a:pPr>
            <a:r>
              <a:rPr lang="en-US" sz="2300" dirty="0">
                <a:effectLst/>
              </a:rPr>
              <a:t>Michael Fitzsimmons / Rollyn Reyes</a:t>
            </a:r>
          </a:p>
          <a:p>
            <a:pPr>
              <a:lnSpc>
                <a:spcPts val="4000"/>
              </a:lnSpc>
              <a:tabLst>
                <a:tab pos="3186181" algn="l"/>
                <a:tab pos="8651443" algn="l"/>
              </a:tabLst>
            </a:pPr>
            <a:r>
              <a:rPr lang="en-US" sz="2300" dirty="0">
                <a:effectLst/>
              </a:rPr>
              <a:t>Chevron</a:t>
            </a:r>
          </a:p>
        </p:txBody>
      </p:sp>
    </p:spTree>
    <p:extLst>
      <p:ext uri="{BB962C8B-B14F-4D97-AF65-F5344CB8AC3E}">
        <p14:creationId xmlns:p14="http://schemas.microsoft.com/office/powerpoint/2010/main" val="150171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F8151-2D8A-40CE-BD65-2FAF7D980396}"/>
              </a:ext>
            </a:extLst>
          </p:cNvPr>
          <p:cNvSpPr>
            <a:spLocks noGrp="1"/>
          </p:cNvSpPr>
          <p:nvPr>
            <p:ph type="title"/>
          </p:nvPr>
        </p:nvSpPr>
        <p:spPr/>
        <p:txBody>
          <a:bodyPr/>
          <a:lstStyle/>
          <a:p>
            <a:r>
              <a:rPr lang="en-US" dirty="0"/>
              <a:t>Wet magnetic particle inspection of wear groove / parted casing </a:t>
            </a:r>
          </a:p>
        </p:txBody>
      </p:sp>
      <p:sp>
        <p:nvSpPr>
          <p:cNvPr id="3" name="Content Placeholder 2">
            <a:extLst>
              <a:ext uri="{FF2B5EF4-FFF2-40B4-BE49-F238E27FC236}">
                <a16:creationId xmlns:a16="http://schemas.microsoft.com/office/drawing/2014/main" id="{094181F2-0A7A-4A6A-BC78-E73F7F06A904}"/>
              </a:ext>
            </a:extLst>
          </p:cNvPr>
          <p:cNvSpPr>
            <a:spLocks noGrp="1"/>
          </p:cNvSpPr>
          <p:nvPr>
            <p:ph idx="1"/>
          </p:nvPr>
        </p:nvSpPr>
        <p:spPr>
          <a:xfrm>
            <a:off x="467360" y="1825624"/>
            <a:ext cx="10683860" cy="4697095"/>
          </a:xfrm>
        </p:spPr>
        <p:txBody>
          <a:bodyPr/>
          <a:lstStyle/>
          <a:p>
            <a:pPr marL="0" indent="0">
              <a:buNone/>
            </a:pPr>
            <a:r>
              <a:rPr lang="en-US" dirty="0"/>
              <a:t>Recovered failed casing</a:t>
            </a:r>
          </a:p>
          <a:p>
            <a:r>
              <a:rPr lang="en-US" sz="2000" dirty="0"/>
              <a:t>Fracture initiated in the wear groove along a heat check crack in the longitudinal direction before radiating out circumferentially leading to a full casing part.</a:t>
            </a:r>
          </a:p>
          <a:p>
            <a:endParaRPr lang="en-US" sz="2000" dirty="0"/>
          </a:p>
        </p:txBody>
      </p:sp>
      <p:pic>
        <p:nvPicPr>
          <p:cNvPr id="5" name="Picture 4">
            <a:extLst>
              <a:ext uri="{FF2B5EF4-FFF2-40B4-BE49-F238E27FC236}">
                <a16:creationId xmlns:a16="http://schemas.microsoft.com/office/drawing/2014/main" id="{B7B15699-3087-45AF-BF16-FBDA85CF7C7D}"/>
              </a:ext>
            </a:extLst>
          </p:cNvPr>
          <p:cNvPicPr>
            <a:picLocks noChangeAspect="1"/>
          </p:cNvPicPr>
          <p:nvPr/>
        </p:nvPicPr>
        <p:blipFill>
          <a:blip r:embed="rId2"/>
          <a:stretch>
            <a:fillRect/>
          </a:stretch>
        </p:blipFill>
        <p:spPr>
          <a:xfrm>
            <a:off x="2764224" y="3656064"/>
            <a:ext cx="3387656" cy="2866655"/>
          </a:xfrm>
          <a:prstGeom prst="rect">
            <a:avLst/>
          </a:prstGeom>
        </p:spPr>
      </p:pic>
      <p:pic>
        <p:nvPicPr>
          <p:cNvPr id="6" name="Picture 5">
            <a:extLst>
              <a:ext uri="{FF2B5EF4-FFF2-40B4-BE49-F238E27FC236}">
                <a16:creationId xmlns:a16="http://schemas.microsoft.com/office/drawing/2014/main" id="{EC5A2074-4951-4D0F-BC35-33FA03848173}"/>
              </a:ext>
            </a:extLst>
          </p:cNvPr>
          <p:cNvPicPr>
            <a:picLocks noChangeAspect="1"/>
          </p:cNvPicPr>
          <p:nvPr/>
        </p:nvPicPr>
        <p:blipFill>
          <a:blip r:embed="rId3"/>
          <a:stretch>
            <a:fillRect/>
          </a:stretch>
        </p:blipFill>
        <p:spPr>
          <a:xfrm>
            <a:off x="6486171" y="3657612"/>
            <a:ext cx="3241267" cy="2865107"/>
          </a:xfrm>
          <a:prstGeom prst="rect">
            <a:avLst/>
          </a:prstGeom>
        </p:spPr>
      </p:pic>
    </p:spTree>
    <p:extLst>
      <p:ext uri="{BB962C8B-B14F-4D97-AF65-F5344CB8AC3E}">
        <p14:creationId xmlns:p14="http://schemas.microsoft.com/office/powerpoint/2010/main" val="216515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213C-0189-47F1-96D2-9B2C1FDB9F93}"/>
              </a:ext>
            </a:extLst>
          </p:cNvPr>
          <p:cNvSpPr>
            <a:spLocks noGrp="1"/>
          </p:cNvSpPr>
          <p:nvPr>
            <p:ph type="title"/>
          </p:nvPr>
        </p:nvSpPr>
        <p:spPr/>
        <p:txBody>
          <a:bodyPr/>
          <a:lstStyle/>
          <a:p>
            <a:r>
              <a:rPr lang="en-US" dirty="0"/>
              <a:t>Through wall micrograph in the etched condition (different casing grade) </a:t>
            </a:r>
          </a:p>
        </p:txBody>
      </p:sp>
      <p:sp>
        <p:nvSpPr>
          <p:cNvPr id="3" name="Content Placeholder 2">
            <a:extLst>
              <a:ext uri="{FF2B5EF4-FFF2-40B4-BE49-F238E27FC236}">
                <a16:creationId xmlns:a16="http://schemas.microsoft.com/office/drawing/2014/main" id="{ADA56967-027E-4B7D-AF64-9FD953B6A877}"/>
              </a:ext>
            </a:extLst>
          </p:cNvPr>
          <p:cNvSpPr>
            <a:spLocks noGrp="1"/>
          </p:cNvSpPr>
          <p:nvPr>
            <p:ph idx="1"/>
          </p:nvPr>
        </p:nvSpPr>
        <p:spPr>
          <a:xfrm>
            <a:off x="467360" y="1825625"/>
            <a:ext cx="5628640" cy="4213226"/>
          </a:xfrm>
        </p:spPr>
        <p:txBody>
          <a:bodyPr/>
          <a:lstStyle/>
          <a:p>
            <a:pPr marL="0" indent="0">
              <a:buNone/>
            </a:pPr>
            <a:r>
              <a:rPr lang="en-US" dirty="0"/>
              <a:t>Pictures</a:t>
            </a:r>
          </a:p>
          <a:p>
            <a:r>
              <a:rPr lang="en-US" sz="2000" dirty="0"/>
              <a:t>Image B is a zoomed in view of the same fracture in Image A</a:t>
            </a:r>
          </a:p>
          <a:p>
            <a:r>
              <a:rPr lang="en-US" sz="2000" dirty="0"/>
              <a:t>Image C and D are close up views of different fractures</a:t>
            </a:r>
          </a:p>
          <a:p>
            <a:pPr marL="0" indent="0">
              <a:buNone/>
            </a:pPr>
            <a:r>
              <a:rPr lang="en-US" dirty="0"/>
              <a:t>Key observations</a:t>
            </a:r>
          </a:p>
          <a:p>
            <a:r>
              <a:rPr lang="en-US" sz="2000" dirty="0"/>
              <a:t>Heat checking / </a:t>
            </a:r>
            <a:r>
              <a:rPr lang="en-US" sz="2000" dirty="0" err="1"/>
              <a:t>untempered</a:t>
            </a:r>
            <a:r>
              <a:rPr lang="en-US" sz="2000" dirty="0"/>
              <a:t> martensite and fracture initiation is present, fractures terminate in </a:t>
            </a:r>
            <a:r>
              <a:rPr lang="en-US" sz="2000" dirty="0" err="1"/>
              <a:t>unaltertered</a:t>
            </a:r>
            <a:r>
              <a:rPr lang="en-US" sz="2000" dirty="0"/>
              <a:t> grain structure</a:t>
            </a:r>
          </a:p>
          <a:p>
            <a:r>
              <a:rPr lang="en-US" sz="2000" dirty="0"/>
              <a:t>Different casing grades have different fracture toughness properties </a:t>
            </a:r>
          </a:p>
          <a:p>
            <a:endParaRPr lang="en-US" sz="2000" dirty="0"/>
          </a:p>
        </p:txBody>
      </p:sp>
      <p:pic>
        <p:nvPicPr>
          <p:cNvPr id="4" name="Picture 3">
            <a:extLst>
              <a:ext uri="{FF2B5EF4-FFF2-40B4-BE49-F238E27FC236}">
                <a16:creationId xmlns:a16="http://schemas.microsoft.com/office/drawing/2014/main" id="{E9D9329E-62A7-4D38-84C1-067A61C50038}"/>
              </a:ext>
            </a:extLst>
          </p:cNvPr>
          <p:cNvPicPr>
            <a:picLocks noChangeAspect="1"/>
          </p:cNvPicPr>
          <p:nvPr/>
        </p:nvPicPr>
        <p:blipFill>
          <a:blip r:embed="rId2"/>
          <a:stretch>
            <a:fillRect/>
          </a:stretch>
        </p:blipFill>
        <p:spPr>
          <a:xfrm>
            <a:off x="6276975" y="2247092"/>
            <a:ext cx="5098810" cy="4020357"/>
          </a:xfrm>
          <a:prstGeom prst="rect">
            <a:avLst/>
          </a:prstGeom>
        </p:spPr>
      </p:pic>
    </p:spTree>
    <p:extLst>
      <p:ext uri="{BB962C8B-B14F-4D97-AF65-F5344CB8AC3E}">
        <p14:creationId xmlns:p14="http://schemas.microsoft.com/office/powerpoint/2010/main" val="1535149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337F9-3ACB-41DB-BB8B-7EB44C18C559}"/>
              </a:ext>
            </a:extLst>
          </p:cNvPr>
          <p:cNvSpPr>
            <a:spLocks noGrp="1"/>
          </p:cNvSpPr>
          <p:nvPr>
            <p:ph type="title"/>
          </p:nvPr>
        </p:nvSpPr>
        <p:spPr/>
        <p:txBody>
          <a:bodyPr/>
          <a:lstStyle/>
          <a:p>
            <a:r>
              <a:rPr lang="en-US" dirty="0"/>
              <a:t>Understanding and development of mitigations</a:t>
            </a:r>
          </a:p>
        </p:txBody>
      </p:sp>
      <p:sp>
        <p:nvSpPr>
          <p:cNvPr id="3" name="Content Placeholder 2">
            <a:extLst>
              <a:ext uri="{FF2B5EF4-FFF2-40B4-BE49-F238E27FC236}">
                <a16:creationId xmlns:a16="http://schemas.microsoft.com/office/drawing/2014/main" id="{28FD239E-A414-4A86-95F8-8195B7843A6C}"/>
              </a:ext>
            </a:extLst>
          </p:cNvPr>
          <p:cNvSpPr>
            <a:spLocks noGrp="1"/>
          </p:cNvSpPr>
          <p:nvPr>
            <p:ph idx="1"/>
          </p:nvPr>
        </p:nvSpPr>
        <p:spPr>
          <a:xfrm>
            <a:off x="895985" y="1840203"/>
            <a:ext cx="4638040" cy="822325"/>
          </a:xfrm>
        </p:spPr>
        <p:txBody>
          <a:bodyPr/>
          <a:lstStyle/>
          <a:p>
            <a:pPr marL="0" indent="0">
              <a:buNone/>
            </a:pPr>
            <a:r>
              <a:rPr lang="en-US" dirty="0"/>
              <a:t>Eaton Friction Energy Equation</a:t>
            </a:r>
          </a:p>
          <a:p>
            <a:r>
              <a:rPr lang="en-US" sz="2000" dirty="0"/>
              <a:t>Does not account for heat loss</a:t>
            </a:r>
          </a:p>
        </p:txBody>
      </p:sp>
      <p:sp>
        <p:nvSpPr>
          <p:cNvPr id="4" name="Content Placeholder 2">
            <a:extLst>
              <a:ext uri="{FF2B5EF4-FFF2-40B4-BE49-F238E27FC236}">
                <a16:creationId xmlns:a16="http://schemas.microsoft.com/office/drawing/2014/main" id="{372180C9-E1A8-44DA-AF26-FCACA81D3079}"/>
              </a:ext>
            </a:extLst>
          </p:cNvPr>
          <p:cNvSpPr txBox="1">
            <a:spLocks/>
          </p:cNvSpPr>
          <p:nvPr/>
        </p:nvSpPr>
        <p:spPr>
          <a:xfrm>
            <a:off x="6096000" y="1825624"/>
            <a:ext cx="5460124" cy="82232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a:t>3D static FEA model (new equation)</a:t>
            </a:r>
          </a:p>
          <a:p>
            <a:r>
              <a:rPr lang="en-US" sz="2000" dirty="0"/>
              <a:t>Accounts for heat loss, pure conduction</a:t>
            </a:r>
          </a:p>
        </p:txBody>
      </p:sp>
      <p:pic>
        <p:nvPicPr>
          <p:cNvPr id="7" name="Picture 6">
            <a:extLst>
              <a:ext uri="{FF2B5EF4-FFF2-40B4-BE49-F238E27FC236}">
                <a16:creationId xmlns:a16="http://schemas.microsoft.com/office/drawing/2014/main" id="{13CB7C93-10D8-4AE5-8026-8E806BACE57C}"/>
              </a:ext>
            </a:extLst>
          </p:cNvPr>
          <p:cNvPicPr/>
          <p:nvPr/>
        </p:nvPicPr>
        <p:blipFill>
          <a:blip r:embed="rId2"/>
          <a:stretch>
            <a:fillRect/>
          </a:stretch>
        </p:blipFill>
        <p:spPr>
          <a:xfrm>
            <a:off x="6587885" y="3000224"/>
            <a:ext cx="4003040" cy="2782571"/>
          </a:xfrm>
          <a:prstGeom prst="rect">
            <a:avLst/>
          </a:prstGeom>
        </p:spPr>
      </p:pic>
      <p:pic>
        <p:nvPicPr>
          <p:cNvPr id="6" name="Picture 5">
            <a:extLst>
              <a:ext uri="{FF2B5EF4-FFF2-40B4-BE49-F238E27FC236}">
                <a16:creationId xmlns:a16="http://schemas.microsoft.com/office/drawing/2014/main" id="{A738E1A6-286C-431C-9D65-73E313773C21}"/>
              </a:ext>
            </a:extLst>
          </p:cNvPr>
          <p:cNvPicPr/>
          <p:nvPr/>
        </p:nvPicPr>
        <p:blipFill>
          <a:blip r:embed="rId3"/>
          <a:stretch>
            <a:fillRect/>
          </a:stretch>
        </p:blipFill>
        <p:spPr>
          <a:xfrm>
            <a:off x="1213485" y="3000224"/>
            <a:ext cx="4003039" cy="2782571"/>
          </a:xfrm>
          <a:prstGeom prst="rect">
            <a:avLst/>
          </a:prstGeom>
        </p:spPr>
      </p:pic>
    </p:spTree>
    <p:extLst>
      <p:ext uri="{BB962C8B-B14F-4D97-AF65-F5344CB8AC3E}">
        <p14:creationId xmlns:p14="http://schemas.microsoft.com/office/powerpoint/2010/main" val="3135413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BEE0E-0695-4A72-9326-C2E7A832C298}"/>
              </a:ext>
            </a:extLst>
          </p:cNvPr>
          <p:cNvSpPr>
            <a:spLocks noGrp="1"/>
          </p:cNvSpPr>
          <p:nvPr>
            <p:ph type="title"/>
          </p:nvPr>
        </p:nvSpPr>
        <p:spPr/>
        <p:txBody>
          <a:bodyPr/>
          <a:lstStyle/>
          <a:p>
            <a:r>
              <a:rPr lang="en-US" dirty="0"/>
              <a:t>Understanding and development of mitigations</a:t>
            </a:r>
          </a:p>
        </p:txBody>
      </p:sp>
      <p:sp>
        <p:nvSpPr>
          <p:cNvPr id="4" name="Content Placeholder 2">
            <a:extLst>
              <a:ext uri="{FF2B5EF4-FFF2-40B4-BE49-F238E27FC236}">
                <a16:creationId xmlns:a16="http://schemas.microsoft.com/office/drawing/2014/main" id="{DA28DFE0-0D14-4EFD-A1BD-6BFDCE57F3E8}"/>
              </a:ext>
            </a:extLst>
          </p:cNvPr>
          <p:cNvSpPr txBox="1">
            <a:spLocks/>
          </p:cNvSpPr>
          <p:nvPr/>
        </p:nvSpPr>
        <p:spPr>
          <a:xfrm>
            <a:off x="467360" y="1735771"/>
            <a:ext cx="2752090" cy="419830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a:t>Applied equation to historical data</a:t>
            </a:r>
          </a:p>
          <a:p>
            <a:r>
              <a:rPr lang="en-US" sz="2000" dirty="0"/>
              <a:t>Equation predicts temperature as a function of side force, RPM, and ROP</a:t>
            </a:r>
          </a:p>
          <a:p>
            <a:r>
              <a:rPr lang="en-US" sz="2000" dirty="0"/>
              <a:t>Constants for contact area, friction factor, and power to heat efficiency</a:t>
            </a:r>
          </a:p>
        </p:txBody>
      </p:sp>
      <p:pic>
        <p:nvPicPr>
          <p:cNvPr id="5" name="Picture 4">
            <a:extLst>
              <a:ext uri="{FF2B5EF4-FFF2-40B4-BE49-F238E27FC236}">
                <a16:creationId xmlns:a16="http://schemas.microsoft.com/office/drawing/2014/main" id="{A6F6E88C-4EF1-4764-A620-E6E19CEC424B}"/>
              </a:ext>
            </a:extLst>
          </p:cNvPr>
          <p:cNvPicPr>
            <a:picLocks noChangeAspect="1"/>
          </p:cNvPicPr>
          <p:nvPr/>
        </p:nvPicPr>
        <p:blipFill>
          <a:blip r:embed="rId2"/>
          <a:stretch>
            <a:fillRect/>
          </a:stretch>
        </p:blipFill>
        <p:spPr>
          <a:xfrm>
            <a:off x="4000495" y="1960403"/>
            <a:ext cx="7367892" cy="3749040"/>
          </a:xfrm>
          <a:prstGeom prst="rect">
            <a:avLst/>
          </a:prstGeom>
        </p:spPr>
      </p:pic>
    </p:spTree>
    <p:extLst>
      <p:ext uri="{BB962C8B-B14F-4D97-AF65-F5344CB8AC3E}">
        <p14:creationId xmlns:p14="http://schemas.microsoft.com/office/powerpoint/2010/main" val="3750838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CC9B-AB91-4D57-878E-21AFD7EAD997}"/>
              </a:ext>
            </a:extLst>
          </p:cNvPr>
          <p:cNvSpPr>
            <a:spLocks noGrp="1"/>
          </p:cNvSpPr>
          <p:nvPr>
            <p:ph type="title"/>
          </p:nvPr>
        </p:nvSpPr>
        <p:spPr/>
        <p:txBody>
          <a:bodyPr/>
          <a:lstStyle/>
          <a:p>
            <a:r>
              <a:rPr lang="en-US" dirty="0"/>
              <a:t>Understanding and development of mitigations</a:t>
            </a:r>
          </a:p>
        </p:txBody>
      </p:sp>
      <p:sp>
        <p:nvSpPr>
          <p:cNvPr id="3" name="Content Placeholder 2">
            <a:extLst>
              <a:ext uri="{FF2B5EF4-FFF2-40B4-BE49-F238E27FC236}">
                <a16:creationId xmlns:a16="http://schemas.microsoft.com/office/drawing/2014/main" id="{DF746E92-AD51-4C12-92B1-458039891040}"/>
              </a:ext>
            </a:extLst>
          </p:cNvPr>
          <p:cNvSpPr>
            <a:spLocks noGrp="1"/>
          </p:cNvSpPr>
          <p:nvPr>
            <p:ph idx="1"/>
          </p:nvPr>
        </p:nvSpPr>
        <p:spPr>
          <a:xfrm>
            <a:off x="467360" y="1615597"/>
            <a:ext cx="4495165" cy="1241903"/>
          </a:xfrm>
        </p:spPr>
        <p:txBody>
          <a:bodyPr/>
          <a:lstStyle/>
          <a:p>
            <a:pPr marL="0" indent="0">
              <a:buNone/>
            </a:pPr>
            <a:r>
              <a:rPr lang="en-US" dirty="0"/>
              <a:t>Operational guideline</a:t>
            </a:r>
          </a:p>
          <a:p>
            <a:r>
              <a:rPr lang="en-US" sz="2000" dirty="0"/>
              <a:t>Function of side force, RPM, ROP</a:t>
            </a:r>
          </a:p>
          <a:p>
            <a:r>
              <a:rPr lang="en-US" sz="2000" dirty="0"/>
              <a:t>Heat austenitizing temperature lines</a:t>
            </a:r>
          </a:p>
        </p:txBody>
      </p:sp>
      <p:pic>
        <p:nvPicPr>
          <p:cNvPr id="4" name="Picture 3">
            <a:extLst>
              <a:ext uri="{FF2B5EF4-FFF2-40B4-BE49-F238E27FC236}">
                <a16:creationId xmlns:a16="http://schemas.microsoft.com/office/drawing/2014/main" id="{D7713AF2-144C-41EF-988E-7BD3B3896CBA}"/>
              </a:ext>
            </a:extLst>
          </p:cNvPr>
          <p:cNvPicPr>
            <a:picLocks noChangeAspect="1"/>
          </p:cNvPicPr>
          <p:nvPr/>
        </p:nvPicPr>
        <p:blipFill>
          <a:blip r:embed="rId2"/>
          <a:stretch>
            <a:fillRect/>
          </a:stretch>
        </p:blipFill>
        <p:spPr>
          <a:xfrm>
            <a:off x="617345" y="2924175"/>
            <a:ext cx="4705193" cy="3781425"/>
          </a:xfrm>
          <a:prstGeom prst="rect">
            <a:avLst/>
          </a:prstGeom>
        </p:spPr>
      </p:pic>
      <p:sp>
        <p:nvSpPr>
          <p:cNvPr id="5" name="Content Placeholder 2">
            <a:extLst>
              <a:ext uri="{FF2B5EF4-FFF2-40B4-BE49-F238E27FC236}">
                <a16:creationId xmlns:a16="http://schemas.microsoft.com/office/drawing/2014/main" id="{D89D3D01-DD01-4831-AFB8-B01B5EFE8DB9}"/>
              </a:ext>
            </a:extLst>
          </p:cNvPr>
          <p:cNvSpPr txBox="1">
            <a:spLocks/>
          </p:cNvSpPr>
          <p:nvPr/>
        </p:nvSpPr>
        <p:spPr>
          <a:xfrm>
            <a:off x="6096000" y="1615596"/>
            <a:ext cx="4023337" cy="124190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a:t>Real time monitoring</a:t>
            </a:r>
          </a:p>
          <a:p>
            <a:r>
              <a:rPr lang="en-US" sz="2000" dirty="0"/>
              <a:t>Algorithm predicts temperature real time when pipe is rotating and tracks in cumulative fashion</a:t>
            </a:r>
          </a:p>
        </p:txBody>
      </p:sp>
      <p:pic>
        <p:nvPicPr>
          <p:cNvPr id="6" name="Picture 5">
            <a:extLst>
              <a:ext uri="{FF2B5EF4-FFF2-40B4-BE49-F238E27FC236}">
                <a16:creationId xmlns:a16="http://schemas.microsoft.com/office/drawing/2014/main" id="{BAE63189-5B52-4B42-A694-F546DCE043F4}"/>
              </a:ext>
            </a:extLst>
          </p:cNvPr>
          <p:cNvPicPr>
            <a:picLocks noChangeAspect="1"/>
          </p:cNvPicPr>
          <p:nvPr/>
        </p:nvPicPr>
        <p:blipFill>
          <a:blip r:embed="rId3"/>
          <a:stretch>
            <a:fillRect/>
          </a:stretch>
        </p:blipFill>
        <p:spPr>
          <a:xfrm>
            <a:off x="10119337" y="1567972"/>
            <a:ext cx="1663681" cy="4391027"/>
          </a:xfrm>
          <a:prstGeom prst="rect">
            <a:avLst/>
          </a:prstGeom>
        </p:spPr>
      </p:pic>
      <p:sp>
        <p:nvSpPr>
          <p:cNvPr id="7" name="Content Placeholder 2">
            <a:extLst>
              <a:ext uri="{FF2B5EF4-FFF2-40B4-BE49-F238E27FC236}">
                <a16:creationId xmlns:a16="http://schemas.microsoft.com/office/drawing/2014/main" id="{1CAA3872-C5B5-455B-A56E-B04C7BB57DBB}"/>
              </a:ext>
            </a:extLst>
          </p:cNvPr>
          <p:cNvSpPr txBox="1">
            <a:spLocks/>
          </p:cNvSpPr>
          <p:nvPr/>
        </p:nvSpPr>
        <p:spPr>
          <a:xfrm>
            <a:off x="6096000" y="3429000"/>
            <a:ext cx="4495165" cy="124190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a:t>Mitigation table</a:t>
            </a:r>
          </a:p>
          <a:p>
            <a:r>
              <a:rPr lang="en-US" sz="2000" dirty="0"/>
              <a:t>Chevron Guidance Document</a:t>
            </a:r>
          </a:p>
        </p:txBody>
      </p:sp>
      <p:pic>
        <p:nvPicPr>
          <p:cNvPr id="9" name="Picture 8">
            <a:extLst>
              <a:ext uri="{FF2B5EF4-FFF2-40B4-BE49-F238E27FC236}">
                <a16:creationId xmlns:a16="http://schemas.microsoft.com/office/drawing/2014/main" id="{F0E946FA-F2B8-489A-AC12-10397C0C3A41}"/>
              </a:ext>
            </a:extLst>
          </p:cNvPr>
          <p:cNvPicPr>
            <a:picLocks noChangeAspect="1"/>
          </p:cNvPicPr>
          <p:nvPr/>
        </p:nvPicPr>
        <p:blipFill>
          <a:blip r:embed="rId4"/>
          <a:stretch>
            <a:fillRect/>
          </a:stretch>
        </p:blipFill>
        <p:spPr>
          <a:xfrm>
            <a:off x="6033044" y="4395528"/>
            <a:ext cx="3719740" cy="2136337"/>
          </a:xfrm>
          <a:prstGeom prst="rect">
            <a:avLst/>
          </a:prstGeom>
        </p:spPr>
      </p:pic>
    </p:spTree>
    <p:extLst>
      <p:ext uri="{BB962C8B-B14F-4D97-AF65-F5344CB8AC3E}">
        <p14:creationId xmlns:p14="http://schemas.microsoft.com/office/powerpoint/2010/main" val="1133366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75921-9B8C-479B-AAAD-DFFB95631208}"/>
              </a:ext>
            </a:extLst>
          </p:cNvPr>
          <p:cNvSpPr>
            <a:spLocks noGrp="1"/>
          </p:cNvSpPr>
          <p:nvPr>
            <p:ph type="title"/>
          </p:nvPr>
        </p:nvSpPr>
        <p:spPr/>
        <p:txBody>
          <a:bodyPr/>
          <a:lstStyle/>
          <a:p>
            <a:r>
              <a:rPr lang="en-US" dirty="0"/>
              <a:t>Challenges and lessons learned</a:t>
            </a:r>
          </a:p>
        </p:txBody>
      </p:sp>
      <p:sp>
        <p:nvSpPr>
          <p:cNvPr id="3" name="Content Placeholder 2">
            <a:extLst>
              <a:ext uri="{FF2B5EF4-FFF2-40B4-BE49-F238E27FC236}">
                <a16:creationId xmlns:a16="http://schemas.microsoft.com/office/drawing/2014/main" id="{0E284EF4-70D4-4D83-A6B3-F56307BA9766}"/>
              </a:ext>
            </a:extLst>
          </p:cNvPr>
          <p:cNvSpPr>
            <a:spLocks noGrp="1"/>
          </p:cNvSpPr>
          <p:nvPr>
            <p:ph idx="1"/>
          </p:nvPr>
        </p:nvSpPr>
        <p:spPr/>
        <p:txBody>
          <a:bodyPr/>
          <a:lstStyle/>
          <a:p>
            <a:pPr marL="0" indent="0">
              <a:buNone/>
            </a:pPr>
            <a:r>
              <a:rPr lang="en-US" dirty="0"/>
              <a:t>Lessons learned</a:t>
            </a:r>
          </a:p>
          <a:p>
            <a:r>
              <a:rPr lang="en-US" sz="2000" dirty="0"/>
              <a:t>Never say never</a:t>
            </a:r>
          </a:p>
          <a:p>
            <a:r>
              <a:rPr lang="en-US" sz="2000" dirty="0"/>
              <a:t>Get it done</a:t>
            </a:r>
          </a:p>
          <a:p>
            <a:r>
              <a:rPr lang="en-US" sz="2000" dirty="0"/>
              <a:t>Cast a wide net</a:t>
            </a:r>
          </a:p>
          <a:p>
            <a:pPr marL="0" indent="0">
              <a:buNone/>
            </a:pPr>
            <a:endParaRPr lang="en-US" sz="2000" dirty="0"/>
          </a:p>
          <a:p>
            <a:pPr marL="0" indent="0">
              <a:buNone/>
            </a:pPr>
            <a:r>
              <a:rPr lang="en-US" dirty="0"/>
              <a:t>Challenges</a:t>
            </a:r>
          </a:p>
          <a:p>
            <a:r>
              <a:rPr lang="en-US" sz="2000" dirty="0"/>
              <a:t>Lack of recovered failed casing required inferences from non-failed wells and external collaboration to draw conclusions</a:t>
            </a:r>
          </a:p>
          <a:p>
            <a:r>
              <a:rPr lang="en-US" sz="2000" dirty="0"/>
              <a:t>Inability to calibrate FEA temperature prediction model with physical lab testing</a:t>
            </a:r>
          </a:p>
          <a:p>
            <a:r>
              <a:rPr lang="en-US" sz="2000" dirty="0"/>
              <a:t>Implementation of mitigation measures increased cost / risk and needed to be justified</a:t>
            </a:r>
          </a:p>
          <a:p>
            <a:pPr marL="0" indent="0">
              <a:buNone/>
            </a:pPr>
            <a:endParaRPr lang="en-US" sz="2000" dirty="0"/>
          </a:p>
        </p:txBody>
      </p:sp>
    </p:spTree>
    <p:extLst>
      <p:ext uri="{BB962C8B-B14F-4D97-AF65-F5344CB8AC3E}">
        <p14:creationId xmlns:p14="http://schemas.microsoft.com/office/powerpoint/2010/main" val="1875315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A8C083-097D-4D97-AD57-6726D083B50F}"/>
              </a:ext>
            </a:extLst>
          </p:cNvPr>
          <p:cNvSpPr>
            <a:spLocks noGrp="1"/>
          </p:cNvSpPr>
          <p:nvPr>
            <p:ph idx="1"/>
          </p:nvPr>
        </p:nvSpPr>
        <p:spPr/>
        <p:txBody>
          <a:bodyPr/>
          <a:lstStyle/>
          <a:p>
            <a:pPr marL="0" indent="0">
              <a:buNone/>
            </a:pPr>
            <a:r>
              <a:rPr lang="en-US" dirty="0"/>
              <a:t>Q&amp;A</a:t>
            </a:r>
          </a:p>
        </p:txBody>
      </p:sp>
    </p:spTree>
    <p:extLst>
      <p:ext uri="{BB962C8B-B14F-4D97-AF65-F5344CB8AC3E}">
        <p14:creationId xmlns:p14="http://schemas.microsoft.com/office/powerpoint/2010/main" val="4016282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2A7AF-A1D8-42B4-8A78-3D5BF8416629}"/>
              </a:ext>
            </a:extLst>
          </p:cNvPr>
          <p:cNvSpPr>
            <a:spLocks noGrp="1"/>
          </p:cNvSpPr>
          <p:nvPr>
            <p:ph type="title"/>
          </p:nvPr>
        </p:nvSpPr>
        <p:spPr/>
        <p:txBody>
          <a:bodyPr/>
          <a:lstStyle/>
          <a:p>
            <a:r>
              <a:rPr lang="en-US" dirty="0"/>
              <a:t>Presenter #1 – Michael Fitzsimmons</a:t>
            </a:r>
          </a:p>
        </p:txBody>
      </p:sp>
      <p:sp>
        <p:nvSpPr>
          <p:cNvPr id="3" name="Content Placeholder 2">
            <a:extLst>
              <a:ext uri="{FF2B5EF4-FFF2-40B4-BE49-F238E27FC236}">
                <a16:creationId xmlns:a16="http://schemas.microsoft.com/office/drawing/2014/main" id="{56D29F67-4029-4104-8D4C-4827A7CDA580}"/>
              </a:ext>
            </a:extLst>
          </p:cNvPr>
          <p:cNvSpPr>
            <a:spLocks noGrp="1"/>
          </p:cNvSpPr>
          <p:nvPr>
            <p:ph idx="1"/>
          </p:nvPr>
        </p:nvSpPr>
        <p:spPr>
          <a:xfrm>
            <a:off x="5628639" y="1198880"/>
            <a:ext cx="6207761" cy="4697095"/>
          </a:xfrm>
        </p:spPr>
        <p:txBody>
          <a:bodyPr/>
          <a:lstStyle/>
          <a:p>
            <a:pPr marL="0" indent="0">
              <a:buNone/>
            </a:pPr>
            <a:r>
              <a:rPr lang="en-US" sz="2000" b="1" dirty="0"/>
              <a:t>Biography</a:t>
            </a:r>
          </a:p>
          <a:p>
            <a:r>
              <a:rPr lang="en-US" sz="2000" dirty="0"/>
              <a:t>Michael Fitzsimmons, joined Chevron in 2002 as a Production Engineer and has held the following roles:</a:t>
            </a:r>
          </a:p>
          <a:p>
            <a:pPr lvl="1"/>
            <a:r>
              <a:rPr lang="en-US" sz="2000" dirty="0"/>
              <a:t>Bakersfield, California</a:t>
            </a:r>
          </a:p>
          <a:p>
            <a:pPr lvl="2"/>
            <a:r>
              <a:rPr lang="en-US" dirty="0"/>
              <a:t>Production Engineer, 2002-2005</a:t>
            </a:r>
          </a:p>
          <a:p>
            <a:pPr lvl="2"/>
            <a:r>
              <a:rPr lang="en-US" dirty="0"/>
              <a:t>Drill Site Manager, 2005-2006</a:t>
            </a:r>
          </a:p>
          <a:p>
            <a:pPr lvl="2"/>
            <a:r>
              <a:rPr lang="en-US" dirty="0"/>
              <a:t>Drilling Engineer, 2006-2008</a:t>
            </a:r>
          </a:p>
          <a:p>
            <a:pPr lvl="1"/>
            <a:r>
              <a:rPr lang="en-US" sz="2000" dirty="0"/>
              <a:t>Bangkok, Thailand</a:t>
            </a:r>
          </a:p>
          <a:p>
            <a:pPr lvl="2"/>
            <a:r>
              <a:rPr lang="en-US" dirty="0"/>
              <a:t>Drilling Engineer, 2008-2010</a:t>
            </a:r>
          </a:p>
          <a:p>
            <a:pPr lvl="2"/>
            <a:r>
              <a:rPr lang="en-US" dirty="0"/>
              <a:t>Production Engineer, 2010-2012</a:t>
            </a:r>
          </a:p>
          <a:p>
            <a:pPr lvl="1"/>
            <a:r>
              <a:rPr lang="en-US" sz="2000" dirty="0"/>
              <a:t>Houston, Texas</a:t>
            </a:r>
          </a:p>
          <a:p>
            <a:pPr lvl="2"/>
            <a:r>
              <a:rPr lang="en-US" dirty="0"/>
              <a:t>ETC Drilling Engineering Team Lead, 2012-2014</a:t>
            </a:r>
          </a:p>
          <a:p>
            <a:pPr lvl="2"/>
            <a:r>
              <a:rPr lang="en-US" dirty="0"/>
              <a:t>GOM Drilling Engineer, 2014-2016</a:t>
            </a:r>
          </a:p>
          <a:p>
            <a:pPr lvl="2"/>
            <a:r>
              <a:rPr lang="en-US" dirty="0"/>
              <a:t>GOM Well Design, 2016 - Present</a:t>
            </a:r>
          </a:p>
          <a:p>
            <a:r>
              <a:rPr lang="en-US" sz="2000" dirty="0"/>
              <a:t>Michael Fitzsimmons has a B.S. in Petroleum Engineering from Texas A&amp;M University</a:t>
            </a:r>
          </a:p>
          <a:p>
            <a:endParaRPr lang="en-US" dirty="0"/>
          </a:p>
        </p:txBody>
      </p:sp>
      <p:sp>
        <p:nvSpPr>
          <p:cNvPr id="4" name="Content Placeholder 4">
            <a:extLst>
              <a:ext uri="{FF2B5EF4-FFF2-40B4-BE49-F238E27FC236}">
                <a16:creationId xmlns:a16="http://schemas.microsoft.com/office/drawing/2014/main" id="{D905DFD5-17A3-4F36-BD94-4F863D0FB086}"/>
              </a:ext>
            </a:extLst>
          </p:cNvPr>
          <p:cNvSpPr txBox="1">
            <a:spLocks/>
          </p:cNvSpPr>
          <p:nvPr/>
        </p:nvSpPr>
        <p:spPr>
          <a:xfrm>
            <a:off x="-1" y="4972555"/>
            <a:ext cx="5120640" cy="1609983"/>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defTabSz="544237">
              <a:spcBef>
                <a:spcPts val="595"/>
              </a:spcBef>
              <a:buFont typeface="Arial"/>
              <a:buNone/>
            </a:pPr>
            <a:r>
              <a:rPr lang="en-US" dirty="0">
                <a:solidFill>
                  <a:prstClr val="black"/>
                </a:solidFill>
              </a:rPr>
              <a:t>Drilling Engineer </a:t>
            </a:r>
          </a:p>
          <a:p>
            <a:pPr marL="0" indent="0" algn="ctr" defTabSz="544237">
              <a:spcBef>
                <a:spcPts val="595"/>
              </a:spcBef>
              <a:buFont typeface="Arial"/>
              <a:buNone/>
            </a:pPr>
            <a:r>
              <a:rPr lang="en-US" dirty="0">
                <a:solidFill>
                  <a:prstClr val="black"/>
                </a:solidFill>
              </a:rPr>
              <a:t>Chevron</a:t>
            </a:r>
          </a:p>
          <a:p>
            <a:pPr marL="0" indent="0" algn="ctr" defTabSz="544237">
              <a:spcBef>
                <a:spcPts val="595"/>
              </a:spcBef>
              <a:buFont typeface="Arial"/>
              <a:buNone/>
            </a:pPr>
            <a:r>
              <a:rPr lang="en-US" dirty="0">
                <a:solidFill>
                  <a:prstClr val="black"/>
                </a:solidFill>
              </a:rPr>
              <a:t>Houston, Texas</a:t>
            </a:r>
          </a:p>
        </p:txBody>
      </p:sp>
      <p:pic>
        <p:nvPicPr>
          <p:cNvPr id="5" name="Picture 4">
            <a:extLst>
              <a:ext uri="{FF2B5EF4-FFF2-40B4-BE49-F238E27FC236}">
                <a16:creationId xmlns:a16="http://schemas.microsoft.com/office/drawing/2014/main" id="{3F96EEB3-D75B-4193-A520-A31EEAEA7187}"/>
              </a:ext>
            </a:extLst>
          </p:cNvPr>
          <p:cNvPicPr>
            <a:picLocks noChangeAspect="1"/>
          </p:cNvPicPr>
          <p:nvPr/>
        </p:nvPicPr>
        <p:blipFill>
          <a:blip r:embed="rId2"/>
          <a:stretch>
            <a:fillRect/>
          </a:stretch>
        </p:blipFill>
        <p:spPr>
          <a:xfrm>
            <a:off x="1377661" y="1644775"/>
            <a:ext cx="2365317" cy="3153756"/>
          </a:xfrm>
          <a:prstGeom prst="rect">
            <a:avLst/>
          </a:prstGeom>
        </p:spPr>
      </p:pic>
    </p:spTree>
    <p:extLst>
      <p:ext uri="{BB962C8B-B14F-4D97-AF65-F5344CB8AC3E}">
        <p14:creationId xmlns:p14="http://schemas.microsoft.com/office/powerpoint/2010/main" val="3722591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2A7AF-A1D8-42B4-8A78-3D5BF8416629}"/>
              </a:ext>
            </a:extLst>
          </p:cNvPr>
          <p:cNvSpPr>
            <a:spLocks noGrp="1"/>
          </p:cNvSpPr>
          <p:nvPr>
            <p:ph type="title"/>
          </p:nvPr>
        </p:nvSpPr>
        <p:spPr/>
        <p:txBody>
          <a:bodyPr/>
          <a:lstStyle/>
          <a:p>
            <a:r>
              <a:rPr lang="en-US" dirty="0"/>
              <a:t>Presenter #2 – Rollyn Reyes</a:t>
            </a:r>
          </a:p>
        </p:txBody>
      </p:sp>
      <p:sp>
        <p:nvSpPr>
          <p:cNvPr id="3" name="Content Placeholder 2">
            <a:extLst>
              <a:ext uri="{FF2B5EF4-FFF2-40B4-BE49-F238E27FC236}">
                <a16:creationId xmlns:a16="http://schemas.microsoft.com/office/drawing/2014/main" id="{56D29F67-4029-4104-8D4C-4827A7CDA580}"/>
              </a:ext>
            </a:extLst>
          </p:cNvPr>
          <p:cNvSpPr>
            <a:spLocks noGrp="1"/>
          </p:cNvSpPr>
          <p:nvPr>
            <p:ph idx="1"/>
          </p:nvPr>
        </p:nvSpPr>
        <p:spPr>
          <a:xfrm>
            <a:off x="5661346" y="1373415"/>
            <a:ext cx="5740400" cy="4697095"/>
          </a:xfrm>
        </p:spPr>
        <p:txBody>
          <a:bodyPr/>
          <a:lstStyle/>
          <a:p>
            <a:pPr marL="0" indent="0">
              <a:buNone/>
            </a:pPr>
            <a:r>
              <a:rPr lang="en-US" sz="2000" b="1" dirty="0"/>
              <a:t>Biography</a:t>
            </a:r>
          </a:p>
          <a:p>
            <a:r>
              <a:rPr lang="en-US" sz="2000" dirty="0"/>
              <a:t>Rollyn Reyes was previously employed as a contractor and as an employee for Chevron in various roles including:</a:t>
            </a:r>
          </a:p>
          <a:p>
            <a:pPr lvl="1"/>
            <a:r>
              <a:rPr lang="en-US" sz="2000" dirty="0"/>
              <a:t>ETC DSC Operations Drilling Engineer, 2019</a:t>
            </a:r>
          </a:p>
          <a:p>
            <a:pPr lvl="1"/>
            <a:r>
              <a:rPr lang="en-US" sz="2000" dirty="0"/>
              <a:t>GOMBU Contract Well Design Engineer, 2015 – 2019</a:t>
            </a:r>
          </a:p>
          <a:p>
            <a:pPr lvl="1"/>
            <a:r>
              <a:rPr lang="en-US" sz="2000" dirty="0"/>
              <a:t>DWEP Contract Halliburton Landmark Drilling Consultant, 2012 – 2014 </a:t>
            </a:r>
          </a:p>
          <a:p>
            <a:r>
              <a:rPr lang="en-US" sz="2000" dirty="0"/>
              <a:t>Before Chevron, Rollyn Reyes worked for </a:t>
            </a:r>
            <a:r>
              <a:rPr lang="en-US" sz="2000" dirty="0" err="1"/>
              <a:t>SandRidge</a:t>
            </a:r>
            <a:r>
              <a:rPr lang="en-US" sz="2000" dirty="0"/>
              <a:t> Energy as a Drilling Engineer from 2014 – 2015 and Halliburton Landmark as a Sr. Drilling Consultant Team Lead from 2011 to 2014</a:t>
            </a:r>
          </a:p>
          <a:p>
            <a:r>
              <a:rPr lang="en-US" sz="2000" dirty="0"/>
              <a:t>Rollyn Reyes has a B.S. in Petroleum Engineering from the University of Texas at Austin</a:t>
            </a:r>
          </a:p>
          <a:p>
            <a:endParaRPr lang="en-US" dirty="0"/>
          </a:p>
        </p:txBody>
      </p:sp>
      <p:sp>
        <p:nvSpPr>
          <p:cNvPr id="4" name="Content Placeholder 4">
            <a:extLst>
              <a:ext uri="{FF2B5EF4-FFF2-40B4-BE49-F238E27FC236}">
                <a16:creationId xmlns:a16="http://schemas.microsoft.com/office/drawing/2014/main" id="{D905DFD5-17A3-4F36-BD94-4F863D0FB086}"/>
              </a:ext>
            </a:extLst>
          </p:cNvPr>
          <p:cNvSpPr txBox="1">
            <a:spLocks/>
          </p:cNvSpPr>
          <p:nvPr/>
        </p:nvSpPr>
        <p:spPr>
          <a:xfrm>
            <a:off x="-304801" y="5515480"/>
            <a:ext cx="5120640" cy="1609983"/>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defTabSz="544237">
              <a:spcBef>
                <a:spcPts val="595"/>
              </a:spcBef>
              <a:buFont typeface="Arial"/>
              <a:buNone/>
            </a:pPr>
            <a:r>
              <a:rPr lang="en-US" dirty="0">
                <a:solidFill>
                  <a:prstClr val="black"/>
                </a:solidFill>
              </a:rPr>
              <a:t>Petroleum Engineer</a:t>
            </a:r>
          </a:p>
          <a:p>
            <a:pPr marL="0" indent="0" algn="ctr" defTabSz="544237">
              <a:spcBef>
                <a:spcPts val="595"/>
              </a:spcBef>
              <a:buFont typeface="Arial"/>
              <a:buNone/>
            </a:pPr>
            <a:r>
              <a:rPr lang="en-US" dirty="0">
                <a:solidFill>
                  <a:prstClr val="black"/>
                </a:solidFill>
              </a:rPr>
              <a:t>Houston, Texas</a:t>
            </a:r>
          </a:p>
        </p:txBody>
      </p:sp>
      <p:pic>
        <p:nvPicPr>
          <p:cNvPr id="6" name="Picture 2" descr="4f5971bc-192a-41d3-91a5-b33fb9ec3b75@prod">
            <a:extLst>
              <a:ext uri="{FF2B5EF4-FFF2-40B4-BE49-F238E27FC236}">
                <a16:creationId xmlns:a16="http://schemas.microsoft.com/office/drawing/2014/main" id="{6A10AA36-C73A-446D-A4D6-E631818EF5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207" b="20410"/>
          <a:stretch/>
        </p:blipFill>
        <p:spPr bwMode="auto">
          <a:xfrm>
            <a:off x="850581" y="1767701"/>
            <a:ext cx="2809875" cy="368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8798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1C636-A02A-4107-AABA-E88D5E9FFD91}"/>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46D93A51-1BB4-40BC-82BB-7B748FA36BCB}"/>
              </a:ext>
            </a:extLst>
          </p:cNvPr>
          <p:cNvSpPr>
            <a:spLocks noGrp="1"/>
          </p:cNvSpPr>
          <p:nvPr>
            <p:ph idx="1"/>
          </p:nvPr>
        </p:nvSpPr>
        <p:spPr>
          <a:xfrm>
            <a:off x="232227" y="1586290"/>
            <a:ext cx="3725078" cy="2516906"/>
          </a:xfrm>
          <a:ln>
            <a:solidFill>
              <a:schemeClr val="tx1"/>
            </a:solidFill>
          </a:ln>
        </p:spPr>
        <p:txBody>
          <a:bodyPr/>
          <a:lstStyle/>
          <a:p>
            <a:pPr marL="0" indent="0">
              <a:buNone/>
            </a:pPr>
            <a:r>
              <a:rPr lang="en-US" dirty="0"/>
              <a:t>Topics</a:t>
            </a:r>
          </a:p>
          <a:p>
            <a:r>
              <a:rPr lang="en-US" sz="1800" dirty="0"/>
              <a:t>Introduction</a:t>
            </a:r>
          </a:p>
          <a:p>
            <a:r>
              <a:rPr lang="en-US" sz="1800" dirty="0"/>
              <a:t>What is heat checking?</a:t>
            </a:r>
          </a:p>
          <a:p>
            <a:r>
              <a:rPr lang="en-US" sz="1800" dirty="0"/>
              <a:t>RCA summary / FEA analysis</a:t>
            </a:r>
          </a:p>
          <a:p>
            <a:r>
              <a:rPr lang="en-US" sz="1800" dirty="0"/>
              <a:t>Mitigations / implementation</a:t>
            </a:r>
          </a:p>
          <a:p>
            <a:r>
              <a:rPr lang="en-US" sz="1800" dirty="0"/>
              <a:t>Challenges and lessons learned</a:t>
            </a:r>
          </a:p>
        </p:txBody>
      </p:sp>
      <p:sp>
        <p:nvSpPr>
          <p:cNvPr id="4" name="AutoShape 8">
            <a:extLst>
              <a:ext uri="{FF2B5EF4-FFF2-40B4-BE49-F238E27FC236}">
                <a16:creationId xmlns:a16="http://schemas.microsoft.com/office/drawing/2014/main" id="{66B42990-617B-4B85-8CAA-EACFF6821605}"/>
              </a:ext>
            </a:extLst>
          </p:cNvPr>
          <p:cNvSpPr>
            <a:spLocks noChangeAspect="1" noChangeArrowheads="1"/>
          </p:cNvSpPr>
          <p:nvPr/>
        </p:nvSpPr>
        <p:spPr bwMode="ltGray">
          <a:xfrm rot="5400000">
            <a:off x="3291193" y="2688848"/>
            <a:ext cx="2544298" cy="430305"/>
          </a:xfrm>
          <a:prstGeom prst="triangle">
            <a:avLst>
              <a:gd name="adj" fmla="val 48796"/>
            </a:avLst>
          </a:prstGeom>
          <a:solidFill>
            <a:srgbClr val="8C8F93"/>
          </a:solidFill>
          <a:ln w="9525">
            <a:noFill/>
            <a:miter lim="800000"/>
            <a:headEnd/>
            <a:tailEnd/>
          </a:ln>
        </p:spPr>
        <p:txBody>
          <a:bodyPr wrap="none" lIns="130597" tIns="65298" rIns="130597" bIns="65298" anchor="ctr"/>
          <a:lstStyle/>
          <a:p>
            <a:pPr algn="ctr" eaLnBrk="0" hangingPunct="0"/>
            <a:endParaRPr lang="en-GB" sz="1700" dirty="0">
              <a:solidFill>
                <a:srgbClr val="333333"/>
              </a:solidFill>
            </a:endParaRPr>
          </a:p>
        </p:txBody>
      </p:sp>
      <p:sp>
        <p:nvSpPr>
          <p:cNvPr id="6" name="Content Placeholder 2">
            <a:extLst>
              <a:ext uri="{FF2B5EF4-FFF2-40B4-BE49-F238E27FC236}">
                <a16:creationId xmlns:a16="http://schemas.microsoft.com/office/drawing/2014/main" id="{C89BDBA0-094E-4116-815D-10F899C4AB44}"/>
              </a:ext>
            </a:extLst>
          </p:cNvPr>
          <p:cNvSpPr txBox="1">
            <a:spLocks/>
          </p:cNvSpPr>
          <p:nvPr/>
        </p:nvSpPr>
        <p:spPr>
          <a:xfrm>
            <a:off x="4984207" y="1586290"/>
            <a:ext cx="6975566" cy="2947610"/>
          </a:xfrm>
          <a:prstGeom prst="rect">
            <a:avLst/>
          </a:prstGeom>
          <a:ln>
            <a:solidFill>
              <a:schemeClr val="tx1"/>
            </a:solidFill>
          </a:ln>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a:t>Key messages</a:t>
            </a:r>
          </a:p>
          <a:p>
            <a:r>
              <a:rPr lang="en-US" sz="1800" dirty="0"/>
              <a:t>Chevron experienced four casing leaks between 2014 and 2018 in subsea deepwater environments that were not explained by traditional failure modes (wear / improper make up)</a:t>
            </a:r>
          </a:p>
          <a:p>
            <a:r>
              <a:rPr lang="en-US" sz="1800" dirty="0"/>
              <a:t>A RCA looking at various industry failures concluded drill pipe rotation can cause the surface of the casing to exceed steel austenitizing temperatures and when followed by rapid quenching from the mud can result in heat check cracks, potentially leading to through wall propagation and failure.</a:t>
            </a:r>
          </a:p>
        </p:txBody>
      </p:sp>
      <p:sp>
        <p:nvSpPr>
          <p:cNvPr id="7" name="AutoShape 8">
            <a:extLst>
              <a:ext uri="{FF2B5EF4-FFF2-40B4-BE49-F238E27FC236}">
                <a16:creationId xmlns:a16="http://schemas.microsoft.com/office/drawing/2014/main" id="{BA266697-D516-4D02-95D3-85F8E6B0BB90}"/>
              </a:ext>
            </a:extLst>
          </p:cNvPr>
          <p:cNvSpPr>
            <a:spLocks noChangeAspect="1" noChangeArrowheads="1"/>
          </p:cNvSpPr>
          <p:nvPr/>
        </p:nvSpPr>
        <p:spPr bwMode="ltGray">
          <a:xfrm rot="10800000">
            <a:off x="4984207" y="4606814"/>
            <a:ext cx="6975566" cy="553579"/>
          </a:xfrm>
          <a:prstGeom prst="triangle">
            <a:avLst>
              <a:gd name="adj" fmla="val 48796"/>
            </a:avLst>
          </a:prstGeom>
          <a:solidFill>
            <a:srgbClr val="8C8F93"/>
          </a:solidFill>
          <a:ln w="9525">
            <a:noFill/>
            <a:miter lim="800000"/>
            <a:headEnd/>
            <a:tailEnd/>
          </a:ln>
        </p:spPr>
        <p:txBody>
          <a:bodyPr wrap="none" lIns="130597" tIns="65298" rIns="130597" bIns="65298" anchor="ctr"/>
          <a:lstStyle/>
          <a:p>
            <a:pPr algn="ctr" eaLnBrk="0" hangingPunct="0"/>
            <a:endParaRPr lang="en-GB" sz="1700" dirty="0">
              <a:solidFill>
                <a:srgbClr val="333333"/>
              </a:solidFill>
            </a:endParaRPr>
          </a:p>
        </p:txBody>
      </p:sp>
      <p:sp>
        <p:nvSpPr>
          <p:cNvPr id="8" name="Content Placeholder 2">
            <a:extLst>
              <a:ext uri="{FF2B5EF4-FFF2-40B4-BE49-F238E27FC236}">
                <a16:creationId xmlns:a16="http://schemas.microsoft.com/office/drawing/2014/main" id="{A11EB237-5031-48CF-BF73-2854670C27BC}"/>
              </a:ext>
            </a:extLst>
          </p:cNvPr>
          <p:cNvSpPr txBox="1">
            <a:spLocks/>
          </p:cNvSpPr>
          <p:nvPr/>
        </p:nvSpPr>
        <p:spPr>
          <a:xfrm>
            <a:off x="102378" y="5226149"/>
            <a:ext cx="11889326" cy="1519917"/>
          </a:xfrm>
          <a:prstGeom prst="rect">
            <a:avLst/>
          </a:prstGeom>
          <a:ln>
            <a:solidFill>
              <a:schemeClr val="tx1"/>
            </a:solidFill>
          </a:ln>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a:t>Objectives and value</a:t>
            </a:r>
          </a:p>
          <a:p>
            <a:r>
              <a:rPr lang="en-US" sz="1800" dirty="0"/>
              <a:t>Share with industry the realization / understanding of a new casing failure mode</a:t>
            </a:r>
          </a:p>
          <a:p>
            <a:r>
              <a:rPr lang="en-US" sz="1800" dirty="0"/>
              <a:t>Share with industry the mitigations put in place to avoid future failures including a proposed operational guideline and real time monitoring plan based on 3D FEA modeling</a:t>
            </a:r>
          </a:p>
          <a:p>
            <a:endParaRPr lang="en-US" sz="2000" dirty="0"/>
          </a:p>
        </p:txBody>
      </p:sp>
    </p:spTree>
    <p:extLst>
      <p:ext uri="{BB962C8B-B14F-4D97-AF65-F5344CB8AC3E}">
        <p14:creationId xmlns:p14="http://schemas.microsoft.com/office/powerpoint/2010/main" val="2664761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EA90E-7F45-48AD-94CA-DA3F24686F95}"/>
              </a:ext>
            </a:extLst>
          </p:cNvPr>
          <p:cNvSpPr>
            <a:spLocks noGrp="1"/>
          </p:cNvSpPr>
          <p:nvPr>
            <p:ph type="title"/>
          </p:nvPr>
        </p:nvSpPr>
        <p:spPr/>
        <p:txBody>
          <a:bodyPr/>
          <a:lstStyle/>
          <a:p>
            <a:r>
              <a:rPr lang="en-US" dirty="0"/>
              <a:t>What is heat checking?</a:t>
            </a:r>
          </a:p>
        </p:txBody>
      </p:sp>
      <p:sp>
        <p:nvSpPr>
          <p:cNvPr id="3" name="Content Placeholder 2">
            <a:extLst>
              <a:ext uri="{FF2B5EF4-FFF2-40B4-BE49-F238E27FC236}">
                <a16:creationId xmlns:a16="http://schemas.microsoft.com/office/drawing/2014/main" id="{689AE826-C9B8-4294-8615-8497ADDAD4C5}"/>
              </a:ext>
            </a:extLst>
          </p:cNvPr>
          <p:cNvSpPr>
            <a:spLocks noGrp="1"/>
          </p:cNvSpPr>
          <p:nvPr>
            <p:ph idx="1"/>
          </p:nvPr>
        </p:nvSpPr>
        <p:spPr/>
        <p:txBody>
          <a:bodyPr/>
          <a:lstStyle/>
          <a:p>
            <a:pPr marL="0" indent="0">
              <a:buNone/>
            </a:pPr>
            <a:r>
              <a:rPr lang="en-US" sz="2400" dirty="0"/>
              <a:t>API RP 96, First Edition, March 2013</a:t>
            </a:r>
          </a:p>
          <a:p>
            <a:r>
              <a:rPr lang="en-US" sz="2000" dirty="0"/>
              <a:t>“Heat checking in casing is thought to be a result of the drill pipe rubbing against the ID of casing during normal drilling operations. Friction associated with the rubbing action causes shallow, localized contact points in the ID of the casing to heat to extremely high temperatures [possibly as high as ±1500 °F (816 °C)]. As the drilling fluid contacts the heated region, the contact points rapidly cool, transforming the microstructure of the casing ID and resulting in localized brittle areas and cracking. The heat checking cracks can continue to grow and cause a casing leak.”</a:t>
            </a:r>
          </a:p>
          <a:p>
            <a:pPr marL="0" indent="0">
              <a:buNone/>
            </a:pPr>
            <a:r>
              <a:rPr lang="en-US" dirty="0"/>
              <a:t>In other words</a:t>
            </a:r>
          </a:p>
          <a:p>
            <a:r>
              <a:rPr lang="en-US" sz="2000" dirty="0"/>
              <a:t>In the deepwater setting, a combination of high side loads from heavy drill strings and/or increased wellbore tortuosity, increased RPM, and low ROP increases susceptibility to heat checking.</a:t>
            </a:r>
          </a:p>
          <a:p>
            <a:r>
              <a:rPr lang="en-US" sz="2000" dirty="0"/>
              <a:t>High strength casing grades with potentially lower fracture toughness increases risk of fracture propagation and through wall failure.</a:t>
            </a:r>
          </a:p>
        </p:txBody>
      </p:sp>
    </p:spTree>
    <p:extLst>
      <p:ext uri="{BB962C8B-B14F-4D97-AF65-F5344CB8AC3E}">
        <p14:creationId xmlns:p14="http://schemas.microsoft.com/office/powerpoint/2010/main" val="3642846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0A589-5D5D-4B4D-B55C-0566E804B632}"/>
              </a:ext>
            </a:extLst>
          </p:cNvPr>
          <p:cNvSpPr>
            <a:spLocks noGrp="1"/>
          </p:cNvSpPr>
          <p:nvPr>
            <p:ph type="title"/>
          </p:nvPr>
        </p:nvSpPr>
        <p:spPr/>
        <p:txBody>
          <a:bodyPr/>
          <a:lstStyle/>
          <a:p>
            <a:r>
              <a:rPr lang="en-US" dirty="0"/>
              <a:t>Characteristics of failed casings</a:t>
            </a:r>
          </a:p>
        </p:txBody>
      </p:sp>
      <p:sp>
        <p:nvSpPr>
          <p:cNvPr id="3" name="Content Placeholder 2">
            <a:extLst>
              <a:ext uri="{FF2B5EF4-FFF2-40B4-BE49-F238E27FC236}">
                <a16:creationId xmlns:a16="http://schemas.microsoft.com/office/drawing/2014/main" id="{CF17DF3C-9FD9-49DB-AFF0-EC47F92C1AE9}"/>
              </a:ext>
            </a:extLst>
          </p:cNvPr>
          <p:cNvSpPr>
            <a:spLocks noGrp="1"/>
          </p:cNvSpPr>
          <p:nvPr>
            <p:ph idx="1"/>
          </p:nvPr>
        </p:nvSpPr>
        <p:spPr/>
        <p:txBody>
          <a:bodyPr/>
          <a:lstStyle/>
          <a:p>
            <a:r>
              <a:rPr lang="en-US" dirty="0"/>
              <a:t>Similar size casing</a:t>
            </a:r>
          </a:p>
          <a:p>
            <a:r>
              <a:rPr lang="en-US" dirty="0"/>
              <a:t>High yield strength</a:t>
            </a:r>
          </a:p>
          <a:p>
            <a:r>
              <a:rPr lang="en-US" dirty="0"/>
              <a:t>Occurred in the presence of either planned (build section) or unplanned directional work (random tortuosity and/or bypass) and observed casing wear from drill pipe rotation</a:t>
            </a:r>
          </a:p>
          <a:p>
            <a:pPr lvl="1"/>
            <a:r>
              <a:rPr lang="en-US" dirty="0"/>
              <a:t>Wear was as expected and within defined / acceptable limits</a:t>
            </a:r>
          </a:p>
          <a:p>
            <a:r>
              <a:rPr lang="en-US" dirty="0"/>
              <a:t>Wells experienced a range of drilling rotating hours with estimated side loading between 4000 </a:t>
            </a:r>
            <a:r>
              <a:rPr lang="en-US" dirty="0" err="1"/>
              <a:t>lb</a:t>
            </a:r>
            <a:r>
              <a:rPr lang="en-US" dirty="0"/>
              <a:t> / joint and 8500 </a:t>
            </a:r>
            <a:r>
              <a:rPr lang="en-US" dirty="0" err="1"/>
              <a:t>lb</a:t>
            </a:r>
            <a:r>
              <a:rPr lang="en-US" dirty="0"/>
              <a:t> / joint</a:t>
            </a:r>
          </a:p>
        </p:txBody>
      </p:sp>
    </p:spTree>
    <p:extLst>
      <p:ext uri="{BB962C8B-B14F-4D97-AF65-F5344CB8AC3E}">
        <p14:creationId xmlns:p14="http://schemas.microsoft.com/office/powerpoint/2010/main" val="2959844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C8337-EC5E-4025-A3C6-2DF9B6ECCD41}"/>
              </a:ext>
            </a:extLst>
          </p:cNvPr>
          <p:cNvSpPr>
            <a:spLocks noGrp="1"/>
          </p:cNvSpPr>
          <p:nvPr>
            <p:ph type="title"/>
          </p:nvPr>
        </p:nvSpPr>
        <p:spPr/>
        <p:txBody>
          <a:bodyPr/>
          <a:lstStyle/>
          <a:p>
            <a:r>
              <a:rPr lang="en-US" dirty="0"/>
              <a:t>Caliper log image of casing failure</a:t>
            </a:r>
          </a:p>
        </p:txBody>
      </p:sp>
      <p:sp>
        <p:nvSpPr>
          <p:cNvPr id="3" name="Content Placeholder 2">
            <a:extLst>
              <a:ext uri="{FF2B5EF4-FFF2-40B4-BE49-F238E27FC236}">
                <a16:creationId xmlns:a16="http://schemas.microsoft.com/office/drawing/2014/main" id="{C314664D-06A6-4B02-92FC-45C4EED5104B}"/>
              </a:ext>
            </a:extLst>
          </p:cNvPr>
          <p:cNvSpPr>
            <a:spLocks noGrp="1"/>
          </p:cNvSpPr>
          <p:nvPr>
            <p:ph idx="1"/>
          </p:nvPr>
        </p:nvSpPr>
        <p:spPr>
          <a:xfrm>
            <a:off x="467360" y="1825624"/>
            <a:ext cx="7031990" cy="4697095"/>
          </a:xfrm>
        </p:spPr>
        <p:txBody>
          <a:bodyPr/>
          <a:lstStyle/>
          <a:p>
            <a:pPr marL="0" indent="0">
              <a:buNone/>
            </a:pPr>
            <a:r>
              <a:rPr lang="en-US" dirty="0"/>
              <a:t>Most recent leak</a:t>
            </a:r>
          </a:p>
          <a:p>
            <a:r>
              <a:rPr lang="en-US" sz="2000" dirty="0"/>
              <a:t>Leak occurred in the planned build section, started at 10 </a:t>
            </a:r>
            <a:r>
              <a:rPr lang="en-US" sz="2000" dirty="0" err="1"/>
              <a:t>bph</a:t>
            </a:r>
            <a:r>
              <a:rPr lang="en-US" sz="2000" dirty="0"/>
              <a:t> and increased to 500 </a:t>
            </a:r>
            <a:r>
              <a:rPr lang="en-US" sz="2000" dirty="0" err="1"/>
              <a:t>bph</a:t>
            </a:r>
            <a:r>
              <a:rPr lang="en-US" sz="2000" dirty="0"/>
              <a:t> (9,000 bbls total lost)</a:t>
            </a:r>
          </a:p>
          <a:p>
            <a:r>
              <a:rPr lang="en-US" sz="2000" dirty="0"/>
              <a:t>3 bit runs with ~111 drilling hours</a:t>
            </a:r>
          </a:p>
          <a:p>
            <a:r>
              <a:rPr lang="en-US" sz="2000" dirty="0"/>
              <a:t>Max measured wear ~ 10% of tube</a:t>
            </a:r>
          </a:p>
          <a:p>
            <a:pPr marL="0" indent="0">
              <a:buNone/>
            </a:pPr>
            <a:endParaRPr lang="en-US" dirty="0"/>
          </a:p>
          <a:p>
            <a:pPr marL="0" indent="0">
              <a:buNone/>
            </a:pPr>
            <a:r>
              <a:rPr lang="en-US" dirty="0"/>
              <a:t>Hole description</a:t>
            </a:r>
          </a:p>
          <a:p>
            <a:r>
              <a:rPr lang="en-US" sz="2000" dirty="0"/>
              <a:t>Through wall, ~2.5” x 1” size hole about 3” below the box transition taper.</a:t>
            </a:r>
          </a:p>
          <a:p>
            <a:r>
              <a:rPr lang="en-US" sz="2000" dirty="0"/>
              <a:t>Located in wear groove, below box swage/thread area in tube</a:t>
            </a:r>
          </a:p>
        </p:txBody>
      </p:sp>
      <p:pic>
        <p:nvPicPr>
          <p:cNvPr id="4" name="Picture 3">
            <a:extLst>
              <a:ext uri="{FF2B5EF4-FFF2-40B4-BE49-F238E27FC236}">
                <a16:creationId xmlns:a16="http://schemas.microsoft.com/office/drawing/2014/main" id="{C42D5560-0992-48F8-96B1-423D1C66F67E}"/>
              </a:ext>
            </a:extLst>
          </p:cNvPr>
          <p:cNvPicPr/>
          <p:nvPr/>
        </p:nvPicPr>
        <p:blipFill>
          <a:blip r:embed="rId2"/>
          <a:stretch>
            <a:fillRect/>
          </a:stretch>
        </p:blipFill>
        <p:spPr>
          <a:xfrm>
            <a:off x="8200390" y="1449864"/>
            <a:ext cx="2934970" cy="2514600"/>
          </a:xfrm>
          <a:prstGeom prst="rect">
            <a:avLst/>
          </a:prstGeom>
          <a:ln>
            <a:solidFill>
              <a:schemeClr val="tx1"/>
            </a:solidFill>
          </a:ln>
        </p:spPr>
      </p:pic>
      <p:pic>
        <p:nvPicPr>
          <p:cNvPr id="5" name="Picture 4">
            <a:extLst>
              <a:ext uri="{FF2B5EF4-FFF2-40B4-BE49-F238E27FC236}">
                <a16:creationId xmlns:a16="http://schemas.microsoft.com/office/drawing/2014/main" id="{51B41E2D-0D3A-4D6E-B7CB-DD6B6B20E1D8}"/>
              </a:ext>
            </a:extLst>
          </p:cNvPr>
          <p:cNvPicPr/>
          <p:nvPr/>
        </p:nvPicPr>
        <p:blipFill>
          <a:blip r:embed="rId3"/>
          <a:stretch>
            <a:fillRect/>
          </a:stretch>
        </p:blipFill>
        <p:spPr>
          <a:xfrm>
            <a:off x="8170545" y="4101941"/>
            <a:ext cx="2934970" cy="2514600"/>
          </a:xfrm>
          <a:prstGeom prst="rect">
            <a:avLst/>
          </a:prstGeom>
          <a:ln>
            <a:solidFill>
              <a:schemeClr val="tx1"/>
            </a:solidFill>
          </a:ln>
        </p:spPr>
      </p:pic>
    </p:spTree>
    <p:extLst>
      <p:ext uri="{BB962C8B-B14F-4D97-AF65-F5344CB8AC3E}">
        <p14:creationId xmlns:p14="http://schemas.microsoft.com/office/powerpoint/2010/main" val="1379532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9A5A4-54DE-47C8-8C39-AA5A00ECD5B6}"/>
              </a:ext>
            </a:extLst>
          </p:cNvPr>
          <p:cNvSpPr>
            <a:spLocks noGrp="1"/>
          </p:cNvSpPr>
          <p:nvPr>
            <p:ph type="title"/>
          </p:nvPr>
        </p:nvSpPr>
        <p:spPr/>
        <p:txBody>
          <a:bodyPr/>
          <a:lstStyle/>
          <a:p>
            <a:r>
              <a:rPr lang="en-US" dirty="0"/>
              <a:t>Wet magnetic particle inspection of wear groove</a:t>
            </a:r>
          </a:p>
        </p:txBody>
      </p:sp>
      <p:sp>
        <p:nvSpPr>
          <p:cNvPr id="3" name="Content Placeholder 2">
            <a:extLst>
              <a:ext uri="{FF2B5EF4-FFF2-40B4-BE49-F238E27FC236}">
                <a16:creationId xmlns:a16="http://schemas.microsoft.com/office/drawing/2014/main" id="{A8913780-2196-4AF8-B5F0-CA19B11443D2}"/>
              </a:ext>
            </a:extLst>
          </p:cNvPr>
          <p:cNvSpPr>
            <a:spLocks noGrp="1"/>
          </p:cNvSpPr>
          <p:nvPr>
            <p:ph idx="1"/>
          </p:nvPr>
        </p:nvSpPr>
        <p:spPr/>
        <p:txBody>
          <a:bodyPr/>
          <a:lstStyle/>
          <a:p>
            <a:r>
              <a:rPr lang="en-US" dirty="0"/>
              <a:t>Pulled drilling tieback from a different well (pulled for P&amp;A purposes)</a:t>
            </a:r>
          </a:p>
          <a:p>
            <a:r>
              <a:rPr lang="en-US" dirty="0"/>
              <a:t>Casing held pressure test</a:t>
            </a:r>
          </a:p>
          <a:p>
            <a:r>
              <a:rPr lang="en-US" dirty="0"/>
              <a:t>Observed wear from drill pipe and wireline along with heat check cracks</a:t>
            </a:r>
          </a:p>
        </p:txBody>
      </p:sp>
      <p:pic>
        <p:nvPicPr>
          <p:cNvPr id="4" name="Picture 3">
            <a:extLst>
              <a:ext uri="{FF2B5EF4-FFF2-40B4-BE49-F238E27FC236}">
                <a16:creationId xmlns:a16="http://schemas.microsoft.com/office/drawing/2014/main" id="{3AB1B653-01B8-45FC-9E18-32E4A6C61063}"/>
              </a:ext>
            </a:extLst>
          </p:cNvPr>
          <p:cNvPicPr>
            <a:picLocks noChangeAspect="1"/>
          </p:cNvPicPr>
          <p:nvPr/>
        </p:nvPicPr>
        <p:blipFill rotWithShape="1">
          <a:blip r:embed="rId2"/>
          <a:srcRect l="9449" r="9296" b="9731"/>
          <a:stretch/>
        </p:blipFill>
        <p:spPr>
          <a:xfrm>
            <a:off x="497268" y="3474437"/>
            <a:ext cx="3161882" cy="3032173"/>
          </a:xfrm>
          <a:prstGeom prst="rect">
            <a:avLst/>
          </a:prstGeom>
        </p:spPr>
      </p:pic>
      <p:pic>
        <p:nvPicPr>
          <p:cNvPr id="5" name="Picture 4">
            <a:extLst>
              <a:ext uri="{FF2B5EF4-FFF2-40B4-BE49-F238E27FC236}">
                <a16:creationId xmlns:a16="http://schemas.microsoft.com/office/drawing/2014/main" id="{C103E86F-17A6-4BCF-A3DE-8ED835048B05}"/>
              </a:ext>
            </a:extLst>
          </p:cNvPr>
          <p:cNvPicPr>
            <a:picLocks noChangeAspect="1"/>
          </p:cNvPicPr>
          <p:nvPr/>
        </p:nvPicPr>
        <p:blipFill>
          <a:blip r:embed="rId3"/>
          <a:stretch>
            <a:fillRect/>
          </a:stretch>
        </p:blipFill>
        <p:spPr>
          <a:xfrm>
            <a:off x="7568482" y="3470166"/>
            <a:ext cx="4119640" cy="3010646"/>
          </a:xfrm>
          <a:prstGeom prst="rect">
            <a:avLst/>
          </a:prstGeom>
        </p:spPr>
      </p:pic>
      <p:pic>
        <p:nvPicPr>
          <p:cNvPr id="6" name="Picture 5">
            <a:extLst>
              <a:ext uri="{FF2B5EF4-FFF2-40B4-BE49-F238E27FC236}">
                <a16:creationId xmlns:a16="http://schemas.microsoft.com/office/drawing/2014/main" id="{FC25DA96-6DBC-4866-883E-D70D24DCB794}"/>
              </a:ext>
            </a:extLst>
          </p:cNvPr>
          <p:cNvPicPr>
            <a:picLocks noChangeAspect="1"/>
          </p:cNvPicPr>
          <p:nvPr/>
        </p:nvPicPr>
        <p:blipFill>
          <a:blip r:embed="rId4"/>
          <a:stretch>
            <a:fillRect/>
          </a:stretch>
        </p:blipFill>
        <p:spPr>
          <a:xfrm>
            <a:off x="3807428" y="3475186"/>
            <a:ext cx="3612776" cy="3010646"/>
          </a:xfrm>
          <a:prstGeom prst="rect">
            <a:avLst/>
          </a:prstGeom>
        </p:spPr>
      </p:pic>
    </p:spTree>
    <p:extLst>
      <p:ext uri="{BB962C8B-B14F-4D97-AF65-F5344CB8AC3E}">
        <p14:creationId xmlns:p14="http://schemas.microsoft.com/office/powerpoint/2010/main" val="1761853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5951E-53F9-44CA-868D-F813E48B3F8B}"/>
              </a:ext>
            </a:extLst>
          </p:cNvPr>
          <p:cNvSpPr>
            <a:spLocks noGrp="1"/>
          </p:cNvSpPr>
          <p:nvPr>
            <p:ph type="title"/>
          </p:nvPr>
        </p:nvSpPr>
        <p:spPr/>
        <p:txBody>
          <a:bodyPr/>
          <a:lstStyle/>
          <a:p>
            <a:r>
              <a:rPr lang="en-US" dirty="0"/>
              <a:t>Through wall micrograph in the etched condition</a:t>
            </a:r>
          </a:p>
        </p:txBody>
      </p:sp>
      <p:sp>
        <p:nvSpPr>
          <p:cNvPr id="3" name="Content Placeholder 2">
            <a:extLst>
              <a:ext uri="{FF2B5EF4-FFF2-40B4-BE49-F238E27FC236}">
                <a16:creationId xmlns:a16="http://schemas.microsoft.com/office/drawing/2014/main" id="{29B1E1D8-5C08-45FA-8350-FEF4FEC49833}"/>
              </a:ext>
            </a:extLst>
          </p:cNvPr>
          <p:cNvSpPr>
            <a:spLocks noGrp="1"/>
          </p:cNvSpPr>
          <p:nvPr>
            <p:ph idx="1"/>
          </p:nvPr>
        </p:nvSpPr>
        <p:spPr>
          <a:xfrm>
            <a:off x="467360" y="1825624"/>
            <a:ext cx="3895482" cy="3162373"/>
          </a:xfrm>
        </p:spPr>
        <p:txBody>
          <a:bodyPr/>
          <a:lstStyle/>
          <a:p>
            <a:pPr marL="0" indent="0">
              <a:buNone/>
            </a:pPr>
            <a:r>
              <a:rPr lang="en-US" dirty="0"/>
              <a:t>Features</a:t>
            </a:r>
          </a:p>
          <a:p>
            <a:r>
              <a:rPr lang="en-US" sz="2000" dirty="0"/>
              <a:t>A clear light-etching transformation layer of increased hardness at the casing ID (A)</a:t>
            </a:r>
          </a:p>
          <a:p>
            <a:r>
              <a:rPr lang="en-US" sz="2000" dirty="0"/>
              <a:t>Darker tempered region with lower hardness readings (B)</a:t>
            </a:r>
          </a:p>
          <a:p>
            <a:r>
              <a:rPr lang="en-US" sz="2000" dirty="0"/>
              <a:t>Unaltered grain structure with hardness readings consistent with unaffected prime casing (C)</a:t>
            </a:r>
          </a:p>
        </p:txBody>
      </p:sp>
      <p:grpSp>
        <p:nvGrpSpPr>
          <p:cNvPr id="4" name="Group 3">
            <a:extLst>
              <a:ext uri="{FF2B5EF4-FFF2-40B4-BE49-F238E27FC236}">
                <a16:creationId xmlns:a16="http://schemas.microsoft.com/office/drawing/2014/main" id="{E6D3A5D1-0B46-4339-981F-8239FFDD0D81}"/>
              </a:ext>
            </a:extLst>
          </p:cNvPr>
          <p:cNvGrpSpPr/>
          <p:nvPr/>
        </p:nvGrpSpPr>
        <p:grpSpPr>
          <a:xfrm>
            <a:off x="4839160" y="1979104"/>
            <a:ext cx="6885480" cy="4262245"/>
            <a:chOff x="4790881" y="1633692"/>
            <a:chExt cx="9184893" cy="5650334"/>
          </a:xfrm>
        </p:grpSpPr>
        <p:grpSp>
          <p:nvGrpSpPr>
            <p:cNvPr id="5" name="Group 4">
              <a:extLst>
                <a:ext uri="{FF2B5EF4-FFF2-40B4-BE49-F238E27FC236}">
                  <a16:creationId xmlns:a16="http://schemas.microsoft.com/office/drawing/2014/main" id="{CE57C7E9-AFC9-4610-A67A-595D1AE743C8}"/>
                </a:ext>
              </a:extLst>
            </p:cNvPr>
            <p:cNvGrpSpPr/>
            <p:nvPr/>
          </p:nvGrpSpPr>
          <p:grpSpPr>
            <a:xfrm>
              <a:off x="4831774" y="1633692"/>
              <a:ext cx="9144000" cy="5650334"/>
              <a:chOff x="790177" y="-67177"/>
              <a:chExt cx="11066158" cy="6838089"/>
            </a:xfrm>
          </p:grpSpPr>
          <p:pic>
            <p:nvPicPr>
              <p:cNvPr id="58" name="Picture 57">
                <a:extLst>
                  <a:ext uri="{FF2B5EF4-FFF2-40B4-BE49-F238E27FC236}">
                    <a16:creationId xmlns:a16="http://schemas.microsoft.com/office/drawing/2014/main" id="{DCB8D18B-AFB7-44E5-BD20-01F0F5D80630}"/>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8000"/>
                        </a14:imgEffect>
                      </a14:imgLayer>
                    </a14:imgProps>
                  </a:ext>
                </a:extLst>
              </a:blip>
              <a:srcRect t="23021"/>
              <a:stretch/>
            </p:blipFill>
            <p:spPr>
              <a:xfrm>
                <a:off x="4253371" y="-67177"/>
                <a:ext cx="6860414" cy="3967845"/>
              </a:xfrm>
              <a:prstGeom prst="rect">
                <a:avLst/>
              </a:prstGeom>
            </p:spPr>
          </p:pic>
          <p:pic>
            <p:nvPicPr>
              <p:cNvPr id="59" name="Picture 58">
                <a:extLst>
                  <a:ext uri="{FF2B5EF4-FFF2-40B4-BE49-F238E27FC236}">
                    <a16:creationId xmlns:a16="http://schemas.microsoft.com/office/drawing/2014/main" id="{54F3A0C8-3716-4675-BA01-7F685B8A032B}"/>
                  </a:ext>
                </a:extLst>
              </p:cNvPr>
              <p:cNvPicPr>
                <a:picLocks noChangeAspect="1"/>
              </p:cNvPicPr>
              <p:nvPr/>
            </p:nvPicPr>
            <p:blipFill rotWithShape="1">
              <a:blip r:embed="rId4"/>
              <a:srcRect b="1720"/>
              <a:stretch/>
            </p:blipFill>
            <p:spPr>
              <a:xfrm>
                <a:off x="4994957" y="1794078"/>
                <a:ext cx="6861378" cy="4976834"/>
              </a:xfrm>
              <a:prstGeom prst="rect">
                <a:avLst/>
              </a:prstGeom>
            </p:spPr>
          </p:pic>
          <p:pic>
            <p:nvPicPr>
              <p:cNvPr id="60" name="Picture 59">
                <a:extLst>
                  <a:ext uri="{FF2B5EF4-FFF2-40B4-BE49-F238E27FC236}">
                    <a16:creationId xmlns:a16="http://schemas.microsoft.com/office/drawing/2014/main" id="{85DC5A83-0816-466F-8E12-88A2162ED290}"/>
                  </a:ext>
                </a:extLst>
              </p:cNvPr>
              <p:cNvPicPr>
                <a:picLocks noChangeAspect="1"/>
              </p:cNvPicPr>
              <p:nvPr/>
            </p:nvPicPr>
            <p:blipFill>
              <a:blip r:embed="rId5"/>
              <a:stretch>
                <a:fillRect/>
              </a:stretch>
            </p:blipFill>
            <p:spPr>
              <a:xfrm>
                <a:off x="790177" y="1706989"/>
                <a:ext cx="5380418" cy="5063923"/>
              </a:xfrm>
              <a:prstGeom prst="rect">
                <a:avLst/>
              </a:prstGeom>
            </p:spPr>
          </p:pic>
        </p:grpSp>
        <p:sp>
          <p:nvSpPr>
            <p:cNvPr id="6" name="Rectangle 5">
              <a:extLst>
                <a:ext uri="{FF2B5EF4-FFF2-40B4-BE49-F238E27FC236}">
                  <a16:creationId xmlns:a16="http://schemas.microsoft.com/office/drawing/2014/main" id="{506C22D5-C03F-40F4-BD36-14DBC5B42D20}"/>
                </a:ext>
              </a:extLst>
            </p:cNvPr>
            <p:cNvSpPr/>
            <p:nvPr/>
          </p:nvSpPr>
          <p:spPr>
            <a:xfrm>
              <a:off x="9310557" y="3649583"/>
              <a:ext cx="248786" cy="369332"/>
            </a:xfrm>
            <a:prstGeom prst="rect">
              <a:avLst/>
            </a:prstGeom>
          </p:spPr>
          <p:txBody>
            <a:bodyPr wrap="none">
              <a:spAutoFit/>
            </a:bodyPr>
            <a:lstStyle/>
            <a:p>
              <a:r>
                <a:rPr lang="en-US" dirty="0"/>
                <a:t> </a:t>
              </a:r>
            </a:p>
          </p:txBody>
        </p:sp>
        <p:sp>
          <p:nvSpPr>
            <p:cNvPr id="7" name="TextBox 6">
              <a:extLst>
                <a:ext uri="{FF2B5EF4-FFF2-40B4-BE49-F238E27FC236}">
                  <a16:creationId xmlns:a16="http://schemas.microsoft.com/office/drawing/2014/main" id="{188AAEB4-614E-4C94-BD7A-11FDFE746660}"/>
                </a:ext>
              </a:extLst>
            </p:cNvPr>
            <p:cNvSpPr txBox="1"/>
            <p:nvPr/>
          </p:nvSpPr>
          <p:spPr>
            <a:xfrm>
              <a:off x="7073039" y="6409705"/>
              <a:ext cx="580640" cy="276999"/>
            </a:xfrm>
            <a:prstGeom prst="rect">
              <a:avLst/>
            </a:prstGeom>
            <a:noFill/>
          </p:spPr>
          <p:txBody>
            <a:bodyPr wrap="square" rtlCol="0">
              <a:spAutoFit/>
            </a:bodyPr>
            <a:lstStyle/>
            <a:p>
              <a:r>
                <a:rPr lang="en-US" sz="1200" b="1" dirty="0">
                  <a:solidFill>
                    <a:srgbClr val="FFFF00"/>
                  </a:solidFill>
                </a:rPr>
                <a:t>561</a:t>
              </a:r>
            </a:p>
          </p:txBody>
        </p:sp>
        <p:sp>
          <p:nvSpPr>
            <p:cNvPr id="8" name="TextBox 7">
              <a:extLst>
                <a:ext uri="{FF2B5EF4-FFF2-40B4-BE49-F238E27FC236}">
                  <a16:creationId xmlns:a16="http://schemas.microsoft.com/office/drawing/2014/main" id="{2177E0B8-FE7B-43F4-A85E-89A378503DC4}"/>
                </a:ext>
              </a:extLst>
            </p:cNvPr>
            <p:cNvSpPr txBox="1"/>
            <p:nvPr/>
          </p:nvSpPr>
          <p:spPr>
            <a:xfrm>
              <a:off x="7417676" y="6409705"/>
              <a:ext cx="580640" cy="276999"/>
            </a:xfrm>
            <a:prstGeom prst="rect">
              <a:avLst/>
            </a:prstGeom>
            <a:noFill/>
          </p:spPr>
          <p:txBody>
            <a:bodyPr wrap="square" rtlCol="0">
              <a:spAutoFit/>
            </a:bodyPr>
            <a:lstStyle/>
            <a:p>
              <a:r>
                <a:rPr lang="en-US" sz="1200" b="1" dirty="0">
                  <a:solidFill>
                    <a:srgbClr val="FFFF00"/>
                  </a:solidFill>
                </a:rPr>
                <a:t>561</a:t>
              </a:r>
            </a:p>
          </p:txBody>
        </p:sp>
        <p:sp>
          <p:nvSpPr>
            <p:cNvPr id="9" name="TextBox 8">
              <a:extLst>
                <a:ext uri="{FF2B5EF4-FFF2-40B4-BE49-F238E27FC236}">
                  <a16:creationId xmlns:a16="http://schemas.microsoft.com/office/drawing/2014/main" id="{6D5141AB-A896-402C-B79D-10607A7E81E4}"/>
                </a:ext>
              </a:extLst>
            </p:cNvPr>
            <p:cNvSpPr txBox="1"/>
            <p:nvPr/>
          </p:nvSpPr>
          <p:spPr>
            <a:xfrm>
              <a:off x="7762314" y="6409705"/>
              <a:ext cx="580640" cy="276999"/>
            </a:xfrm>
            <a:prstGeom prst="rect">
              <a:avLst/>
            </a:prstGeom>
            <a:noFill/>
          </p:spPr>
          <p:txBody>
            <a:bodyPr wrap="square" rtlCol="0">
              <a:spAutoFit/>
            </a:bodyPr>
            <a:lstStyle/>
            <a:p>
              <a:r>
                <a:rPr lang="en-US" sz="1200" b="1" dirty="0">
                  <a:solidFill>
                    <a:srgbClr val="FFFF00"/>
                  </a:solidFill>
                </a:rPr>
                <a:t>550</a:t>
              </a:r>
            </a:p>
          </p:txBody>
        </p:sp>
        <p:sp>
          <p:nvSpPr>
            <p:cNvPr id="10" name="TextBox 9">
              <a:extLst>
                <a:ext uri="{FF2B5EF4-FFF2-40B4-BE49-F238E27FC236}">
                  <a16:creationId xmlns:a16="http://schemas.microsoft.com/office/drawing/2014/main" id="{E927984C-5978-49AE-AAC7-0A87FA5C77DA}"/>
                </a:ext>
              </a:extLst>
            </p:cNvPr>
            <p:cNvSpPr txBox="1"/>
            <p:nvPr/>
          </p:nvSpPr>
          <p:spPr>
            <a:xfrm>
              <a:off x="7082865" y="6028203"/>
              <a:ext cx="580640" cy="276999"/>
            </a:xfrm>
            <a:prstGeom prst="rect">
              <a:avLst/>
            </a:prstGeom>
            <a:noFill/>
          </p:spPr>
          <p:txBody>
            <a:bodyPr wrap="square" rtlCol="0">
              <a:spAutoFit/>
            </a:bodyPr>
            <a:lstStyle/>
            <a:p>
              <a:r>
                <a:rPr lang="en-US" sz="1200" b="1" dirty="0">
                  <a:solidFill>
                    <a:srgbClr val="FFFF00"/>
                  </a:solidFill>
                </a:rPr>
                <a:t>292</a:t>
              </a:r>
            </a:p>
          </p:txBody>
        </p:sp>
        <p:sp>
          <p:nvSpPr>
            <p:cNvPr id="11" name="TextBox 10">
              <a:extLst>
                <a:ext uri="{FF2B5EF4-FFF2-40B4-BE49-F238E27FC236}">
                  <a16:creationId xmlns:a16="http://schemas.microsoft.com/office/drawing/2014/main" id="{95B9D6B3-3FD2-45D1-AF9B-904BCD8BB58E}"/>
                </a:ext>
              </a:extLst>
            </p:cNvPr>
            <p:cNvSpPr txBox="1"/>
            <p:nvPr/>
          </p:nvSpPr>
          <p:spPr>
            <a:xfrm>
              <a:off x="7438707" y="6028203"/>
              <a:ext cx="580640" cy="276999"/>
            </a:xfrm>
            <a:prstGeom prst="rect">
              <a:avLst/>
            </a:prstGeom>
            <a:noFill/>
          </p:spPr>
          <p:txBody>
            <a:bodyPr wrap="square" rtlCol="0">
              <a:spAutoFit/>
            </a:bodyPr>
            <a:lstStyle/>
            <a:p>
              <a:r>
                <a:rPr lang="en-US" sz="1200" b="1" dirty="0">
                  <a:solidFill>
                    <a:srgbClr val="FFFF00"/>
                  </a:solidFill>
                </a:rPr>
                <a:t>305</a:t>
              </a:r>
            </a:p>
          </p:txBody>
        </p:sp>
        <p:sp>
          <p:nvSpPr>
            <p:cNvPr id="12" name="TextBox 11">
              <a:extLst>
                <a:ext uri="{FF2B5EF4-FFF2-40B4-BE49-F238E27FC236}">
                  <a16:creationId xmlns:a16="http://schemas.microsoft.com/office/drawing/2014/main" id="{566B646F-ACE0-4644-81EA-19AA044ED6A9}"/>
                </a:ext>
              </a:extLst>
            </p:cNvPr>
            <p:cNvSpPr txBox="1"/>
            <p:nvPr/>
          </p:nvSpPr>
          <p:spPr>
            <a:xfrm>
              <a:off x="7772140" y="6038153"/>
              <a:ext cx="580640" cy="276999"/>
            </a:xfrm>
            <a:prstGeom prst="rect">
              <a:avLst/>
            </a:prstGeom>
            <a:noFill/>
          </p:spPr>
          <p:txBody>
            <a:bodyPr wrap="square" rtlCol="0">
              <a:spAutoFit/>
            </a:bodyPr>
            <a:lstStyle/>
            <a:p>
              <a:r>
                <a:rPr lang="en-US" sz="1200" b="1" dirty="0">
                  <a:solidFill>
                    <a:srgbClr val="FFFF00"/>
                  </a:solidFill>
                </a:rPr>
                <a:t>300</a:t>
              </a:r>
            </a:p>
          </p:txBody>
        </p:sp>
        <p:sp>
          <p:nvSpPr>
            <p:cNvPr id="13" name="TextBox 12">
              <a:extLst>
                <a:ext uri="{FF2B5EF4-FFF2-40B4-BE49-F238E27FC236}">
                  <a16:creationId xmlns:a16="http://schemas.microsoft.com/office/drawing/2014/main" id="{30DE3F7D-B2E2-4D1E-B123-824400586756}"/>
                </a:ext>
              </a:extLst>
            </p:cNvPr>
            <p:cNvSpPr txBox="1"/>
            <p:nvPr/>
          </p:nvSpPr>
          <p:spPr>
            <a:xfrm>
              <a:off x="7209051" y="5241132"/>
              <a:ext cx="580639" cy="276999"/>
            </a:xfrm>
            <a:prstGeom prst="rect">
              <a:avLst/>
            </a:prstGeom>
            <a:noFill/>
          </p:spPr>
          <p:txBody>
            <a:bodyPr wrap="square" rtlCol="0">
              <a:spAutoFit/>
            </a:bodyPr>
            <a:lstStyle/>
            <a:p>
              <a:r>
                <a:rPr lang="en-US" sz="1200" b="1" dirty="0">
                  <a:solidFill>
                    <a:srgbClr val="FFFF00"/>
                  </a:solidFill>
                </a:rPr>
                <a:t>341</a:t>
              </a:r>
            </a:p>
          </p:txBody>
        </p:sp>
        <p:sp>
          <p:nvSpPr>
            <p:cNvPr id="14" name="TextBox 13">
              <a:extLst>
                <a:ext uri="{FF2B5EF4-FFF2-40B4-BE49-F238E27FC236}">
                  <a16:creationId xmlns:a16="http://schemas.microsoft.com/office/drawing/2014/main" id="{6EEA291D-6925-4EC0-BAC5-60FEFE5AFAE2}"/>
                </a:ext>
              </a:extLst>
            </p:cNvPr>
            <p:cNvSpPr txBox="1"/>
            <p:nvPr/>
          </p:nvSpPr>
          <p:spPr>
            <a:xfrm>
              <a:off x="6822813" y="5241132"/>
              <a:ext cx="580639" cy="276999"/>
            </a:xfrm>
            <a:prstGeom prst="rect">
              <a:avLst/>
            </a:prstGeom>
            <a:noFill/>
          </p:spPr>
          <p:txBody>
            <a:bodyPr wrap="square" rtlCol="0">
              <a:spAutoFit/>
            </a:bodyPr>
            <a:lstStyle/>
            <a:p>
              <a:r>
                <a:rPr lang="en-US" sz="1200" b="1" dirty="0">
                  <a:solidFill>
                    <a:srgbClr val="FFFF00"/>
                  </a:solidFill>
                </a:rPr>
                <a:t>337</a:t>
              </a:r>
            </a:p>
          </p:txBody>
        </p:sp>
        <p:sp>
          <p:nvSpPr>
            <p:cNvPr id="15" name="TextBox 14">
              <a:extLst>
                <a:ext uri="{FF2B5EF4-FFF2-40B4-BE49-F238E27FC236}">
                  <a16:creationId xmlns:a16="http://schemas.microsoft.com/office/drawing/2014/main" id="{4EF3ED58-4432-4B02-84DF-E37F17710BAD}"/>
                </a:ext>
              </a:extLst>
            </p:cNvPr>
            <p:cNvSpPr txBox="1"/>
            <p:nvPr/>
          </p:nvSpPr>
          <p:spPr>
            <a:xfrm>
              <a:off x="6474826" y="5241131"/>
              <a:ext cx="580639" cy="276999"/>
            </a:xfrm>
            <a:prstGeom prst="rect">
              <a:avLst/>
            </a:prstGeom>
            <a:noFill/>
          </p:spPr>
          <p:txBody>
            <a:bodyPr wrap="square" rtlCol="0">
              <a:spAutoFit/>
            </a:bodyPr>
            <a:lstStyle/>
            <a:p>
              <a:r>
                <a:rPr lang="en-US" sz="1200" b="1" dirty="0">
                  <a:solidFill>
                    <a:srgbClr val="FFFF00"/>
                  </a:solidFill>
                </a:rPr>
                <a:t>344</a:t>
              </a:r>
            </a:p>
          </p:txBody>
        </p:sp>
        <p:sp>
          <p:nvSpPr>
            <p:cNvPr id="16" name="TextBox 15">
              <a:extLst>
                <a:ext uri="{FF2B5EF4-FFF2-40B4-BE49-F238E27FC236}">
                  <a16:creationId xmlns:a16="http://schemas.microsoft.com/office/drawing/2014/main" id="{40F818FC-0EA4-4F98-BF46-61B40D9449E6}"/>
                </a:ext>
              </a:extLst>
            </p:cNvPr>
            <p:cNvSpPr txBox="1"/>
            <p:nvPr/>
          </p:nvSpPr>
          <p:spPr>
            <a:xfrm>
              <a:off x="8912084" y="6512434"/>
              <a:ext cx="694867" cy="276999"/>
            </a:xfrm>
            <a:prstGeom prst="rect">
              <a:avLst/>
            </a:prstGeom>
            <a:noFill/>
          </p:spPr>
          <p:txBody>
            <a:bodyPr wrap="square" rtlCol="0">
              <a:spAutoFit/>
            </a:bodyPr>
            <a:lstStyle/>
            <a:p>
              <a:r>
                <a:rPr lang="en-US" sz="1200" b="1" dirty="0">
                  <a:solidFill>
                    <a:srgbClr val="FFFF00"/>
                  </a:solidFill>
                </a:rPr>
                <a:t>553</a:t>
              </a:r>
            </a:p>
          </p:txBody>
        </p:sp>
        <p:sp>
          <p:nvSpPr>
            <p:cNvPr id="17" name="TextBox 16">
              <a:extLst>
                <a:ext uri="{FF2B5EF4-FFF2-40B4-BE49-F238E27FC236}">
                  <a16:creationId xmlns:a16="http://schemas.microsoft.com/office/drawing/2014/main" id="{FD942E60-BB84-40C8-AEC5-7034DFE38D4C}"/>
                </a:ext>
              </a:extLst>
            </p:cNvPr>
            <p:cNvSpPr txBox="1"/>
            <p:nvPr/>
          </p:nvSpPr>
          <p:spPr>
            <a:xfrm>
              <a:off x="8522306" y="6266599"/>
              <a:ext cx="580639" cy="276999"/>
            </a:xfrm>
            <a:prstGeom prst="rect">
              <a:avLst/>
            </a:prstGeom>
            <a:noFill/>
          </p:spPr>
          <p:txBody>
            <a:bodyPr wrap="square" rtlCol="0">
              <a:spAutoFit/>
            </a:bodyPr>
            <a:lstStyle/>
            <a:p>
              <a:r>
                <a:rPr lang="en-US" sz="1200" b="1" dirty="0">
                  <a:solidFill>
                    <a:srgbClr val="FFFF00"/>
                  </a:solidFill>
                </a:rPr>
                <a:t>293</a:t>
              </a:r>
            </a:p>
          </p:txBody>
        </p:sp>
        <p:sp>
          <p:nvSpPr>
            <p:cNvPr id="18" name="TextBox 17">
              <a:extLst>
                <a:ext uri="{FF2B5EF4-FFF2-40B4-BE49-F238E27FC236}">
                  <a16:creationId xmlns:a16="http://schemas.microsoft.com/office/drawing/2014/main" id="{AEAF2AC4-7FB5-4B83-984C-EAC2B137E5E4}"/>
                </a:ext>
              </a:extLst>
            </p:cNvPr>
            <p:cNvSpPr txBox="1"/>
            <p:nvPr/>
          </p:nvSpPr>
          <p:spPr>
            <a:xfrm>
              <a:off x="8267757" y="5935023"/>
              <a:ext cx="580639" cy="276999"/>
            </a:xfrm>
            <a:prstGeom prst="rect">
              <a:avLst/>
            </a:prstGeom>
            <a:noFill/>
          </p:spPr>
          <p:txBody>
            <a:bodyPr wrap="square" rtlCol="0">
              <a:spAutoFit/>
            </a:bodyPr>
            <a:lstStyle/>
            <a:p>
              <a:r>
                <a:rPr lang="en-US" sz="1200" b="1" dirty="0">
                  <a:solidFill>
                    <a:srgbClr val="FFFF00"/>
                  </a:solidFill>
                </a:rPr>
                <a:t>313</a:t>
              </a:r>
            </a:p>
          </p:txBody>
        </p:sp>
        <p:sp>
          <p:nvSpPr>
            <p:cNvPr id="19" name="TextBox 18">
              <a:extLst>
                <a:ext uri="{FF2B5EF4-FFF2-40B4-BE49-F238E27FC236}">
                  <a16:creationId xmlns:a16="http://schemas.microsoft.com/office/drawing/2014/main" id="{FF8D8480-281D-41C1-9715-93CF3377DF54}"/>
                </a:ext>
              </a:extLst>
            </p:cNvPr>
            <p:cNvSpPr txBox="1"/>
            <p:nvPr/>
          </p:nvSpPr>
          <p:spPr>
            <a:xfrm>
              <a:off x="8123451" y="5427002"/>
              <a:ext cx="580639" cy="276999"/>
            </a:xfrm>
            <a:prstGeom prst="rect">
              <a:avLst/>
            </a:prstGeom>
            <a:noFill/>
          </p:spPr>
          <p:txBody>
            <a:bodyPr wrap="square" rtlCol="0">
              <a:spAutoFit/>
            </a:bodyPr>
            <a:lstStyle/>
            <a:p>
              <a:r>
                <a:rPr lang="en-US" sz="1200" b="1" dirty="0">
                  <a:solidFill>
                    <a:srgbClr val="FFFF00"/>
                  </a:solidFill>
                </a:rPr>
                <a:t>371</a:t>
              </a:r>
            </a:p>
          </p:txBody>
        </p:sp>
        <p:sp>
          <p:nvSpPr>
            <p:cNvPr id="20" name="TextBox 19">
              <a:extLst>
                <a:ext uri="{FF2B5EF4-FFF2-40B4-BE49-F238E27FC236}">
                  <a16:creationId xmlns:a16="http://schemas.microsoft.com/office/drawing/2014/main" id="{0AEED5B6-52C8-45EF-903F-12C72D908A6D}"/>
                </a:ext>
              </a:extLst>
            </p:cNvPr>
            <p:cNvSpPr txBox="1"/>
            <p:nvPr/>
          </p:nvSpPr>
          <p:spPr>
            <a:xfrm>
              <a:off x="8053838" y="5125872"/>
              <a:ext cx="580639" cy="276999"/>
            </a:xfrm>
            <a:prstGeom prst="rect">
              <a:avLst/>
            </a:prstGeom>
            <a:noFill/>
          </p:spPr>
          <p:txBody>
            <a:bodyPr wrap="square" rtlCol="0">
              <a:spAutoFit/>
            </a:bodyPr>
            <a:lstStyle/>
            <a:p>
              <a:r>
                <a:rPr lang="en-US" sz="1200" b="1" dirty="0">
                  <a:solidFill>
                    <a:srgbClr val="FFFF00"/>
                  </a:solidFill>
                </a:rPr>
                <a:t>356</a:t>
              </a:r>
            </a:p>
          </p:txBody>
        </p:sp>
        <p:sp>
          <p:nvSpPr>
            <p:cNvPr id="21" name="TextBox 20">
              <a:extLst>
                <a:ext uri="{FF2B5EF4-FFF2-40B4-BE49-F238E27FC236}">
                  <a16:creationId xmlns:a16="http://schemas.microsoft.com/office/drawing/2014/main" id="{99EE482A-57AB-42A4-86AC-EF8FA04589EC}"/>
                </a:ext>
              </a:extLst>
            </p:cNvPr>
            <p:cNvSpPr txBox="1"/>
            <p:nvPr/>
          </p:nvSpPr>
          <p:spPr>
            <a:xfrm>
              <a:off x="7794248" y="4886584"/>
              <a:ext cx="580639" cy="276999"/>
            </a:xfrm>
            <a:prstGeom prst="rect">
              <a:avLst/>
            </a:prstGeom>
            <a:noFill/>
          </p:spPr>
          <p:txBody>
            <a:bodyPr wrap="square" rtlCol="0">
              <a:spAutoFit/>
            </a:bodyPr>
            <a:lstStyle/>
            <a:p>
              <a:r>
                <a:rPr lang="en-US" sz="1200" b="1" dirty="0">
                  <a:solidFill>
                    <a:srgbClr val="FFFF00"/>
                  </a:solidFill>
                </a:rPr>
                <a:t>367</a:t>
              </a:r>
            </a:p>
          </p:txBody>
        </p:sp>
        <p:sp>
          <p:nvSpPr>
            <p:cNvPr id="22" name="TextBox 21">
              <a:extLst>
                <a:ext uri="{FF2B5EF4-FFF2-40B4-BE49-F238E27FC236}">
                  <a16:creationId xmlns:a16="http://schemas.microsoft.com/office/drawing/2014/main" id="{645FFF96-477E-4018-AB03-CA6E82DAC849}"/>
                </a:ext>
              </a:extLst>
            </p:cNvPr>
            <p:cNvSpPr txBox="1"/>
            <p:nvPr/>
          </p:nvSpPr>
          <p:spPr>
            <a:xfrm>
              <a:off x="7422970" y="4567062"/>
              <a:ext cx="580639" cy="276999"/>
            </a:xfrm>
            <a:prstGeom prst="rect">
              <a:avLst/>
            </a:prstGeom>
            <a:noFill/>
          </p:spPr>
          <p:txBody>
            <a:bodyPr wrap="square" rtlCol="0">
              <a:spAutoFit/>
            </a:bodyPr>
            <a:lstStyle/>
            <a:p>
              <a:r>
                <a:rPr lang="en-US" sz="1200" b="1" dirty="0">
                  <a:solidFill>
                    <a:srgbClr val="FFFF00"/>
                  </a:solidFill>
                </a:rPr>
                <a:t>342</a:t>
              </a:r>
            </a:p>
          </p:txBody>
        </p:sp>
        <p:sp>
          <p:nvSpPr>
            <p:cNvPr id="23" name="TextBox 22">
              <a:extLst>
                <a:ext uri="{FF2B5EF4-FFF2-40B4-BE49-F238E27FC236}">
                  <a16:creationId xmlns:a16="http://schemas.microsoft.com/office/drawing/2014/main" id="{8B676856-E154-447C-8073-623DEEF34A88}"/>
                </a:ext>
              </a:extLst>
            </p:cNvPr>
            <p:cNvSpPr txBox="1"/>
            <p:nvPr/>
          </p:nvSpPr>
          <p:spPr>
            <a:xfrm>
              <a:off x="7124440" y="4172465"/>
              <a:ext cx="580639" cy="276999"/>
            </a:xfrm>
            <a:prstGeom prst="rect">
              <a:avLst/>
            </a:prstGeom>
            <a:noFill/>
          </p:spPr>
          <p:txBody>
            <a:bodyPr wrap="square" rtlCol="0">
              <a:spAutoFit/>
            </a:bodyPr>
            <a:lstStyle/>
            <a:p>
              <a:r>
                <a:rPr lang="en-US" sz="1200" b="1" dirty="0">
                  <a:solidFill>
                    <a:srgbClr val="FFFF00"/>
                  </a:solidFill>
                </a:rPr>
                <a:t>349</a:t>
              </a:r>
            </a:p>
          </p:txBody>
        </p:sp>
        <p:sp>
          <p:nvSpPr>
            <p:cNvPr id="24" name="TextBox 23">
              <a:extLst>
                <a:ext uri="{FF2B5EF4-FFF2-40B4-BE49-F238E27FC236}">
                  <a16:creationId xmlns:a16="http://schemas.microsoft.com/office/drawing/2014/main" id="{FF6A6A45-CD46-446F-926E-B7D9564186C6}"/>
                </a:ext>
              </a:extLst>
            </p:cNvPr>
            <p:cNvSpPr txBox="1"/>
            <p:nvPr/>
          </p:nvSpPr>
          <p:spPr>
            <a:xfrm>
              <a:off x="6753399" y="3820168"/>
              <a:ext cx="580639" cy="276999"/>
            </a:xfrm>
            <a:prstGeom prst="rect">
              <a:avLst/>
            </a:prstGeom>
            <a:noFill/>
          </p:spPr>
          <p:txBody>
            <a:bodyPr wrap="square" rtlCol="0">
              <a:spAutoFit/>
            </a:bodyPr>
            <a:lstStyle/>
            <a:p>
              <a:r>
                <a:rPr lang="en-US" sz="1200" b="1" dirty="0">
                  <a:solidFill>
                    <a:srgbClr val="FFFF00"/>
                  </a:solidFill>
                </a:rPr>
                <a:t>364</a:t>
              </a:r>
            </a:p>
          </p:txBody>
        </p:sp>
        <p:sp>
          <p:nvSpPr>
            <p:cNvPr id="25" name="TextBox 24">
              <a:extLst>
                <a:ext uri="{FF2B5EF4-FFF2-40B4-BE49-F238E27FC236}">
                  <a16:creationId xmlns:a16="http://schemas.microsoft.com/office/drawing/2014/main" id="{5B3055A4-DB1C-4520-9554-5621FCCE30FD}"/>
                </a:ext>
              </a:extLst>
            </p:cNvPr>
            <p:cNvSpPr txBox="1"/>
            <p:nvPr/>
          </p:nvSpPr>
          <p:spPr>
            <a:xfrm>
              <a:off x="6531062" y="3528487"/>
              <a:ext cx="580639" cy="276999"/>
            </a:xfrm>
            <a:prstGeom prst="rect">
              <a:avLst/>
            </a:prstGeom>
            <a:noFill/>
          </p:spPr>
          <p:txBody>
            <a:bodyPr wrap="square" rtlCol="0">
              <a:spAutoFit/>
            </a:bodyPr>
            <a:lstStyle/>
            <a:p>
              <a:r>
                <a:rPr lang="en-US" sz="1200" b="1" dirty="0">
                  <a:solidFill>
                    <a:srgbClr val="FFFF00"/>
                  </a:solidFill>
                </a:rPr>
                <a:t>361</a:t>
              </a:r>
            </a:p>
          </p:txBody>
        </p:sp>
        <p:sp>
          <p:nvSpPr>
            <p:cNvPr id="26" name="TextBox 25">
              <a:extLst>
                <a:ext uri="{FF2B5EF4-FFF2-40B4-BE49-F238E27FC236}">
                  <a16:creationId xmlns:a16="http://schemas.microsoft.com/office/drawing/2014/main" id="{861B3A4B-E56C-4753-8C78-E7E505E661EA}"/>
                </a:ext>
              </a:extLst>
            </p:cNvPr>
            <p:cNvSpPr txBox="1"/>
            <p:nvPr/>
          </p:nvSpPr>
          <p:spPr>
            <a:xfrm>
              <a:off x="6096331" y="3251951"/>
              <a:ext cx="580639" cy="276999"/>
            </a:xfrm>
            <a:prstGeom prst="rect">
              <a:avLst/>
            </a:prstGeom>
            <a:noFill/>
          </p:spPr>
          <p:txBody>
            <a:bodyPr wrap="square" rtlCol="0">
              <a:spAutoFit/>
            </a:bodyPr>
            <a:lstStyle/>
            <a:p>
              <a:r>
                <a:rPr lang="en-US" sz="1200" b="1" dirty="0">
                  <a:solidFill>
                    <a:srgbClr val="FFFF00"/>
                  </a:solidFill>
                </a:rPr>
                <a:t>331</a:t>
              </a:r>
            </a:p>
          </p:txBody>
        </p:sp>
        <p:sp>
          <p:nvSpPr>
            <p:cNvPr id="27" name="TextBox 26">
              <a:extLst>
                <a:ext uri="{FF2B5EF4-FFF2-40B4-BE49-F238E27FC236}">
                  <a16:creationId xmlns:a16="http://schemas.microsoft.com/office/drawing/2014/main" id="{9F864A70-A991-4E9E-99CF-235A39995F4E}"/>
                </a:ext>
              </a:extLst>
            </p:cNvPr>
            <p:cNvSpPr txBox="1"/>
            <p:nvPr/>
          </p:nvSpPr>
          <p:spPr>
            <a:xfrm>
              <a:off x="10352386" y="6445503"/>
              <a:ext cx="580640" cy="276999"/>
            </a:xfrm>
            <a:prstGeom prst="rect">
              <a:avLst/>
            </a:prstGeom>
            <a:noFill/>
          </p:spPr>
          <p:txBody>
            <a:bodyPr wrap="square" rtlCol="0">
              <a:spAutoFit/>
            </a:bodyPr>
            <a:lstStyle/>
            <a:p>
              <a:r>
                <a:rPr lang="en-US" sz="1200" b="1" dirty="0">
                  <a:solidFill>
                    <a:srgbClr val="FFFF00"/>
                  </a:solidFill>
                </a:rPr>
                <a:t>532</a:t>
              </a:r>
            </a:p>
          </p:txBody>
        </p:sp>
        <p:sp>
          <p:nvSpPr>
            <p:cNvPr id="28" name="TextBox 27">
              <a:extLst>
                <a:ext uri="{FF2B5EF4-FFF2-40B4-BE49-F238E27FC236}">
                  <a16:creationId xmlns:a16="http://schemas.microsoft.com/office/drawing/2014/main" id="{923AE276-DF9F-4659-9335-F8678CA9008A}"/>
                </a:ext>
              </a:extLst>
            </p:cNvPr>
            <p:cNvSpPr txBox="1"/>
            <p:nvPr/>
          </p:nvSpPr>
          <p:spPr>
            <a:xfrm>
              <a:off x="10739087" y="6455951"/>
              <a:ext cx="580640" cy="276999"/>
            </a:xfrm>
            <a:prstGeom prst="rect">
              <a:avLst/>
            </a:prstGeom>
            <a:noFill/>
          </p:spPr>
          <p:txBody>
            <a:bodyPr wrap="square" rtlCol="0">
              <a:spAutoFit/>
            </a:bodyPr>
            <a:lstStyle/>
            <a:p>
              <a:r>
                <a:rPr lang="en-US" sz="1200" b="1" dirty="0">
                  <a:solidFill>
                    <a:srgbClr val="FFFF00"/>
                  </a:solidFill>
                </a:rPr>
                <a:t>593</a:t>
              </a:r>
            </a:p>
          </p:txBody>
        </p:sp>
        <p:sp>
          <p:nvSpPr>
            <p:cNvPr id="29" name="TextBox 28">
              <a:extLst>
                <a:ext uri="{FF2B5EF4-FFF2-40B4-BE49-F238E27FC236}">
                  <a16:creationId xmlns:a16="http://schemas.microsoft.com/office/drawing/2014/main" id="{9FB26636-D59D-47FA-9128-E3260266DC36}"/>
                </a:ext>
              </a:extLst>
            </p:cNvPr>
            <p:cNvSpPr txBox="1"/>
            <p:nvPr/>
          </p:nvSpPr>
          <p:spPr>
            <a:xfrm>
              <a:off x="11113701" y="6439281"/>
              <a:ext cx="580640" cy="276999"/>
            </a:xfrm>
            <a:prstGeom prst="rect">
              <a:avLst/>
            </a:prstGeom>
            <a:noFill/>
          </p:spPr>
          <p:txBody>
            <a:bodyPr wrap="square" rtlCol="0">
              <a:spAutoFit/>
            </a:bodyPr>
            <a:lstStyle/>
            <a:p>
              <a:r>
                <a:rPr lang="en-US" sz="1200" b="1" dirty="0">
                  <a:solidFill>
                    <a:srgbClr val="FFFF00"/>
                  </a:solidFill>
                </a:rPr>
                <a:t>603</a:t>
              </a:r>
            </a:p>
          </p:txBody>
        </p:sp>
        <p:sp>
          <p:nvSpPr>
            <p:cNvPr id="30" name="TextBox 29">
              <a:extLst>
                <a:ext uri="{FF2B5EF4-FFF2-40B4-BE49-F238E27FC236}">
                  <a16:creationId xmlns:a16="http://schemas.microsoft.com/office/drawing/2014/main" id="{62181673-BB85-47BB-902F-40AB7C6D8A59}"/>
                </a:ext>
              </a:extLst>
            </p:cNvPr>
            <p:cNvSpPr txBox="1"/>
            <p:nvPr/>
          </p:nvSpPr>
          <p:spPr>
            <a:xfrm>
              <a:off x="10346650" y="6214347"/>
              <a:ext cx="580640" cy="276999"/>
            </a:xfrm>
            <a:prstGeom prst="rect">
              <a:avLst/>
            </a:prstGeom>
            <a:noFill/>
          </p:spPr>
          <p:txBody>
            <a:bodyPr wrap="square" rtlCol="0">
              <a:spAutoFit/>
            </a:bodyPr>
            <a:lstStyle/>
            <a:p>
              <a:r>
                <a:rPr lang="en-US" sz="1200" b="1" dirty="0">
                  <a:solidFill>
                    <a:srgbClr val="FFFF00"/>
                  </a:solidFill>
                </a:rPr>
                <a:t>317</a:t>
              </a:r>
            </a:p>
          </p:txBody>
        </p:sp>
        <p:sp>
          <p:nvSpPr>
            <p:cNvPr id="31" name="TextBox 30">
              <a:extLst>
                <a:ext uri="{FF2B5EF4-FFF2-40B4-BE49-F238E27FC236}">
                  <a16:creationId xmlns:a16="http://schemas.microsoft.com/office/drawing/2014/main" id="{58F9D293-6DB6-41ED-81C3-250786E7FEE7}"/>
                </a:ext>
              </a:extLst>
            </p:cNvPr>
            <p:cNvSpPr txBox="1"/>
            <p:nvPr/>
          </p:nvSpPr>
          <p:spPr>
            <a:xfrm>
              <a:off x="10739087" y="6231975"/>
              <a:ext cx="580640" cy="276999"/>
            </a:xfrm>
            <a:prstGeom prst="rect">
              <a:avLst/>
            </a:prstGeom>
            <a:noFill/>
          </p:spPr>
          <p:txBody>
            <a:bodyPr wrap="square" rtlCol="0">
              <a:spAutoFit/>
            </a:bodyPr>
            <a:lstStyle/>
            <a:p>
              <a:r>
                <a:rPr lang="en-US" sz="1200" b="1" dirty="0">
                  <a:solidFill>
                    <a:srgbClr val="FFFF00"/>
                  </a:solidFill>
                </a:rPr>
                <a:t>317</a:t>
              </a:r>
            </a:p>
          </p:txBody>
        </p:sp>
        <p:sp>
          <p:nvSpPr>
            <p:cNvPr id="32" name="TextBox 31">
              <a:extLst>
                <a:ext uri="{FF2B5EF4-FFF2-40B4-BE49-F238E27FC236}">
                  <a16:creationId xmlns:a16="http://schemas.microsoft.com/office/drawing/2014/main" id="{19B7431A-7B99-44D0-9142-04A5D1999FAC}"/>
                </a:ext>
              </a:extLst>
            </p:cNvPr>
            <p:cNvSpPr txBox="1"/>
            <p:nvPr/>
          </p:nvSpPr>
          <p:spPr>
            <a:xfrm>
              <a:off x="11108345" y="6200623"/>
              <a:ext cx="580640" cy="276999"/>
            </a:xfrm>
            <a:prstGeom prst="rect">
              <a:avLst/>
            </a:prstGeom>
            <a:noFill/>
          </p:spPr>
          <p:txBody>
            <a:bodyPr wrap="square" rtlCol="0">
              <a:spAutoFit/>
            </a:bodyPr>
            <a:lstStyle/>
            <a:p>
              <a:r>
                <a:rPr lang="en-US" sz="1200" b="1" dirty="0">
                  <a:solidFill>
                    <a:srgbClr val="FFFF00"/>
                  </a:solidFill>
                </a:rPr>
                <a:t>307</a:t>
              </a:r>
            </a:p>
          </p:txBody>
        </p:sp>
        <p:sp>
          <p:nvSpPr>
            <p:cNvPr id="33" name="TextBox 32">
              <a:extLst>
                <a:ext uri="{FF2B5EF4-FFF2-40B4-BE49-F238E27FC236}">
                  <a16:creationId xmlns:a16="http://schemas.microsoft.com/office/drawing/2014/main" id="{BF492B4C-8E62-4BAC-B1AE-E4AC5558912B}"/>
                </a:ext>
              </a:extLst>
            </p:cNvPr>
            <p:cNvSpPr txBox="1"/>
            <p:nvPr/>
          </p:nvSpPr>
          <p:spPr>
            <a:xfrm>
              <a:off x="10558987" y="5449717"/>
              <a:ext cx="580639" cy="276999"/>
            </a:xfrm>
            <a:prstGeom prst="rect">
              <a:avLst/>
            </a:prstGeom>
            <a:noFill/>
          </p:spPr>
          <p:txBody>
            <a:bodyPr wrap="square" rtlCol="0">
              <a:spAutoFit/>
            </a:bodyPr>
            <a:lstStyle/>
            <a:p>
              <a:r>
                <a:rPr lang="en-US" sz="1200" b="1" dirty="0">
                  <a:solidFill>
                    <a:srgbClr val="FFFF00"/>
                  </a:solidFill>
                </a:rPr>
                <a:t>343</a:t>
              </a:r>
            </a:p>
          </p:txBody>
        </p:sp>
        <p:sp>
          <p:nvSpPr>
            <p:cNvPr id="34" name="TextBox 33">
              <a:extLst>
                <a:ext uri="{FF2B5EF4-FFF2-40B4-BE49-F238E27FC236}">
                  <a16:creationId xmlns:a16="http://schemas.microsoft.com/office/drawing/2014/main" id="{52119DC6-95EE-491C-BFB3-4D6F437C88B5}"/>
                </a:ext>
              </a:extLst>
            </p:cNvPr>
            <p:cNvSpPr txBox="1"/>
            <p:nvPr/>
          </p:nvSpPr>
          <p:spPr>
            <a:xfrm>
              <a:off x="10203302" y="5449717"/>
              <a:ext cx="580639" cy="276999"/>
            </a:xfrm>
            <a:prstGeom prst="rect">
              <a:avLst/>
            </a:prstGeom>
            <a:noFill/>
          </p:spPr>
          <p:txBody>
            <a:bodyPr wrap="square" rtlCol="0">
              <a:spAutoFit/>
            </a:bodyPr>
            <a:lstStyle/>
            <a:p>
              <a:r>
                <a:rPr lang="en-US" sz="1200" b="1" dirty="0">
                  <a:solidFill>
                    <a:srgbClr val="FFFF00"/>
                  </a:solidFill>
                </a:rPr>
                <a:t>335</a:t>
              </a:r>
            </a:p>
          </p:txBody>
        </p:sp>
        <p:sp>
          <p:nvSpPr>
            <p:cNvPr id="35" name="TextBox 34">
              <a:extLst>
                <a:ext uri="{FF2B5EF4-FFF2-40B4-BE49-F238E27FC236}">
                  <a16:creationId xmlns:a16="http://schemas.microsoft.com/office/drawing/2014/main" id="{47A8C59A-2C90-42C6-B597-D4A92F42E48A}"/>
                </a:ext>
              </a:extLst>
            </p:cNvPr>
            <p:cNvSpPr txBox="1"/>
            <p:nvPr/>
          </p:nvSpPr>
          <p:spPr>
            <a:xfrm>
              <a:off x="9859588" y="5449717"/>
              <a:ext cx="580639" cy="276999"/>
            </a:xfrm>
            <a:prstGeom prst="rect">
              <a:avLst/>
            </a:prstGeom>
            <a:noFill/>
          </p:spPr>
          <p:txBody>
            <a:bodyPr wrap="square" rtlCol="0">
              <a:spAutoFit/>
            </a:bodyPr>
            <a:lstStyle/>
            <a:p>
              <a:r>
                <a:rPr lang="en-US" sz="1200" b="1" dirty="0">
                  <a:solidFill>
                    <a:srgbClr val="FFFF00"/>
                  </a:solidFill>
                </a:rPr>
                <a:t>349</a:t>
              </a:r>
            </a:p>
          </p:txBody>
        </p:sp>
        <p:sp>
          <p:nvSpPr>
            <p:cNvPr id="36" name="TextBox 35">
              <a:extLst>
                <a:ext uri="{FF2B5EF4-FFF2-40B4-BE49-F238E27FC236}">
                  <a16:creationId xmlns:a16="http://schemas.microsoft.com/office/drawing/2014/main" id="{B07AFD79-4151-4D6D-A507-15C7D39FEB80}"/>
                </a:ext>
              </a:extLst>
            </p:cNvPr>
            <p:cNvSpPr txBox="1"/>
            <p:nvPr/>
          </p:nvSpPr>
          <p:spPr>
            <a:xfrm>
              <a:off x="11793089" y="6470728"/>
              <a:ext cx="580639" cy="276999"/>
            </a:xfrm>
            <a:prstGeom prst="rect">
              <a:avLst/>
            </a:prstGeom>
            <a:noFill/>
          </p:spPr>
          <p:txBody>
            <a:bodyPr wrap="square" rtlCol="0">
              <a:spAutoFit/>
            </a:bodyPr>
            <a:lstStyle/>
            <a:p>
              <a:r>
                <a:rPr lang="en-US" sz="1200" b="1" dirty="0">
                  <a:solidFill>
                    <a:srgbClr val="FFFF00"/>
                  </a:solidFill>
                </a:rPr>
                <a:t>339</a:t>
              </a:r>
            </a:p>
          </p:txBody>
        </p:sp>
        <p:sp>
          <p:nvSpPr>
            <p:cNvPr id="37" name="TextBox 36">
              <a:extLst>
                <a:ext uri="{FF2B5EF4-FFF2-40B4-BE49-F238E27FC236}">
                  <a16:creationId xmlns:a16="http://schemas.microsoft.com/office/drawing/2014/main" id="{3329EE53-9A2C-4FB1-B8BD-4FAF46DB9E99}"/>
                </a:ext>
              </a:extLst>
            </p:cNvPr>
            <p:cNvSpPr txBox="1"/>
            <p:nvPr/>
          </p:nvSpPr>
          <p:spPr>
            <a:xfrm>
              <a:off x="11650253" y="6273504"/>
              <a:ext cx="580639" cy="276999"/>
            </a:xfrm>
            <a:prstGeom prst="rect">
              <a:avLst/>
            </a:prstGeom>
            <a:noFill/>
          </p:spPr>
          <p:txBody>
            <a:bodyPr wrap="square" rtlCol="0">
              <a:spAutoFit/>
            </a:bodyPr>
            <a:lstStyle/>
            <a:p>
              <a:r>
                <a:rPr lang="en-US" sz="1200" b="1" dirty="0">
                  <a:solidFill>
                    <a:srgbClr val="FFFF00"/>
                  </a:solidFill>
                </a:rPr>
                <a:t>319</a:t>
              </a:r>
            </a:p>
          </p:txBody>
        </p:sp>
        <p:sp>
          <p:nvSpPr>
            <p:cNvPr id="38" name="TextBox 37">
              <a:extLst>
                <a:ext uri="{FF2B5EF4-FFF2-40B4-BE49-F238E27FC236}">
                  <a16:creationId xmlns:a16="http://schemas.microsoft.com/office/drawing/2014/main" id="{133DBD76-F807-4755-BBA3-3AA35623C5A3}"/>
                </a:ext>
              </a:extLst>
            </p:cNvPr>
            <p:cNvSpPr txBox="1"/>
            <p:nvPr/>
          </p:nvSpPr>
          <p:spPr>
            <a:xfrm>
              <a:off x="11579170" y="5850665"/>
              <a:ext cx="580639" cy="276999"/>
            </a:xfrm>
            <a:prstGeom prst="rect">
              <a:avLst/>
            </a:prstGeom>
            <a:noFill/>
          </p:spPr>
          <p:txBody>
            <a:bodyPr wrap="square" rtlCol="0">
              <a:spAutoFit/>
            </a:bodyPr>
            <a:lstStyle/>
            <a:p>
              <a:r>
                <a:rPr lang="en-US" sz="1200" b="1" dirty="0">
                  <a:solidFill>
                    <a:srgbClr val="FFFF00"/>
                  </a:solidFill>
                </a:rPr>
                <a:t>338</a:t>
              </a:r>
            </a:p>
          </p:txBody>
        </p:sp>
        <p:sp>
          <p:nvSpPr>
            <p:cNvPr id="39" name="TextBox 38">
              <a:extLst>
                <a:ext uri="{FF2B5EF4-FFF2-40B4-BE49-F238E27FC236}">
                  <a16:creationId xmlns:a16="http://schemas.microsoft.com/office/drawing/2014/main" id="{FA7863C1-8D0F-4AC4-861D-4BCFBC447B2C}"/>
                </a:ext>
              </a:extLst>
            </p:cNvPr>
            <p:cNvSpPr txBox="1"/>
            <p:nvPr/>
          </p:nvSpPr>
          <p:spPr>
            <a:xfrm>
              <a:off x="11579170" y="5473236"/>
              <a:ext cx="580639" cy="276999"/>
            </a:xfrm>
            <a:prstGeom prst="rect">
              <a:avLst/>
            </a:prstGeom>
            <a:noFill/>
          </p:spPr>
          <p:txBody>
            <a:bodyPr wrap="square" rtlCol="0">
              <a:spAutoFit/>
            </a:bodyPr>
            <a:lstStyle/>
            <a:p>
              <a:r>
                <a:rPr lang="en-US" sz="1200" b="1" dirty="0">
                  <a:solidFill>
                    <a:srgbClr val="FFFF00"/>
                  </a:solidFill>
                </a:rPr>
                <a:t>346</a:t>
              </a:r>
            </a:p>
          </p:txBody>
        </p:sp>
        <p:sp>
          <p:nvSpPr>
            <p:cNvPr id="40" name="TextBox 39">
              <a:extLst>
                <a:ext uri="{FF2B5EF4-FFF2-40B4-BE49-F238E27FC236}">
                  <a16:creationId xmlns:a16="http://schemas.microsoft.com/office/drawing/2014/main" id="{B6FA285D-A042-42F5-9DD3-B61A0572B7CA}"/>
                </a:ext>
              </a:extLst>
            </p:cNvPr>
            <p:cNvSpPr txBox="1"/>
            <p:nvPr/>
          </p:nvSpPr>
          <p:spPr>
            <a:xfrm>
              <a:off x="11386144" y="4963186"/>
              <a:ext cx="580639" cy="276999"/>
            </a:xfrm>
            <a:prstGeom prst="rect">
              <a:avLst/>
            </a:prstGeom>
            <a:noFill/>
          </p:spPr>
          <p:txBody>
            <a:bodyPr wrap="square" rtlCol="0">
              <a:spAutoFit/>
            </a:bodyPr>
            <a:lstStyle/>
            <a:p>
              <a:r>
                <a:rPr lang="en-US" sz="1200" b="1" dirty="0">
                  <a:solidFill>
                    <a:srgbClr val="FFFF00"/>
                  </a:solidFill>
                </a:rPr>
                <a:t>354</a:t>
              </a:r>
            </a:p>
          </p:txBody>
        </p:sp>
        <p:sp>
          <p:nvSpPr>
            <p:cNvPr id="41" name="TextBox 40">
              <a:extLst>
                <a:ext uri="{FF2B5EF4-FFF2-40B4-BE49-F238E27FC236}">
                  <a16:creationId xmlns:a16="http://schemas.microsoft.com/office/drawing/2014/main" id="{53AE48F8-AC62-47E8-9620-BC72D22C016F}"/>
                </a:ext>
              </a:extLst>
            </p:cNvPr>
            <p:cNvSpPr txBox="1"/>
            <p:nvPr/>
          </p:nvSpPr>
          <p:spPr>
            <a:xfrm>
              <a:off x="11128058" y="4336188"/>
              <a:ext cx="580639" cy="276999"/>
            </a:xfrm>
            <a:prstGeom prst="rect">
              <a:avLst/>
            </a:prstGeom>
            <a:noFill/>
          </p:spPr>
          <p:txBody>
            <a:bodyPr wrap="square" rtlCol="0">
              <a:spAutoFit/>
            </a:bodyPr>
            <a:lstStyle/>
            <a:p>
              <a:r>
                <a:rPr lang="en-US" sz="1200" b="1" dirty="0">
                  <a:solidFill>
                    <a:srgbClr val="FFFF00"/>
                  </a:solidFill>
                </a:rPr>
                <a:t>347</a:t>
              </a:r>
            </a:p>
          </p:txBody>
        </p:sp>
        <p:sp>
          <p:nvSpPr>
            <p:cNvPr id="42" name="TextBox 41">
              <a:extLst>
                <a:ext uri="{FF2B5EF4-FFF2-40B4-BE49-F238E27FC236}">
                  <a16:creationId xmlns:a16="http://schemas.microsoft.com/office/drawing/2014/main" id="{397B74F3-8756-43FD-98D5-20E2D30515CE}"/>
                </a:ext>
              </a:extLst>
            </p:cNvPr>
            <p:cNvSpPr txBox="1"/>
            <p:nvPr/>
          </p:nvSpPr>
          <p:spPr>
            <a:xfrm>
              <a:off x="10914139" y="3862371"/>
              <a:ext cx="580639" cy="276999"/>
            </a:xfrm>
            <a:prstGeom prst="rect">
              <a:avLst/>
            </a:prstGeom>
            <a:noFill/>
          </p:spPr>
          <p:txBody>
            <a:bodyPr wrap="square" rtlCol="0">
              <a:spAutoFit/>
            </a:bodyPr>
            <a:lstStyle/>
            <a:p>
              <a:r>
                <a:rPr lang="en-US" sz="1200" b="1" dirty="0">
                  <a:solidFill>
                    <a:srgbClr val="FFFF00"/>
                  </a:solidFill>
                </a:rPr>
                <a:t>397</a:t>
              </a:r>
            </a:p>
          </p:txBody>
        </p:sp>
        <p:sp>
          <p:nvSpPr>
            <p:cNvPr id="43" name="TextBox 42">
              <a:extLst>
                <a:ext uri="{FF2B5EF4-FFF2-40B4-BE49-F238E27FC236}">
                  <a16:creationId xmlns:a16="http://schemas.microsoft.com/office/drawing/2014/main" id="{DB7EDFB0-3FB8-4D3C-B8A7-6DE8D86DF783}"/>
                </a:ext>
              </a:extLst>
            </p:cNvPr>
            <p:cNvSpPr txBox="1"/>
            <p:nvPr/>
          </p:nvSpPr>
          <p:spPr>
            <a:xfrm>
              <a:off x="10510546" y="3402547"/>
              <a:ext cx="580639" cy="276999"/>
            </a:xfrm>
            <a:prstGeom prst="rect">
              <a:avLst/>
            </a:prstGeom>
            <a:noFill/>
          </p:spPr>
          <p:txBody>
            <a:bodyPr wrap="square" rtlCol="0">
              <a:spAutoFit/>
            </a:bodyPr>
            <a:lstStyle/>
            <a:p>
              <a:r>
                <a:rPr lang="en-US" sz="1200" b="1" dirty="0">
                  <a:solidFill>
                    <a:srgbClr val="FFFF00"/>
                  </a:solidFill>
                </a:rPr>
                <a:t>362</a:t>
              </a:r>
            </a:p>
          </p:txBody>
        </p:sp>
        <p:sp>
          <p:nvSpPr>
            <p:cNvPr id="44" name="TextBox 43">
              <a:extLst>
                <a:ext uri="{FF2B5EF4-FFF2-40B4-BE49-F238E27FC236}">
                  <a16:creationId xmlns:a16="http://schemas.microsoft.com/office/drawing/2014/main" id="{A2DBA9E2-664E-4A67-84E1-4FAA43780A5E}"/>
                </a:ext>
              </a:extLst>
            </p:cNvPr>
            <p:cNvSpPr txBox="1"/>
            <p:nvPr/>
          </p:nvSpPr>
          <p:spPr>
            <a:xfrm>
              <a:off x="10218173" y="2669448"/>
              <a:ext cx="580639" cy="276999"/>
            </a:xfrm>
            <a:prstGeom prst="rect">
              <a:avLst/>
            </a:prstGeom>
            <a:noFill/>
          </p:spPr>
          <p:txBody>
            <a:bodyPr wrap="square" rtlCol="0">
              <a:spAutoFit/>
            </a:bodyPr>
            <a:lstStyle/>
            <a:p>
              <a:r>
                <a:rPr lang="en-US" sz="1200" b="1" dirty="0">
                  <a:solidFill>
                    <a:srgbClr val="FFFF00"/>
                  </a:solidFill>
                </a:rPr>
                <a:t>380</a:t>
              </a:r>
            </a:p>
          </p:txBody>
        </p:sp>
        <p:sp>
          <p:nvSpPr>
            <p:cNvPr id="45" name="TextBox 44">
              <a:extLst>
                <a:ext uri="{FF2B5EF4-FFF2-40B4-BE49-F238E27FC236}">
                  <a16:creationId xmlns:a16="http://schemas.microsoft.com/office/drawing/2014/main" id="{D073294F-2794-4538-AEDA-6D41CC1D2739}"/>
                </a:ext>
              </a:extLst>
            </p:cNvPr>
            <p:cNvSpPr txBox="1"/>
            <p:nvPr/>
          </p:nvSpPr>
          <p:spPr>
            <a:xfrm>
              <a:off x="9960257" y="2251869"/>
              <a:ext cx="580639" cy="276999"/>
            </a:xfrm>
            <a:prstGeom prst="rect">
              <a:avLst/>
            </a:prstGeom>
            <a:noFill/>
          </p:spPr>
          <p:txBody>
            <a:bodyPr wrap="square" rtlCol="0">
              <a:spAutoFit/>
            </a:bodyPr>
            <a:lstStyle/>
            <a:p>
              <a:r>
                <a:rPr lang="en-US" sz="1200" b="1" dirty="0">
                  <a:solidFill>
                    <a:srgbClr val="FFFF00"/>
                  </a:solidFill>
                </a:rPr>
                <a:t>358</a:t>
              </a:r>
            </a:p>
          </p:txBody>
        </p:sp>
        <p:sp>
          <p:nvSpPr>
            <p:cNvPr id="46" name="TextBox 45">
              <a:extLst>
                <a:ext uri="{FF2B5EF4-FFF2-40B4-BE49-F238E27FC236}">
                  <a16:creationId xmlns:a16="http://schemas.microsoft.com/office/drawing/2014/main" id="{34ADD1EF-DFE2-494F-B83F-9B9E88F80E51}"/>
                </a:ext>
              </a:extLst>
            </p:cNvPr>
            <p:cNvSpPr txBox="1"/>
            <p:nvPr/>
          </p:nvSpPr>
          <p:spPr>
            <a:xfrm>
              <a:off x="9641710" y="1849662"/>
              <a:ext cx="580639" cy="276999"/>
            </a:xfrm>
            <a:prstGeom prst="rect">
              <a:avLst/>
            </a:prstGeom>
            <a:noFill/>
          </p:spPr>
          <p:txBody>
            <a:bodyPr wrap="square" rtlCol="0">
              <a:spAutoFit/>
            </a:bodyPr>
            <a:lstStyle/>
            <a:p>
              <a:r>
                <a:rPr lang="en-US" sz="1200" b="1" dirty="0">
                  <a:solidFill>
                    <a:srgbClr val="FFFF00"/>
                  </a:solidFill>
                </a:rPr>
                <a:t>368</a:t>
              </a:r>
            </a:p>
          </p:txBody>
        </p:sp>
        <p:cxnSp>
          <p:nvCxnSpPr>
            <p:cNvPr id="47" name="Straight Arrow Connector 46">
              <a:extLst>
                <a:ext uri="{FF2B5EF4-FFF2-40B4-BE49-F238E27FC236}">
                  <a16:creationId xmlns:a16="http://schemas.microsoft.com/office/drawing/2014/main" id="{8D90A4E4-4976-4ABF-B385-683176AF3E9A}"/>
                </a:ext>
              </a:extLst>
            </p:cNvPr>
            <p:cNvCxnSpPr>
              <a:cxnSpLocks/>
            </p:cNvCxnSpPr>
            <p:nvPr/>
          </p:nvCxnSpPr>
          <p:spPr>
            <a:xfrm>
              <a:off x="6365191" y="3721811"/>
              <a:ext cx="0" cy="3002440"/>
            </a:xfrm>
            <a:prstGeom prst="straightConnector1">
              <a:avLst/>
            </a:prstGeom>
            <a:ln w="19050" cmpd="sng">
              <a:solidFill>
                <a:schemeClr val="bg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F7F16D5E-B76F-4BEA-A053-F2D002FADE87}"/>
                </a:ext>
              </a:extLst>
            </p:cNvPr>
            <p:cNvSpPr txBox="1"/>
            <p:nvPr/>
          </p:nvSpPr>
          <p:spPr>
            <a:xfrm>
              <a:off x="4922380" y="4790114"/>
              <a:ext cx="1339020" cy="530414"/>
            </a:xfrm>
            <a:prstGeom prst="rect">
              <a:avLst/>
            </a:prstGeom>
            <a:noFill/>
          </p:spPr>
          <p:txBody>
            <a:bodyPr wrap="none" rtlCol="0">
              <a:spAutoFit/>
            </a:bodyPr>
            <a:lstStyle/>
            <a:p>
              <a:pPr algn="ctr"/>
              <a:r>
                <a:rPr lang="en-US" sz="2000" dirty="0">
                  <a:solidFill>
                    <a:schemeClr val="bg1"/>
                  </a:solidFill>
                </a:rPr>
                <a:t>~0.040”</a:t>
              </a:r>
            </a:p>
          </p:txBody>
        </p:sp>
        <p:cxnSp>
          <p:nvCxnSpPr>
            <p:cNvPr id="49" name="Straight Arrow Connector 48">
              <a:extLst>
                <a:ext uri="{FF2B5EF4-FFF2-40B4-BE49-F238E27FC236}">
                  <a16:creationId xmlns:a16="http://schemas.microsoft.com/office/drawing/2014/main" id="{2B598248-2D24-4FE8-8F5E-F59B485D4C36}"/>
                </a:ext>
              </a:extLst>
            </p:cNvPr>
            <p:cNvCxnSpPr>
              <a:cxnSpLocks/>
            </p:cNvCxnSpPr>
            <p:nvPr/>
          </p:nvCxnSpPr>
          <p:spPr>
            <a:xfrm>
              <a:off x="6132779" y="6338252"/>
              <a:ext cx="0" cy="389907"/>
            </a:xfrm>
            <a:prstGeom prst="straightConnector1">
              <a:avLst/>
            </a:prstGeom>
            <a:ln w="19050" cmpd="sng">
              <a:solidFill>
                <a:schemeClr val="bg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E0380ADD-73C5-459A-AACB-B28F8DA25470}"/>
                </a:ext>
              </a:extLst>
            </p:cNvPr>
            <p:cNvSpPr txBox="1"/>
            <p:nvPr/>
          </p:nvSpPr>
          <p:spPr>
            <a:xfrm>
              <a:off x="4790881" y="6337307"/>
              <a:ext cx="1336868" cy="400110"/>
            </a:xfrm>
            <a:prstGeom prst="rect">
              <a:avLst/>
            </a:prstGeom>
            <a:noFill/>
          </p:spPr>
          <p:txBody>
            <a:bodyPr wrap="square" rtlCol="0">
              <a:spAutoFit/>
            </a:bodyPr>
            <a:lstStyle/>
            <a:p>
              <a:r>
                <a:rPr lang="en-US" sz="2000" dirty="0">
                  <a:solidFill>
                    <a:schemeClr val="bg1"/>
                  </a:solidFill>
                </a:rPr>
                <a:t>~0.005”</a:t>
              </a:r>
            </a:p>
          </p:txBody>
        </p:sp>
        <p:sp>
          <p:nvSpPr>
            <p:cNvPr id="51" name="TextBox 50">
              <a:extLst>
                <a:ext uri="{FF2B5EF4-FFF2-40B4-BE49-F238E27FC236}">
                  <a16:creationId xmlns:a16="http://schemas.microsoft.com/office/drawing/2014/main" id="{111DBF28-6A63-4AD2-B74B-AA2FDBBC3D61}"/>
                </a:ext>
              </a:extLst>
            </p:cNvPr>
            <p:cNvSpPr txBox="1"/>
            <p:nvPr/>
          </p:nvSpPr>
          <p:spPr>
            <a:xfrm>
              <a:off x="11459389" y="1877417"/>
              <a:ext cx="1532241" cy="1346435"/>
            </a:xfrm>
            <a:prstGeom prst="rect">
              <a:avLst/>
            </a:prstGeom>
            <a:solidFill>
              <a:schemeClr val="accent4">
                <a:lumMod val="50000"/>
              </a:schemeClr>
            </a:solidFill>
          </p:spPr>
          <p:txBody>
            <a:bodyPr wrap="none" rtlCol="0">
              <a:spAutoFit/>
            </a:bodyPr>
            <a:lstStyle/>
            <a:p>
              <a:pPr algn="ctr"/>
              <a:r>
                <a:rPr lang="en-US" sz="1200" b="1" dirty="0">
                  <a:solidFill>
                    <a:srgbClr val="FFFF00"/>
                  </a:solidFill>
                </a:rPr>
                <a:t>Vickers to RWC</a:t>
              </a:r>
            </a:p>
            <a:p>
              <a:pPr algn="ctr"/>
              <a:r>
                <a:rPr lang="en-US" sz="1200" b="1" dirty="0">
                  <a:solidFill>
                    <a:srgbClr val="FFFF00"/>
                  </a:solidFill>
                </a:rPr>
                <a:t>300 – 29.8</a:t>
              </a:r>
            </a:p>
            <a:p>
              <a:pPr algn="ctr"/>
              <a:r>
                <a:rPr lang="en-US" sz="1200" b="1" dirty="0">
                  <a:solidFill>
                    <a:srgbClr val="FFFF00"/>
                  </a:solidFill>
                </a:rPr>
                <a:t>400 – 40.8</a:t>
              </a:r>
            </a:p>
            <a:p>
              <a:pPr algn="ctr"/>
              <a:r>
                <a:rPr lang="en-US" sz="1200" b="1" dirty="0">
                  <a:solidFill>
                    <a:srgbClr val="FFFF00"/>
                  </a:solidFill>
                </a:rPr>
                <a:t>500 – 49.1</a:t>
              </a:r>
            </a:p>
            <a:p>
              <a:pPr algn="ctr"/>
              <a:r>
                <a:rPr lang="en-US" sz="1200" b="1" dirty="0">
                  <a:solidFill>
                    <a:srgbClr val="FFFF00"/>
                  </a:solidFill>
                </a:rPr>
                <a:t>600 – 55.2</a:t>
              </a:r>
            </a:p>
          </p:txBody>
        </p:sp>
        <p:cxnSp>
          <p:nvCxnSpPr>
            <p:cNvPr id="52" name="Straight Arrow Connector 51">
              <a:extLst>
                <a:ext uri="{FF2B5EF4-FFF2-40B4-BE49-F238E27FC236}">
                  <a16:creationId xmlns:a16="http://schemas.microsoft.com/office/drawing/2014/main" id="{19AE5AD7-089B-4332-A889-A18A9308B758}"/>
                </a:ext>
              </a:extLst>
            </p:cNvPr>
            <p:cNvCxnSpPr>
              <a:cxnSpLocks/>
            </p:cNvCxnSpPr>
            <p:nvPr/>
          </p:nvCxnSpPr>
          <p:spPr>
            <a:xfrm>
              <a:off x="9775074" y="2264427"/>
              <a:ext cx="0" cy="4483300"/>
            </a:xfrm>
            <a:prstGeom prst="straightConnector1">
              <a:avLst/>
            </a:prstGeom>
            <a:ln w="19050" cmpd="sng">
              <a:solidFill>
                <a:schemeClr val="bg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808920B8-42DF-422E-9940-E4175A9A9E6F}"/>
                </a:ext>
              </a:extLst>
            </p:cNvPr>
            <p:cNvSpPr txBox="1"/>
            <p:nvPr/>
          </p:nvSpPr>
          <p:spPr>
            <a:xfrm>
              <a:off x="8542539" y="3767294"/>
              <a:ext cx="1339020" cy="530414"/>
            </a:xfrm>
            <a:prstGeom prst="rect">
              <a:avLst/>
            </a:prstGeom>
            <a:noFill/>
          </p:spPr>
          <p:txBody>
            <a:bodyPr wrap="none" rtlCol="0">
              <a:spAutoFit/>
            </a:bodyPr>
            <a:lstStyle/>
            <a:p>
              <a:pPr algn="ctr"/>
              <a:r>
                <a:rPr lang="en-US" sz="2000" dirty="0">
                  <a:solidFill>
                    <a:schemeClr val="bg1"/>
                  </a:solidFill>
                </a:rPr>
                <a:t>~0.070”</a:t>
              </a:r>
            </a:p>
          </p:txBody>
        </p:sp>
        <p:sp>
          <p:nvSpPr>
            <p:cNvPr id="54" name="TextBox 53">
              <a:extLst>
                <a:ext uri="{FF2B5EF4-FFF2-40B4-BE49-F238E27FC236}">
                  <a16:creationId xmlns:a16="http://schemas.microsoft.com/office/drawing/2014/main" id="{CE5E6B81-20F5-4D18-8108-318EE069F14D}"/>
                </a:ext>
              </a:extLst>
            </p:cNvPr>
            <p:cNvSpPr txBox="1"/>
            <p:nvPr/>
          </p:nvSpPr>
          <p:spPr>
            <a:xfrm>
              <a:off x="8994239" y="6861395"/>
              <a:ext cx="1360110" cy="276999"/>
            </a:xfrm>
            <a:prstGeom prst="rect">
              <a:avLst/>
            </a:prstGeom>
            <a:noFill/>
          </p:spPr>
          <p:txBody>
            <a:bodyPr wrap="square" rtlCol="0">
              <a:spAutoFit/>
            </a:bodyPr>
            <a:lstStyle/>
            <a:p>
              <a:r>
                <a:rPr lang="en-US" sz="1200" b="1" dirty="0">
                  <a:solidFill>
                    <a:srgbClr val="FFFF00"/>
                  </a:solidFill>
                </a:rPr>
                <a:t>Casing ID</a:t>
              </a:r>
            </a:p>
          </p:txBody>
        </p:sp>
        <p:sp>
          <p:nvSpPr>
            <p:cNvPr id="55" name="TextBox 54">
              <a:extLst>
                <a:ext uri="{FF2B5EF4-FFF2-40B4-BE49-F238E27FC236}">
                  <a16:creationId xmlns:a16="http://schemas.microsoft.com/office/drawing/2014/main" id="{81EA42BE-A2B9-4CA4-9EFA-38E588786CF0}"/>
                </a:ext>
              </a:extLst>
            </p:cNvPr>
            <p:cNvSpPr txBox="1"/>
            <p:nvPr/>
          </p:nvSpPr>
          <p:spPr>
            <a:xfrm>
              <a:off x="6602563" y="6364956"/>
              <a:ext cx="580640" cy="338554"/>
            </a:xfrm>
            <a:prstGeom prst="rect">
              <a:avLst/>
            </a:prstGeom>
            <a:noFill/>
          </p:spPr>
          <p:txBody>
            <a:bodyPr wrap="square" rtlCol="0">
              <a:spAutoFit/>
            </a:bodyPr>
            <a:lstStyle/>
            <a:p>
              <a:r>
                <a:rPr lang="en-US" sz="1600" b="1" dirty="0">
                  <a:solidFill>
                    <a:schemeClr val="bg1"/>
                  </a:solidFill>
                </a:rPr>
                <a:t>A</a:t>
              </a:r>
            </a:p>
          </p:txBody>
        </p:sp>
        <p:sp>
          <p:nvSpPr>
            <p:cNvPr id="56" name="TextBox 55">
              <a:extLst>
                <a:ext uri="{FF2B5EF4-FFF2-40B4-BE49-F238E27FC236}">
                  <a16:creationId xmlns:a16="http://schemas.microsoft.com/office/drawing/2014/main" id="{03F72888-BDEB-46C6-AE7A-5425E6FCA5C6}"/>
                </a:ext>
              </a:extLst>
            </p:cNvPr>
            <p:cNvSpPr txBox="1"/>
            <p:nvPr/>
          </p:nvSpPr>
          <p:spPr>
            <a:xfrm>
              <a:off x="6597603" y="5936439"/>
              <a:ext cx="580640" cy="338554"/>
            </a:xfrm>
            <a:prstGeom prst="rect">
              <a:avLst/>
            </a:prstGeom>
            <a:noFill/>
          </p:spPr>
          <p:txBody>
            <a:bodyPr wrap="square" rtlCol="0">
              <a:spAutoFit/>
            </a:bodyPr>
            <a:lstStyle/>
            <a:p>
              <a:r>
                <a:rPr lang="en-US" sz="1600" b="1" dirty="0">
                  <a:solidFill>
                    <a:schemeClr val="bg1"/>
                  </a:solidFill>
                </a:rPr>
                <a:t>B</a:t>
              </a:r>
            </a:p>
          </p:txBody>
        </p:sp>
        <p:sp>
          <p:nvSpPr>
            <p:cNvPr id="57" name="TextBox 56">
              <a:extLst>
                <a:ext uri="{FF2B5EF4-FFF2-40B4-BE49-F238E27FC236}">
                  <a16:creationId xmlns:a16="http://schemas.microsoft.com/office/drawing/2014/main" id="{4B8AA360-FEC3-48E7-9D77-AE0D5DDD4A2A}"/>
                </a:ext>
              </a:extLst>
            </p:cNvPr>
            <p:cNvSpPr txBox="1"/>
            <p:nvPr/>
          </p:nvSpPr>
          <p:spPr>
            <a:xfrm>
              <a:off x="6595044" y="5530815"/>
              <a:ext cx="580639" cy="338554"/>
            </a:xfrm>
            <a:prstGeom prst="rect">
              <a:avLst/>
            </a:prstGeom>
            <a:noFill/>
          </p:spPr>
          <p:txBody>
            <a:bodyPr wrap="square" rtlCol="0">
              <a:spAutoFit/>
            </a:bodyPr>
            <a:lstStyle/>
            <a:p>
              <a:r>
                <a:rPr lang="en-US" sz="1600" b="1" dirty="0">
                  <a:solidFill>
                    <a:schemeClr val="bg1"/>
                  </a:solidFill>
                </a:rPr>
                <a:t>C</a:t>
              </a:r>
            </a:p>
          </p:txBody>
        </p:sp>
      </p:grpSp>
    </p:spTree>
    <p:extLst>
      <p:ext uri="{BB962C8B-B14F-4D97-AF65-F5344CB8AC3E}">
        <p14:creationId xmlns:p14="http://schemas.microsoft.com/office/powerpoint/2010/main" val="3176143580"/>
      </p:ext>
    </p:extLst>
  </p:cSld>
  <p:clrMapOvr>
    <a:masterClrMapping/>
  </p:clrMapOvr>
</p:sld>
</file>

<file path=ppt/theme/theme1.xml><?xml version="1.0" encoding="utf-8"?>
<a:theme xmlns:a="http://schemas.openxmlformats.org/drawingml/2006/main" name="Office Theme">
  <a:themeElements>
    <a:clrScheme name="SPE Conference Templates">
      <a:dk1>
        <a:srgbClr val="4D4D4F"/>
      </a:dk1>
      <a:lt1>
        <a:sysClr val="window" lastClr="FFFFFF"/>
      </a:lt1>
      <a:dk2>
        <a:srgbClr val="0046AD"/>
      </a:dk2>
      <a:lt2>
        <a:srgbClr val="EFEEED"/>
      </a:lt2>
      <a:accent1>
        <a:srgbClr val="F0AB00"/>
      </a:accent1>
      <a:accent2>
        <a:srgbClr val="F9D380"/>
      </a:accent2>
      <a:accent3>
        <a:srgbClr val="797DB0"/>
      </a:accent3>
      <a:accent4>
        <a:srgbClr val="363635"/>
      </a:accent4>
      <a:accent5>
        <a:srgbClr val="696968"/>
      </a:accent5>
      <a:accent6>
        <a:srgbClr val="A8A7A7"/>
      </a:accent6>
      <a:hlink>
        <a:srgbClr val="132E77"/>
      </a:hlink>
      <a:folHlink>
        <a:srgbClr val="797D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800" b="0" i="0" kern="1200" dirty="0" smtClean="0">
            <a:solidFill>
              <a:schemeClr val="tx1"/>
            </a:solidFill>
            <a:effectLst/>
            <a:latin typeface="+mn-lt"/>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1288</TotalTime>
  <Words>1128</Words>
  <Application>Microsoft Office PowerPoint</Application>
  <PresentationFormat>Widescreen</PresentationFormat>
  <Paragraphs>167</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Presenter #1 – Michael Fitzsimmons</vt:lpstr>
      <vt:lpstr>Presenter #2 – Rollyn Reyes</vt:lpstr>
      <vt:lpstr>Introduction</vt:lpstr>
      <vt:lpstr>What is heat checking?</vt:lpstr>
      <vt:lpstr>Characteristics of failed casings</vt:lpstr>
      <vt:lpstr>Caliper log image of casing failure</vt:lpstr>
      <vt:lpstr>Wet magnetic particle inspection of wear groove</vt:lpstr>
      <vt:lpstr>Through wall micrograph in the etched condition</vt:lpstr>
      <vt:lpstr>Wet magnetic particle inspection of wear groove / parted casing </vt:lpstr>
      <vt:lpstr>Through wall micrograph in the etched condition (different casing grade) </vt:lpstr>
      <vt:lpstr>Understanding and development of mitigations</vt:lpstr>
      <vt:lpstr>Understanding and development of mitigations</vt:lpstr>
      <vt:lpstr>Understanding and development of mitigations</vt:lpstr>
      <vt:lpstr>Challenges and lessons learned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Ivaylo Lazarov</dc:creator>
  <cp:lastModifiedBy>Fitzsimmons, Michael</cp:lastModifiedBy>
  <cp:revision>43</cp:revision>
  <dcterms:created xsi:type="dcterms:W3CDTF">2017-10-06T15:53:07Z</dcterms:created>
  <dcterms:modified xsi:type="dcterms:W3CDTF">2020-01-16T14:31:17Z</dcterms:modified>
</cp:coreProperties>
</file>