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624" r:id="rId2"/>
    <p:sldId id="892" r:id="rId3"/>
    <p:sldId id="2615" r:id="rId4"/>
    <p:sldId id="1533" r:id="rId5"/>
    <p:sldId id="2614" r:id="rId6"/>
  </p:sldIdLst>
  <p:sldSz cx="9144000" cy="5143500" type="screen16x9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36">
          <p15:clr>
            <a:srgbClr val="A4A3A4"/>
          </p15:clr>
        </p15:guide>
        <p15:guide id="2" pos="30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King" initials="GK" lastIdx="1" clrIdx="0">
    <p:extLst>
      <p:ext uri="{19B8F6BF-5375-455C-9EA6-DF929625EA0E}">
        <p15:presenceInfo xmlns:p15="http://schemas.microsoft.com/office/powerpoint/2012/main" userId="7a5d4fe8ba5408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83"/>
    <a:srgbClr val="FFFFFF"/>
    <a:srgbClr val="66FF66"/>
    <a:srgbClr val="D9D9D9"/>
    <a:srgbClr val="009CE2"/>
    <a:srgbClr val="8DC63F"/>
    <a:srgbClr val="000000"/>
    <a:srgbClr val="333333"/>
    <a:srgbClr val="41AD49"/>
    <a:srgbClr val="469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14612-87F4-4D04-AF17-2D59C1726579}" v="17" dt="2021-01-13T12:20:27.32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6242" autoAdjust="0"/>
  </p:normalViewPr>
  <p:slideViewPr>
    <p:cSldViewPr snapToGrid="0" showGuides="1">
      <p:cViewPr varScale="1">
        <p:scale>
          <a:sx n="91" d="100"/>
          <a:sy n="91" d="100"/>
        </p:scale>
        <p:origin x="174" y="96"/>
      </p:cViewPr>
      <p:guideLst>
        <p:guide orient="horz" pos="1836"/>
        <p:guide pos="30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2760" y="-7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l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443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l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443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DBFDE8-46F8-448D-BB7D-1A36E48F1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10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l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>
            <a:lvl1pPr algn="r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38875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6" y="4448365"/>
            <a:ext cx="5661025" cy="42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443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l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443"/>
            <a:ext cx="3067050" cy="46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8" tIns="47429" rIns="94858" bIns="47429" numCol="1" anchor="b" anchorCtr="0" compatLnSpc="1">
            <a:prstTxWarp prst="textNoShape">
              <a:avLst/>
            </a:prstTxWarp>
          </a:bodyPr>
          <a:lstStyle>
            <a:lvl1pPr algn="r" defTabSz="94816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6330FC-9081-46AF-BFDC-A5848AC63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2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Viking Engineering, we make</a:t>
            </a:r>
            <a:r>
              <a:rPr lang="en-US" baseline="0" dirty="0"/>
              <a:t> sure that issues such as these do NOT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330FC-9081-46AF-BFDC-A5848AC639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6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landerson\Pictures\Presentation\New-Pictur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6" y="-17597"/>
            <a:ext cx="9172565" cy="5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-23813" y="-47625"/>
            <a:ext cx="9205913" cy="4862612"/>
            <a:chOff x="-23813" y="-47625"/>
            <a:chExt cx="9205913" cy="4862612"/>
          </a:xfrm>
        </p:grpSpPr>
        <p:sp>
          <p:nvSpPr>
            <p:cNvPr id="3" name="Freeform 2"/>
            <p:cNvSpPr/>
            <p:nvPr userDrawn="1"/>
          </p:nvSpPr>
          <p:spPr bwMode="auto">
            <a:xfrm>
              <a:off x="590550" y="-47625"/>
              <a:ext cx="8591550" cy="3867150"/>
            </a:xfrm>
            <a:custGeom>
              <a:avLst/>
              <a:gdLst>
                <a:gd name="connsiteX0" fmla="*/ 0 w 8591550"/>
                <a:gd name="connsiteY0" fmla="*/ 9525 h 3867150"/>
                <a:gd name="connsiteX1" fmla="*/ 8582025 w 8591550"/>
                <a:gd name="connsiteY1" fmla="*/ 0 h 3867150"/>
                <a:gd name="connsiteX2" fmla="*/ 8591550 w 8591550"/>
                <a:gd name="connsiteY2" fmla="*/ 3867150 h 3867150"/>
                <a:gd name="connsiteX3" fmla="*/ 1009650 w 8591550"/>
                <a:gd name="connsiteY3" fmla="*/ 3867150 h 3867150"/>
                <a:gd name="connsiteX4" fmla="*/ 1933575 w 8591550"/>
                <a:gd name="connsiteY4" fmla="*/ 2609850 h 3867150"/>
                <a:gd name="connsiteX5" fmla="*/ 0 w 8591550"/>
                <a:gd name="connsiteY5" fmla="*/ 9525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1550" h="3867150">
                  <a:moveTo>
                    <a:pt x="0" y="9525"/>
                  </a:moveTo>
                  <a:lnTo>
                    <a:pt x="8582025" y="0"/>
                  </a:lnTo>
                  <a:lnTo>
                    <a:pt x="8591550" y="3867150"/>
                  </a:lnTo>
                  <a:lnTo>
                    <a:pt x="1009650" y="3867150"/>
                  </a:lnTo>
                  <a:lnTo>
                    <a:pt x="1933575" y="260985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" name="Freeform 5"/>
            <p:cNvSpPr/>
            <p:nvPr userDrawn="1"/>
          </p:nvSpPr>
          <p:spPr bwMode="auto">
            <a:xfrm>
              <a:off x="-23813" y="871538"/>
              <a:ext cx="1262063" cy="2952750"/>
            </a:xfrm>
            <a:custGeom>
              <a:avLst/>
              <a:gdLst>
                <a:gd name="connsiteX0" fmla="*/ 0 w 1262063"/>
                <a:gd name="connsiteY0" fmla="*/ 0 h 2952750"/>
                <a:gd name="connsiteX1" fmla="*/ 1262063 w 1262063"/>
                <a:gd name="connsiteY1" fmla="*/ 1700212 h 2952750"/>
                <a:gd name="connsiteX2" fmla="*/ 319088 w 1262063"/>
                <a:gd name="connsiteY2" fmla="*/ 2952750 h 2952750"/>
                <a:gd name="connsiteX3" fmla="*/ 9525 w 1262063"/>
                <a:gd name="connsiteY3" fmla="*/ 2952750 h 2952750"/>
                <a:gd name="connsiteX4" fmla="*/ 957263 w 1262063"/>
                <a:gd name="connsiteY4" fmla="*/ 1695450 h 2952750"/>
                <a:gd name="connsiteX5" fmla="*/ 9525 w 1262063"/>
                <a:gd name="connsiteY5" fmla="*/ 395287 h 2952750"/>
                <a:gd name="connsiteX6" fmla="*/ 0 w 1262063"/>
                <a:gd name="connsiteY6" fmla="*/ 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063" h="2952750">
                  <a:moveTo>
                    <a:pt x="0" y="0"/>
                  </a:moveTo>
                  <a:lnTo>
                    <a:pt x="1262063" y="1700212"/>
                  </a:lnTo>
                  <a:lnTo>
                    <a:pt x="319088" y="2952750"/>
                  </a:lnTo>
                  <a:lnTo>
                    <a:pt x="9525" y="2952750"/>
                  </a:lnTo>
                  <a:lnTo>
                    <a:pt x="957263" y="1695450"/>
                  </a:lnTo>
                  <a:lnTo>
                    <a:pt x="9525" y="395287"/>
                  </a:lnTo>
                  <a:cubicBezTo>
                    <a:pt x="7938" y="268287"/>
                    <a:pt x="6350" y="14128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 userDrawn="1"/>
          </p:nvSpPr>
          <p:spPr bwMode="auto">
            <a:xfrm>
              <a:off x="882428" y="4508056"/>
              <a:ext cx="8274361" cy="306931"/>
            </a:xfrm>
            <a:custGeom>
              <a:avLst/>
              <a:gdLst>
                <a:gd name="connsiteX0" fmla="*/ 8267966 w 8274361"/>
                <a:gd name="connsiteY0" fmla="*/ 0 h 306931"/>
                <a:gd name="connsiteX1" fmla="*/ 204621 w 8274361"/>
                <a:gd name="connsiteY1" fmla="*/ 0 h 306931"/>
                <a:gd name="connsiteX2" fmla="*/ 0 w 8274361"/>
                <a:gd name="connsiteY2" fmla="*/ 306931 h 306931"/>
                <a:gd name="connsiteX3" fmla="*/ 8274361 w 8274361"/>
                <a:gd name="connsiteY3" fmla="*/ 300537 h 306931"/>
                <a:gd name="connsiteX4" fmla="*/ 8267966 w 8274361"/>
                <a:gd name="connsiteY4" fmla="*/ 0 h 3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4361" h="306931">
                  <a:moveTo>
                    <a:pt x="8267966" y="0"/>
                  </a:moveTo>
                  <a:lnTo>
                    <a:pt x="204621" y="0"/>
                  </a:lnTo>
                  <a:lnTo>
                    <a:pt x="0" y="306931"/>
                  </a:lnTo>
                  <a:lnTo>
                    <a:pt x="8274361" y="300537"/>
                  </a:lnTo>
                  <a:lnTo>
                    <a:pt x="8267966" y="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753821" y="2076349"/>
            <a:ext cx="5791200" cy="1038098"/>
          </a:xfrm>
          <a:noFill/>
          <a:effectLst/>
        </p:spPr>
        <p:txBody>
          <a:bodyPr>
            <a:normAutofit/>
          </a:bodyPr>
          <a:lstStyle>
            <a:lvl1pPr algn="ctr">
              <a:defRPr sz="32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750011" y="3104737"/>
            <a:ext cx="5798820" cy="412358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By: Author(s)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98881" y="4447889"/>
            <a:ext cx="2606931" cy="400050"/>
          </a:xfrm>
        </p:spPr>
        <p:txBody>
          <a:bodyPr anchor="ctr"/>
          <a:lstStyle>
            <a:lvl1pPr marL="0" indent="0" algn="l">
              <a:buNone/>
              <a:defRPr sz="1200" baseline="0">
                <a:solidFill>
                  <a:srgbClr val="009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1026" name="Picture 2" descr="P:\GATE Inc\GATE Documentation\GATE Marketing\Print &amp; Design\GATE Pictures for Marketing\Artwork, Logos\Viking\2015-Viking-Logo-(web)_Full-Color---Dark-Bkg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" y="104585"/>
            <a:ext cx="3759837" cy="216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832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nderson\Pictures\Presentation\New-Picture-(4)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4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 bwMode="auto">
          <a:xfrm>
            <a:off x="-9525" y="1190625"/>
            <a:ext cx="9167750" cy="3581400"/>
          </a:xfrm>
          <a:prstGeom prst="rect">
            <a:avLst/>
          </a:prstGeom>
          <a:solidFill>
            <a:srgbClr val="000000">
              <a:alpha val="72941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0"/>
          </p:nvPr>
        </p:nvSpPr>
        <p:spPr>
          <a:xfrm>
            <a:off x="226503" y="2181226"/>
            <a:ext cx="4174047" cy="2400300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19076" y="1370849"/>
            <a:ext cx="8629650" cy="799950"/>
          </a:xfrm>
          <a:noFill/>
          <a:effectLst/>
        </p:spPr>
        <p:txBody>
          <a:bodyPr>
            <a:normAutofit/>
          </a:bodyPr>
          <a:lstStyle>
            <a:lvl1pPr algn="l">
              <a:defRPr sz="2800" cap="all" baseline="0">
                <a:solidFill>
                  <a:srgbClr val="009CE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00600" y="2171701"/>
            <a:ext cx="4052572" cy="2400300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167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nderson\Pictures\Presentation\New-Picture-(5)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225" cy="51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-9525" y="1190625"/>
            <a:ext cx="9167750" cy="3581400"/>
          </a:xfrm>
          <a:prstGeom prst="rect">
            <a:avLst/>
          </a:prstGeom>
          <a:solidFill>
            <a:srgbClr val="000000">
              <a:alpha val="72941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6503" y="2181226"/>
            <a:ext cx="4174047" cy="2400300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9076" y="1370849"/>
            <a:ext cx="8629650" cy="799950"/>
          </a:xfrm>
          <a:noFill/>
          <a:effectLst/>
        </p:spPr>
        <p:txBody>
          <a:bodyPr>
            <a:normAutofit/>
          </a:bodyPr>
          <a:lstStyle>
            <a:lvl1pPr algn="l">
              <a:defRPr sz="2800" cap="all" baseline="0">
                <a:solidFill>
                  <a:srgbClr val="009CE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00600" y="2171701"/>
            <a:ext cx="4052572" cy="2400300"/>
          </a:xfrm>
          <a:noFill/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412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erson\Pictures\Presentation\New-Picture-(7)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3" y="0"/>
            <a:ext cx="9150353" cy="51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-12700" y="-6350"/>
            <a:ext cx="9169400" cy="5162550"/>
            <a:chOff x="-12700" y="-6350"/>
            <a:chExt cx="9169400" cy="5162550"/>
          </a:xfrm>
        </p:grpSpPr>
        <p:sp>
          <p:nvSpPr>
            <p:cNvPr id="7" name="Freeform 6"/>
            <p:cNvSpPr/>
            <p:nvPr userDrawn="1"/>
          </p:nvSpPr>
          <p:spPr bwMode="auto">
            <a:xfrm>
              <a:off x="-12700" y="-6350"/>
              <a:ext cx="8216900" cy="5162550"/>
            </a:xfrm>
            <a:custGeom>
              <a:avLst/>
              <a:gdLst>
                <a:gd name="connsiteX0" fmla="*/ 7594600 w 8216900"/>
                <a:gd name="connsiteY0" fmla="*/ 6350 h 5162550"/>
                <a:gd name="connsiteX1" fmla="*/ 5899150 w 8216900"/>
                <a:gd name="connsiteY1" fmla="*/ 2463800 h 5162550"/>
                <a:gd name="connsiteX2" fmla="*/ 8216900 w 8216900"/>
                <a:gd name="connsiteY2" fmla="*/ 5162550 h 5162550"/>
                <a:gd name="connsiteX3" fmla="*/ 0 w 8216900"/>
                <a:gd name="connsiteY3" fmla="*/ 5149850 h 5162550"/>
                <a:gd name="connsiteX4" fmla="*/ 0 w 8216900"/>
                <a:gd name="connsiteY4" fmla="*/ 0 h 5162550"/>
                <a:gd name="connsiteX5" fmla="*/ 7594600 w 8216900"/>
                <a:gd name="connsiteY5" fmla="*/ 6350 h 51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6900" h="5162550">
                  <a:moveTo>
                    <a:pt x="7594600" y="6350"/>
                  </a:moveTo>
                  <a:lnTo>
                    <a:pt x="5899150" y="2463800"/>
                  </a:lnTo>
                  <a:lnTo>
                    <a:pt x="8216900" y="5162550"/>
                  </a:lnTo>
                  <a:lnTo>
                    <a:pt x="0" y="5149850"/>
                  </a:lnTo>
                  <a:lnTo>
                    <a:pt x="0" y="0"/>
                  </a:lnTo>
                  <a:lnTo>
                    <a:pt x="7594600" y="635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 bwMode="auto">
            <a:xfrm>
              <a:off x="6769100" y="-6350"/>
              <a:ext cx="2387600" cy="5156200"/>
            </a:xfrm>
            <a:custGeom>
              <a:avLst/>
              <a:gdLst>
                <a:gd name="connsiteX0" fmla="*/ 1733550 w 2387600"/>
                <a:gd name="connsiteY0" fmla="*/ 0 h 5156200"/>
                <a:gd name="connsiteX1" fmla="*/ 0 w 2387600"/>
                <a:gd name="connsiteY1" fmla="*/ 2444750 h 5156200"/>
                <a:gd name="connsiteX2" fmla="*/ 2387600 w 2387600"/>
                <a:gd name="connsiteY2" fmla="*/ 5156200 h 5156200"/>
                <a:gd name="connsiteX3" fmla="*/ 2387600 w 2387600"/>
                <a:gd name="connsiteY3" fmla="*/ 4438650 h 5156200"/>
                <a:gd name="connsiteX4" fmla="*/ 673100 w 2387600"/>
                <a:gd name="connsiteY4" fmla="*/ 2470150 h 5156200"/>
                <a:gd name="connsiteX5" fmla="*/ 2368550 w 2387600"/>
                <a:gd name="connsiteY5" fmla="*/ 0 h 5156200"/>
                <a:gd name="connsiteX6" fmla="*/ 1733550 w 2387600"/>
                <a:gd name="connsiteY6" fmla="*/ 0 h 51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7600" h="5156200">
                  <a:moveTo>
                    <a:pt x="1733550" y="0"/>
                  </a:moveTo>
                  <a:lnTo>
                    <a:pt x="0" y="2444750"/>
                  </a:lnTo>
                  <a:lnTo>
                    <a:pt x="2387600" y="5156200"/>
                  </a:lnTo>
                  <a:lnTo>
                    <a:pt x="2387600" y="4438650"/>
                  </a:lnTo>
                  <a:lnTo>
                    <a:pt x="673100" y="2470150"/>
                  </a:lnTo>
                  <a:lnTo>
                    <a:pt x="2368550" y="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8350250" y="1314450"/>
              <a:ext cx="800100" cy="2120900"/>
            </a:xfrm>
            <a:custGeom>
              <a:avLst/>
              <a:gdLst>
                <a:gd name="connsiteX0" fmla="*/ 793750 w 800100"/>
                <a:gd name="connsiteY0" fmla="*/ 0 h 2120900"/>
                <a:gd name="connsiteX1" fmla="*/ 0 w 800100"/>
                <a:gd name="connsiteY1" fmla="*/ 1155700 h 2120900"/>
                <a:gd name="connsiteX2" fmla="*/ 800100 w 800100"/>
                <a:gd name="connsiteY2" fmla="*/ 2120900 h 2120900"/>
                <a:gd name="connsiteX3" fmla="*/ 793750 w 800100"/>
                <a:gd name="connsiteY3" fmla="*/ 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2120900">
                  <a:moveTo>
                    <a:pt x="793750" y="0"/>
                  </a:moveTo>
                  <a:lnTo>
                    <a:pt x="0" y="1155700"/>
                  </a:lnTo>
                  <a:lnTo>
                    <a:pt x="800100" y="2120900"/>
                  </a:lnTo>
                  <a:cubicBezTo>
                    <a:pt x="797983" y="1413933"/>
                    <a:pt x="795867" y="706967"/>
                    <a:pt x="793750" y="0"/>
                  </a:cubicBez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249680" y="2261362"/>
            <a:ext cx="3789046" cy="58864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lang="en-US" sz="280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pPr lvl="0" algn="l"/>
            <a:r>
              <a:rPr lang="en-US" dirty="0"/>
              <a:t>Slide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418783" y="2964180"/>
            <a:ext cx="4648517" cy="1684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lowchart: Process 3"/>
          <p:cNvSpPr/>
          <p:nvPr userDrawn="1"/>
        </p:nvSpPr>
        <p:spPr bwMode="auto">
          <a:xfrm>
            <a:off x="0" y="2441384"/>
            <a:ext cx="117957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503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nderson\Pictures\Presentation\New-Picture-(6)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" y="0"/>
            <a:ext cx="914129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 userDrawn="1"/>
        </p:nvSpPr>
        <p:spPr bwMode="auto">
          <a:xfrm>
            <a:off x="-6353" y="2502344"/>
            <a:ext cx="7451093" cy="13381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150620" y="2502343"/>
            <a:ext cx="4975860" cy="779476"/>
          </a:xfrm>
          <a:noFill/>
          <a:effectLst/>
        </p:spPr>
        <p:txBody>
          <a:bodyPr anchor="b"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8875" y="3246438"/>
            <a:ext cx="4983163" cy="517525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73285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nderson\Pictures\Presentation\New-Pictur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6" y="-17597"/>
            <a:ext cx="9172565" cy="5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-1" y="472615"/>
            <a:ext cx="9149399" cy="3312576"/>
          </a:xfrm>
          <a:prstGeom prst="rect">
            <a:avLst/>
          </a:prstGeom>
          <a:solidFill>
            <a:srgbClr val="000000">
              <a:alpha val="72941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1" y="4500614"/>
            <a:ext cx="9149398" cy="305740"/>
          </a:xfrm>
          <a:prstGeom prst="rect">
            <a:avLst/>
          </a:prstGeom>
          <a:solidFill>
            <a:srgbClr val="000000">
              <a:alpha val="72941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2"/>
          </p:nvPr>
        </p:nvSpPr>
        <p:spPr>
          <a:xfrm>
            <a:off x="284481" y="701749"/>
            <a:ext cx="8580437" cy="28282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 descr="P:\GATE Inc\GATE Documentation\GATE Marketing\Print &amp; Design\GATE Pictures for Marketing\Artwork, Logos\Viking\2015-Viking-Logo-(web)_Full-Color---Dark-Bkg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82" y="4316663"/>
            <a:ext cx="1080591" cy="6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736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74F3-5EDE-46B7-BE42-F2463D12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90A22-54CF-4517-8FF5-C21ECC86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5705-A2C0-4DF1-A82D-975E27B3FDDB}" type="datetime1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C05C-2400-4749-AB37-49A9EAEC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to Noble Energy 30 May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9ADF3-6262-4351-9FD2-D3502F2D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03C01-C505-423C-B92F-8B790202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landerson\Pictures\Presentation\New-Pictur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166" y="-17597"/>
            <a:ext cx="9172565" cy="51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 flipH="1">
            <a:off x="-23813" y="-47625"/>
            <a:ext cx="9205913" cy="4862612"/>
            <a:chOff x="-23813" y="-47625"/>
            <a:chExt cx="9205913" cy="4862612"/>
          </a:xfrm>
        </p:grpSpPr>
        <p:sp>
          <p:nvSpPr>
            <p:cNvPr id="12" name="Freeform 11"/>
            <p:cNvSpPr/>
            <p:nvPr userDrawn="1"/>
          </p:nvSpPr>
          <p:spPr bwMode="auto">
            <a:xfrm>
              <a:off x="590550" y="-47625"/>
              <a:ext cx="8591550" cy="3867150"/>
            </a:xfrm>
            <a:custGeom>
              <a:avLst/>
              <a:gdLst>
                <a:gd name="connsiteX0" fmla="*/ 0 w 8591550"/>
                <a:gd name="connsiteY0" fmla="*/ 9525 h 3867150"/>
                <a:gd name="connsiteX1" fmla="*/ 8582025 w 8591550"/>
                <a:gd name="connsiteY1" fmla="*/ 0 h 3867150"/>
                <a:gd name="connsiteX2" fmla="*/ 8591550 w 8591550"/>
                <a:gd name="connsiteY2" fmla="*/ 3867150 h 3867150"/>
                <a:gd name="connsiteX3" fmla="*/ 1009650 w 8591550"/>
                <a:gd name="connsiteY3" fmla="*/ 3867150 h 3867150"/>
                <a:gd name="connsiteX4" fmla="*/ 1933575 w 8591550"/>
                <a:gd name="connsiteY4" fmla="*/ 2609850 h 3867150"/>
                <a:gd name="connsiteX5" fmla="*/ 0 w 8591550"/>
                <a:gd name="connsiteY5" fmla="*/ 9525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1550" h="3867150">
                  <a:moveTo>
                    <a:pt x="0" y="9525"/>
                  </a:moveTo>
                  <a:lnTo>
                    <a:pt x="8582025" y="0"/>
                  </a:lnTo>
                  <a:lnTo>
                    <a:pt x="8591550" y="3867150"/>
                  </a:lnTo>
                  <a:lnTo>
                    <a:pt x="1009650" y="3867150"/>
                  </a:lnTo>
                  <a:lnTo>
                    <a:pt x="1933575" y="260985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-23813" y="871538"/>
              <a:ext cx="1262063" cy="2952750"/>
            </a:xfrm>
            <a:custGeom>
              <a:avLst/>
              <a:gdLst>
                <a:gd name="connsiteX0" fmla="*/ 0 w 1262063"/>
                <a:gd name="connsiteY0" fmla="*/ 0 h 2952750"/>
                <a:gd name="connsiteX1" fmla="*/ 1262063 w 1262063"/>
                <a:gd name="connsiteY1" fmla="*/ 1700212 h 2952750"/>
                <a:gd name="connsiteX2" fmla="*/ 319088 w 1262063"/>
                <a:gd name="connsiteY2" fmla="*/ 2952750 h 2952750"/>
                <a:gd name="connsiteX3" fmla="*/ 9525 w 1262063"/>
                <a:gd name="connsiteY3" fmla="*/ 2952750 h 2952750"/>
                <a:gd name="connsiteX4" fmla="*/ 957263 w 1262063"/>
                <a:gd name="connsiteY4" fmla="*/ 1695450 h 2952750"/>
                <a:gd name="connsiteX5" fmla="*/ 9525 w 1262063"/>
                <a:gd name="connsiteY5" fmla="*/ 395287 h 2952750"/>
                <a:gd name="connsiteX6" fmla="*/ 0 w 1262063"/>
                <a:gd name="connsiteY6" fmla="*/ 0 h 295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063" h="2952750">
                  <a:moveTo>
                    <a:pt x="0" y="0"/>
                  </a:moveTo>
                  <a:lnTo>
                    <a:pt x="1262063" y="1700212"/>
                  </a:lnTo>
                  <a:lnTo>
                    <a:pt x="319088" y="2952750"/>
                  </a:lnTo>
                  <a:lnTo>
                    <a:pt x="9525" y="2952750"/>
                  </a:lnTo>
                  <a:lnTo>
                    <a:pt x="957263" y="1695450"/>
                  </a:lnTo>
                  <a:lnTo>
                    <a:pt x="9525" y="395287"/>
                  </a:lnTo>
                  <a:cubicBezTo>
                    <a:pt x="7938" y="268287"/>
                    <a:pt x="6350" y="141287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882428" y="4508056"/>
              <a:ext cx="8274361" cy="306931"/>
            </a:xfrm>
            <a:custGeom>
              <a:avLst/>
              <a:gdLst>
                <a:gd name="connsiteX0" fmla="*/ 8267966 w 8274361"/>
                <a:gd name="connsiteY0" fmla="*/ 0 h 306931"/>
                <a:gd name="connsiteX1" fmla="*/ 204621 w 8274361"/>
                <a:gd name="connsiteY1" fmla="*/ 0 h 306931"/>
                <a:gd name="connsiteX2" fmla="*/ 0 w 8274361"/>
                <a:gd name="connsiteY2" fmla="*/ 306931 h 306931"/>
                <a:gd name="connsiteX3" fmla="*/ 8274361 w 8274361"/>
                <a:gd name="connsiteY3" fmla="*/ 300537 h 306931"/>
                <a:gd name="connsiteX4" fmla="*/ 8267966 w 8274361"/>
                <a:gd name="connsiteY4" fmla="*/ 0 h 3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4361" h="306931">
                  <a:moveTo>
                    <a:pt x="8267966" y="0"/>
                  </a:moveTo>
                  <a:lnTo>
                    <a:pt x="204621" y="0"/>
                  </a:lnTo>
                  <a:lnTo>
                    <a:pt x="0" y="306931"/>
                  </a:lnTo>
                  <a:lnTo>
                    <a:pt x="8274361" y="300537"/>
                  </a:lnTo>
                  <a:lnTo>
                    <a:pt x="8267966" y="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0879" y="1023682"/>
            <a:ext cx="5791200" cy="1038098"/>
          </a:xfrm>
          <a:noFill/>
          <a:effectLst/>
        </p:spPr>
        <p:txBody>
          <a:bodyPr>
            <a:normAutofit/>
          </a:bodyPr>
          <a:lstStyle>
            <a:lvl1pPr algn="l">
              <a:defRPr sz="3200" b="1" cap="all" baseline="0">
                <a:solidFill>
                  <a:srgbClr val="009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80879" y="2705292"/>
            <a:ext cx="2606931" cy="400050"/>
          </a:xfrm>
        </p:spPr>
        <p:txBody>
          <a:bodyPr anchor="ctr"/>
          <a:lstStyle>
            <a:lvl1pPr marL="0" indent="0" algn="l">
              <a:buNone/>
              <a:defRPr sz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80879" y="2402959"/>
            <a:ext cx="5798820" cy="412358"/>
          </a:xfrm>
        </p:spPr>
        <p:txBody>
          <a:bodyPr anchor="ctr"/>
          <a:lstStyle>
            <a:lvl1pPr marL="0" indent="0" algn="l">
              <a:buNone/>
              <a:defRPr sz="1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By: Author(s)</a:t>
            </a:r>
          </a:p>
        </p:txBody>
      </p:sp>
      <p:pic>
        <p:nvPicPr>
          <p:cNvPr id="16" name="Picture 2" descr="P:\GATE Inc\GATE Documentation\GATE Marketing\Print &amp; Design\GATE Pictures for Marketing\Artwork, Logos\Viking\2015-Viking-Logo-(web)_Full-Color---Dark-Bkg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2" y="4329827"/>
            <a:ext cx="1080591" cy="6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879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:\GATE Inc\GATE Documentation\GATE Marketing\Print &amp; Design\GATE Pictures for Marketing\Compressed\PP-DrillingBWArrow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403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 userDrawn="1"/>
        </p:nvSpPr>
        <p:spPr bwMode="auto">
          <a:xfrm>
            <a:off x="-6351" y="361124"/>
            <a:ext cx="117957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Flowchart: Process 3"/>
          <p:cNvSpPr/>
          <p:nvPr userDrawn="1"/>
        </p:nvSpPr>
        <p:spPr bwMode="auto">
          <a:xfrm flipH="1" flipV="1">
            <a:off x="5850255" y="4631482"/>
            <a:ext cx="2651760" cy="349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3768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2577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69"/>
              <a:gd name="connsiteX1" fmla="*/ 11987 w 13768"/>
              <a:gd name="connsiteY1" fmla="*/ 0 h 10069"/>
              <a:gd name="connsiteX2" fmla="*/ 13768 w 13768"/>
              <a:gd name="connsiteY2" fmla="*/ 10000 h 10069"/>
              <a:gd name="connsiteX3" fmla="*/ 1526 w 13768"/>
              <a:gd name="connsiteY3" fmla="*/ 10069 h 10069"/>
              <a:gd name="connsiteX4" fmla="*/ 0 w 13768"/>
              <a:gd name="connsiteY4" fmla="*/ 0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8" h="10069">
                <a:moveTo>
                  <a:pt x="0" y="0"/>
                </a:moveTo>
                <a:lnTo>
                  <a:pt x="11987" y="0"/>
                </a:lnTo>
                <a:lnTo>
                  <a:pt x="13768" y="10000"/>
                </a:lnTo>
                <a:lnTo>
                  <a:pt x="1526" y="100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6351" y="4632681"/>
            <a:ext cx="630936" cy="347472"/>
          </a:xfrm>
          <a:prstGeom prst="rect">
            <a:avLst/>
          </a:pr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67640" y="4679553"/>
            <a:ext cx="415797" cy="2616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fld id="{83359112-5009-4B26-B123-4BFA576304A2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lvl="0" algn="r"/>
              <a:t>‹#›</a:t>
            </a:fld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210300" y="4679553"/>
            <a:ext cx="2034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www.vikingeng.net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274003" y="839244"/>
            <a:ext cx="8580437" cy="3671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4" name="Picture 2" descr="P:\GATE Inc\GATE Documentation\GATE Marketing\Print &amp; Design\GATE Pictures for Marketing\Viking Engineering\Logos\Viking-Ship-Blue-Fav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11" y="4487562"/>
            <a:ext cx="464565" cy="4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64920" y="62923"/>
            <a:ext cx="7604760" cy="6611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>
              <a:defRPr lang="en-US" sz="2800" cap="all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876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:\GATE Inc\GATE Documentation\GATE Marketing\Print &amp; Design\GATE Pictures for Marketing\Compressed\PP-DrillingBWArrow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403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owchart: Process 3"/>
          <p:cNvSpPr/>
          <p:nvPr userDrawn="1"/>
        </p:nvSpPr>
        <p:spPr bwMode="auto">
          <a:xfrm flipH="1" flipV="1">
            <a:off x="5850255" y="4631482"/>
            <a:ext cx="2651760" cy="349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3768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2577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69"/>
              <a:gd name="connsiteX1" fmla="*/ 11987 w 13768"/>
              <a:gd name="connsiteY1" fmla="*/ 0 h 10069"/>
              <a:gd name="connsiteX2" fmla="*/ 13768 w 13768"/>
              <a:gd name="connsiteY2" fmla="*/ 10000 h 10069"/>
              <a:gd name="connsiteX3" fmla="*/ 1526 w 13768"/>
              <a:gd name="connsiteY3" fmla="*/ 10069 h 10069"/>
              <a:gd name="connsiteX4" fmla="*/ 0 w 13768"/>
              <a:gd name="connsiteY4" fmla="*/ 0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8" h="10069">
                <a:moveTo>
                  <a:pt x="0" y="0"/>
                </a:moveTo>
                <a:lnTo>
                  <a:pt x="11987" y="0"/>
                </a:lnTo>
                <a:lnTo>
                  <a:pt x="13768" y="10000"/>
                </a:lnTo>
                <a:lnTo>
                  <a:pt x="1526" y="100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6351" y="4632681"/>
            <a:ext cx="630936" cy="347472"/>
          </a:xfrm>
          <a:prstGeom prst="rect">
            <a:avLst/>
          </a:pr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7640" y="4679553"/>
            <a:ext cx="415797" cy="2616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fld id="{83359112-5009-4B26-B123-4BFA576304A2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lvl="0" algn="r"/>
              <a:t>‹#›</a:t>
            </a:fld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10300" y="4679553"/>
            <a:ext cx="2034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www.vikingeng.net</a:t>
            </a:r>
          </a:p>
        </p:txBody>
      </p:sp>
      <p:pic>
        <p:nvPicPr>
          <p:cNvPr id="21" name="Picture 2" descr="P:\GATE Inc\GATE Documentation\GATE Marketing\Print &amp; Design\GATE Pictures for Marketing\Viking Engineering\Logos\Viking-Ship-Blue-Fav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11" y="4487562"/>
            <a:ext cx="464565" cy="4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74003" y="858033"/>
            <a:ext cx="4130675" cy="365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9"/>
          <p:cNvSpPr>
            <a:spLocks noGrp="1"/>
          </p:cNvSpPr>
          <p:nvPr>
            <p:ph sz="quarter" idx="13"/>
          </p:nvPr>
        </p:nvSpPr>
        <p:spPr>
          <a:xfrm>
            <a:off x="4685983" y="858033"/>
            <a:ext cx="4130675" cy="365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lowchart: Process 3"/>
          <p:cNvSpPr/>
          <p:nvPr userDrawn="1"/>
        </p:nvSpPr>
        <p:spPr bwMode="auto">
          <a:xfrm>
            <a:off x="-6351" y="361124"/>
            <a:ext cx="117957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64920" y="62923"/>
            <a:ext cx="7604760" cy="6611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>
              <a:defRPr lang="en-US" sz="2800" cap="all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398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:\GATE Inc\GATE Documentation\GATE Marketing\Print &amp; Design\GATE Pictures for Marketing\Compressed\PP-DrillingBWArrow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403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Process 3"/>
          <p:cNvSpPr/>
          <p:nvPr userDrawn="1"/>
        </p:nvSpPr>
        <p:spPr bwMode="auto">
          <a:xfrm flipH="1" flipV="1">
            <a:off x="5850255" y="4631482"/>
            <a:ext cx="2651760" cy="349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3768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2577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69"/>
              <a:gd name="connsiteX1" fmla="*/ 11987 w 13768"/>
              <a:gd name="connsiteY1" fmla="*/ 0 h 10069"/>
              <a:gd name="connsiteX2" fmla="*/ 13768 w 13768"/>
              <a:gd name="connsiteY2" fmla="*/ 10000 h 10069"/>
              <a:gd name="connsiteX3" fmla="*/ 1526 w 13768"/>
              <a:gd name="connsiteY3" fmla="*/ 10069 h 10069"/>
              <a:gd name="connsiteX4" fmla="*/ 0 w 13768"/>
              <a:gd name="connsiteY4" fmla="*/ 0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8" h="10069">
                <a:moveTo>
                  <a:pt x="0" y="0"/>
                </a:moveTo>
                <a:lnTo>
                  <a:pt x="11987" y="0"/>
                </a:lnTo>
                <a:lnTo>
                  <a:pt x="13768" y="10000"/>
                </a:lnTo>
                <a:lnTo>
                  <a:pt x="1526" y="100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6351" y="4632681"/>
            <a:ext cx="630936" cy="347472"/>
          </a:xfrm>
          <a:prstGeom prst="rect">
            <a:avLst/>
          </a:pr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7640" y="4679553"/>
            <a:ext cx="415797" cy="2616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fld id="{83359112-5009-4B26-B123-4BFA576304A2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lvl="0" algn="r"/>
              <a:t>‹#›</a:t>
            </a:fld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10300" y="4679553"/>
            <a:ext cx="2034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www.vikingeng.net</a:t>
            </a:r>
          </a:p>
        </p:txBody>
      </p:sp>
      <p:pic>
        <p:nvPicPr>
          <p:cNvPr id="17" name="Picture 2" descr="P:\GATE Inc\GATE Documentation\GATE Marketing\Print &amp; Design\GATE Pictures for Marketing\Viking Engineering\Logos\Viking-Ship-Blue-Fav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11" y="4487562"/>
            <a:ext cx="464565" cy="4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Process 3"/>
          <p:cNvSpPr/>
          <p:nvPr userDrawn="1"/>
        </p:nvSpPr>
        <p:spPr bwMode="auto">
          <a:xfrm>
            <a:off x="-6351" y="361124"/>
            <a:ext cx="117957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64920" y="62923"/>
            <a:ext cx="7604760" cy="6611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>
              <a:defRPr lang="en-US" sz="2800" cap="all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702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:\GATE Inc\GATE Documentation\GATE Marketing\Print &amp; Design\GATE Pictures for Marketing\Compressed\PP-DrillingBWArrow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403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6177064" y="0"/>
            <a:ext cx="2960585" cy="5143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-6351" y="4632681"/>
            <a:ext cx="630936" cy="347472"/>
          </a:xfrm>
          <a:prstGeom prst="rect">
            <a:avLst/>
          </a:pr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7640" y="4679553"/>
            <a:ext cx="415797" cy="2616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fld id="{83359112-5009-4B26-B123-4BFA576304A2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lvl="0" algn="r"/>
              <a:t>‹#›</a:t>
            </a:fld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Process 3"/>
          <p:cNvSpPr/>
          <p:nvPr userDrawn="1"/>
        </p:nvSpPr>
        <p:spPr bwMode="auto">
          <a:xfrm>
            <a:off x="-6351" y="361124"/>
            <a:ext cx="117957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264920" y="62923"/>
            <a:ext cx="4819731" cy="6611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>
              <a:defRPr lang="en-US" sz="2800" cap="all" baseline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pPr lvl="0" algn="l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14301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:\GATE Inc\GATE Documentation\GATE Marketing\Print &amp; Design\GATE Pictures for Marketing\Compressed\PP-DrillingBWArrow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403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Process 3"/>
          <p:cNvSpPr/>
          <p:nvPr userDrawn="1"/>
        </p:nvSpPr>
        <p:spPr bwMode="auto">
          <a:xfrm flipH="1" flipV="1">
            <a:off x="5850255" y="4631482"/>
            <a:ext cx="2651760" cy="349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3768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00"/>
              <a:gd name="connsiteX1" fmla="*/ 11987 w 13768"/>
              <a:gd name="connsiteY1" fmla="*/ 0 h 10000"/>
              <a:gd name="connsiteX2" fmla="*/ 13768 w 13768"/>
              <a:gd name="connsiteY2" fmla="*/ 10000 h 10000"/>
              <a:gd name="connsiteX3" fmla="*/ 2577 w 13768"/>
              <a:gd name="connsiteY3" fmla="*/ 10000 h 10000"/>
              <a:gd name="connsiteX4" fmla="*/ 0 w 13768"/>
              <a:gd name="connsiteY4" fmla="*/ 0 h 10000"/>
              <a:gd name="connsiteX0" fmla="*/ 0 w 13768"/>
              <a:gd name="connsiteY0" fmla="*/ 0 h 10069"/>
              <a:gd name="connsiteX1" fmla="*/ 11987 w 13768"/>
              <a:gd name="connsiteY1" fmla="*/ 0 h 10069"/>
              <a:gd name="connsiteX2" fmla="*/ 13768 w 13768"/>
              <a:gd name="connsiteY2" fmla="*/ 10000 h 10069"/>
              <a:gd name="connsiteX3" fmla="*/ 1526 w 13768"/>
              <a:gd name="connsiteY3" fmla="*/ 10069 h 10069"/>
              <a:gd name="connsiteX4" fmla="*/ 0 w 13768"/>
              <a:gd name="connsiteY4" fmla="*/ 0 h 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8" h="10069">
                <a:moveTo>
                  <a:pt x="0" y="0"/>
                </a:moveTo>
                <a:lnTo>
                  <a:pt x="11987" y="0"/>
                </a:lnTo>
                <a:lnTo>
                  <a:pt x="13768" y="10000"/>
                </a:lnTo>
                <a:lnTo>
                  <a:pt x="1526" y="1006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6351" y="4632681"/>
            <a:ext cx="630936" cy="347472"/>
          </a:xfrm>
          <a:prstGeom prst="rect">
            <a:avLst/>
          </a:pr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7640" y="4679553"/>
            <a:ext cx="415797" cy="2616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fld id="{83359112-5009-4B26-B123-4BFA576304A2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lvl="0" algn="r"/>
              <a:t>‹#›</a:t>
            </a:fld>
            <a:endParaRPr 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10300" y="4679553"/>
            <a:ext cx="2034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www.vikingeng.net</a:t>
            </a:r>
          </a:p>
        </p:txBody>
      </p:sp>
      <p:pic>
        <p:nvPicPr>
          <p:cNvPr id="15" name="Picture 2" descr="P:\GATE Inc\GATE Documentation\GATE Marketing\Print &amp; Design\GATE Pictures for Marketing\Viking Engineering\Logos\Viking-Ship-Blue-Favico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11" y="4487562"/>
            <a:ext cx="464565" cy="4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118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:\GATE Inc\GATE Documentation\GATE Marketing\Print &amp; Design\GATE Pictures for Marketing\Compressed\PP-DrillingBWArrow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5403"/>
            <a:ext cx="9144000" cy="51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110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derson\Pictures\Presentation\New-Picture-(7)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3" y="0"/>
            <a:ext cx="9150353" cy="51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 userDrawn="1"/>
        </p:nvGrpSpPr>
        <p:grpSpPr>
          <a:xfrm>
            <a:off x="-12700" y="-6350"/>
            <a:ext cx="9169400" cy="5162550"/>
            <a:chOff x="-12700" y="-6350"/>
            <a:chExt cx="9169400" cy="5162550"/>
          </a:xfrm>
        </p:grpSpPr>
        <p:sp>
          <p:nvSpPr>
            <p:cNvPr id="7" name="Freeform 6"/>
            <p:cNvSpPr/>
            <p:nvPr userDrawn="1"/>
          </p:nvSpPr>
          <p:spPr bwMode="auto">
            <a:xfrm>
              <a:off x="-12700" y="-6350"/>
              <a:ext cx="8216900" cy="5162550"/>
            </a:xfrm>
            <a:custGeom>
              <a:avLst/>
              <a:gdLst>
                <a:gd name="connsiteX0" fmla="*/ 7594600 w 8216900"/>
                <a:gd name="connsiteY0" fmla="*/ 6350 h 5162550"/>
                <a:gd name="connsiteX1" fmla="*/ 5899150 w 8216900"/>
                <a:gd name="connsiteY1" fmla="*/ 2463800 h 5162550"/>
                <a:gd name="connsiteX2" fmla="*/ 8216900 w 8216900"/>
                <a:gd name="connsiteY2" fmla="*/ 5162550 h 5162550"/>
                <a:gd name="connsiteX3" fmla="*/ 0 w 8216900"/>
                <a:gd name="connsiteY3" fmla="*/ 5149850 h 5162550"/>
                <a:gd name="connsiteX4" fmla="*/ 0 w 8216900"/>
                <a:gd name="connsiteY4" fmla="*/ 0 h 5162550"/>
                <a:gd name="connsiteX5" fmla="*/ 7594600 w 8216900"/>
                <a:gd name="connsiteY5" fmla="*/ 6350 h 51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6900" h="5162550">
                  <a:moveTo>
                    <a:pt x="7594600" y="6350"/>
                  </a:moveTo>
                  <a:lnTo>
                    <a:pt x="5899150" y="2463800"/>
                  </a:lnTo>
                  <a:lnTo>
                    <a:pt x="8216900" y="5162550"/>
                  </a:lnTo>
                  <a:lnTo>
                    <a:pt x="0" y="5149850"/>
                  </a:lnTo>
                  <a:lnTo>
                    <a:pt x="0" y="0"/>
                  </a:lnTo>
                  <a:lnTo>
                    <a:pt x="7594600" y="635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 bwMode="auto">
            <a:xfrm>
              <a:off x="6769100" y="-6350"/>
              <a:ext cx="2387600" cy="5156200"/>
            </a:xfrm>
            <a:custGeom>
              <a:avLst/>
              <a:gdLst>
                <a:gd name="connsiteX0" fmla="*/ 1733550 w 2387600"/>
                <a:gd name="connsiteY0" fmla="*/ 0 h 5156200"/>
                <a:gd name="connsiteX1" fmla="*/ 0 w 2387600"/>
                <a:gd name="connsiteY1" fmla="*/ 2444750 h 5156200"/>
                <a:gd name="connsiteX2" fmla="*/ 2387600 w 2387600"/>
                <a:gd name="connsiteY2" fmla="*/ 5156200 h 5156200"/>
                <a:gd name="connsiteX3" fmla="*/ 2387600 w 2387600"/>
                <a:gd name="connsiteY3" fmla="*/ 4438650 h 5156200"/>
                <a:gd name="connsiteX4" fmla="*/ 673100 w 2387600"/>
                <a:gd name="connsiteY4" fmla="*/ 2470150 h 5156200"/>
                <a:gd name="connsiteX5" fmla="*/ 2368550 w 2387600"/>
                <a:gd name="connsiteY5" fmla="*/ 0 h 5156200"/>
                <a:gd name="connsiteX6" fmla="*/ 1733550 w 2387600"/>
                <a:gd name="connsiteY6" fmla="*/ 0 h 515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7600" h="5156200">
                  <a:moveTo>
                    <a:pt x="1733550" y="0"/>
                  </a:moveTo>
                  <a:lnTo>
                    <a:pt x="0" y="2444750"/>
                  </a:lnTo>
                  <a:lnTo>
                    <a:pt x="2387600" y="5156200"/>
                  </a:lnTo>
                  <a:lnTo>
                    <a:pt x="2387600" y="4438650"/>
                  </a:lnTo>
                  <a:lnTo>
                    <a:pt x="673100" y="2470150"/>
                  </a:lnTo>
                  <a:lnTo>
                    <a:pt x="2368550" y="0"/>
                  </a:lnTo>
                  <a:lnTo>
                    <a:pt x="1733550" y="0"/>
                  </a:ln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 bwMode="auto">
            <a:xfrm>
              <a:off x="8350250" y="1314450"/>
              <a:ext cx="800100" cy="2120900"/>
            </a:xfrm>
            <a:custGeom>
              <a:avLst/>
              <a:gdLst>
                <a:gd name="connsiteX0" fmla="*/ 793750 w 800100"/>
                <a:gd name="connsiteY0" fmla="*/ 0 h 2120900"/>
                <a:gd name="connsiteX1" fmla="*/ 0 w 800100"/>
                <a:gd name="connsiteY1" fmla="*/ 1155700 h 2120900"/>
                <a:gd name="connsiteX2" fmla="*/ 800100 w 800100"/>
                <a:gd name="connsiteY2" fmla="*/ 2120900 h 2120900"/>
                <a:gd name="connsiteX3" fmla="*/ 793750 w 800100"/>
                <a:gd name="connsiteY3" fmla="*/ 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2120900">
                  <a:moveTo>
                    <a:pt x="793750" y="0"/>
                  </a:moveTo>
                  <a:lnTo>
                    <a:pt x="0" y="1155700"/>
                  </a:lnTo>
                  <a:lnTo>
                    <a:pt x="800100" y="2120900"/>
                  </a:lnTo>
                  <a:cubicBezTo>
                    <a:pt x="797983" y="1413933"/>
                    <a:pt x="795867" y="706967"/>
                    <a:pt x="793750" y="0"/>
                  </a:cubicBezTo>
                  <a:close/>
                </a:path>
              </a:pathLst>
            </a:custGeom>
            <a:solidFill>
              <a:srgbClr val="000000">
                <a:alpha val="72941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3" name="Flowchart: Process 3"/>
          <p:cNvSpPr/>
          <p:nvPr userDrawn="1"/>
        </p:nvSpPr>
        <p:spPr bwMode="auto">
          <a:xfrm>
            <a:off x="-6351" y="442543"/>
            <a:ext cx="117957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21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8219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5983">
                  <a:shade val="30000"/>
                  <a:satMod val="115000"/>
                </a:srgbClr>
              </a:gs>
              <a:gs pos="50000">
                <a:srgbClr val="005983">
                  <a:shade val="67500"/>
                  <a:satMod val="115000"/>
                </a:srgbClr>
              </a:gs>
              <a:gs pos="100000">
                <a:srgbClr val="00598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64920" y="169394"/>
            <a:ext cx="4259580" cy="7448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lang="en-US" sz="2800" cap="all" baseline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pPr lvl="0" algn="l"/>
            <a:r>
              <a:rPr lang="en-US" dirty="0"/>
              <a:t>Slide Title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2"/>
          </p:nvPr>
        </p:nvSpPr>
        <p:spPr>
          <a:xfrm>
            <a:off x="274003" y="933190"/>
            <a:ext cx="5227637" cy="388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875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71550"/>
            <a:ext cx="876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16" r:id="rId3"/>
    <p:sldLayoutId id="2147483679" r:id="rId4"/>
    <p:sldLayoutId id="2147483717" r:id="rId5"/>
    <p:sldLayoutId id="2147483762" r:id="rId6"/>
    <p:sldLayoutId id="2147483718" r:id="rId7"/>
    <p:sldLayoutId id="2147483761" r:id="rId8"/>
    <p:sldLayoutId id="2147483760" r:id="rId9"/>
    <p:sldLayoutId id="2147483706" r:id="rId10"/>
    <p:sldLayoutId id="2147483715" r:id="rId11"/>
    <p:sldLayoutId id="2147483759" r:id="rId12"/>
    <p:sldLayoutId id="2147483719" r:id="rId13"/>
    <p:sldLayoutId id="2147483748" r:id="rId14"/>
    <p:sldLayoutId id="2147483788" r:id="rId15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cap="all" baseline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ndara" panose="020E0502030303020204" pitchFamily="34" charset="0"/>
          <a:ea typeface="Tahoma" pitchFamily="34" charset="0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Gill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Gill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Gill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600"/>
          </a:solidFill>
          <a:effectLst>
            <a:outerShdw blurRad="38100" dist="38100" dir="2700000" algn="tl">
              <a:srgbClr val="C0C0C0"/>
            </a:outerShdw>
          </a:effectLst>
          <a:latin typeface="Gill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lang="en-US" sz="1600" b="1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Tahoma" pitchFamily="34" charset="0"/>
        <a:buChar char="−"/>
        <a:defRPr lang="en-US" sz="140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120000"/>
        <a:buFont typeface="Arial" pitchFamily="34" charset="0"/>
        <a:buChar char="•"/>
        <a:defRPr lang="en-US" sz="120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Tahoma" pitchFamily="34" charset="0"/>
        <a:buChar char="−"/>
        <a:defRPr lang="en-US" sz="110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itchFamily="34" charset="0"/>
        <a:buChar char="•"/>
        <a:defRPr lang="en-US" sz="1100" dirty="0" smtClean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950" y="1711415"/>
            <a:ext cx="5791200" cy="1986553"/>
          </a:xfrm>
        </p:spPr>
        <p:txBody>
          <a:bodyPr>
            <a:normAutofit/>
          </a:bodyPr>
          <a:lstStyle/>
          <a:p>
            <a:r>
              <a:rPr lang="en-US" dirty="0"/>
              <a:t>Casing Deformation</a:t>
            </a:r>
            <a:br>
              <a:rPr lang="en-US" dirty="0"/>
            </a:br>
            <a:r>
              <a:rPr lang="en-US" dirty="0"/>
              <a:t>Causes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CD09C8-FD1D-410C-B4B2-CA296FEDDF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01/21/2021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2255B-3573-45D7-8FAC-31B91F54433B}"/>
              </a:ext>
            </a:extLst>
          </p:cNvPr>
          <p:cNvSpPr txBox="1"/>
          <p:nvPr/>
        </p:nvSpPr>
        <p:spPr>
          <a:xfrm>
            <a:off x="2997950" y="4528868"/>
            <a:ext cx="2013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AADE Presentation</a:t>
            </a: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2C6EB-2E3E-4655-8021-6CB7D27EDB5D}"/>
              </a:ext>
            </a:extLst>
          </p:cNvPr>
          <p:cNvSpPr txBox="1"/>
          <p:nvPr/>
        </p:nvSpPr>
        <p:spPr>
          <a:xfrm>
            <a:off x="5710687" y="4486796"/>
            <a:ext cx="2769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E. King, P.E.</a:t>
            </a:r>
          </a:p>
        </p:txBody>
      </p:sp>
    </p:spTree>
    <p:extLst>
      <p:ext uri="{BB962C8B-B14F-4D97-AF65-F5344CB8AC3E}">
        <p14:creationId xmlns:p14="http://schemas.microsoft.com/office/powerpoint/2010/main" val="11958493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12652" y="812674"/>
            <a:ext cx="8828147" cy="4107306"/>
          </a:xfrm>
        </p:spPr>
        <p:txBody>
          <a:bodyPr/>
          <a:lstStyle/>
          <a:p>
            <a:r>
              <a:rPr lang="en-US" sz="2000" dirty="0"/>
              <a:t>Casing Deformation = not being able to get a frac plug or production equipment past a casing restriction after fracturing.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Causes?</a:t>
            </a:r>
          </a:p>
          <a:p>
            <a:pPr lvl="1"/>
            <a:r>
              <a:rPr lang="en-US" sz="1800" b="1" dirty="0"/>
              <a:t>DLS &gt;&gt; average DLS.  Worst seen is 25</a:t>
            </a:r>
            <a:r>
              <a:rPr lang="en-US" sz="1800" b="1" baseline="30000" dirty="0"/>
              <a:t>o</a:t>
            </a:r>
            <a:r>
              <a:rPr lang="en-US" sz="1800" b="1" dirty="0"/>
              <a:t> to 35</a:t>
            </a:r>
            <a:r>
              <a:rPr lang="en-US" sz="1800" b="1" baseline="30000" dirty="0"/>
              <a:t>o</a:t>
            </a:r>
            <a:r>
              <a:rPr lang="en-US" sz="1800" b="1" dirty="0"/>
              <a:t> w/ finger caliper</a:t>
            </a:r>
          </a:p>
          <a:p>
            <a:pPr lvl="1"/>
            <a:r>
              <a:rPr lang="en-US" sz="1800" b="1" dirty="0"/>
              <a:t>Poor Cementing = seen in nearly every casing deformation/failure</a:t>
            </a:r>
          </a:p>
          <a:p>
            <a:pPr lvl="1"/>
            <a:r>
              <a:rPr lang="en-US" sz="1800" b="1" dirty="0"/>
              <a:t>Non-uniform loading is VERY common. Cementing usually poor.</a:t>
            </a:r>
          </a:p>
          <a:p>
            <a:pPr lvl="1"/>
            <a:r>
              <a:rPr lang="en-US" sz="1800" b="1" dirty="0"/>
              <a:t>Rock Fabric = Faults, bedding plane &amp; formation slippage</a:t>
            </a:r>
          </a:p>
          <a:p>
            <a:pPr lvl="1"/>
            <a:r>
              <a:rPr lang="en-US" sz="2400" b="1" dirty="0">
                <a:latin typeface="Symbol" panose="05050102010706020507" pitchFamily="18" charset="2"/>
              </a:rPr>
              <a:t>D</a:t>
            </a:r>
            <a:r>
              <a:rPr lang="en-US" sz="1800" b="1" dirty="0"/>
              <a:t>T reduction in frac = axial tension = collapse resistance reduction</a:t>
            </a:r>
          </a:p>
          <a:p>
            <a:pPr lvl="1"/>
            <a:r>
              <a:rPr lang="en-US" sz="1800" b="1" dirty="0"/>
              <a:t>More……….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Casing Deformation – Not Always Failure</a:t>
            </a:r>
          </a:p>
        </p:txBody>
      </p:sp>
    </p:spTree>
    <p:extLst>
      <p:ext uri="{BB962C8B-B14F-4D97-AF65-F5344CB8AC3E}">
        <p14:creationId xmlns:p14="http://schemas.microsoft.com/office/powerpoint/2010/main" val="38573660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6AB26-C4E6-4D01-A9B6-75E29E4F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2" y="156736"/>
            <a:ext cx="8921462" cy="424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738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698047" y="387037"/>
            <a:ext cx="7557432" cy="745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2400" dirty="0">
                <a:effectLst/>
              </a:rPr>
              <a:t>Dog Leg Severity – often much higher than an Average would Indicate…….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94" y="3281171"/>
            <a:ext cx="962689" cy="1862329"/>
          </a:xfrm>
          <a:prstGeom prst="rect">
            <a:avLst/>
          </a:prstGeom>
          <a:scene3d>
            <a:camera prst="orthographicFront">
              <a:rot lat="0" lon="0" rev="16500000"/>
            </a:camera>
            <a:lightRig rig="threePt" dir="t"/>
          </a:scene3d>
        </p:spPr>
      </p:pic>
      <p:sp>
        <p:nvSpPr>
          <p:cNvPr id="10" name="Rectangle 9"/>
          <p:cNvSpPr/>
          <p:nvPr/>
        </p:nvSpPr>
        <p:spPr>
          <a:xfrm>
            <a:off x="3352086" y="4669508"/>
            <a:ext cx="1592103" cy="17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6" dirty="0"/>
              <a:t>(Graphic courtesy of </a:t>
            </a:r>
            <a:r>
              <a:rPr lang="en-US" sz="506" dirty="0" err="1"/>
              <a:t>Gyrodata</a:t>
            </a:r>
            <a:r>
              <a:rPr lang="en-US" sz="506" dirty="0"/>
              <a:t> – SPE Dec 2015) 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3059570" y="4756463"/>
            <a:ext cx="25717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675" dirty="0"/>
              <a:t>Source: Rassenfoss, S., “Drilling Wells Ever Faster May Not Be the Measure of Success,” SPE JPT </a:t>
            </a:r>
          </a:p>
        </p:txBody>
      </p:sp>
      <p:pic>
        <p:nvPicPr>
          <p:cNvPr id="153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7" y="1231108"/>
            <a:ext cx="3779682" cy="21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95" y="1240630"/>
            <a:ext cx="4538799" cy="249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1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CD2E7-A7A6-47DA-A5BE-822172B7E1E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24507" y="810014"/>
            <a:ext cx="7604760" cy="234962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E8BDCC-EDDF-4222-BCC9-F35B7DB8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Casing Ovaling = stuck plugs + Erosion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B43B2-D9A9-4DE7-AD3E-3D2DAAEF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97" y="3159635"/>
            <a:ext cx="1862100" cy="1360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ACBE9F-0AEE-4279-95D9-F12F96B0EFCB}"/>
              </a:ext>
            </a:extLst>
          </p:cNvPr>
          <p:cNvSpPr txBox="1"/>
          <p:nvPr/>
        </p:nvSpPr>
        <p:spPr>
          <a:xfrm>
            <a:off x="3631721" y="3398808"/>
            <a:ext cx="5037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Casing often eroded at the plug setting site.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CE31-2529-49A5-A376-F3673EFE512E}"/>
              </a:ext>
            </a:extLst>
          </p:cNvPr>
          <p:cNvSpPr txBox="1"/>
          <p:nvPr/>
        </p:nvSpPr>
        <p:spPr>
          <a:xfrm>
            <a:off x="5668005" y="3130939"/>
            <a:ext cx="2603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URTeC</a:t>
            </a:r>
            <a:r>
              <a:rPr lang="en-US" sz="1100" dirty="0"/>
              <a:t> 2902463</a:t>
            </a:r>
          </a:p>
        </p:txBody>
      </p:sp>
    </p:spTree>
    <p:extLst>
      <p:ext uri="{BB962C8B-B14F-4D97-AF65-F5344CB8AC3E}">
        <p14:creationId xmlns:p14="http://schemas.microsoft.com/office/powerpoint/2010/main" val="36972480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king Presentation (Offshore)">
  <a:themeElements>
    <a:clrScheme name="Viking Custom Colors">
      <a:dk1>
        <a:sysClr val="windowText" lastClr="000000"/>
      </a:dk1>
      <a:lt1>
        <a:sysClr val="window" lastClr="FFFFFF"/>
      </a:lt1>
      <a:dk2>
        <a:srgbClr val="005983"/>
      </a:dk2>
      <a:lt2>
        <a:srgbClr val="EEECE1"/>
      </a:lt2>
      <a:accent1>
        <a:srgbClr val="005983"/>
      </a:accent1>
      <a:accent2>
        <a:srgbClr val="F79646"/>
      </a:accent2>
      <a:accent3>
        <a:srgbClr val="BFBFBF"/>
      </a:accent3>
      <a:accent4>
        <a:srgbClr val="8DB3E2"/>
      </a:accent4>
      <a:accent5>
        <a:srgbClr val="9BBB59"/>
      </a:accent5>
      <a:accent6>
        <a:srgbClr val="7F7F7F"/>
      </a:accent6>
      <a:hlink>
        <a:srgbClr val="00B0F0"/>
      </a:hlink>
      <a:folHlink>
        <a:srgbClr val="E36C09"/>
      </a:folHlink>
    </a:clrScheme>
    <a:fontScheme name="Viking Custom Fonts">
      <a:majorFont>
        <a:latin typeface="Candara"/>
        <a:ea typeface=""/>
        <a:cs typeface=""/>
      </a:majorFont>
      <a:minorFont>
        <a:latin typeface="Tahoma"/>
        <a:ea typeface=""/>
        <a:cs typeface="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TE Presentatio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TE Presentatio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Presentatio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Presentatio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TE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Viking Presentation (Offshore)</Template>
  <TotalTime>13479</TotalTime>
  <Words>185</Words>
  <Application>Microsoft Office PowerPoint</Application>
  <PresentationFormat>On-screen Show (16:9)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Candara</vt:lpstr>
      <vt:lpstr>Gill Sans</vt:lpstr>
      <vt:lpstr>Symbol</vt:lpstr>
      <vt:lpstr>Tahoma</vt:lpstr>
      <vt:lpstr>Wingdings</vt:lpstr>
      <vt:lpstr>Viking Presentation (Offshore)</vt:lpstr>
      <vt:lpstr>Casing Deformation Causes </vt:lpstr>
      <vt:lpstr>Casing Deformation – Not Always Failure</vt:lpstr>
      <vt:lpstr>PowerPoint Presentation</vt:lpstr>
      <vt:lpstr>Dog Leg Severity – often much higher than an Average would Indicate…….</vt:lpstr>
      <vt:lpstr>Casing Ovaling = stuck plugs + Erosion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Well Engineering Services</dc:title>
  <dc:creator>Lindsay Anderson</dc:creator>
  <cp:lastModifiedBy>Les Skinner</cp:lastModifiedBy>
  <cp:revision>379</cp:revision>
  <cp:lastPrinted>2021-01-11T21:39:20Z</cp:lastPrinted>
  <dcterms:created xsi:type="dcterms:W3CDTF">2015-07-17T16:32:46Z</dcterms:created>
  <dcterms:modified xsi:type="dcterms:W3CDTF">2021-01-21T22:24:34Z</dcterms:modified>
</cp:coreProperties>
</file>