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6" r:id="rId12"/>
    <p:sldId id="267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  <p:sldId id="279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31" autoAdjust="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577453"/>
            <a:ext cx="7315201" cy="1251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1828800"/>
            <a:ext cx="3581401" cy="331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79546" y="4635136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 typeface="Arial"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bpilko@blade-energy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426CF2-DF5A-44A6-AF8A-232978B2AA04}"/>
              </a:ext>
            </a:extLst>
          </p:cNvPr>
          <p:cNvSpPr txBox="1"/>
          <p:nvPr/>
        </p:nvSpPr>
        <p:spPr>
          <a:xfrm>
            <a:off x="545805" y="1603583"/>
            <a:ext cx="7712148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>
              <a:defRPr sz="2800" b="1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Presentation of OTC-31090-MS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Repurposing Oil &amp; Gas Wells, Facilities and Assets </a:t>
            </a:r>
          </a:p>
          <a:p>
            <a:pPr algn="ctr">
              <a:defRPr sz="2800" b="1"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</a:t>
            </a:r>
          </a:p>
          <a:p>
            <a:pPr algn="ctr">
              <a:defRPr sz="2800" b="1"/>
            </a:pP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Geothermal Energy Benefits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9B0DF4-7DFC-49C1-9143-BDE8EF784251}"/>
              </a:ext>
            </a:extLst>
          </p:cNvPr>
          <p:cNvSpPr txBox="1"/>
          <p:nvPr/>
        </p:nvSpPr>
        <p:spPr>
          <a:xfrm>
            <a:off x="886047" y="715926"/>
            <a:ext cx="6904074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rgbClr val="FF0000"/>
                </a:solidFill>
              </a:rPr>
              <a:t>AADE Geothermal Meeting – October 21, 2021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01446-D3B7-45D8-B669-B5CAABECE482}"/>
              </a:ext>
            </a:extLst>
          </p:cNvPr>
          <p:cNvSpPr txBox="1"/>
          <p:nvPr/>
        </p:nvSpPr>
        <p:spPr>
          <a:xfrm>
            <a:off x="1205023" y="3863163"/>
            <a:ext cx="685445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b="1" dirty="0"/>
              <a:t>Robert Pilko, Blade Energy Partners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D3B27B-067F-4EAC-8B85-3E852BA640FB}"/>
              </a:ext>
            </a:extLst>
          </p:cNvPr>
          <p:cNvSpPr txBox="1"/>
          <p:nvPr/>
        </p:nvSpPr>
        <p:spPr>
          <a:xfrm>
            <a:off x="680484" y="4674750"/>
            <a:ext cx="747114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Pilko, Robert, N. Hart-Wagoner, A. Van Horn, J. Scherer, “Repurposing Oil &amp; Gas Wells, Facilities and Assets for Geothermal Energy Benefits” </a:t>
            </a:r>
            <a:r>
              <a:rPr lang="en-US" sz="1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OTC-31090-MS, 2021 Offshore Technology Conference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Houston, Texas, U.S.A. (2021).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8FE5F6-AFB9-43AE-BF65-89490E5023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13" y="3523168"/>
            <a:ext cx="987287" cy="80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87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‘Start with the Rocks’</a:t>
            </a: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>
                <a:solidFill>
                  <a:schemeClr val="tx1"/>
                </a:solidFill>
              </a:rPr>
              <a:t>Identifying High Temperature Zones</a:t>
            </a:r>
          </a:p>
          <a:p>
            <a:pPr lvl="7"/>
            <a:r>
              <a:rPr lang="en-US" b="1" dirty="0">
                <a:solidFill>
                  <a:schemeClr val="tx1"/>
                </a:solidFill>
              </a:rPr>
              <a:t>	&gt; South Texas Onshore</a:t>
            </a:r>
          </a:p>
          <a:p>
            <a:pPr lvl="7"/>
            <a:r>
              <a:rPr lang="en-US" b="1" dirty="0">
                <a:solidFill>
                  <a:schemeClr val="tx1"/>
                </a:solidFill>
              </a:rPr>
              <a:t>	&gt; Gulf Coast &amp; Offshore</a:t>
            </a: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800" dirty="0">
              <a:solidFill>
                <a:schemeClr val="tx1"/>
              </a:solidFill>
            </a:endParaRPr>
          </a:p>
          <a:p>
            <a:pPr marL="342900" marR="0" indent="-34290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67BAC9-DE78-4FDB-9FB4-CC7DABCEE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862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792480" y="188421"/>
            <a:ext cx="80772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‘Start with the Rocks’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B50374-8953-4082-95AC-9FEF884C0826}"/>
              </a:ext>
            </a:extLst>
          </p:cNvPr>
          <p:cNvPicPr/>
          <p:nvPr/>
        </p:nvPicPr>
        <p:blipFill rotWithShape="1">
          <a:blip r:embed="rId2"/>
          <a:srcRect t="6190" r="13690"/>
          <a:stretch/>
        </p:blipFill>
        <p:spPr bwMode="auto">
          <a:xfrm>
            <a:off x="3360420" y="588526"/>
            <a:ext cx="5322145" cy="4097774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0B46C5-D53A-486D-A692-0F55EE75D831}"/>
              </a:ext>
            </a:extLst>
          </p:cNvPr>
          <p:cNvSpPr txBox="1"/>
          <p:nvPr/>
        </p:nvSpPr>
        <p:spPr>
          <a:xfrm>
            <a:off x="521545" y="1283969"/>
            <a:ext cx="2606040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 – Map of the Gulf of Mexico region wells from the Borehole Temperature Observation file from the National Geothermal Data System (NGDS) curated by SMU Geothermal Laboratory. 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Each circle represents a corrected bottom hole temperatures in °C and depth of the measurement in meters.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F48D26-6D72-4F75-BA7C-B504191558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003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37548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Key Differences Between</a:t>
            </a:r>
          </a:p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Legacy Conventional Geothermal vs. Today’s Geothermal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Historical &amp; Legacy Hydrothermal and Fracturing EGS Geothermal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Today’s Closed-Loop Geothermal Energy Systems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Today’s Co-Production Geothermal Systems</a:t>
            </a:r>
            <a:endParaRPr lang="en-US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503486-1272-4D25-AD73-610F943917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5574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Key Differences &amp; Challenges Between Drilling &amp; Completing</a:t>
            </a:r>
          </a:p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Geothermal Wells vs. Oil &amp; Gas Wells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265183-23DB-41DA-8C80-34E2599DE2CB}"/>
              </a:ext>
            </a:extLst>
          </p:cNvPr>
          <p:cNvSpPr txBox="1"/>
          <p:nvPr/>
        </p:nvSpPr>
        <p:spPr>
          <a:xfrm>
            <a:off x="719469" y="1871590"/>
            <a:ext cx="7705060" cy="3416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High Temperature Electronics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High Temperature Cementing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Large Diameter Wellbores – Tubulars Expenses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VIT Sections to Retain Heat to Surface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Selection of Efficient Closed-Loop Working Fluids</a:t>
            </a:r>
          </a:p>
          <a:p>
            <a:pPr algn="ctr"/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algn="ctr"/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(HP – high pressur</a:t>
            </a:r>
            <a:r>
              <a:rPr lang="en-US" sz="2000" b="1" dirty="0"/>
              <a:t>e not problem)</a:t>
            </a:r>
          </a:p>
          <a:p>
            <a:pPr marR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419A4-83B0-49DB-8BD0-D672C22B8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673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15724"/>
            <a:ext cx="8077200" cy="4924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Geothermal Development Essentials That Oil &amp; Gas Operators Have</a:t>
            </a:r>
            <a:endParaRPr lang="en-US" sz="1800" b="1" u="sng" dirty="0">
              <a:solidFill>
                <a:schemeClr val="tx1"/>
              </a:solidFill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The initial and significant question is: 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 existing oil &amp; gas lands contain hot enough geothermal resources at technologically reachable depths with sufficient heat that can be transferred to the surface by economically, environmentally and socially competitive projects?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indent="-285750" algn="just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If so, then these geothermal resources need to be tapped and exploited over the maximum useful lives of the land and its rights and infrastructure.</a:t>
            </a: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A7E8C5-0999-4B29-8DF9-65A6AA2D9E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3188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58254"/>
            <a:ext cx="8077200" cy="62511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Geothermal Development Essentials That Oil &amp; Gas Operators Have</a:t>
            </a:r>
            <a:endParaRPr lang="en-US" sz="1800" b="1" u="sng" dirty="0">
              <a:solidFill>
                <a:schemeClr val="tx1"/>
              </a:solidFill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1" dirty="0">
                <a:effectLst/>
                <a:ea typeface="Times New Roman" panose="02020603050405020304" pitchFamily="18" charset="0"/>
              </a:rPr>
              <a:t>Land and Permit Rights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i="1" dirty="0">
                <a:effectLst/>
                <a:ea typeface="Times New Roman" panose="02020603050405020304" pitchFamily="18" charset="0"/>
              </a:rPr>
              <a:t>Permits Right-of-Ways, Paths to Markets &amp; Supply, Infrastructure </a:t>
            </a:r>
          </a:p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ea typeface="Times New Roman" panose="02020603050405020304" pitchFamily="18" charset="0"/>
              </a:rPr>
              <a:t>Two key questions remain paramount for adopting geothermal use for widespread development:</a:t>
            </a:r>
          </a:p>
          <a:p>
            <a:pPr marL="0" marR="0" hangingPunct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are the costs of geothermal wells, whether newly drilled and completed, or repurposed for underproducing geothermal and oil &amp; gas wells?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US" sz="1800" b="1" i="1" dirty="0"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What are the heat transfer losses (what is the thermal efficiency) of bringing geothermal heat from subsurface geologic formations to downhole heat exchangers or to the surface for use?</a:t>
            </a:r>
            <a:endParaRPr lang="en-US" sz="18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800" b="1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90E9D-9402-46FB-BF48-D527FAD0F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132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58254"/>
            <a:ext cx="8077200" cy="276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Differences Between Geothermal Wells &amp; Fields vs. Oil &amp; Gas</a:t>
            </a: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algn="ctr"/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44F4A6-9509-4FF6-A368-A46416F5731D}"/>
              </a:ext>
            </a:extLst>
          </p:cNvPr>
          <p:cNvSpPr txBox="1"/>
          <p:nvPr/>
        </p:nvSpPr>
        <p:spPr>
          <a:xfrm>
            <a:off x="605367" y="1428546"/>
            <a:ext cx="7933266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Geothermal Wells </a:t>
            </a:r>
            <a:r>
              <a:rPr lang="en-US" b="1" i="1" dirty="0"/>
              <a:t>are</a:t>
            </a:r>
            <a:r>
              <a:rPr lang="en-US" b="1" dirty="0"/>
              <a:t> Critical / Complex Wells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2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Require –</a:t>
            </a:r>
          </a:p>
          <a:p>
            <a:pPr lvl="2"/>
            <a:r>
              <a:rPr lang="en-US" b="1" dirty="0"/>
              <a:t>	-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Subsurface Understanding, </a:t>
            </a:r>
          </a:p>
          <a:p>
            <a:pPr lvl="2"/>
            <a:r>
              <a:rPr lang="en-US" b="1" dirty="0"/>
              <a:t>	-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Strong Thermal Well Engineering, </a:t>
            </a:r>
          </a:p>
          <a:p>
            <a:pPr lvl="2"/>
            <a:r>
              <a:rPr lang="en-US" b="1" dirty="0"/>
              <a:t>	- Holistic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Project Planning</a:t>
            </a:r>
          </a:p>
          <a:p>
            <a:pPr lvl="2"/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Geothermal Project Economics Very Different, 	because Product Value Very Different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F8DB2F-8583-4E59-ACED-FB97863A5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680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58254"/>
            <a:ext cx="8077200" cy="27699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Offshore Energy Needs &amp; Costs – Comparability</a:t>
            </a:r>
          </a:p>
          <a:p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D4D738-6D0E-4845-AE00-12E61AF5305C}"/>
              </a:ext>
            </a:extLst>
          </p:cNvPr>
          <p:cNvSpPr txBox="1"/>
          <p:nvPr/>
        </p:nvSpPr>
        <p:spPr>
          <a:xfrm>
            <a:off x="847750" y="1319665"/>
            <a:ext cx="7690883" cy="3231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Large &amp; Deep Wellbores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Saves Unused, Watered-Out, or Underutilized Well Slots &amp; Wellbores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2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Low, Constant S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ea Temperatures for Maximum Carnot Efficiencies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Direct Use and/or Generated Electricity Use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0878469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877223"/>
            <a:ext cx="8077200" cy="3816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1800" b="1" u="sng" dirty="0">
                <a:solidFill>
                  <a:schemeClr val="accent1">
                    <a:lumMod val="75000"/>
                  </a:schemeClr>
                </a:solidFill>
              </a:rPr>
              <a:t>Research &amp; Development and Legislative/Permitting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R&amp;D –</a:t>
            </a:r>
          </a:p>
          <a:p>
            <a:pPr lvl="2"/>
            <a:r>
              <a:rPr lang="en-US" b="1" dirty="0">
                <a:ea typeface="Times New Roman" panose="02020603050405020304" pitchFamily="18" charset="0"/>
              </a:rPr>
              <a:t>	- </a:t>
            </a:r>
            <a:r>
              <a:rPr lang="en-US" sz="2000" b="1" dirty="0">
                <a:ea typeface="Times New Roman" panose="02020603050405020304" pitchFamily="18" charset="0"/>
              </a:rPr>
              <a:t>G&amp;G Advances Locating/Defining Resources</a:t>
            </a:r>
          </a:p>
          <a:p>
            <a:pPr lvl="2"/>
            <a:r>
              <a:rPr lang="en-US" sz="2000" b="1" dirty="0">
                <a:ea typeface="Times New Roman" panose="02020603050405020304" pitchFamily="18" charset="0"/>
              </a:rPr>
              <a:t>	- HT Cementing</a:t>
            </a:r>
          </a:p>
          <a:p>
            <a:pPr lvl="2"/>
            <a:r>
              <a:rPr lang="en-US" sz="2000" b="1" dirty="0">
                <a:effectLst/>
                <a:ea typeface="Times New Roman" panose="02020603050405020304" pitchFamily="18" charset="0"/>
              </a:rPr>
              <a:t>	- HT Electronics – M/LWD</a:t>
            </a:r>
          </a:p>
          <a:p>
            <a:pPr lvl="2"/>
            <a:endParaRPr lang="en-US" sz="1200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Legislative/Permitting –</a:t>
            </a:r>
          </a:p>
          <a:p>
            <a:pPr lvl="2"/>
            <a:r>
              <a:rPr lang="en-US" b="1" dirty="0">
                <a:ea typeface="Times New Roman" panose="02020603050405020304" pitchFamily="18" charset="0"/>
              </a:rPr>
              <a:t>	- </a:t>
            </a:r>
            <a:r>
              <a:rPr lang="en-US" sz="2000" b="1" dirty="0">
                <a:effectLst/>
                <a:ea typeface="Times New Roman" panose="02020603050405020304" pitchFamily="18" charset="0"/>
              </a:rPr>
              <a:t>Ensure Geothermal Permitting Similar to O&amp;G</a:t>
            </a:r>
          </a:p>
          <a:p>
            <a:pPr lvl="2"/>
            <a:r>
              <a:rPr lang="en-US" sz="2000" b="1" dirty="0">
                <a:ea typeface="Times New Roman" panose="02020603050405020304" pitchFamily="18" charset="0"/>
              </a:rPr>
              <a:t>	- Allowing Licenses &amp; Royalties Similar to O&amp;G</a:t>
            </a:r>
            <a:endParaRPr lang="en-US" sz="2000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200" b="1" dirty="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>
                <a:effectLst/>
                <a:ea typeface="Times New Roman" panose="02020603050405020304" pitchFamily="18" charset="0"/>
              </a:rPr>
              <a:t>What Geothermal Development Does Not Need –</a:t>
            </a:r>
          </a:p>
          <a:p>
            <a:pPr lvl="1"/>
            <a:r>
              <a:rPr lang="en-US" sz="2000" b="1" dirty="0">
                <a:solidFill>
                  <a:schemeClr val="tx1"/>
                </a:solidFill>
              </a:rPr>
              <a:t>	- Artificial Incentives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826487-E779-493B-82C0-3AD35B611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093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58254"/>
            <a:ext cx="8077200" cy="59708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  <a:endParaRPr lang="en-US" sz="2000" b="1" u="sng" dirty="0">
              <a:solidFill>
                <a:schemeClr val="tx1"/>
              </a:solidFill>
            </a:endParaRPr>
          </a:p>
          <a:p>
            <a:pPr algn="ctr"/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u="sng" dirty="0">
                <a:effectLst/>
                <a:ea typeface="Times New Roman" panose="02020603050405020304" pitchFamily="18" charset="0"/>
              </a:rPr>
              <a:t>Geothermal Energy </a:t>
            </a:r>
            <a:r>
              <a:rPr lang="en-US" b="1" dirty="0">
                <a:effectLst/>
                <a:ea typeface="Times New Roman" panose="02020603050405020304" pitchFamily="18" charset="0"/>
              </a:rPr>
              <a:t>must be elevated as a</a:t>
            </a:r>
          </a:p>
          <a:p>
            <a:pPr algn="ctr"/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i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primary consideration</a:t>
            </a:r>
            <a:r>
              <a:rPr lang="en-US" b="1" u="sng" dirty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US" b="1" u="sng" dirty="0">
              <a:solidFill>
                <a:srgbClr val="FF0000"/>
              </a:solidFill>
              <a:effectLst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effectLst/>
                <a:ea typeface="Times New Roman" panose="02020603050405020304" pitchFamily="18" charset="0"/>
              </a:rPr>
              <a:t>for “All the Above” energies.</a:t>
            </a:r>
          </a:p>
          <a:p>
            <a:pPr algn="ctr"/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US" b="1" dirty="0"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ea typeface="Times New Roman" panose="02020603050405020304" pitchFamily="18" charset="0"/>
              </a:rPr>
              <a:t>N</a:t>
            </a:r>
            <a:r>
              <a:rPr lang="en-US" b="1" dirty="0">
                <a:effectLst/>
                <a:ea typeface="Times New Roman" panose="02020603050405020304" pitchFamily="18" charset="0"/>
              </a:rPr>
              <a:t>eeded </a:t>
            </a:r>
            <a:r>
              <a:rPr lang="en-US" b="1" i="1" u="sng" dirty="0">
                <a:effectLst/>
                <a:ea typeface="Times New Roman" panose="02020603050405020304" pitchFamily="18" charset="0"/>
              </a:rPr>
              <a:t>today</a:t>
            </a:r>
            <a:r>
              <a:rPr lang="en-US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dirty="0">
                <a:effectLst/>
                <a:ea typeface="Times New Roman" panose="02020603050405020304" pitchFamily="18" charset="0"/>
              </a:rPr>
              <a:t>and </a:t>
            </a:r>
            <a:r>
              <a:rPr lang="en-US" b="1" i="1" u="sng" dirty="0">
                <a:effectLst/>
                <a:ea typeface="Times New Roman" panose="02020603050405020304" pitchFamily="18" charset="0"/>
              </a:rPr>
              <a:t>tomorrow</a:t>
            </a:r>
            <a:r>
              <a:rPr lang="en-US" b="1" dirty="0">
                <a:effectLst/>
                <a:ea typeface="Times New Roman" panose="02020603050405020304" pitchFamily="18" charset="0"/>
              </a:rPr>
              <a:t>.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b="1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u="sng" dirty="0">
              <a:solidFill>
                <a:schemeClr val="tx1"/>
              </a:solidFill>
            </a:endParaRPr>
          </a:p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0C76A4-9000-4661-9B2C-24D069CDE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8434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46257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dirty="0"/>
              <a:t>OTC-31090-MS • Repurposing Oil &amp; Gas Wells, Facilities and Assets for Geothermal Energy Benefits • Robert Pilko, Blade Energy Partners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DC0FF-7BC9-4A60-9EC5-9DF0BAF849AB}"/>
              </a:ext>
            </a:extLst>
          </p:cNvPr>
          <p:cNvSpPr txBox="1"/>
          <p:nvPr/>
        </p:nvSpPr>
        <p:spPr>
          <a:xfrm>
            <a:off x="723900" y="903819"/>
            <a:ext cx="8039099" cy="40934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u="sng" dirty="0"/>
              <a:t>Overview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Basics of Geothermal Energy Wells &amp; Field</a:t>
            </a:r>
            <a:r>
              <a:rPr lang="en-US" sz="2000" dirty="0"/>
              <a:t>s Development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Closed-Loop Geothermal Systems &amp; Downhole Heat Exchanger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Co-Production Geothermal Systems &amp; Gravity Head Pump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Today, Natural Gas Fuels Wells, Fields and Facilities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Geothermal Repurposing &amp; Extending Facilities’ Useful Lives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‘Start with the Rocks’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Key Differences Between Legacy Conventional Geothermal vs. Today’s Geothermal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Key Differences Between Drilling &amp; Completing Geothermal Wells vs. Oil &amp; Gas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0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47DE78-B2AE-4506-B7AB-B58B8D4E5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461433" y="758254"/>
            <a:ext cx="8077200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Considerations for Geothermal Drilling &amp; Service Contractors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C2CF1-958A-4E2F-AD4A-A4149A725528}"/>
              </a:ext>
            </a:extLst>
          </p:cNvPr>
          <p:cNvSpPr txBox="1"/>
          <p:nvPr/>
        </p:nvSpPr>
        <p:spPr>
          <a:xfrm>
            <a:off x="461433" y="1283969"/>
            <a:ext cx="7986215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Torque &amp; </a:t>
            </a:r>
            <a:r>
              <a:rPr kumimoji="0" lang="en-US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Hookload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Capacity for large bits &amp; casing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MPD Techniques that keep single-phase – 	minimizing drilling fluids flashing in wellbore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Ability to ‘drill blind’ </a:t>
            </a:r>
            <a:r>
              <a:rPr lang="en-US" b="1" dirty="0"/>
              <a:t>when beyond high-temp range 	of M/LWDs &amp; BHAs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HSE Surface Handling of Very Hot Return Fluids 	&amp; Tubulars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/>
              <a:t>Possibile </a:t>
            </a:r>
            <a:r>
              <a:rPr lang="en-US" b="1" dirty="0"/>
              <a:t>Corrosive Well Fluids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A5EE25-542F-42AE-B766-B08010B4F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0996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029882-8751-4CFE-83B8-BE38403C1D67}"/>
              </a:ext>
            </a:extLst>
          </p:cNvPr>
          <p:cNvSpPr txBox="1"/>
          <p:nvPr/>
        </p:nvSpPr>
        <p:spPr>
          <a:xfrm>
            <a:off x="701749" y="687572"/>
            <a:ext cx="720178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AADE Geothermal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02B40-14F3-498A-96FB-85A13A2156ED}"/>
              </a:ext>
            </a:extLst>
          </p:cNvPr>
          <p:cNvSpPr txBox="1"/>
          <p:nvPr/>
        </p:nvSpPr>
        <p:spPr>
          <a:xfrm>
            <a:off x="1594884" y="1580708"/>
            <a:ext cx="5832959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sng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Thank You!</a:t>
            </a:r>
            <a:endParaRPr kumimoji="0" lang="en-US" sz="2400" b="1" u="sng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i="1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Questions?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Contact:  Bob Pilko, Blade Energy Partners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bpilko@blade-energy.com</a:t>
            </a:r>
            <a:endParaRPr lang="en-US" sz="18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+1.832.202.7341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35551-A9B1-4461-9CA6-88C73CF12B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9899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61949" y="142555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7DC0FF-7BC9-4A60-9EC5-9DF0BAF849AB}"/>
              </a:ext>
            </a:extLst>
          </p:cNvPr>
          <p:cNvSpPr txBox="1"/>
          <p:nvPr/>
        </p:nvSpPr>
        <p:spPr>
          <a:xfrm>
            <a:off x="533400" y="1230362"/>
            <a:ext cx="8210549" cy="31700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Geothermal Development Essentials That Oil &amp; Gas Operators Have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Differences Between Geothermal Wells &amp; Fields vs. Oil &amp; Gas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Offshore Energy Needs &amp; Costs – Comparability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Recommendations for Research &amp; Development and Legislative/Permitting Changes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Conclusions.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2000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sz="2000" dirty="0"/>
              <a:t>Appendix – Considerations for Drilling Contractors to Provide Geothermal Drilling Services 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EA010-3917-4B77-9EA1-E17B7ED75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230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541866" y="4781326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1054395" y="1000616"/>
            <a:ext cx="7556205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kumimoji="0" lang="en-US" sz="2000" b="1" i="0" u="sng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Basics of Geothermal Energy Wells &amp; Field</a:t>
            </a: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s Development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913C2-2D26-458D-9A48-3BC8BD97A2E6}"/>
              </a:ext>
            </a:extLst>
          </p:cNvPr>
          <p:cNvSpPr txBox="1"/>
          <p:nvPr/>
        </p:nvSpPr>
        <p:spPr>
          <a:xfrm>
            <a:off x="946297" y="1726845"/>
            <a:ext cx="7556205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Geothermal is taking the natural heat energy within the Earth, and harvesting it for use at surface.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The amount of Geothermal </a:t>
            </a:r>
            <a:r>
              <a:rPr lang="en-US" b="1" dirty="0"/>
              <a:t>Energy that is harvested and location of thermal energy users determine the type &amp; economics of Geothermal applications.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5B9151-8514-46C5-8BF7-7043E49A4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019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Closed-Loop Geothermal Systems &amp; Downhole Heat Exchanger</a:t>
            </a:r>
          </a:p>
          <a:p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96E2EC-9B21-4E97-890F-A383AF30F8A4}"/>
              </a:ext>
            </a:extLst>
          </p:cNvPr>
          <p:cNvSpPr txBox="1"/>
          <p:nvPr/>
        </p:nvSpPr>
        <p:spPr>
          <a:xfrm>
            <a:off x="904476" y="1482088"/>
            <a:ext cx="7152166" cy="304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Modern advances in Geothermal harvesting technologies provide more efficient uses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Closed-Loop Geothermal Systems contain subsurface fluids &amp; solids production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2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Downhole Hea</a:t>
            </a:r>
            <a:r>
              <a:rPr lang="en-US" b="1" dirty="0"/>
              <a:t>t Exchangers harvest subsurface thermal energy at maximum temperature.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D11B4-0339-408D-9E24-F9C9E97C7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0843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Co-Production Geothermal Systems &amp; Gravity Head Pump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000" b="1" i="0" u="sng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4EB6FD-B2F8-45A5-A3E6-A97C2F75154B}"/>
              </a:ext>
            </a:extLst>
          </p:cNvPr>
          <p:cNvSpPr txBox="1"/>
          <p:nvPr/>
        </p:nvSpPr>
        <p:spPr>
          <a:xfrm>
            <a:off x="889590" y="1564664"/>
            <a:ext cx="7364818" cy="2492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Geothermal Closed-Loop systems may be combined with produced reservoir fluids to surface as Co-Production – enhancing economics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200" b="1" dirty="0"/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 Gravity </a:t>
            </a:r>
            <a:r>
              <a:rPr lang="en-US" b="1" dirty="0"/>
              <a:t>Head Pump adapts the thermosiphon effect to power co-production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21D250-C294-4E7F-9423-18AC78118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6819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Today, Natural Gas Fuels Wells, Fields and Facilities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FC59A7-9C01-47D6-B123-9BC1FC26818A}"/>
              </a:ext>
            </a:extLst>
          </p:cNvPr>
          <p:cNvSpPr txBox="1"/>
          <p:nvPr/>
        </p:nvSpPr>
        <p:spPr>
          <a:xfrm>
            <a:off x="868324" y="1638987"/>
            <a:ext cx="7407349" cy="2862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Geothermal resource development easily complements &amp; enhances oil, gas &amp; mineral developments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/>
              <a:t>Geothermal fits within most existing land rights, permitting, right-of-way, &amp; infrastructure facilities of oil, gas &amp; mineral developments.</a:t>
            </a: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6EB71F-FB67-4FD2-8E57-512FDE172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08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OTC-31090-MS - Repurposing Oil &amp; Gas Assets for Geothermal Energy Benefits</a:t>
            </a:r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533400" y="877223"/>
            <a:ext cx="8077200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</a:rPr>
              <a:t>Geothermal Repurposing &amp; Extending Facilities’ Useful Lives</a:t>
            </a: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>
                <a:solidFill>
                  <a:schemeClr val="tx1"/>
                </a:solidFill>
              </a:rPr>
              <a:t>Federal Waters – Lands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b="1" dirty="0">
              <a:solidFill>
                <a:schemeClr val="tx1"/>
              </a:solidFill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en-US" b="1" dirty="0">
                <a:solidFill>
                  <a:schemeClr val="tx1"/>
                </a:solidFill>
              </a:rPr>
              <a:t>State Waters -- Lands</a:t>
            </a: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800" dirty="0">
              <a:solidFill>
                <a:schemeClr val="tx1"/>
              </a:solidFill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800" dirty="0">
              <a:solidFill>
                <a:schemeClr val="tx1"/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48C7EF-7CCE-4554-8FC1-31A928F9F2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5665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TITLE HERE"/>
          <p:cNvSpPr txBox="1"/>
          <p:nvPr/>
        </p:nvSpPr>
        <p:spPr>
          <a:xfrm>
            <a:off x="380999" y="169341"/>
            <a:ext cx="8382000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1" name="One-Column Format"/>
          <p:cNvSpPr txBox="1"/>
          <p:nvPr/>
        </p:nvSpPr>
        <p:spPr>
          <a:xfrm>
            <a:off x="533400" y="1085850"/>
            <a:ext cx="8382000" cy="396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 defTabSz="457200">
              <a:defRPr sz="2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endParaRPr dirty="0"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8955105" y="7936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anchor="t"/>
          <a:lstStyle>
            <a:lvl1pPr defTabSz="457200">
              <a:defRPr b="1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33" name="Paper # • Paper Title • Presenter Name"/>
          <p:cNvSpPr txBox="1"/>
          <p:nvPr/>
        </p:nvSpPr>
        <p:spPr>
          <a:xfrm>
            <a:off x="461433" y="4897283"/>
            <a:ext cx="8221133" cy="246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 defTabSz="457200">
              <a:spcBef>
                <a:spcPts val="200"/>
              </a:spcBef>
              <a:defRPr sz="1000"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rPr lang="en-US"/>
              <a:t>OTC-31090-MS • Repurposing Oil &amp; Gas Wells, Facilities and Assets for Geothermal Energy Benefits • Robert Pilko, Blade Energy Partners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9C4B6E-8374-43A9-83C7-174D8CB08DF5}"/>
              </a:ext>
            </a:extLst>
          </p:cNvPr>
          <p:cNvSpPr txBox="1"/>
          <p:nvPr/>
        </p:nvSpPr>
        <p:spPr>
          <a:xfrm>
            <a:off x="605366" y="-34285"/>
            <a:ext cx="8077200" cy="1261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800" dirty="0">
              <a:solidFill>
                <a:schemeClr val="tx1"/>
              </a:solidFill>
            </a:endParaRPr>
          </a:p>
          <a:p>
            <a:pPr marL="285750" marR="0" indent="-28575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endParaRPr lang="en-US" sz="1800" dirty="0">
              <a:solidFill>
                <a:schemeClr val="tx1"/>
              </a:solidFill>
            </a:endParaRPr>
          </a:p>
          <a:p>
            <a:pPr marR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52D909-8880-4953-82D6-963D2531A7C7}"/>
              </a:ext>
            </a:extLst>
          </p:cNvPr>
          <p:cNvSpPr txBox="1"/>
          <p:nvPr/>
        </p:nvSpPr>
        <p:spPr>
          <a:xfrm>
            <a:off x="6606540" y="2049780"/>
            <a:ext cx="183642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AAED56-07B4-4F56-ACFC-4E61A91063EB}"/>
              </a:ext>
            </a:extLst>
          </p:cNvPr>
          <p:cNvSpPr txBox="1"/>
          <p:nvPr/>
        </p:nvSpPr>
        <p:spPr>
          <a:xfrm>
            <a:off x="533400" y="757380"/>
            <a:ext cx="2907454" cy="40010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1 “BSEE’s analysis of recent production rates on existing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deepwater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GOM facilities revealed that a majority of the facilities were utilizing less than 50 percent of their average daily production capacity. </a:t>
            </a:r>
          </a:p>
          <a:p>
            <a:endParaRPr lang="en-US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Tables 1 and 2 show the count of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deepwater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GOM facilities categorized by average utilization, which is calculated as average daily production rates over a 3-year period (2016-2019) divided by the nameplate capacity of each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deepwater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facility stated as a percentage” (BOEM Economics Division, 2020, p. 24).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3AC8D5-A4EF-4133-A0BE-8EB4C64FDC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20" y="200741"/>
            <a:ext cx="4777739" cy="481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C140D5-BD7C-4FFF-A0B1-913F1B3AA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99" y="3969025"/>
            <a:ext cx="657640" cy="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0326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2CMTC_BlankTitle">
  <a:themeElements>
    <a:clrScheme name="12CMTC_Blank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2CMTC_BlankTit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2CMTC_Blank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2CMTC_BlankTitle">
  <a:themeElements>
    <a:clrScheme name="12CMTC_BlankTit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2CMTC_BlankTitl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2CMTC_BlankTit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1696</Words>
  <Application>Microsoft Office PowerPoint</Application>
  <PresentationFormat>On-screen Show (16:9)</PresentationFormat>
  <Paragraphs>232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Helvetica</vt:lpstr>
      <vt:lpstr>Times New Roman</vt:lpstr>
      <vt:lpstr>Wingdings</vt:lpstr>
      <vt:lpstr>12CMTC_BlankTitle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Quevedo</dc:creator>
  <cp:lastModifiedBy>Bob Pilko</cp:lastModifiedBy>
  <cp:revision>174</cp:revision>
  <dcterms:modified xsi:type="dcterms:W3CDTF">2021-10-22T14:59:30Z</dcterms:modified>
</cp:coreProperties>
</file>