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262" r:id="rId3"/>
    <p:sldId id="302" r:id="rId4"/>
    <p:sldId id="303" r:id="rId5"/>
    <p:sldId id="293" r:id="rId6"/>
    <p:sldId id="291" r:id="rId7"/>
    <p:sldId id="294" r:id="rId8"/>
    <p:sldId id="269" r:id="rId9"/>
    <p:sldId id="273" r:id="rId10"/>
    <p:sldId id="298" r:id="rId11"/>
    <p:sldId id="297" r:id="rId12"/>
    <p:sldId id="305" r:id="rId13"/>
    <p:sldId id="306" r:id="rId14"/>
    <p:sldId id="288" r:id="rId15"/>
    <p:sldId id="304" r:id="rId16"/>
    <p:sldId id="295" r:id="rId17"/>
    <p:sldId id="283" r:id="rId18"/>
    <p:sldId id="285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E3E"/>
    <a:srgbClr val="404040"/>
    <a:srgbClr val="A9D18E"/>
    <a:srgbClr val="70AD47"/>
    <a:srgbClr val="8D93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2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988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B-4A0C-9823-9BAB9B0A88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0B-4A0C-9823-9BAB9B0A88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0B-4A0C-9823-9BAB9B0A88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40B-4A0C-9823-9BAB9B0A888A}"/>
              </c:ext>
            </c:extLst>
          </c:dPt>
          <c:cat>
            <c:strRef>
              <c:f>Sheet1!$A$2:$A$5</c:f>
              <c:strCache>
                <c:ptCount val="4"/>
                <c:pt idx="0">
                  <c:v>Hot aquifer - Igneous</c:v>
                </c:pt>
                <c:pt idx="1">
                  <c:v>Hot aquifer - Sedimentary</c:v>
                </c:pt>
                <c:pt idx="2">
                  <c:v>Hot dry rock - Igneous</c:v>
                </c:pt>
                <c:pt idx="3">
                  <c:v>Hot dry rock - Sedimentary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0.02</c:v>
                </c:pt>
                <c:pt idx="1">
                  <c:v>0.08</c:v>
                </c:pt>
                <c:pt idx="2">
                  <c:v>0.6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40B-4A0C-9823-9BAB9B0A8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87-4C07-BDCF-DAD38D4BF9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87-4C07-BDCF-DAD38D4BF9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87-4C07-BDCF-DAD38D4BF9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4E4-4C08-8FD9-06B960B60009}"/>
              </c:ext>
            </c:extLst>
          </c:dPt>
          <c:cat>
            <c:strRef>
              <c:f>Sheet1!$A$2:$A$5</c:f>
              <c:strCache>
                <c:ptCount val="4"/>
                <c:pt idx="0">
                  <c:v>Hot aquifer - Igneous</c:v>
                </c:pt>
                <c:pt idx="1">
                  <c:v>Hot aquifer - Sedimentary</c:v>
                </c:pt>
                <c:pt idx="2">
                  <c:v>Hot dry rock - Igneous</c:v>
                </c:pt>
                <c:pt idx="3">
                  <c:v>Hot dry rock - Sedimentary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0.02</c:v>
                </c:pt>
                <c:pt idx="1">
                  <c:v>0.08</c:v>
                </c:pt>
                <c:pt idx="2">
                  <c:v>0.6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4-4C08-8FD9-06B960B600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0959A-11CC-4AA0-BDD8-42C8FCCBE1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31BCF-17D0-494E-B8CF-95F8A0ACB4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40E35-E368-4A13-AA7C-8866215F6B4B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5C7E3-BA48-47BB-8B30-C3EC9EFD22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5C7F7-E1B9-43DD-98A8-FD7ABEFDB9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E341-7A03-4395-914B-A88877DA4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98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BC28-F3B2-47E0-AEA0-AAB0A176B07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66A91-8EC6-461E-8D91-4A277B4F6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59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F139763-0716-4E79-8763-AD913358C5B4}"/>
              </a:ext>
            </a:extLst>
          </p:cNvPr>
          <p:cNvSpPr/>
          <p:nvPr userDrawn="1"/>
        </p:nvSpPr>
        <p:spPr>
          <a:xfrm>
            <a:off x="0" y="-7950"/>
            <a:ext cx="4233553" cy="6858001"/>
          </a:xfrm>
          <a:prstGeom prst="rect">
            <a:avLst/>
          </a:prstGeom>
          <a:solidFill>
            <a:srgbClr val="40404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EF7E0-357F-4444-B2B1-D29D582CF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520" y="1608768"/>
            <a:ext cx="56566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D18068-5923-4924-AB55-1EA55C66E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520" y="4153761"/>
            <a:ext cx="565661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C57262-C2AD-4690-90FB-349718075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/>
          <a:stretch/>
        </p:blipFill>
        <p:spPr>
          <a:xfrm>
            <a:off x="-8545" y="738545"/>
            <a:ext cx="3646714" cy="5380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616EE-E6A7-4517-892B-8C491B65DA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35" y="155071"/>
            <a:ext cx="1618475" cy="7142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8BA1361-8A7A-4FAF-9D52-4355459B6240}"/>
              </a:ext>
            </a:extLst>
          </p:cNvPr>
          <p:cNvCxnSpPr/>
          <p:nvPr userDrawn="1"/>
        </p:nvCxnSpPr>
        <p:spPr>
          <a:xfrm>
            <a:off x="4838203" y="4079184"/>
            <a:ext cx="67016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D84A62-6DB8-43B3-9FF2-002D2A9469C6}"/>
              </a:ext>
            </a:extLst>
          </p:cNvPr>
          <p:cNvCxnSpPr/>
          <p:nvPr userDrawn="1"/>
        </p:nvCxnSpPr>
        <p:spPr>
          <a:xfrm>
            <a:off x="10169234" y="938151"/>
            <a:ext cx="1840675" cy="0"/>
          </a:xfrm>
          <a:prstGeom prst="line">
            <a:avLst/>
          </a:prstGeom>
          <a:ln>
            <a:solidFill>
              <a:srgbClr val="8D938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769E634-99FC-460B-82BC-11246EA31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80335" y="1020394"/>
            <a:ext cx="1618475" cy="365125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8D938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9612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5C2DE-8451-4947-B1D5-64FC1FB26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50045"/>
            <a:ext cx="10515600" cy="5126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D58288-D2E3-4C72-83ED-8CA8B65C1340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E292CB7-C41D-4505-8623-B89680414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6E276C8-FEBC-41B6-9B5D-F83C28B2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51725B-5CD8-45D8-9AD3-4C13AC799F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E68C6A-9D19-469B-BEB3-11C0BF375D78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9D89F-21C7-49AF-B839-9D263CE400B8}"/>
              </a:ext>
            </a:extLst>
          </p:cNvPr>
          <p:cNvSpPr/>
          <p:nvPr userDrawn="1"/>
        </p:nvSpPr>
        <p:spPr>
          <a:xfrm>
            <a:off x="0" y="1"/>
            <a:ext cx="12192000" cy="9631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006607-177E-4045-8C13-004613BF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"/>
            <a:ext cx="10515600" cy="865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6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BD8F17-7525-4CDB-A640-4DAE4C6D3253}"/>
              </a:ext>
            </a:extLst>
          </p:cNvPr>
          <p:cNvSpPr/>
          <p:nvPr userDrawn="1"/>
        </p:nvSpPr>
        <p:spPr>
          <a:xfrm>
            <a:off x="8724900" y="0"/>
            <a:ext cx="3467100" cy="6857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2F0DC2-0480-4372-B75B-7A5C93D89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14C8E-B991-4DBC-9D4F-84F5B7D38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8D5A0-186A-417A-B568-D84883E1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77283-571B-4C0F-9C4E-353378A0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707D1-7584-4822-8CAC-D7C3CCEAF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9219-1954-45FB-BFCE-29739B26B7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F44B6A-A432-4A98-A708-9F13069B5509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A7C119A-EBC4-4F8D-A6D8-9BD5429440E0}"/>
              </a:ext>
            </a:extLst>
          </p:cNvPr>
          <p:cNvSpPr txBox="1">
            <a:spLocks/>
          </p:cNvSpPr>
          <p:nvPr userDrawn="1"/>
        </p:nvSpPr>
        <p:spPr>
          <a:xfrm>
            <a:off x="8382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DCD0B0A-3245-43B1-A41E-57DC8AE86D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1E35F-DCDD-49F8-8947-DB24941EB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3F13F3-6587-4076-A2FF-FE2BD34DE8A2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</p:spTree>
    <p:extLst>
      <p:ext uri="{BB962C8B-B14F-4D97-AF65-F5344CB8AC3E}">
        <p14:creationId xmlns:p14="http://schemas.microsoft.com/office/powerpoint/2010/main" val="186046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490945-7BCE-46A0-950F-8E01262F59C7}"/>
              </a:ext>
            </a:extLst>
          </p:cNvPr>
          <p:cNvSpPr/>
          <p:nvPr userDrawn="1"/>
        </p:nvSpPr>
        <p:spPr>
          <a:xfrm>
            <a:off x="0" y="1"/>
            <a:ext cx="12192000" cy="9631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782CFF-90EE-4448-9B38-CDC40DB88009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BFF109-5ED0-4BA4-B1AF-28519D7A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0" y="36576"/>
            <a:ext cx="10515600" cy="8656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C6F3-A9BC-47F6-947F-14D0CA4C6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0045"/>
            <a:ext cx="10515600" cy="5126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12FE6-7847-4CFC-80B4-92C8BA99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0843F-57D8-4932-B4B7-98D5BFD7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4F3FD0-6C89-4A84-AC2D-1826CC665C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1DF684-C89F-456E-981B-9638938DBAF9}"/>
              </a:ext>
            </a:extLst>
          </p:cNvPr>
          <p:cNvSpPr txBox="1"/>
          <p:nvPr userDrawn="1"/>
        </p:nvSpPr>
        <p:spPr>
          <a:xfrm>
            <a:off x="10945091" y="12845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</p:spTree>
    <p:extLst>
      <p:ext uri="{BB962C8B-B14F-4D97-AF65-F5344CB8AC3E}">
        <p14:creationId xmlns:p14="http://schemas.microsoft.com/office/powerpoint/2010/main" val="174745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C3043C-C630-494C-B8CC-5C3430062A38}"/>
              </a:ext>
            </a:extLst>
          </p:cNvPr>
          <p:cNvSpPr/>
          <p:nvPr userDrawn="1"/>
        </p:nvSpPr>
        <p:spPr>
          <a:xfrm>
            <a:off x="0" y="-7950"/>
            <a:ext cx="4233553" cy="6858001"/>
          </a:xfrm>
          <a:prstGeom prst="rect">
            <a:avLst/>
          </a:prstGeom>
          <a:solidFill>
            <a:srgbClr val="40404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282E7B-7BDD-49A2-ACD0-BB0C94AA5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3"/>
          <a:stretch/>
        </p:blipFill>
        <p:spPr>
          <a:xfrm>
            <a:off x="-8545" y="738545"/>
            <a:ext cx="3646714" cy="5380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D05BE9-F3AF-40EB-BE6F-C1AEA9BD5FF9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C68F9C4-0DDC-42C9-BF65-EC1329D2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F45ED2-5EB3-4040-BA95-89BD6ECF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BA3D28-1D0F-4D21-B7EC-7613E4F69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C9755A-A064-4E20-8FCC-CE36A79DE227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54B7DD-15A8-42C8-BA08-6B440A80D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34" y="853440"/>
            <a:ext cx="6716686" cy="314340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606A483-362E-4CF7-965A-5AAD6556C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33" y="3996849"/>
            <a:ext cx="6716687" cy="181315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21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564E-3841-454C-A072-B5CDD8456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50045"/>
            <a:ext cx="5181600" cy="51269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8CDBD-CCC7-4586-822A-97DAA14E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50045"/>
            <a:ext cx="5181600" cy="51269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48C229-15D3-4BFA-BF50-107C16907237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4E4420F-604F-48A1-8DC9-69908899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36FB00F-A666-46AB-8B21-E4675E15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A23B7AE-637B-4B4D-AA32-4505EF6B9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261F8C-AA59-4C11-9570-747E0C6F9796}"/>
              </a:ext>
            </a:extLst>
          </p:cNvPr>
          <p:cNvSpPr/>
          <p:nvPr userDrawn="1"/>
        </p:nvSpPr>
        <p:spPr>
          <a:xfrm>
            <a:off x="0" y="1"/>
            <a:ext cx="12192000" cy="9631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2721576-9781-4EB7-8E07-3578FFD39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41" y="36576"/>
            <a:ext cx="10515600" cy="8656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E3FD30-1913-4812-952C-16C176F39214}"/>
              </a:ext>
            </a:extLst>
          </p:cNvPr>
          <p:cNvSpPr txBox="1"/>
          <p:nvPr userDrawn="1"/>
        </p:nvSpPr>
        <p:spPr>
          <a:xfrm>
            <a:off x="10945091" y="39995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</p:spTree>
    <p:extLst>
      <p:ext uri="{BB962C8B-B14F-4D97-AF65-F5344CB8AC3E}">
        <p14:creationId xmlns:p14="http://schemas.microsoft.com/office/powerpoint/2010/main" val="117962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2538B-CEB4-4EB3-917F-BAA83B7BC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3498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3A0DB-1594-49BA-9A77-EEC84618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75286"/>
            <a:ext cx="5157787" cy="4214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A09D7-8E0E-4631-BA0E-D5CAA9576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3498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653A6-1A4C-4D78-AEB0-F9271D49F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5285"/>
            <a:ext cx="5183188" cy="42143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550F3-4294-41F2-A2DB-0541A5F9BD22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7332899-EC72-4BE1-9F13-388BD8EE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8E4729D-49F1-4965-A7BD-7C51C2ED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59BA96-8C1C-4A0E-834F-716CE0A2C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633E4C-7372-43A1-9D16-6C1229D8E14F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1AB851-C2D7-4CCA-B7DF-C185F7427BD8}"/>
              </a:ext>
            </a:extLst>
          </p:cNvPr>
          <p:cNvSpPr/>
          <p:nvPr userDrawn="1"/>
        </p:nvSpPr>
        <p:spPr>
          <a:xfrm>
            <a:off x="0" y="1"/>
            <a:ext cx="12192000" cy="9631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143A46-3203-47F4-8816-4EF68695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"/>
            <a:ext cx="10515600" cy="865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81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CAD5E4-A18C-4F70-AFA9-FBA8738ACFB3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BF5134C-2966-4BB1-BE13-B5D1E1DE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6673395-3C34-43B2-A6C7-012DE8F2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292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37CC90-36C0-48AD-B14C-7F96604DB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86C6D5-033B-4253-95B4-7453914C42C5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2C3FC-3582-4F89-970B-D99CDAABB5FF}"/>
              </a:ext>
            </a:extLst>
          </p:cNvPr>
          <p:cNvSpPr/>
          <p:nvPr userDrawn="1"/>
        </p:nvSpPr>
        <p:spPr>
          <a:xfrm>
            <a:off x="0" y="1"/>
            <a:ext cx="12192000" cy="96316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5E770F-BB00-4A4E-A75B-8ECFE8D8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"/>
            <a:ext cx="10515600" cy="8656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88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FEC9E49-CDD5-41D3-BAED-E16ECE33997C}"/>
              </a:ext>
            </a:extLst>
          </p:cNvPr>
          <p:cNvSpPr txBox="1"/>
          <p:nvPr userDrawn="1"/>
        </p:nvSpPr>
        <p:spPr>
          <a:xfrm>
            <a:off x="10945091" y="0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408A3DF-9E51-44C1-B89A-142EEF184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00" y="1644000"/>
            <a:ext cx="3645000" cy="35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0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7E20B-AF6F-46CD-9FBA-4EE5F6333EB2}"/>
              </a:ext>
            </a:extLst>
          </p:cNvPr>
          <p:cNvSpPr/>
          <p:nvPr userDrawn="1"/>
        </p:nvSpPr>
        <p:spPr>
          <a:xfrm>
            <a:off x="0" y="1"/>
            <a:ext cx="5023104" cy="685799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EC227-B92E-474A-A142-7FEC5DE4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0D817-31AA-4BF7-91D6-76E266F40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11F1D-5884-473A-8E1D-7CECF56FF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C6007-7509-4BDE-A63B-71948514F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35B1B-9F7C-4C61-AF31-4C8CAAB0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6D1F7-D6D3-4211-9B96-3F3D0CB7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9219-1954-45FB-BFCE-29739B26B7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28F35E-A269-4B60-8D16-4C9C53CA247B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F2A71D0-E7E2-4A8A-9C52-AFA3B0AA2FF7}"/>
              </a:ext>
            </a:extLst>
          </p:cNvPr>
          <p:cNvSpPr txBox="1">
            <a:spLocks/>
          </p:cNvSpPr>
          <p:nvPr userDrawn="1"/>
        </p:nvSpPr>
        <p:spPr>
          <a:xfrm>
            <a:off x="8382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CA8E9F-03F7-4C82-BC6F-2F0BBBFBBBE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F124BE-ADEB-4248-9255-CD32F2ABA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548062-CAEE-4C80-A172-B44F160FCCAB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</p:spTree>
    <p:extLst>
      <p:ext uri="{BB962C8B-B14F-4D97-AF65-F5344CB8AC3E}">
        <p14:creationId xmlns:p14="http://schemas.microsoft.com/office/powerpoint/2010/main" val="18175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19415-5E72-4FCF-AB57-73511B68F69D}"/>
              </a:ext>
            </a:extLst>
          </p:cNvPr>
          <p:cNvSpPr/>
          <p:nvPr userDrawn="1"/>
        </p:nvSpPr>
        <p:spPr>
          <a:xfrm>
            <a:off x="0" y="1"/>
            <a:ext cx="5023104" cy="6857998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74B6ED-7A52-4AF5-B2BC-C487BD95E0FC}"/>
              </a:ext>
            </a:extLst>
          </p:cNvPr>
          <p:cNvSpPr/>
          <p:nvPr userDrawn="1"/>
        </p:nvSpPr>
        <p:spPr>
          <a:xfrm>
            <a:off x="1" y="6306050"/>
            <a:ext cx="12192000" cy="55194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1041E3D-B3EE-4E3B-901D-F584B8D9A25A}"/>
              </a:ext>
            </a:extLst>
          </p:cNvPr>
          <p:cNvSpPr txBox="1">
            <a:spLocks/>
          </p:cNvSpPr>
          <p:nvPr userDrawn="1"/>
        </p:nvSpPr>
        <p:spPr>
          <a:xfrm>
            <a:off x="8382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AB9D70-9C5A-48B5-9730-4D3014F1112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92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5FE5B-EAAB-4062-95F1-B6A0B1F7FA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D9F9A5-E39E-497D-82B6-0BBA08D24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1" y="6356350"/>
            <a:ext cx="1049517" cy="463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CF0A46-8B47-43E8-93CE-FF09874D7B91}"/>
              </a:ext>
            </a:extLst>
          </p:cNvPr>
          <p:cNvSpPr txBox="1"/>
          <p:nvPr userDrawn="1"/>
        </p:nvSpPr>
        <p:spPr>
          <a:xfrm>
            <a:off x="10945091" y="6667151"/>
            <a:ext cx="12469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8D9389"/>
                </a:solidFill>
              </a:rPr>
              <a:t>© Sage Geosystems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5C813-9FC1-4C3B-B4A9-F9627F42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293090-5D20-4728-B1F2-616EF1EEB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D825F-D93C-42AD-88C9-2B8E16EDF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61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E12CBC-06CD-4C93-A600-F5E2DF13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46661-EB57-472B-B47D-004A3537D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7EA3E-6721-4E9A-98B2-29DC904D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FAE6-FD63-4479-AC64-F79350A2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EE27D-F416-4D7D-AF24-A1CFD4C7C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39219-1954-45FB-BFCE-29739B26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5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xasgeo.org/about" TargetMode="External"/><Relationship Id="rId3" Type="http://schemas.openxmlformats.org/officeDocument/2006/relationships/hyperlink" Target="https://virya.llc/" TargetMode="External"/><Relationship Id="rId7" Type="http://schemas.openxmlformats.org/officeDocument/2006/relationships/hyperlink" Target="https://www.linkedin.com/in/jamie-beard-7253a935/" TargetMode="External"/><Relationship Id="rId2" Type="http://schemas.openxmlformats.org/officeDocument/2006/relationships/hyperlink" Target="https://www.linkedin.com/in/chris-anderson-3b2a05b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hyperlink" Target="https://nabors.com/" TargetMode="External"/><Relationship Id="rId4" Type="http://schemas.openxmlformats.org/officeDocument/2006/relationships/hyperlink" Target="https://www.linkedin.com/company/nabors-industries/" TargetMode="External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BA70-89A7-46D7-93E0-D2A275341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6864" y="1663632"/>
            <a:ext cx="6954761" cy="238760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Geothermal Opportunities in Geopressured Formations along the Gulf of Mexico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8D01F-D5AB-4397-A4C6-CD0978659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8985" y="1020394"/>
            <a:ext cx="1865376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October 21, 2021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FF65728-5975-4FBC-A1C5-3EF7B02944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Cindy D. Taff, COO</a:t>
            </a:r>
          </a:p>
        </p:txBody>
      </p:sp>
    </p:spTree>
    <p:extLst>
      <p:ext uri="{BB962C8B-B14F-4D97-AF65-F5344CB8AC3E}">
        <p14:creationId xmlns:p14="http://schemas.microsoft.com/office/powerpoint/2010/main" val="3467777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677DC-C926-4CB6-BBC2-4FFCF226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Commercial Installation / Scale-up Plan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01316-042F-4BBB-B83A-6B8C8351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669EF-87E6-4D31-A16F-5F5C869E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990A8-3D68-4873-B100-6F99798998CA}"/>
              </a:ext>
            </a:extLst>
          </p:cNvPr>
          <p:cNvSpPr txBox="1"/>
          <p:nvPr/>
        </p:nvSpPr>
        <p:spPr>
          <a:xfrm>
            <a:off x="242099" y="1308228"/>
            <a:ext cx="11629426" cy="92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Strategy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Continue to model with GeoTwin to prioritize Sage technologies and rapidly move to field testing to prove these technologies and calibrate the models.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127B6-6B8E-4F12-A292-26D15DD25592}"/>
              </a:ext>
            </a:extLst>
          </p:cNvPr>
          <p:cNvSpPr txBox="1"/>
          <p:nvPr/>
        </p:nvSpPr>
        <p:spPr>
          <a:xfrm>
            <a:off x="376211" y="2567052"/>
            <a:ext cx="11495314" cy="272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Sage is currently working four potential commercial applications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2" indent="-3429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City of McAllen - PPA for 3MW plant (HeatFlood) / Opportunity to desalinate water for city</a:t>
            </a:r>
          </a:p>
          <a:p>
            <a:pPr lvl="2" indent="-3429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McAllen Ranch Family - PPA for 3MW pilot (HeatFlood) / Opportunity to scale to 500MW</a:t>
            </a:r>
          </a:p>
          <a:p>
            <a:pPr lvl="2" indent="-342900"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Ellington Field - Feasibility study for 3MW plant (HeatRoot) / Opportunity to install microgrid across permanent military facilities</a:t>
            </a:r>
          </a:p>
          <a:p>
            <a:pPr marL="914400" marR="0" lvl="2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Entergy Louisiana - PPA for 3-5MW plant (HeatFlood) / Opportunity to scale to 50MW</a:t>
            </a:r>
          </a:p>
        </p:txBody>
      </p:sp>
    </p:spTree>
    <p:extLst>
      <p:ext uri="{BB962C8B-B14F-4D97-AF65-F5344CB8AC3E}">
        <p14:creationId xmlns:p14="http://schemas.microsoft.com/office/powerpoint/2010/main" val="2380928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6B57-0B60-4DBD-AAF2-38579E05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HeatFlood Target Initial Area - Gulf of Mexico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700D3-C5D0-4663-8068-6F3AB841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6526-2FD3-476E-BFE2-DC97BE9C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EF8FF83-F2BB-4488-9994-9CA22EFB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0" y="1451609"/>
            <a:ext cx="5954768" cy="42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964C646-043B-4CC9-AF9D-833CDE60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37" y="1508760"/>
            <a:ext cx="5625356" cy="39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8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DCBF-DB50-4DD1-B118-F7B609AE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49339"/>
            <a:ext cx="10515600" cy="865632"/>
          </a:xfrm>
        </p:spPr>
        <p:txBody>
          <a:bodyPr/>
          <a:lstStyle/>
          <a:p>
            <a:r>
              <a:rPr lang="en-US" dirty="0"/>
              <a:t>City of McAllen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E5613-2441-421B-B6E9-BB421B7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B98C7-0330-4363-825E-3EA27766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11AEF-B299-45D4-AB24-C1D98450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52" y="3743958"/>
            <a:ext cx="2590800" cy="2333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715E46-940D-4A48-8FAF-90202C24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21" y="3227832"/>
            <a:ext cx="5627698" cy="3044951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C949DDAF-1419-42F5-B7E4-31FD689EF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" y="1058959"/>
            <a:ext cx="2945177" cy="349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1A8460-91E6-43F6-90BA-0DF774C3B739}"/>
              </a:ext>
            </a:extLst>
          </p:cNvPr>
          <p:cNvSpPr txBox="1"/>
          <p:nvPr/>
        </p:nvSpPr>
        <p:spPr>
          <a:xfrm>
            <a:off x="-261724" y="4543274"/>
            <a:ext cx="3901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McAllen South Water Treatment Plant</a:t>
            </a:r>
            <a:endParaRPr lang="en-US" sz="1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57299-780B-43FA-B0F5-4E89B187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446" y="912511"/>
            <a:ext cx="7675146" cy="2687093"/>
          </a:xfrm>
          <a:noFill/>
        </p:spPr>
        <p:txBody>
          <a:bodyPr>
            <a:normAutofit fontScale="25000" lnSpcReduction="20000"/>
          </a:bodyPr>
          <a:lstStyle/>
          <a:p>
            <a:pPr mar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sng" dirty="0">
                <a:solidFill>
                  <a:srgbClr val="000000"/>
                </a:solidFill>
                <a:effectLst/>
              </a:rPr>
              <a:t>3MW Geothermal Power Plant</a:t>
            </a:r>
            <a:endParaRPr lang="en-US" sz="8000" b="0" dirty="0">
              <a:effectLst/>
            </a:endParaRP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Targeting a microgrid dedicated to the municipal water system</a:t>
            </a:r>
            <a:r>
              <a:rPr lang="en-US" sz="68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en-US" sz="6800" b="0" i="0" u="none" strike="noStrike" dirty="0">
                <a:solidFill>
                  <a:srgbClr val="000000"/>
                </a:solidFill>
                <a:effectLst/>
              </a:rPr>
              <a:t>Project will be 100% funded through either a Department of Commerce (DOC) grant or Sage Geosystems.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South Texas has the highest measured BHTs at depths of 10,000 to 12,000 ft.</a:t>
            </a:r>
            <a:endParaRPr lang="en-US" sz="6800" b="0" i="0" u="none" strike="noStrike" dirty="0">
              <a:solidFill>
                <a:srgbClr val="000000"/>
              </a:solidFill>
              <a:effectLst/>
            </a:endParaRP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b="0" i="0" u="none" strike="noStrike" dirty="0">
                <a:solidFill>
                  <a:srgbClr val="000000"/>
                </a:solidFill>
                <a:effectLst/>
              </a:rPr>
              <a:t>McAllen is directly over a geopressured gas field called McAllen-Pharr, making geothermal an ideal renewable baseload energy source.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The City of McAllen would like to next leverage geothermal to power desalination of brackish groundwater produced from geopressured formations.</a:t>
            </a:r>
          </a:p>
          <a:p>
            <a:pPr marL="0" indent="0"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2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0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DCBF-DB50-4DD1-B118-F7B609AE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49339"/>
            <a:ext cx="10515600" cy="865632"/>
          </a:xfrm>
        </p:spPr>
        <p:txBody>
          <a:bodyPr/>
          <a:lstStyle/>
          <a:p>
            <a:r>
              <a:rPr lang="en-US" dirty="0"/>
              <a:t>Air Force - Ellington Field in Houston, Texas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E5613-2441-421B-B6E9-BB421B7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B98C7-0330-4363-825E-3EA27766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A8460-91E6-43F6-90BA-0DF774C3B739}"/>
              </a:ext>
            </a:extLst>
          </p:cNvPr>
          <p:cNvSpPr txBox="1"/>
          <p:nvPr/>
        </p:nvSpPr>
        <p:spPr>
          <a:xfrm>
            <a:off x="141358" y="4769254"/>
            <a:ext cx="3901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0" u="none" strike="noStrike" dirty="0">
                <a:solidFill>
                  <a:srgbClr val="000000"/>
                </a:solidFill>
                <a:effectLst/>
              </a:rPr>
              <a:t>Potential Well Sites at Ellington Field</a:t>
            </a:r>
            <a:endParaRPr lang="en-US" sz="1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57299-780B-43FA-B0F5-4E89B187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718" y="1003951"/>
            <a:ext cx="7675146" cy="2687093"/>
          </a:xfrm>
          <a:noFill/>
        </p:spPr>
        <p:txBody>
          <a:bodyPr>
            <a:normAutofit fontScale="25000" lnSpcReduction="20000"/>
          </a:bodyPr>
          <a:lstStyle/>
          <a:p>
            <a:pPr mar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sng" dirty="0">
                <a:solidFill>
                  <a:srgbClr val="000000"/>
                </a:solidFill>
                <a:effectLst/>
              </a:rPr>
              <a:t>AFWERX STTR Phase II Contract</a:t>
            </a:r>
            <a:endParaRPr lang="en-US" sz="8000" b="0" dirty="0">
              <a:effectLst/>
            </a:endParaRP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Sage Geosystems is partnering with the UT Bureau of Economic Geology (BEG) to finalize a feasibility study for a 3MW geothermal system for Ellington Field.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Awarded STTR Phase II contract for performance period Sep’21 to Aug’22.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6800" dirty="0">
                <a:solidFill>
                  <a:srgbClr val="000000"/>
                </a:solidFill>
              </a:rPr>
              <a:t>Propose to solve the critical vulnerability of the Air Force facilities' reliance on</a:t>
            </a:r>
            <a:endParaRPr lang="en-US" sz="68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E0124-1724-4654-86DD-5221FBB4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283" y="2531285"/>
            <a:ext cx="2801087" cy="37414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3AEA0D-5E65-46DC-988E-3CCE1120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42" y="1037514"/>
            <a:ext cx="3780139" cy="376308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613EBA-F1E0-476C-9D01-00A71183189C}"/>
              </a:ext>
            </a:extLst>
          </p:cNvPr>
          <p:cNvSpPr txBox="1">
            <a:spLocks/>
          </p:cNvSpPr>
          <p:nvPr/>
        </p:nvSpPr>
        <p:spPr>
          <a:xfrm>
            <a:off x="4206960" y="2317639"/>
            <a:ext cx="5163682" cy="26870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800" dirty="0">
                <a:solidFill>
                  <a:srgbClr val="000000"/>
                </a:solidFill>
              </a:rPr>
              <a:t>    commercial power suppliers. Cyber and physical</a:t>
            </a:r>
            <a:br>
              <a:rPr lang="en-US" sz="6800" dirty="0">
                <a:solidFill>
                  <a:srgbClr val="000000"/>
                </a:solidFill>
              </a:rPr>
            </a:br>
            <a:r>
              <a:rPr lang="en-US" sz="6800" dirty="0">
                <a:solidFill>
                  <a:srgbClr val="000000"/>
                </a:solidFill>
              </a:rPr>
              <a:t>    attacks, technology malfunctions, and natural events</a:t>
            </a:r>
            <a:br>
              <a:rPr lang="en-US" sz="6800" dirty="0">
                <a:solidFill>
                  <a:srgbClr val="000000"/>
                </a:solidFill>
              </a:rPr>
            </a:br>
            <a:r>
              <a:rPr lang="en-US" sz="6800" dirty="0">
                <a:solidFill>
                  <a:srgbClr val="000000"/>
                </a:solidFill>
              </a:rPr>
              <a:t>    make power grids vulnerable to disruptions.</a:t>
            </a: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en-US" sz="6800" dirty="0">
                <a:solidFill>
                  <a:srgbClr val="000000"/>
                </a:solidFill>
              </a:rPr>
              <a:t>Work to be completed includes subsurface geologic study, identification of drilling site, geothermal system design modeling, well design, power plant design, and induced seismicity monitoring program.</a:t>
            </a:r>
          </a:p>
          <a:p>
            <a:pPr algn="just" fontAlgn="base">
              <a:lnSpc>
                <a:spcPct val="120000"/>
              </a:lnSpc>
              <a:spcBef>
                <a:spcPts val="0"/>
              </a:spcBef>
            </a:pPr>
            <a:r>
              <a:rPr lang="en-US" sz="6800" dirty="0">
                <a:solidFill>
                  <a:srgbClr val="000000"/>
                </a:solidFill>
              </a:rPr>
              <a:t>The DIU (Defense Innovation Unit) wants to move to implementation of geothermal across all military services once the technology proves viable.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1362F0-B632-4284-AF2B-24062D6A7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588" y="4987150"/>
            <a:ext cx="1304884" cy="12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8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BDE2E-81A7-48C5-997E-4DE4EDCD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0" y="36576"/>
            <a:ext cx="10850448" cy="865632"/>
          </a:xfrm>
        </p:spPr>
        <p:txBody>
          <a:bodyPr>
            <a:noAutofit/>
          </a:bodyPr>
          <a:lstStyle/>
          <a:p>
            <a:r>
              <a:rPr lang="en-US" sz="3600" dirty="0"/>
              <a:t>GeoTwin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™</a:t>
            </a:r>
            <a:r>
              <a:rPr lang="en-US" sz="3600" dirty="0"/>
              <a:t> - Targeted first commercial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B528D-CD7B-4848-AB1B-2B243677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55C3C-F1A7-48BD-8F67-91AB45A6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AB7740A-7C76-47DF-8F60-AF61BB6E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4" y="1509786"/>
            <a:ext cx="11256264" cy="47531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91027A-9B0F-4257-8E99-C4F09F97BFDD}"/>
              </a:ext>
            </a:extLst>
          </p:cNvPr>
          <p:cNvSpPr txBox="1"/>
          <p:nvPr/>
        </p:nvSpPr>
        <p:spPr>
          <a:xfrm>
            <a:off x="2530190" y="987785"/>
            <a:ext cx="7107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rgbClr val="000000"/>
                </a:solidFill>
                <a:cs typeface="Arial"/>
                <a:sym typeface="Arial"/>
              </a:rPr>
              <a:t>Geopressured well in McAllen, Texas (HeatFlood)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A7D9B-B453-42BD-9BEB-BFA5DE410EB6}"/>
              </a:ext>
            </a:extLst>
          </p:cNvPr>
          <p:cNvSpPr txBox="1"/>
          <p:nvPr/>
        </p:nvSpPr>
        <p:spPr>
          <a:xfrm>
            <a:off x="1070198" y="1274297"/>
            <a:ext cx="2048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Estimated power output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FC368B-869E-4AC6-8C51-4069A0AD18BB}"/>
              </a:ext>
            </a:extLst>
          </p:cNvPr>
          <p:cNvCxnSpPr>
            <a:cxnSpLocks/>
          </p:cNvCxnSpPr>
          <p:nvPr/>
        </p:nvCxnSpPr>
        <p:spPr>
          <a:xfrm>
            <a:off x="2451745" y="1513139"/>
            <a:ext cx="394374" cy="420725"/>
          </a:xfrm>
          <a:prstGeom prst="straightConnector1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88BECEF-3876-400F-98B6-FD38E2F018DE}"/>
              </a:ext>
            </a:extLst>
          </p:cNvPr>
          <p:cNvSpPr/>
          <p:nvPr/>
        </p:nvSpPr>
        <p:spPr>
          <a:xfrm>
            <a:off x="2548348" y="1928064"/>
            <a:ext cx="1224046" cy="217166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9CB93A-C24C-4B55-9D83-350EDDBBCF8B}"/>
              </a:ext>
            </a:extLst>
          </p:cNvPr>
          <p:cNvSpPr txBox="1"/>
          <p:nvPr/>
        </p:nvSpPr>
        <p:spPr>
          <a:xfrm>
            <a:off x="10270927" y="1649009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Estimated BHT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3626F9-E825-4001-931D-2E9CFADB01EA}"/>
              </a:ext>
            </a:extLst>
          </p:cNvPr>
          <p:cNvCxnSpPr>
            <a:cxnSpLocks/>
          </p:cNvCxnSpPr>
          <p:nvPr/>
        </p:nvCxnSpPr>
        <p:spPr>
          <a:xfrm flipH="1">
            <a:off x="10451592" y="1900028"/>
            <a:ext cx="218701" cy="36840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2A69EAA-13C7-473B-AE23-F0125C30E525}"/>
              </a:ext>
            </a:extLst>
          </p:cNvPr>
          <p:cNvSpPr/>
          <p:nvPr/>
        </p:nvSpPr>
        <p:spPr>
          <a:xfrm>
            <a:off x="9373509" y="2259292"/>
            <a:ext cx="1506720" cy="171236"/>
          </a:xfrm>
          <a:prstGeom prst="ellipse">
            <a:avLst/>
          </a:prstGeom>
          <a:noFill/>
          <a:ln w="127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05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0448D-716F-4C56-A0DD-0B5CEC40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Field Testing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CA9A5-1C12-4472-A2D1-022969FD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2AD61-4522-4CB9-8189-2A9B8124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C9ECF-E112-4B40-A30D-68A9B3BE1D8C}"/>
              </a:ext>
            </a:extLst>
          </p:cNvPr>
          <p:cNvSpPr txBox="1"/>
          <p:nvPr/>
        </p:nvSpPr>
        <p:spPr>
          <a:xfrm>
            <a:off x="1728216" y="902684"/>
            <a:ext cx="897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Sage has been granted access to an abandoned exploratory gas well in Starr County, Texas </a:t>
            </a:r>
            <a:endParaRPr lang="en-US" sz="2800" i="1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4147756-280E-4233-9479-0F43837F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3" y="2382032"/>
            <a:ext cx="6397060" cy="329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2FE2DB-3430-4B6C-921E-1DD14A2D373E}"/>
              </a:ext>
            </a:extLst>
          </p:cNvPr>
          <p:cNvGrpSpPr/>
          <p:nvPr/>
        </p:nvGrpSpPr>
        <p:grpSpPr>
          <a:xfrm>
            <a:off x="8663581" y="2742754"/>
            <a:ext cx="1989176" cy="2600111"/>
            <a:chOff x="968628" y="1486697"/>
            <a:chExt cx="2701995" cy="4430995"/>
          </a:xfrm>
        </p:grpSpPr>
        <p:cxnSp>
          <p:nvCxnSpPr>
            <p:cNvPr id="13" name="Google Shape;244;gba7a5a5b27_1_38">
              <a:extLst>
                <a:ext uri="{FF2B5EF4-FFF2-40B4-BE49-F238E27FC236}">
                  <a16:creationId xmlns:a16="http://schemas.microsoft.com/office/drawing/2014/main" id="{9829F2CD-3CF5-482A-9748-B92189B74BD8}"/>
                </a:ext>
              </a:extLst>
            </p:cNvPr>
            <p:cNvCxnSpPr/>
            <p:nvPr/>
          </p:nvCxnSpPr>
          <p:spPr>
            <a:xfrm rot="10800000">
              <a:off x="2327658" y="1486697"/>
              <a:ext cx="0" cy="52045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5" name="Google Shape;242;gba7a5a5b27_1_38">
              <a:extLst>
                <a:ext uri="{FF2B5EF4-FFF2-40B4-BE49-F238E27FC236}">
                  <a16:creationId xmlns:a16="http://schemas.microsoft.com/office/drawing/2014/main" id="{6DC72095-285B-40D9-B195-81EE50C9F534}"/>
                </a:ext>
              </a:extLst>
            </p:cNvPr>
            <p:cNvSpPr/>
            <p:nvPr/>
          </p:nvSpPr>
          <p:spPr>
            <a:xfrm>
              <a:off x="1572520" y="3524695"/>
              <a:ext cx="1494290" cy="2392997"/>
            </a:xfrm>
            <a:prstGeom prst="ellipse">
              <a:avLst/>
            </a:pr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>
              <a:solidFill>
                <a:srgbClr val="FEE599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3;gba7a5a5b27_1_38">
              <a:extLst>
                <a:ext uri="{FF2B5EF4-FFF2-40B4-BE49-F238E27FC236}">
                  <a16:creationId xmlns:a16="http://schemas.microsoft.com/office/drawing/2014/main" id="{DEF7BE9C-3765-4C14-A307-C8D27EB53993}"/>
                </a:ext>
              </a:extLst>
            </p:cNvPr>
            <p:cNvSpPr/>
            <p:nvPr/>
          </p:nvSpPr>
          <p:spPr>
            <a:xfrm>
              <a:off x="2075698" y="3481528"/>
              <a:ext cx="535842" cy="1122017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5;gba7a5a5b27_1_38">
              <a:extLst>
                <a:ext uri="{FF2B5EF4-FFF2-40B4-BE49-F238E27FC236}">
                  <a16:creationId xmlns:a16="http://schemas.microsoft.com/office/drawing/2014/main" id="{60CF7BF3-2D2E-4ED8-BB73-A2F325B5415B}"/>
                </a:ext>
              </a:extLst>
            </p:cNvPr>
            <p:cNvSpPr/>
            <p:nvPr/>
          </p:nvSpPr>
          <p:spPr>
            <a:xfrm>
              <a:off x="2037490" y="4619173"/>
              <a:ext cx="601713" cy="403885"/>
            </a:xfrm>
            <a:prstGeom prst="rect">
              <a:avLst/>
            </a:prstGeom>
            <a:solidFill>
              <a:srgbClr val="E3573B"/>
            </a:solidFill>
            <a:ln w="12700" cap="flat" cmpd="sng">
              <a:solidFill>
                <a:srgbClr val="E3573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6;gba7a5a5b27_1_38">
              <a:extLst>
                <a:ext uri="{FF2B5EF4-FFF2-40B4-BE49-F238E27FC236}">
                  <a16:creationId xmlns:a16="http://schemas.microsoft.com/office/drawing/2014/main" id="{C9E1B8B3-87C1-4C40-810D-54C36A81207A}"/>
                </a:ext>
              </a:extLst>
            </p:cNvPr>
            <p:cNvSpPr/>
            <p:nvPr/>
          </p:nvSpPr>
          <p:spPr>
            <a:xfrm>
              <a:off x="1783194" y="1540159"/>
              <a:ext cx="254352" cy="3446361"/>
            </a:xfrm>
            <a:prstGeom prst="rect">
              <a:avLst/>
            </a:prstGeom>
            <a:gradFill>
              <a:gsLst>
                <a:gs pos="0">
                  <a:srgbClr val="A9BEE4"/>
                </a:gs>
                <a:gs pos="8000">
                  <a:srgbClr val="A9BEE4"/>
                </a:gs>
                <a:gs pos="100000">
                  <a:srgbClr val="E3573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7;gba7a5a5b27_1_38">
              <a:extLst>
                <a:ext uri="{FF2B5EF4-FFF2-40B4-BE49-F238E27FC236}">
                  <a16:creationId xmlns:a16="http://schemas.microsoft.com/office/drawing/2014/main" id="{FE64EFF7-B567-4DE2-BB04-628B3DF23C49}"/>
                </a:ext>
              </a:extLst>
            </p:cNvPr>
            <p:cNvSpPr/>
            <p:nvPr/>
          </p:nvSpPr>
          <p:spPr>
            <a:xfrm>
              <a:off x="2611762" y="1571427"/>
              <a:ext cx="254352" cy="3446361"/>
            </a:xfrm>
            <a:prstGeom prst="rect">
              <a:avLst/>
            </a:prstGeom>
            <a:gradFill>
              <a:gsLst>
                <a:gs pos="0">
                  <a:srgbClr val="A9BEE4"/>
                </a:gs>
                <a:gs pos="8000">
                  <a:srgbClr val="A9BEE4"/>
                </a:gs>
                <a:gs pos="100000">
                  <a:srgbClr val="E3573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" name="Google Shape;248;gba7a5a5b27_1_38">
              <a:extLst>
                <a:ext uri="{FF2B5EF4-FFF2-40B4-BE49-F238E27FC236}">
                  <a16:creationId xmlns:a16="http://schemas.microsoft.com/office/drawing/2014/main" id="{3AF1A337-1369-4794-890E-5782199BD6B5}"/>
                </a:ext>
              </a:extLst>
            </p:cNvPr>
            <p:cNvGrpSpPr/>
            <p:nvPr/>
          </p:nvGrpSpPr>
          <p:grpSpPr>
            <a:xfrm>
              <a:off x="3302755" y="1571734"/>
              <a:ext cx="367868" cy="337446"/>
              <a:chOff x="4876800" y="831273"/>
              <a:chExt cx="200744" cy="517226"/>
            </a:xfrm>
          </p:grpSpPr>
          <p:sp>
            <p:nvSpPr>
              <p:cNvPr id="60" name="Google Shape;249;gba7a5a5b27_1_38">
                <a:extLst>
                  <a:ext uri="{FF2B5EF4-FFF2-40B4-BE49-F238E27FC236}">
                    <a16:creationId xmlns:a16="http://schemas.microsoft.com/office/drawing/2014/main" id="{72DDEDB2-B00A-419E-9648-00EACF5436A5}"/>
                  </a:ext>
                </a:extLst>
              </p:cNvPr>
              <p:cNvSpPr/>
              <p:nvPr/>
            </p:nvSpPr>
            <p:spPr>
              <a:xfrm>
                <a:off x="4876800" y="831273"/>
                <a:ext cx="69000" cy="5172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50;gba7a5a5b27_1_38">
                <a:extLst>
                  <a:ext uri="{FF2B5EF4-FFF2-40B4-BE49-F238E27FC236}">
                    <a16:creationId xmlns:a16="http://schemas.microsoft.com/office/drawing/2014/main" id="{5A484474-3783-4B0C-883F-41CB605641A1}"/>
                  </a:ext>
                </a:extLst>
              </p:cNvPr>
              <p:cNvSpPr/>
              <p:nvPr/>
            </p:nvSpPr>
            <p:spPr>
              <a:xfrm>
                <a:off x="4957544" y="1219199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251;gba7a5a5b27_1_38">
              <a:extLst>
                <a:ext uri="{FF2B5EF4-FFF2-40B4-BE49-F238E27FC236}">
                  <a16:creationId xmlns:a16="http://schemas.microsoft.com/office/drawing/2014/main" id="{D32A0EEB-C99E-4711-8356-81276B41A0D8}"/>
                </a:ext>
              </a:extLst>
            </p:cNvPr>
            <p:cNvGrpSpPr/>
            <p:nvPr/>
          </p:nvGrpSpPr>
          <p:grpSpPr>
            <a:xfrm>
              <a:off x="3067043" y="1568009"/>
              <a:ext cx="362114" cy="783290"/>
              <a:chOff x="4627419" y="831273"/>
              <a:chExt cx="197604" cy="1200600"/>
            </a:xfrm>
          </p:grpSpPr>
          <p:sp>
            <p:nvSpPr>
              <p:cNvPr id="58" name="Google Shape;252;gba7a5a5b27_1_38">
                <a:extLst>
                  <a:ext uri="{FF2B5EF4-FFF2-40B4-BE49-F238E27FC236}">
                    <a16:creationId xmlns:a16="http://schemas.microsoft.com/office/drawing/2014/main" id="{AEF2AE88-C148-441A-8CE8-11DC09FE9341}"/>
                  </a:ext>
                </a:extLst>
              </p:cNvPr>
              <p:cNvSpPr/>
              <p:nvPr/>
            </p:nvSpPr>
            <p:spPr>
              <a:xfrm>
                <a:off x="4627419" y="831273"/>
                <a:ext cx="69000" cy="12006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53;gba7a5a5b27_1_38">
                <a:extLst>
                  <a:ext uri="{FF2B5EF4-FFF2-40B4-BE49-F238E27FC236}">
                    <a16:creationId xmlns:a16="http://schemas.microsoft.com/office/drawing/2014/main" id="{5E8A014B-3613-43E1-B0FC-33F256E64A07}"/>
                  </a:ext>
                </a:extLst>
              </p:cNvPr>
              <p:cNvSpPr/>
              <p:nvPr/>
            </p:nvSpPr>
            <p:spPr>
              <a:xfrm>
                <a:off x="4705023" y="1934610"/>
                <a:ext cx="120000" cy="906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54;gba7a5a5b27_1_38">
              <a:extLst>
                <a:ext uri="{FF2B5EF4-FFF2-40B4-BE49-F238E27FC236}">
                  <a16:creationId xmlns:a16="http://schemas.microsoft.com/office/drawing/2014/main" id="{F2753D63-A055-4158-8FD5-6A5C1DC82774}"/>
                </a:ext>
              </a:extLst>
            </p:cNvPr>
            <p:cNvGrpSpPr/>
            <p:nvPr/>
          </p:nvGrpSpPr>
          <p:grpSpPr>
            <a:xfrm>
              <a:off x="2801800" y="1555776"/>
              <a:ext cx="333276" cy="3065636"/>
              <a:chOff x="4340674" y="831272"/>
              <a:chExt cx="181867" cy="4698900"/>
            </a:xfrm>
          </p:grpSpPr>
          <p:sp>
            <p:nvSpPr>
              <p:cNvPr id="56" name="Google Shape;255;gba7a5a5b27_1_38">
                <a:extLst>
                  <a:ext uri="{FF2B5EF4-FFF2-40B4-BE49-F238E27FC236}">
                    <a16:creationId xmlns:a16="http://schemas.microsoft.com/office/drawing/2014/main" id="{35311331-08B6-443A-B8B1-4EA379E7FB27}"/>
                  </a:ext>
                </a:extLst>
              </p:cNvPr>
              <p:cNvSpPr/>
              <p:nvPr/>
            </p:nvSpPr>
            <p:spPr>
              <a:xfrm>
                <a:off x="4340674" y="831272"/>
                <a:ext cx="61800" cy="46989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56;gba7a5a5b27_1_38">
                <a:extLst>
                  <a:ext uri="{FF2B5EF4-FFF2-40B4-BE49-F238E27FC236}">
                    <a16:creationId xmlns:a16="http://schemas.microsoft.com/office/drawing/2014/main" id="{1CBCD550-B7F6-4816-8013-29E62DA1505A}"/>
                  </a:ext>
                </a:extLst>
              </p:cNvPr>
              <p:cNvSpPr/>
              <p:nvPr/>
            </p:nvSpPr>
            <p:spPr>
              <a:xfrm>
                <a:off x="4402541" y="5400768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" name="Google Shape;257;gba7a5a5b27_1_38">
              <a:extLst>
                <a:ext uri="{FF2B5EF4-FFF2-40B4-BE49-F238E27FC236}">
                  <a16:creationId xmlns:a16="http://schemas.microsoft.com/office/drawing/2014/main" id="{40387CD4-C291-4A0E-B288-13B75E1337A1}"/>
                </a:ext>
              </a:extLst>
            </p:cNvPr>
            <p:cNvSpPr/>
            <p:nvPr/>
          </p:nvSpPr>
          <p:spPr>
            <a:xfrm>
              <a:off x="2314064" y="3202433"/>
              <a:ext cx="562061" cy="1813456"/>
            </a:xfrm>
            <a:custGeom>
              <a:avLst/>
              <a:gdLst/>
              <a:ahLst/>
              <a:cxnLst/>
              <a:rect l="l" t="t" r="r" b="b"/>
              <a:pathLst>
                <a:path w="333813" h="2790684" extrusionOk="0">
                  <a:moveTo>
                    <a:pt x="332103" y="0"/>
                  </a:moveTo>
                  <a:cubicBezTo>
                    <a:pt x="329024" y="15394"/>
                    <a:pt x="322866" y="30483"/>
                    <a:pt x="322866" y="46182"/>
                  </a:cubicBezTo>
                  <a:cubicBezTo>
                    <a:pt x="322866" y="120073"/>
                    <a:pt x="347498" y="27709"/>
                    <a:pt x="322866" y="101600"/>
                  </a:cubicBezTo>
                  <a:cubicBezTo>
                    <a:pt x="325945" y="123152"/>
                    <a:pt x="332103" y="140085"/>
                    <a:pt x="332103" y="166255"/>
                  </a:cubicBezTo>
                  <a:cubicBezTo>
                    <a:pt x="332103" y="192425"/>
                    <a:pt x="325945" y="238606"/>
                    <a:pt x="322866" y="258618"/>
                  </a:cubicBezTo>
                  <a:cubicBezTo>
                    <a:pt x="319787" y="278630"/>
                    <a:pt x="313630" y="263236"/>
                    <a:pt x="313630" y="286327"/>
                  </a:cubicBezTo>
                  <a:cubicBezTo>
                    <a:pt x="313630" y="309418"/>
                    <a:pt x="322866" y="361758"/>
                    <a:pt x="322866" y="397164"/>
                  </a:cubicBezTo>
                  <a:cubicBezTo>
                    <a:pt x="322866" y="432570"/>
                    <a:pt x="319540" y="465275"/>
                    <a:pt x="313630" y="498764"/>
                  </a:cubicBezTo>
                  <a:cubicBezTo>
                    <a:pt x="310246" y="517940"/>
                    <a:pt x="297521" y="493434"/>
                    <a:pt x="295157" y="554182"/>
                  </a:cubicBezTo>
                  <a:cubicBezTo>
                    <a:pt x="292793" y="614930"/>
                    <a:pt x="297906" y="775509"/>
                    <a:pt x="299445" y="863254"/>
                  </a:cubicBezTo>
                  <a:cubicBezTo>
                    <a:pt x="300984" y="950999"/>
                    <a:pt x="300491" y="1010555"/>
                    <a:pt x="304394" y="1080655"/>
                  </a:cubicBezTo>
                  <a:cubicBezTo>
                    <a:pt x="308297" y="1150755"/>
                    <a:pt x="294473" y="1198671"/>
                    <a:pt x="322866" y="1283855"/>
                  </a:cubicBezTo>
                  <a:cubicBezTo>
                    <a:pt x="319787" y="1342352"/>
                    <a:pt x="313630" y="1400768"/>
                    <a:pt x="313630" y="1459346"/>
                  </a:cubicBezTo>
                  <a:cubicBezTo>
                    <a:pt x="313630" y="1478073"/>
                    <a:pt x="322866" y="1499370"/>
                    <a:pt x="322866" y="1514764"/>
                  </a:cubicBezTo>
                  <a:cubicBezTo>
                    <a:pt x="322866" y="1530158"/>
                    <a:pt x="312090" y="1534776"/>
                    <a:pt x="313630" y="1551709"/>
                  </a:cubicBezTo>
                  <a:cubicBezTo>
                    <a:pt x="315170" y="1568642"/>
                    <a:pt x="331500" y="1613953"/>
                    <a:pt x="332103" y="1616364"/>
                  </a:cubicBezTo>
                  <a:cubicBezTo>
                    <a:pt x="328108" y="1648323"/>
                    <a:pt x="335182" y="1691794"/>
                    <a:pt x="332103" y="1745673"/>
                  </a:cubicBezTo>
                  <a:cubicBezTo>
                    <a:pt x="329024" y="1799552"/>
                    <a:pt x="318248" y="1896533"/>
                    <a:pt x="313630" y="1939636"/>
                  </a:cubicBezTo>
                  <a:cubicBezTo>
                    <a:pt x="310551" y="1961188"/>
                    <a:pt x="306076" y="1962570"/>
                    <a:pt x="304394" y="2004291"/>
                  </a:cubicBezTo>
                  <a:cubicBezTo>
                    <a:pt x="302712" y="2046012"/>
                    <a:pt x="303537" y="2133003"/>
                    <a:pt x="303537" y="2189960"/>
                  </a:cubicBezTo>
                  <a:cubicBezTo>
                    <a:pt x="303537" y="2246917"/>
                    <a:pt x="303701" y="2305899"/>
                    <a:pt x="304394" y="2346036"/>
                  </a:cubicBezTo>
                  <a:cubicBezTo>
                    <a:pt x="305087" y="2386173"/>
                    <a:pt x="306153" y="2389216"/>
                    <a:pt x="307692" y="2430780"/>
                  </a:cubicBezTo>
                  <a:cubicBezTo>
                    <a:pt x="309231" y="2472344"/>
                    <a:pt x="320172" y="2536555"/>
                    <a:pt x="313630" y="2595418"/>
                  </a:cubicBezTo>
                  <a:cubicBezTo>
                    <a:pt x="307088" y="2654281"/>
                    <a:pt x="306538" y="2752091"/>
                    <a:pt x="268437" y="2783956"/>
                  </a:cubicBezTo>
                  <a:cubicBezTo>
                    <a:pt x="230337" y="2797349"/>
                    <a:pt x="97721" y="2786611"/>
                    <a:pt x="85027" y="2786611"/>
                  </a:cubicBezTo>
                  <a:cubicBezTo>
                    <a:pt x="72712" y="2786611"/>
                    <a:pt x="0" y="2792461"/>
                    <a:pt x="0" y="2780146"/>
                  </a:cubicBezTo>
                </a:path>
              </a:pathLst>
            </a:custGeom>
            <a:noFill/>
            <a:ln w="571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258;gba7a5a5b27_1_38">
              <a:extLst>
                <a:ext uri="{FF2B5EF4-FFF2-40B4-BE49-F238E27FC236}">
                  <a16:creationId xmlns:a16="http://schemas.microsoft.com/office/drawing/2014/main" id="{4C5BC2CA-E17C-4D02-83BE-FEF8A0D4B149}"/>
                </a:ext>
              </a:extLst>
            </p:cNvPr>
            <p:cNvGrpSpPr/>
            <p:nvPr/>
          </p:nvGrpSpPr>
          <p:grpSpPr>
            <a:xfrm>
              <a:off x="2302220" y="1565433"/>
              <a:ext cx="332198" cy="3085905"/>
              <a:chOff x="4658436" y="2346245"/>
              <a:chExt cx="189796" cy="2554500"/>
            </a:xfrm>
          </p:grpSpPr>
          <p:cxnSp>
            <p:nvCxnSpPr>
              <p:cNvPr id="54" name="Google Shape;259;gba7a5a5b27_1_38">
                <a:extLst>
                  <a:ext uri="{FF2B5EF4-FFF2-40B4-BE49-F238E27FC236}">
                    <a16:creationId xmlns:a16="http://schemas.microsoft.com/office/drawing/2014/main" id="{E9DEF1F5-8CFD-40E5-86FF-28EEAFCF8009}"/>
                  </a:ext>
                </a:extLst>
              </p:cNvPr>
              <p:cNvCxnSpPr/>
              <p:nvPr/>
            </p:nvCxnSpPr>
            <p:spPr>
              <a:xfrm>
                <a:off x="4658436" y="4875384"/>
                <a:ext cx="18630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" name="Google Shape;260;gba7a5a5b27_1_38">
                <a:extLst>
                  <a:ext uri="{FF2B5EF4-FFF2-40B4-BE49-F238E27FC236}">
                    <a16:creationId xmlns:a16="http://schemas.microsoft.com/office/drawing/2014/main" id="{76F14C11-5DD6-46D9-809B-145DD09202EB}"/>
                  </a:ext>
                </a:extLst>
              </p:cNvPr>
              <p:cNvCxnSpPr/>
              <p:nvPr/>
            </p:nvCxnSpPr>
            <p:spPr>
              <a:xfrm>
                <a:off x="4844632" y="2346245"/>
                <a:ext cx="3600" cy="25545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5" name="Google Shape;261;gba7a5a5b27_1_38">
              <a:extLst>
                <a:ext uri="{FF2B5EF4-FFF2-40B4-BE49-F238E27FC236}">
                  <a16:creationId xmlns:a16="http://schemas.microsoft.com/office/drawing/2014/main" id="{6C002DD3-FDFF-4B59-BC34-5F65BE92F6C2}"/>
                </a:ext>
              </a:extLst>
            </p:cNvPr>
            <p:cNvGrpSpPr/>
            <p:nvPr/>
          </p:nvGrpSpPr>
          <p:grpSpPr>
            <a:xfrm flipH="1">
              <a:off x="2019331" y="1540116"/>
              <a:ext cx="307381" cy="3111714"/>
              <a:chOff x="4658436" y="2346245"/>
              <a:chExt cx="189796" cy="2554500"/>
            </a:xfrm>
          </p:grpSpPr>
          <p:cxnSp>
            <p:nvCxnSpPr>
              <p:cNvPr id="52" name="Google Shape;262;gba7a5a5b27_1_38">
                <a:extLst>
                  <a:ext uri="{FF2B5EF4-FFF2-40B4-BE49-F238E27FC236}">
                    <a16:creationId xmlns:a16="http://schemas.microsoft.com/office/drawing/2014/main" id="{E2B8477B-0C5B-4B2F-B533-525B2F7DA0F3}"/>
                  </a:ext>
                </a:extLst>
              </p:cNvPr>
              <p:cNvCxnSpPr/>
              <p:nvPr/>
            </p:nvCxnSpPr>
            <p:spPr>
              <a:xfrm>
                <a:off x="4658436" y="4875384"/>
                <a:ext cx="18630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" name="Google Shape;263;gba7a5a5b27_1_38">
                <a:extLst>
                  <a:ext uri="{FF2B5EF4-FFF2-40B4-BE49-F238E27FC236}">
                    <a16:creationId xmlns:a16="http://schemas.microsoft.com/office/drawing/2014/main" id="{51EAE609-92D5-4959-B0F8-E0182C99DE71}"/>
                  </a:ext>
                </a:extLst>
              </p:cNvPr>
              <p:cNvCxnSpPr/>
              <p:nvPr/>
            </p:nvCxnSpPr>
            <p:spPr>
              <a:xfrm>
                <a:off x="4844632" y="2346245"/>
                <a:ext cx="3600" cy="25545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6" name="Google Shape;264;gba7a5a5b27_1_38">
              <a:extLst>
                <a:ext uri="{FF2B5EF4-FFF2-40B4-BE49-F238E27FC236}">
                  <a16:creationId xmlns:a16="http://schemas.microsoft.com/office/drawing/2014/main" id="{AAD42471-1CCD-47C5-ACC5-E07FA4382A77}"/>
                </a:ext>
              </a:extLst>
            </p:cNvPr>
            <p:cNvGrpSpPr/>
            <p:nvPr/>
          </p:nvGrpSpPr>
          <p:grpSpPr>
            <a:xfrm flipH="1">
              <a:off x="968628" y="1571734"/>
              <a:ext cx="367868" cy="337446"/>
              <a:chOff x="4876800" y="831273"/>
              <a:chExt cx="200744" cy="517226"/>
            </a:xfrm>
          </p:grpSpPr>
          <p:sp>
            <p:nvSpPr>
              <p:cNvPr id="50" name="Google Shape;265;gba7a5a5b27_1_38">
                <a:extLst>
                  <a:ext uri="{FF2B5EF4-FFF2-40B4-BE49-F238E27FC236}">
                    <a16:creationId xmlns:a16="http://schemas.microsoft.com/office/drawing/2014/main" id="{5E787A4B-86C0-42B5-984B-F8D2C28CCDD1}"/>
                  </a:ext>
                </a:extLst>
              </p:cNvPr>
              <p:cNvSpPr/>
              <p:nvPr/>
            </p:nvSpPr>
            <p:spPr>
              <a:xfrm>
                <a:off x="4876800" y="831273"/>
                <a:ext cx="69000" cy="5172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66;gba7a5a5b27_1_38">
                <a:extLst>
                  <a:ext uri="{FF2B5EF4-FFF2-40B4-BE49-F238E27FC236}">
                    <a16:creationId xmlns:a16="http://schemas.microsoft.com/office/drawing/2014/main" id="{C653AFE9-A745-4090-AB4C-CB25D13A1A01}"/>
                  </a:ext>
                </a:extLst>
              </p:cNvPr>
              <p:cNvSpPr/>
              <p:nvPr/>
            </p:nvSpPr>
            <p:spPr>
              <a:xfrm>
                <a:off x="4957544" y="1219199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267;gba7a5a5b27_1_38">
              <a:extLst>
                <a:ext uri="{FF2B5EF4-FFF2-40B4-BE49-F238E27FC236}">
                  <a16:creationId xmlns:a16="http://schemas.microsoft.com/office/drawing/2014/main" id="{96117CE7-D76A-4705-AE10-C386B1CDE494}"/>
                </a:ext>
              </a:extLst>
            </p:cNvPr>
            <p:cNvGrpSpPr/>
            <p:nvPr/>
          </p:nvGrpSpPr>
          <p:grpSpPr>
            <a:xfrm flipH="1">
              <a:off x="1210096" y="1568009"/>
              <a:ext cx="362114" cy="783290"/>
              <a:chOff x="4627419" y="831273"/>
              <a:chExt cx="197604" cy="1200600"/>
            </a:xfrm>
          </p:grpSpPr>
          <p:sp>
            <p:nvSpPr>
              <p:cNvPr id="48" name="Google Shape;268;gba7a5a5b27_1_38">
                <a:extLst>
                  <a:ext uri="{FF2B5EF4-FFF2-40B4-BE49-F238E27FC236}">
                    <a16:creationId xmlns:a16="http://schemas.microsoft.com/office/drawing/2014/main" id="{AD5F0A66-986C-4D89-82FB-FD2461B3B160}"/>
                  </a:ext>
                </a:extLst>
              </p:cNvPr>
              <p:cNvSpPr/>
              <p:nvPr/>
            </p:nvSpPr>
            <p:spPr>
              <a:xfrm>
                <a:off x="4627419" y="831273"/>
                <a:ext cx="69000" cy="12006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69;gba7a5a5b27_1_38">
                <a:extLst>
                  <a:ext uri="{FF2B5EF4-FFF2-40B4-BE49-F238E27FC236}">
                    <a16:creationId xmlns:a16="http://schemas.microsoft.com/office/drawing/2014/main" id="{6AAB8385-8148-4CB9-8461-4CDD623A46CB}"/>
                  </a:ext>
                </a:extLst>
              </p:cNvPr>
              <p:cNvSpPr/>
              <p:nvPr/>
            </p:nvSpPr>
            <p:spPr>
              <a:xfrm>
                <a:off x="4705023" y="1934610"/>
                <a:ext cx="120000" cy="906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Google Shape;270;gba7a5a5b27_1_38">
              <a:extLst>
                <a:ext uri="{FF2B5EF4-FFF2-40B4-BE49-F238E27FC236}">
                  <a16:creationId xmlns:a16="http://schemas.microsoft.com/office/drawing/2014/main" id="{8C7AC592-A759-44DB-9EA8-653A38B8BC80}"/>
                </a:ext>
              </a:extLst>
            </p:cNvPr>
            <p:cNvGrpSpPr/>
            <p:nvPr/>
          </p:nvGrpSpPr>
          <p:grpSpPr>
            <a:xfrm flipH="1">
              <a:off x="1513785" y="1522668"/>
              <a:ext cx="342205" cy="3096108"/>
              <a:chOff x="4364182" y="831273"/>
              <a:chExt cx="186740" cy="4670400"/>
            </a:xfrm>
          </p:grpSpPr>
          <p:sp>
            <p:nvSpPr>
              <p:cNvPr id="46" name="Google Shape;271;gba7a5a5b27_1_38">
                <a:extLst>
                  <a:ext uri="{FF2B5EF4-FFF2-40B4-BE49-F238E27FC236}">
                    <a16:creationId xmlns:a16="http://schemas.microsoft.com/office/drawing/2014/main" id="{60E2F90B-1AC1-4AE9-928A-11127FFCD3DB}"/>
                  </a:ext>
                </a:extLst>
              </p:cNvPr>
              <p:cNvSpPr/>
              <p:nvPr/>
            </p:nvSpPr>
            <p:spPr>
              <a:xfrm>
                <a:off x="4364182" y="831273"/>
                <a:ext cx="69000" cy="46704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72;gba7a5a5b27_1_38">
                <a:extLst>
                  <a:ext uri="{FF2B5EF4-FFF2-40B4-BE49-F238E27FC236}">
                    <a16:creationId xmlns:a16="http://schemas.microsoft.com/office/drawing/2014/main" id="{D4292CE4-2646-4680-A0A0-6A6A5DE7480C}"/>
                  </a:ext>
                </a:extLst>
              </p:cNvPr>
              <p:cNvSpPr/>
              <p:nvPr/>
            </p:nvSpPr>
            <p:spPr>
              <a:xfrm>
                <a:off x="4430922" y="5362285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273;gba7a5a5b27_1_38">
              <a:extLst>
                <a:ext uri="{FF2B5EF4-FFF2-40B4-BE49-F238E27FC236}">
                  <a16:creationId xmlns:a16="http://schemas.microsoft.com/office/drawing/2014/main" id="{BF1BF105-0ED3-4E6C-B437-6D7C691DF4D5}"/>
                </a:ext>
              </a:extLst>
            </p:cNvPr>
            <p:cNvSpPr/>
            <p:nvPr/>
          </p:nvSpPr>
          <p:spPr>
            <a:xfrm flipH="1">
              <a:off x="1763128" y="3184942"/>
              <a:ext cx="562061" cy="1813456"/>
            </a:xfrm>
            <a:custGeom>
              <a:avLst/>
              <a:gdLst/>
              <a:ahLst/>
              <a:cxnLst/>
              <a:rect l="l" t="t" r="r" b="b"/>
              <a:pathLst>
                <a:path w="333813" h="2790684" extrusionOk="0">
                  <a:moveTo>
                    <a:pt x="332103" y="0"/>
                  </a:moveTo>
                  <a:cubicBezTo>
                    <a:pt x="329024" y="15394"/>
                    <a:pt x="322866" y="30483"/>
                    <a:pt x="322866" y="46182"/>
                  </a:cubicBezTo>
                  <a:cubicBezTo>
                    <a:pt x="322866" y="120073"/>
                    <a:pt x="347498" y="27709"/>
                    <a:pt x="322866" y="101600"/>
                  </a:cubicBezTo>
                  <a:cubicBezTo>
                    <a:pt x="325945" y="123152"/>
                    <a:pt x="332103" y="140085"/>
                    <a:pt x="332103" y="166255"/>
                  </a:cubicBezTo>
                  <a:cubicBezTo>
                    <a:pt x="332103" y="192425"/>
                    <a:pt x="325945" y="238606"/>
                    <a:pt x="322866" y="258618"/>
                  </a:cubicBezTo>
                  <a:cubicBezTo>
                    <a:pt x="319787" y="278630"/>
                    <a:pt x="313630" y="263236"/>
                    <a:pt x="313630" y="286327"/>
                  </a:cubicBezTo>
                  <a:cubicBezTo>
                    <a:pt x="313630" y="309418"/>
                    <a:pt x="322866" y="361758"/>
                    <a:pt x="322866" y="397164"/>
                  </a:cubicBezTo>
                  <a:cubicBezTo>
                    <a:pt x="322866" y="432570"/>
                    <a:pt x="319540" y="465275"/>
                    <a:pt x="313630" y="498764"/>
                  </a:cubicBezTo>
                  <a:cubicBezTo>
                    <a:pt x="310246" y="517940"/>
                    <a:pt x="297521" y="493434"/>
                    <a:pt x="295157" y="554182"/>
                  </a:cubicBezTo>
                  <a:cubicBezTo>
                    <a:pt x="292793" y="614930"/>
                    <a:pt x="297906" y="775509"/>
                    <a:pt x="299445" y="863254"/>
                  </a:cubicBezTo>
                  <a:cubicBezTo>
                    <a:pt x="300984" y="950999"/>
                    <a:pt x="300491" y="1010555"/>
                    <a:pt x="304394" y="1080655"/>
                  </a:cubicBezTo>
                  <a:cubicBezTo>
                    <a:pt x="308297" y="1150755"/>
                    <a:pt x="294473" y="1198671"/>
                    <a:pt x="322866" y="1283855"/>
                  </a:cubicBezTo>
                  <a:cubicBezTo>
                    <a:pt x="319787" y="1342352"/>
                    <a:pt x="313630" y="1400768"/>
                    <a:pt x="313630" y="1459346"/>
                  </a:cubicBezTo>
                  <a:cubicBezTo>
                    <a:pt x="313630" y="1478073"/>
                    <a:pt x="322866" y="1499370"/>
                    <a:pt x="322866" y="1514764"/>
                  </a:cubicBezTo>
                  <a:cubicBezTo>
                    <a:pt x="322866" y="1530158"/>
                    <a:pt x="312090" y="1534776"/>
                    <a:pt x="313630" y="1551709"/>
                  </a:cubicBezTo>
                  <a:cubicBezTo>
                    <a:pt x="315170" y="1568642"/>
                    <a:pt x="331500" y="1613953"/>
                    <a:pt x="332103" y="1616364"/>
                  </a:cubicBezTo>
                  <a:cubicBezTo>
                    <a:pt x="328108" y="1648323"/>
                    <a:pt x="335182" y="1691794"/>
                    <a:pt x="332103" y="1745673"/>
                  </a:cubicBezTo>
                  <a:cubicBezTo>
                    <a:pt x="329024" y="1799552"/>
                    <a:pt x="318248" y="1896533"/>
                    <a:pt x="313630" y="1939636"/>
                  </a:cubicBezTo>
                  <a:cubicBezTo>
                    <a:pt x="310551" y="1961188"/>
                    <a:pt x="306076" y="1962570"/>
                    <a:pt x="304394" y="2004291"/>
                  </a:cubicBezTo>
                  <a:cubicBezTo>
                    <a:pt x="302712" y="2046012"/>
                    <a:pt x="303537" y="2133003"/>
                    <a:pt x="303537" y="2189960"/>
                  </a:cubicBezTo>
                  <a:cubicBezTo>
                    <a:pt x="303537" y="2246917"/>
                    <a:pt x="303701" y="2305899"/>
                    <a:pt x="304394" y="2346036"/>
                  </a:cubicBezTo>
                  <a:cubicBezTo>
                    <a:pt x="305087" y="2386173"/>
                    <a:pt x="306153" y="2389216"/>
                    <a:pt x="307692" y="2430780"/>
                  </a:cubicBezTo>
                  <a:cubicBezTo>
                    <a:pt x="309231" y="2472344"/>
                    <a:pt x="320172" y="2536555"/>
                    <a:pt x="313630" y="2595418"/>
                  </a:cubicBezTo>
                  <a:cubicBezTo>
                    <a:pt x="307088" y="2654281"/>
                    <a:pt x="306538" y="2752091"/>
                    <a:pt x="268437" y="2783956"/>
                  </a:cubicBezTo>
                  <a:cubicBezTo>
                    <a:pt x="230337" y="2797349"/>
                    <a:pt x="97721" y="2786611"/>
                    <a:pt x="85027" y="2786611"/>
                  </a:cubicBezTo>
                  <a:cubicBezTo>
                    <a:pt x="72712" y="2786611"/>
                    <a:pt x="0" y="2792461"/>
                    <a:pt x="0" y="2780146"/>
                  </a:cubicBezTo>
                </a:path>
              </a:pathLst>
            </a:custGeom>
            <a:noFill/>
            <a:ln w="571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" name="Google Shape;274;gba7a5a5b27_1_38">
              <a:extLst>
                <a:ext uri="{FF2B5EF4-FFF2-40B4-BE49-F238E27FC236}">
                  <a16:creationId xmlns:a16="http://schemas.microsoft.com/office/drawing/2014/main" id="{0EAC94DB-C870-44E6-AF0A-29A497930715}"/>
                </a:ext>
              </a:extLst>
            </p:cNvPr>
            <p:cNvCxnSpPr/>
            <p:nvPr/>
          </p:nvCxnSpPr>
          <p:spPr>
            <a:xfrm>
              <a:off x="2399915" y="1574875"/>
              <a:ext cx="0" cy="279377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275;gba7a5a5b27_1_38">
              <a:extLst>
                <a:ext uri="{FF2B5EF4-FFF2-40B4-BE49-F238E27FC236}">
                  <a16:creationId xmlns:a16="http://schemas.microsoft.com/office/drawing/2014/main" id="{80833831-43E7-4CCF-B0CC-802D7B477D3F}"/>
                </a:ext>
              </a:extLst>
            </p:cNvPr>
            <p:cNvCxnSpPr/>
            <p:nvPr/>
          </p:nvCxnSpPr>
          <p:spPr>
            <a:xfrm>
              <a:off x="2561630" y="2307780"/>
              <a:ext cx="0" cy="43756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2" name="Google Shape;277;gba7a5a5b27_1_38">
              <a:extLst>
                <a:ext uri="{FF2B5EF4-FFF2-40B4-BE49-F238E27FC236}">
                  <a16:creationId xmlns:a16="http://schemas.microsoft.com/office/drawing/2014/main" id="{C656B7C5-2110-4C90-8510-C115A9DF5C3C}"/>
                </a:ext>
              </a:extLst>
            </p:cNvPr>
            <p:cNvCxnSpPr/>
            <p:nvPr/>
          </p:nvCxnSpPr>
          <p:spPr>
            <a:xfrm rot="10800000">
              <a:off x="2325189" y="3990997"/>
              <a:ext cx="0" cy="48264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33" name="Google Shape;278;gba7a5a5b27_1_38">
              <a:extLst>
                <a:ext uri="{FF2B5EF4-FFF2-40B4-BE49-F238E27FC236}">
                  <a16:creationId xmlns:a16="http://schemas.microsoft.com/office/drawing/2014/main" id="{A1EE3108-7792-4DE9-AEA8-6AD737343CD2}"/>
                </a:ext>
              </a:extLst>
            </p:cNvPr>
            <p:cNvCxnSpPr/>
            <p:nvPr/>
          </p:nvCxnSpPr>
          <p:spPr>
            <a:xfrm>
              <a:off x="2255837" y="1565433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279;gba7a5a5b27_1_38">
              <a:extLst>
                <a:ext uri="{FF2B5EF4-FFF2-40B4-BE49-F238E27FC236}">
                  <a16:creationId xmlns:a16="http://schemas.microsoft.com/office/drawing/2014/main" id="{F3479F4D-4F75-47D0-8CCA-91946C9D2B1F}"/>
                </a:ext>
              </a:extLst>
            </p:cNvPr>
            <p:cNvCxnSpPr/>
            <p:nvPr/>
          </p:nvCxnSpPr>
          <p:spPr>
            <a:xfrm>
              <a:off x="2146324" y="1565433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280;gba7a5a5b27_1_38">
              <a:extLst>
                <a:ext uri="{FF2B5EF4-FFF2-40B4-BE49-F238E27FC236}">
                  <a16:creationId xmlns:a16="http://schemas.microsoft.com/office/drawing/2014/main" id="{0046A1B7-B7DD-4C90-8DD1-1B614987414F}"/>
                </a:ext>
              </a:extLst>
            </p:cNvPr>
            <p:cNvCxnSpPr>
              <a:cxnSpLocks/>
            </p:cNvCxnSpPr>
            <p:nvPr/>
          </p:nvCxnSpPr>
          <p:spPr>
            <a:xfrm>
              <a:off x="2503653" y="1574826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281;gba7a5a5b27_1_38">
              <a:extLst>
                <a:ext uri="{FF2B5EF4-FFF2-40B4-BE49-F238E27FC236}">
                  <a16:creationId xmlns:a16="http://schemas.microsoft.com/office/drawing/2014/main" id="{FA31602B-6A40-49E6-AB9F-9388BFC3DFC0}"/>
                </a:ext>
              </a:extLst>
            </p:cNvPr>
            <p:cNvSpPr/>
            <p:nvPr/>
          </p:nvSpPr>
          <p:spPr>
            <a:xfrm>
              <a:off x="2390415" y="4291801"/>
              <a:ext cx="113238" cy="84456"/>
            </a:xfrm>
            <a:prstGeom prst="rect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82;gba7a5a5b27_1_38">
              <a:extLst>
                <a:ext uri="{FF2B5EF4-FFF2-40B4-BE49-F238E27FC236}">
                  <a16:creationId xmlns:a16="http://schemas.microsoft.com/office/drawing/2014/main" id="{C581D93D-E726-44E5-9E1A-1F06567327A9}"/>
                </a:ext>
              </a:extLst>
            </p:cNvPr>
            <p:cNvSpPr/>
            <p:nvPr/>
          </p:nvSpPr>
          <p:spPr>
            <a:xfrm>
              <a:off x="2144237" y="4299820"/>
              <a:ext cx="113238" cy="84456"/>
            </a:xfrm>
            <a:prstGeom prst="rect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8" name="Google Shape;283;gba7a5a5b27_1_38">
              <a:extLst>
                <a:ext uri="{FF2B5EF4-FFF2-40B4-BE49-F238E27FC236}">
                  <a16:creationId xmlns:a16="http://schemas.microsoft.com/office/drawing/2014/main" id="{0A3BCEF2-4A09-466B-B6B8-08A484072DC4}"/>
                </a:ext>
              </a:extLst>
            </p:cNvPr>
            <p:cNvCxnSpPr/>
            <p:nvPr/>
          </p:nvCxnSpPr>
          <p:spPr>
            <a:xfrm rot="10800000">
              <a:off x="2328267" y="2787366"/>
              <a:ext cx="0" cy="48264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39" name="Google Shape;284;gba7a5a5b27_1_38">
              <a:extLst>
                <a:ext uri="{FF2B5EF4-FFF2-40B4-BE49-F238E27FC236}">
                  <a16:creationId xmlns:a16="http://schemas.microsoft.com/office/drawing/2014/main" id="{D24D02C3-C860-45B7-98AF-219EE31A9CC2}"/>
                </a:ext>
              </a:extLst>
            </p:cNvPr>
            <p:cNvSpPr/>
            <p:nvPr/>
          </p:nvSpPr>
          <p:spPr>
            <a:xfrm>
              <a:off x="2790963" y="3936281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85;gba7a5a5b27_1_38">
              <a:extLst>
                <a:ext uri="{FF2B5EF4-FFF2-40B4-BE49-F238E27FC236}">
                  <a16:creationId xmlns:a16="http://schemas.microsoft.com/office/drawing/2014/main" id="{029CB215-7D21-41C4-B406-2EA3D97B9BBE}"/>
                </a:ext>
              </a:extLst>
            </p:cNvPr>
            <p:cNvSpPr/>
            <p:nvPr/>
          </p:nvSpPr>
          <p:spPr>
            <a:xfrm>
              <a:off x="2794500" y="4178173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86;gba7a5a5b27_1_38">
              <a:extLst>
                <a:ext uri="{FF2B5EF4-FFF2-40B4-BE49-F238E27FC236}">
                  <a16:creationId xmlns:a16="http://schemas.microsoft.com/office/drawing/2014/main" id="{94D1C8F0-B9D1-45DA-9C77-B0712B29CB5A}"/>
                </a:ext>
              </a:extLst>
            </p:cNvPr>
            <p:cNvSpPr/>
            <p:nvPr/>
          </p:nvSpPr>
          <p:spPr>
            <a:xfrm>
              <a:off x="1728902" y="3939893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87;gba7a5a5b27_1_38">
              <a:extLst>
                <a:ext uri="{FF2B5EF4-FFF2-40B4-BE49-F238E27FC236}">
                  <a16:creationId xmlns:a16="http://schemas.microsoft.com/office/drawing/2014/main" id="{A23987E9-62A9-4045-9644-E4CD9821DD45}"/>
                </a:ext>
              </a:extLst>
            </p:cNvPr>
            <p:cNvSpPr/>
            <p:nvPr/>
          </p:nvSpPr>
          <p:spPr>
            <a:xfrm>
              <a:off x="1737740" y="4219695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" name="Google Shape;276;gba7a5a5b27_1_38">
              <a:extLst>
                <a:ext uri="{FF2B5EF4-FFF2-40B4-BE49-F238E27FC236}">
                  <a16:creationId xmlns:a16="http://schemas.microsoft.com/office/drawing/2014/main" id="{0F906876-89AD-43DA-8B93-C83DFCD0B7F0}"/>
                </a:ext>
              </a:extLst>
            </p:cNvPr>
            <p:cNvCxnSpPr/>
            <p:nvPr/>
          </p:nvCxnSpPr>
          <p:spPr>
            <a:xfrm>
              <a:off x="2100450" y="2313619"/>
              <a:ext cx="0" cy="43756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44" name="Graphic 43" descr="Arrow circle with solid fill">
              <a:extLst>
                <a:ext uri="{FF2B5EF4-FFF2-40B4-BE49-F238E27FC236}">
                  <a16:creationId xmlns:a16="http://schemas.microsoft.com/office/drawing/2014/main" id="{5AA267A7-8D1D-4CF3-855E-E0F3D845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2202" y="4968091"/>
              <a:ext cx="914400" cy="914400"/>
            </a:xfrm>
            <a:prstGeom prst="rect">
              <a:avLst/>
            </a:prstGeom>
          </p:spPr>
        </p:pic>
        <p:sp>
          <p:nvSpPr>
            <p:cNvPr id="45" name="Google Shape;288;gba7a5a5b27_1_38">
              <a:extLst>
                <a:ext uri="{FF2B5EF4-FFF2-40B4-BE49-F238E27FC236}">
                  <a16:creationId xmlns:a16="http://schemas.microsoft.com/office/drawing/2014/main" id="{63B0255E-CEB3-4D01-A982-33006BCAAA72}"/>
                </a:ext>
              </a:extLst>
            </p:cNvPr>
            <p:cNvSpPr txBox="1"/>
            <p:nvPr/>
          </p:nvSpPr>
          <p:spPr>
            <a:xfrm>
              <a:off x="1728158" y="5222624"/>
              <a:ext cx="1283788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ushan Script"/>
                  <a:cs typeface="Calibri" panose="020F0502020204030204" pitchFamily="34" charset="0"/>
                  <a:sym typeface="Kaushan Script"/>
                </a:rPr>
                <a:t>HeatRoot™</a:t>
              </a:r>
              <a:endParaRPr kumimoji="0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CEA3AF5B-3F7B-4702-935A-946B6615B3AF}"/>
              </a:ext>
            </a:extLst>
          </p:cNvPr>
          <p:cNvSpPr/>
          <p:nvPr/>
        </p:nvSpPr>
        <p:spPr>
          <a:xfrm>
            <a:off x="7452360" y="3794760"/>
            <a:ext cx="914400" cy="585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CD4CDC-45D2-46F4-84D5-A0FFA244BCF6}"/>
              </a:ext>
            </a:extLst>
          </p:cNvPr>
          <p:cNvSpPr txBox="1"/>
          <p:nvPr/>
        </p:nvSpPr>
        <p:spPr>
          <a:xfrm>
            <a:off x="7898575" y="2325694"/>
            <a:ext cx="3569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</a:rPr>
              <a:t>Single well EGS system - HeatRoot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95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E29B-76A3-4A1D-B147-54442E1B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Performance path from $5mln/MW to $3mln/MW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7989-057D-4A2B-9388-FCAE0F2C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08602-3CA9-4A99-8B25-1C228A43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CBC301-09C1-49F5-803C-6B96A255B27A}"/>
              </a:ext>
            </a:extLst>
          </p:cNvPr>
          <p:cNvSpPr txBox="1"/>
          <p:nvPr/>
        </p:nvSpPr>
        <p:spPr>
          <a:xfrm>
            <a:off x="397110" y="854307"/>
            <a:ext cx="5482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Geosystems performance path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2182B-5EB6-46C1-A8DD-ABFB270ACBBB}"/>
              </a:ext>
            </a:extLst>
          </p:cNvPr>
          <p:cNvSpPr txBox="1"/>
          <p:nvPr/>
        </p:nvSpPr>
        <p:spPr>
          <a:xfrm>
            <a:off x="75537" y="5678079"/>
            <a:ext cx="6089097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Financing Opportunities</a:t>
            </a:r>
            <a:r>
              <a:rPr kumimoji="0" lang="en-US" sz="15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: (1) Energy Performance Contracting (EPC) can </a:t>
            </a:r>
            <a:br>
              <a:rPr kumimoji="0" lang="en-US" sz="15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15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provide &gt; 30% ROI and (2) PPA-based financing of renewable projects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DB0E4B-7A2C-4DA4-AAC1-A3761B3A5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73" y="3845887"/>
            <a:ext cx="5315903" cy="18533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A72566-AE81-4089-964F-BE3B2626F9DE}"/>
              </a:ext>
            </a:extLst>
          </p:cNvPr>
          <p:cNvCxnSpPr>
            <a:cxnSpLocks/>
          </p:cNvCxnSpPr>
          <p:nvPr/>
        </p:nvCxnSpPr>
        <p:spPr>
          <a:xfrm>
            <a:off x="6173412" y="1907963"/>
            <a:ext cx="0" cy="36510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1CB8AF6-2447-4555-B530-A5B04F60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39" y="1266064"/>
            <a:ext cx="4537587" cy="260155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BA7558C-C994-466E-8958-E2F82991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97" y="1152144"/>
            <a:ext cx="5953173" cy="32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202B92-C3A5-4733-A17D-71737D142744}"/>
              </a:ext>
            </a:extLst>
          </p:cNvPr>
          <p:cNvSpPr txBox="1"/>
          <p:nvPr/>
        </p:nvSpPr>
        <p:spPr>
          <a:xfrm>
            <a:off x="6841236" y="4666167"/>
            <a:ext cx="2220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Geothermal LCOE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$59-101/MWh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1C883C-5C3C-468A-B400-EBA9EE2BF091}"/>
              </a:ext>
            </a:extLst>
          </p:cNvPr>
          <p:cNvSpPr txBox="1"/>
          <p:nvPr/>
        </p:nvSpPr>
        <p:spPr>
          <a:xfrm>
            <a:off x="9364980" y="4666167"/>
            <a:ext cx="2161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Sage Geosystems™ LCOE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$25-40/MWh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48361D-3ABF-42F3-BDF3-96C1D0EE9506}"/>
              </a:ext>
            </a:extLst>
          </p:cNvPr>
          <p:cNvSpPr/>
          <p:nvPr/>
        </p:nvSpPr>
        <p:spPr>
          <a:xfrm>
            <a:off x="8671560" y="2913888"/>
            <a:ext cx="1219200" cy="213360"/>
          </a:xfrm>
          <a:prstGeom prst="ellipse">
            <a:avLst/>
          </a:prstGeom>
          <a:noFill/>
          <a:ln w="28575">
            <a:solidFill>
              <a:srgbClr val="CF3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5254B0-5086-49AB-887A-92FCF2A844F9}"/>
              </a:ext>
            </a:extLst>
          </p:cNvPr>
          <p:cNvCxnSpPr>
            <a:cxnSpLocks/>
          </p:cNvCxnSpPr>
          <p:nvPr/>
        </p:nvCxnSpPr>
        <p:spPr>
          <a:xfrm flipV="1">
            <a:off x="8008620" y="3096768"/>
            <a:ext cx="784860" cy="1501140"/>
          </a:xfrm>
          <a:prstGeom prst="straightConnector1">
            <a:avLst/>
          </a:prstGeom>
          <a:ln w="12700">
            <a:solidFill>
              <a:srgbClr val="CF3E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917A058B-ADD6-48FE-990D-B053F5520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33640">
            <a:off x="8991348" y="4641818"/>
            <a:ext cx="410828" cy="41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CB3E-AA61-47E3-9115-B3998947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Geothermal</a:t>
            </a:r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14923-7E6C-417D-BC16-1CD4136B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10/21/2021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FB34A-C7AA-4933-AE39-3F1B7C7F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Google Shape;207;gbc4f8ff822_0_26">
            <a:extLst>
              <a:ext uri="{FF2B5EF4-FFF2-40B4-BE49-F238E27FC236}">
                <a16:creationId xmlns:a16="http://schemas.microsoft.com/office/drawing/2014/main" id="{A1FB54E8-6328-45B6-B0BC-569B38911AEE}"/>
              </a:ext>
            </a:extLst>
          </p:cNvPr>
          <p:cNvSpPr txBox="1">
            <a:spLocks/>
          </p:cNvSpPr>
          <p:nvPr/>
        </p:nvSpPr>
        <p:spPr>
          <a:xfrm>
            <a:off x="0" y="1094647"/>
            <a:ext cx="12192000" cy="38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200" b="1" i="1" kern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Geothermal has numerous benefits for a totally green electric grid</a:t>
            </a:r>
            <a:endParaRPr lang="en-US" sz="2200" b="1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764FB5-A4F8-4E66-8DBC-DA2DA4063EBE}"/>
              </a:ext>
            </a:extLst>
          </p:cNvPr>
          <p:cNvGrpSpPr/>
          <p:nvPr/>
        </p:nvGrpSpPr>
        <p:grpSpPr>
          <a:xfrm>
            <a:off x="391726" y="1479595"/>
            <a:ext cx="11139948" cy="4692510"/>
            <a:chOff x="5467738" y="2258522"/>
            <a:chExt cx="5397718" cy="43467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8C0C6C5-8FB6-44E4-852E-887010F5EF18}"/>
                </a:ext>
              </a:extLst>
            </p:cNvPr>
            <p:cNvSpPr/>
            <p:nvPr/>
          </p:nvSpPr>
          <p:spPr>
            <a:xfrm>
              <a:off x="5467738" y="2258522"/>
              <a:ext cx="5397718" cy="4346746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3AB1D6-2328-4BF3-9AB7-78A3951DA12D}"/>
                </a:ext>
              </a:extLst>
            </p:cNvPr>
            <p:cNvSpPr/>
            <p:nvPr/>
          </p:nvSpPr>
          <p:spPr>
            <a:xfrm>
              <a:off x="5576008" y="2396360"/>
              <a:ext cx="5172854" cy="406042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D70CFE-21E2-4E5F-BA85-E6CBBCB1536E}"/>
              </a:ext>
            </a:extLst>
          </p:cNvPr>
          <p:cNvGrpSpPr/>
          <p:nvPr/>
        </p:nvGrpSpPr>
        <p:grpSpPr>
          <a:xfrm>
            <a:off x="4085353" y="1836059"/>
            <a:ext cx="1026407" cy="1288595"/>
            <a:chOff x="4720403" y="2321473"/>
            <a:chExt cx="574609" cy="7720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E0AEF3E-9416-4E5A-B1E5-B0D493183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0403" y="2321473"/>
              <a:ext cx="574609" cy="443471"/>
            </a:xfrm>
            <a:prstGeom prst="rect">
              <a:avLst/>
            </a:prstGeom>
          </p:spPr>
        </p:pic>
        <p:pic>
          <p:nvPicPr>
            <p:cNvPr id="15" name="Graphic 14" descr="Umbrella with solid fill">
              <a:extLst>
                <a:ext uri="{FF2B5EF4-FFF2-40B4-BE49-F238E27FC236}">
                  <a16:creationId xmlns:a16="http://schemas.microsoft.com/office/drawing/2014/main" id="{31F23976-45AF-4BC4-AB81-CD1EACE79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6553" y="2719247"/>
              <a:ext cx="557327" cy="374242"/>
            </a:xfrm>
            <a:prstGeom prst="rect">
              <a:avLst/>
            </a:prstGeom>
          </p:spPr>
        </p:pic>
      </p:grpSp>
      <p:sp>
        <p:nvSpPr>
          <p:cNvPr id="16" name="Google Shape;198;gbc4f8ff822_0_26">
            <a:extLst>
              <a:ext uri="{FF2B5EF4-FFF2-40B4-BE49-F238E27FC236}">
                <a16:creationId xmlns:a16="http://schemas.microsoft.com/office/drawing/2014/main" id="{972F0C59-1125-4989-95C9-B054B7DB90C7}"/>
              </a:ext>
            </a:extLst>
          </p:cNvPr>
          <p:cNvSpPr txBox="1"/>
          <p:nvPr/>
        </p:nvSpPr>
        <p:spPr>
          <a:xfrm>
            <a:off x="3255525" y="3212403"/>
            <a:ext cx="275312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Below ground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Protected from weather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75B86F-8F50-4D32-9126-A2C93DDB756F}"/>
              </a:ext>
            </a:extLst>
          </p:cNvPr>
          <p:cNvGrpSpPr/>
          <p:nvPr/>
        </p:nvGrpSpPr>
        <p:grpSpPr>
          <a:xfrm>
            <a:off x="6654589" y="1845990"/>
            <a:ext cx="1418370" cy="1309326"/>
            <a:chOff x="3827177" y="1847460"/>
            <a:chExt cx="1696545" cy="14890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204811-F43C-4513-ABD2-EA3C90FA3E9B}"/>
                </a:ext>
              </a:extLst>
            </p:cNvPr>
            <p:cNvGrpSpPr/>
            <p:nvPr/>
          </p:nvGrpSpPr>
          <p:grpSpPr>
            <a:xfrm>
              <a:off x="3872204" y="1847460"/>
              <a:ext cx="1651518" cy="1194315"/>
              <a:chOff x="5439747" y="3872207"/>
              <a:chExt cx="1651518" cy="119431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81FF77A-AD09-4F65-B15B-1713BADFC481}"/>
                  </a:ext>
                </a:extLst>
              </p:cNvPr>
              <p:cNvSpPr/>
              <p:nvPr/>
            </p:nvSpPr>
            <p:spPr>
              <a:xfrm>
                <a:off x="5439747" y="4189445"/>
                <a:ext cx="1651518" cy="87707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F64D9B0-590A-468D-B1E8-809219BDA681}"/>
                  </a:ext>
                </a:extLst>
              </p:cNvPr>
              <p:cNvSpPr/>
              <p:nvPr/>
            </p:nvSpPr>
            <p:spPr>
              <a:xfrm>
                <a:off x="5579704" y="4338736"/>
                <a:ext cx="205274" cy="26125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782E2D-22DF-4BF8-BB4F-1A0AE28EF43B}"/>
                  </a:ext>
                </a:extLst>
              </p:cNvPr>
              <p:cNvSpPr/>
              <p:nvPr/>
            </p:nvSpPr>
            <p:spPr>
              <a:xfrm>
                <a:off x="6739813" y="4341843"/>
                <a:ext cx="205274" cy="26125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9384A6-11F4-4BBD-91C3-C62E9D4C2880}"/>
                  </a:ext>
                </a:extLst>
              </p:cNvPr>
              <p:cNvCxnSpPr>
                <a:stCxn id="21" idx="0"/>
                <a:endCxn id="21" idx="2"/>
              </p:cNvCxnSpPr>
              <p:nvPr/>
            </p:nvCxnSpPr>
            <p:spPr>
              <a:xfrm>
                <a:off x="5682341" y="4338736"/>
                <a:ext cx="0" cy="261257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0688927-D26D-4B14-8CBB-B7DB97F3A754}"/>
                  </a:ext>
                </a:extLst>
              </p:cNvPr>
              <p:cNvCxnSpPr/>
              <p:nvPr/>
            </p:nvCxnSpPr>
            <p:spPr>
              <a:xfrm>
                <a:off x="6842447" y="4351178"/>
                <a:ext cx="0" cy="261257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61D8AC7-399B-48F2-9002-86F79AC7591B}"/>
                  </a:ext>
                </a:extLst>
              </p:cNvPr>
              <p:cNvCxnSpPr>
                <a:cxnSpLocks/>
                <a:stCxn id="21" idx="3"/>
                <a:endCxn id="21" idx="1"/>
              </p:cNvCxnSpPr>
              <p:nvPr/>
            </p:nvCxnSpPr>
            <p:spPr>
              <a:xfrm flipH="1">
                <a:off x="5579704" y="4469365"/>
                <a:ext cx="20527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1927BA8-A19C-4225-A754-647876D9AA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39809" y="4472472"/>
                <a:ext cx="205274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ED9461-56D4-413B-9601-242E6B2B9F72}"/>
                  </a:ext>
                </a:extLst>
              </p:cNvPr>
              <p:cNvSpPr/>
              <p:nvPr/>
            </p:nvSpPr>
            <p:spPr>
              <a:xfrm>
                <a:off x="6189306" y="4590591"/>
                <a:ext cx="205271" cy="466535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F1E8CF4-C529-4995-85BE-BDF13F65E309}"/>
                  </a:ext>
                </a:extLst>
              </p:cNvPr>
              <p:cNvSpPr/>
              <p:nvPr/>
            </p:nvSpPr>
            <p:spPr>
              <a:xfrm>
                <a:off x="5682341" y="3872207"/>
                <a:ext cx="1160106" cy="314137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C8F6208-31BF-4D94-BED0-26F7F1E5F6AA}"/>
                  </a:ext>
                </a:extLst>
              </p:cNvPr>
              <p:cNvSpPr txBox="1"/>
              <p:nvPr/>
            </p:nvSpPr>
            <p:spPr>
              <a:xfrm>
                <a:off x="5441395" y="3898032"/>
                <a:ext cx="1148901" cy="262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HOSPITAL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232A65A-E692-4872-A80A-5049B52E24C7}"/>
                  </a:ext>
                </a:extLst>
              </p:cNvPr>
              <p:cNvGrpSpPr/>
              <p:nvPr/>
            </p:nvGrpSpPr>
            <p:grpSpPr>
              <a:xfrm>
                <a:off x="6531434" y="3911079"/>
                <a:ext cx="227041" cy="246221"/>
                <a:chOff x="2789853" y="4079035"/>
                <a:chExt cx="298580" cy="298580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78CEA36-B4A2-439C-ADB7-5D12BDA08362}"/>
                    </a:ext>
                  </a:extLst>
                </p:cNvPr>
                <p:cNvSpPr/>
                <p:nvPr/>
              </p:nvSpPr>
              <p:spPr>
                <a:xfrm>
                  <a:off x="2789853" y="4186344"/>
                  <a:ext cx="298580" cy="77746"/>
                </a:xfrm>
                <a:prstGeom prst="rect">
                  <a:avLst/>
                </a:prstGeom>
                <a:solidFill>
                  <a:srgbClr val="FF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5036562-593A-43AF-9715-9544245D548D}"/>
                    </a:ext>
                  </a:extLst>
                </p:cNvPr>
                <p:cNvSpPr/>
                <p:nvPr/>
              </p:nvSpPr>
              <p:spPr>
                <a:xfrm rot="5400000">
                  <a:off x="2792961" y="4189452"/>
                  <a:ext cx="298580" cy="77746"/>
                </a:xfrm>
                <a:prstGeom prst="rect">
                  <a:avLst/>
                </a:prstGeom>
                <a:solidFill>
                  <a:srgbClr val="FF000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145A030-4297-4DFD-B832-6293BF30CB50}"/>
                  </a:ext>
                </a:extLst>
              </p:cNvPr>
              <p:cNvSpPr/>
              <p:nvPr/>
            </p:nvSpPr>
            <p:spPr>
              <a:xfrm>
                <a:off x="6226146" y="4814592"/>
                <a:ext cx="45719" cy="45719"/>
              </a:xfrm>
              <a:prstGeom prst="ellipse">
                <a:avLst/>
              </a:prstGeom>
              <a:solidFill>
                <a:srgbClr val="0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E6B040-DADD-4D4E-B98F-297E9DED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7177" y="2684275"/>
              <a:ext cx="408920" cy="652213"/>
            </a:xfrm>
            <a:prstGeom prst="rect">
              <a:avLst/>
            </a:prstGeom>
          </p:spPr>
        </p:pic>
      </p:grpSp>
      <p:sp>
        <p:nvSpPr>
          <p:cNvPr id="34" name="Google Shape;198;gbc4f8ff822_0_26">
            <a:extLst>
              <a:ext uri="{FF2B5EF4-FFF2-40B4-BE49-F238E27FC236}">
                <a16:creationId xmlns:a16="http://schemas.microsoft.com/office/drawing/2014/main" id="{9495C1AF-9308-409A-882D-B4BDC6737167}"/>
              </a:ext>
            </a:extLst>
          </p:cNvPr>
          <p:cNvSpPr txBox="1"/>
          <p:nvPr/>
        </p:nvSpPr>
        <p:spPr>
          <a:xfrm>
            <a:off x="5980514" y="3218101"/>
            <a:ext cx="27022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Below ground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Secure for critical infrastructure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DBCAD0-9381-450A-9188-3840025BC162}"/>
              </a:ext>
            </a:extLst>
          </p:cNvPr>
          <p:cNvSpPr/>
          <p:nvPr/>
        </p:nvSpPr>
        <p:spPr>
          <a:xfrm>
            <a:off x="5252974" y="2160034"/>
            <a:ext cx="105967" cy="8369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2AA79A-D7CC-42D8-B28C-94873C9073C5}"/>
              </a:ext>
            </a:extLst>
          </p:cNvPr>
          <p:cNvGrpSpPr/>
          <p:nvPr/>
        </p:nvGrpSpPr>
        <p:grpSpPr>
          <a:xfrm>
            <a:off x="4042304" y="4176458"/>
            <a:ext cx="1122447" cy="1029579"/>
            <a:chOff x="4618079" y="3500138"/>
            <a:chExt cx="675916" cy="57971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69A9DBB-086E-4747-A84D-F01D8371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8079" y="3500138"/>
              <a:ext cx="675916" cy="579712"/>
            </a:xfrm>
            <a:prstGeom prst="rect">
              <a:avLst/>
            </a:prstGeom>
          </p:spPr>
        </p:pic>
        <p:sp>
          <p:nvSpPr>
            <p:cNvPr id="38" name="&quot;Not Allowed&quot; Symbol 37">
              <a:extLst>
                <a:ext uri="{FF2B5EF4-FFF2-40B4-BE49-F238E27FC236}">
                  <a16:creationId xmlns:a16="http://schemas.microsoft.com/office/drawing/2014/main" id="{30AA5FF6-72FD-4A9A-A110-C6887566A7C1}"/>
                </a:ext>
              </a:extLst>
            </p:cNvPr>
            <p:cNvSpPr/>
            <p:nvPr/>
          </p:nvSpPr>
          <p:spPr>
            <a:xfrm>
              <a:off x="4730451" y="3578293"/>
              <a:ext cx="475867" cy="437182"/>
            </a:xfrm>
            <a:prstGeom prst="noSmoking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9" name="Google Shape;198;gbc4f8ff822_0_26">
            <a:extLst>
              <a:ext uri="{FF2B5EF4-FFF2-40B4-BE49-F238E27FC236}">
                <a16:creationId xmlns:a16="http://schemas.microsoft.com/office/drawing/2014/main" id="{C2D977DC-4F88-4BD2-BFD7-90FA8FA7147A}"/>
              </a:ext>
            </a:extLst>
          </p:cNvPr>
          <p:cNvSpPr txBox="1"/>
          <p:nvPr/>
        </p:nvSpPr>
        <p:spPr>
          <a:xfrm>
            <a:off x="3235952" y="5364490"/>
            <a:ext cx="279174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Few moving parts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Low maintenance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A539C0-6D9C-4A07-A367-6E1CF4FC74A1}"/>
              </a:ext>
            </a:extLst>
          </p:cNvPr>
          <p:cNvGrpSpPr/>
          <p:nvPr/>
        </p:nvGrpSpPr>
        <p:grpSpPr>
          <a:xfrm>
            <a:off x="9349627" y="1845991"/>
            <a:ext cx="1393495" cy="1174302"/>
            <a:chOff x="8678160" y="1948255"/>
            <a:chExt cx="1572601" cy="109352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57BB055-9151-4E01-9FB6-7039BDB9D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8160" y="1948255"/>
              <a:ext cx="839577" cy="109352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952C189-8D8E-4112-9897-1266CEFD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37909" y="2258518"/>
              <a:ext cx="412852" cy="537727"/>
            </a:xfrm>
            <a:prstGeom prst="rect">
              <a:avLst/>
            </a:prstGeom>
          </p:spPr>
        </p:pic>
        <p:sp>
          <p:nvSpPr>
            <p:cNvPr id="43" name="Google Shape;210;gbc4f8ff822_0_26">
              <a:extLst>
                <a:ext uri="{FF2B5EF4-FFF2-40B4-BE49-F238E27FC236}">
                  <a16:creationId xmlns:a16="http://schemas.microsoft.com/office/drawing/2014/main" id="{7A5F84F6-197E-479D-9EC4-3ACF6B7A2169}"/>
                </a:ext>
              </a:extLst>
            </p:cNvPr>
            <p:cNvSpPr/>
            <p:nvPr/>
          </p:nvSpPr>
          <p:spPr>
            <a:xfrm rot="10800000" flipH="1">
              <a:off x="9495353" y="2383145"/>
              <a:ext cx="311119" cy="2667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0000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198;gbc4f8ff822_0_26">
            <a:extLst>
              <a:ext uri="{FF2B5EF4-FFF2-40B4-BE49-F238E27FC236}">
                <a16:creationId xmlns:a16="http://schemas.microsoft.com/office/drawing/2014/main" id="{F4313E05-F161-4E6C-8D3C-C6811D3D5217}"/>
              </a:ext>
            </a:extLst>
          </p:cNvPr>
          <p:cNvSpPr txBox="1"/>
          <p:nvPr/>
        </p:nvSpPr>
        <p:spPr>
          <a:xfrm>
            <a:off x="8683468" y="3209157"/>
            <a:ext cx="26539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Below ground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Small and low visible footprint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BE2CD21-7902-4379-A73C-20719D2B8534}"/>
              </a:ext>
            </a:extLst>
          </p:cNvPr>
          <p:cNvCxnSpPr>
            <a:cxnSpLocks/>
          </p:cNvCxnSpPr>
          <p:nvPr/>
        </p:nvCxnSpPr>
        <p:spPr>
          <a:xfrm flipV="1">
            <a:off x="5984452" y="1612215"/>
            <a:ext cx="0" cy="4383412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1CFF69-C788-4789-9AA2-AB2211DA2548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605344" y="3820103"/>
            <a:ext cx="10685700" cy="0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7" name="Google Shape;198;gbc4f8ff822_0_26">
            <a:extLst>
              <a:ext uri="{FF2B5EF4-FFF2-40B4-BE49-F238E27FC236}">
                <a16:creationId xmlns:a16="http://schemas.microsoft.com/office/drawing/2014/main" id="{E58A83BC-4B66-4FF5-81E9-B6CFFAB1A8F0}"/>
              </a:ext>
            </a:extLst>
          </p:cNvPr>
          <p:cNvSpPr txBox="1"/>
          <p:nvPr/>
        </p:nvSpPr>
        <p:spPr>
          <a:xfrm>
            <a:off x="648929" y="5370305"/>
            <a:ext cx="25769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Environment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ea typeface="Arial"/>
                <a:cs typeface="Calibri"/>
                <a:sym typeface="Calibri"/>
              </a:rPr>
              <a:t>Zero emissions discharge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98;gbc4f8ff822_0_26">
            <a:extLst>
              <a:ext uri="{FF2B5EF4-FFF2-40B4-BE49-F238E27FC236}">
                <a16:creationId xmlns:a16="http://schemas.microsoft.com/office/drawing/2014/main" id="{81C113AA-D79A-40B8-98BB-A64A7BF37CCB}"/>
              </a:ext>
            </a:extLst>
          </p:cNvPr>
          <p:cNvSpPr txBox="1"/>
          <p:nvPr/>
        </p:nvSpPr>
        <p:spPr>
          <a:xfrm>
            <a:off x="717757" y="3216472"/>
            <a:ext cx="244381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Baseload energy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ea typeface="Arial"/>
                <a:cs typeface="Calibri"/>
                <a:sym typeface="Calibri"/>
              </a:rPr>
              <a:t>Not dependent </a:t>
            </a: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on wind or sunshine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raphic 48" descr="Electric Tower with solid fill">
            <a:extLst>
              <a:ext uri="{FF2B5EF4-FFF2-40B4-BE49-F238E27FC236}">
                <a16:creationId xmlns:a16="http://schemas.microsoft.com/office/drawing/2014/main" id="{B8FCA373-C75F-4C86-84DB-6879667ED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36876" y="1836059"/>
            <a:ext cx="1172893" cy="1309326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C8D581B-B061-44ED-8F5B-DF56D5478CF5}"/>
              </a:ext>
            </a:extLst>
          </p:cNvPr>
          <p:cNvGrpSpPr/>
          <p:nvPr/>
        </p:nvGrpSpPr>
        <p:grpSpPr>
          <a:xfrm>
            <a:off x="1365721" y="3964381"/>
            <a:ext cx="1130645" cy="1340267"/>
            <a:chOff x="3457809" y="4278086"/>
            <a:chExt cx="1040363" cy="1040363"/>
          </a:xfrm>
        </p:grpSpPr>
        <p:pic>
          <p:nvPicPr>
            <p:cNvPr id="51" name="Graphic 50" descr="Power Plant with solid fill">
              <a:extLst>
                <a:ext uri="{FF2B5EF4-FFF2-40B4-BE49-F238E27FC236}">
                  <a16:creationId xmlns:a16="http://schemas.microsoft.com/office/drawing/2014/main" id="{31EB5BEE-790C-471F-99E8-6BF2EF38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57809" y="4278086"/>
              <a:ext cx="1040363" cy="1040363"/>
            </a:xfrm>
            <a:prstGeom prst="rect">
              <a:avLst/>
            </a:prstGeom>
          </p:spPr>
        </p:pic>
        <p:sp>
          <p:nvSpPr>
            <p:cNvPr id="52" name="&quot;Not Allowed&quot; Symbol 51">
              <a:extLst>
                <a:ext uri="{FF2B5EF4-FFF2-40B4-BE49-F238E27FC236}">
                  <a16:creationId xmlns:a16="http://schemas.microsoft.com/office/drawing/2014/main" id="{F343B6F2-3EBB-4BEA-BD90-A774DF674BFB}"/>
                </a:ext>
              </a:extLst>
            </p:cNvPr>
            <p:cNvSpPr/>
            <p:nvPr/>
          </p:nvSpPr>
          <p:spPr>
            <a:xfrm>
              <a:off x="3606194" y="4653137"/>
              <a:ext cx="734190" cy="630648"/>
            </a:xfrm>
            <a:prstGeom prst="noSmoking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53" name="Graphic 52" descr="Building Brick Wall with solid fill">
            <a:extLst>
              <a:ext uri="{FF2B5EF4-FFF2-40B4-BE49-F238E27FC236}">
                <a16:creationId xmlns:a16="http://schemas.microsoft.com/office/drawing/2014/main" id="{6E75B7C4-B9EE-4207-A951-44466264FE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80298" y="4068859"/>
            <a:ext cx="1334792" cy="1334792"/>
          </a:xfrm>
          <a:prstGeom prst="rect">
            <a:avLst/>
          </a:prstGeom>
        </p:spPr>
      </p:pic>
      <p:sp>
        <p:nvSpPr>
          <p:cNvPr id="54" name="Google Shape;198;gbc4f8ff822_0_26">
            <a:extLst>
              <a:ext uri="{FF2B5EF4-FFF2-40B4-BE49-F238E27FC236}">
                <a16:creationId xmlns:a16="http://schemas.microsoft.com/office/drawing/2014/main" id="{A00AAA3C-97FF-42FE-9A0A-8D458C00B93D}"/>
              </a:ext>
            </a:extLst>
          </p:cNvPr>
          <p:cNvSpPr txBox="1"/>
          <p:nvPr/>
        </p:nvSpPr>
        <p:spPr>
          <a:xfrm>
            <a:off x="5999204" y="5369307"/>
            <a:ext cx="26691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Modular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cs typeface="Calibri"/>
                <a:sym typeface="Calibri"/>
              </a:rPr>
              <a:t>Built in small self-contained sections</a:t>
            </a:r>
            <a:endParaRPr lang="en-US"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raphic 54" descr="Judge male with solid fill">
            <a:extLst>
              <a:ext uri="{FF2B5EF4-FFF2-40B4-BE49-F238E27FC236}">
                <a16:creationId xmlns:a16="http://schemas.microsoft.com/office/drawing/2014/main" id="{098397CF-1404-4FD6-A057-E9A368F595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39167" y="4093330"/>
            <a:ext cx="1194199" cy="1194199"/>
          </a:xfrm>
          <a:prstGeom prst="rect">
            <a:avLst/>
          </a:prstGeom>
        </p:spPr>
      </p:pic>
      <p:sp>
        <p:nvSpPr>
          <p:cNvPr id="56" name="Google Shape;198;gbc4f8ff822_0_26">
            <a:extLst>
              <a:ext uri="{FF2B5EF4-FFF2-40B4-BE49-F238E27FC236}">
                <a16:creationId xmlns:a16="http://schemas.microsoft.com/office/drawing/2014/main" id="{FD8C9221-291C-424B-B5E9-16663A884EF5}"/>
              </a:ext>
            </a:extLst>
          </p:cNvPr>
          <p:cNvSpPr txBox="1"/>
          <p:nvPr/>
        </p:nvSpPr>
        <p:spPr>
          <a:xfrm>
            <a:off x="8663697" y="5365584"/>
            <a:ext cx="26141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u="sng" kern="0" dirty="0">
                <a:solidFill>
                  <a:srgbClr val="000000"/>
                </a:solidFill>
                <a:cs typeface="Calibri"/>
                <a:sym typeface="Calibri"/>
              </a:rPr>
              <a:t>Regulatory</a:t>
            </a:r>
          </a:p>
          <a:p>
            <a:pPr algn="ctr">
              <a:buClr>
                <a:srgbClr val="000000"/>
              </a:buClr>
              <a:buSzPts val="1800"/>
              <a:buFont typeface="Arial"/>
              <a:buNone/>
            </a:pPr>
            <a:r>
              <a:rPr lang="en-US" sz="1200" b="1" i="1" kern="0" dirty="0">
                <a:solidFill>
                  <a:srgbClr val="000000"/>
                </a:solidFill>
                <a:ea typeface="Arial"/>
                <a:cs typeface="Calibri"/>
                <a:sym typeface="Calibri"/>
              </a:rPr>
              <a:t>Simpler path to regulatory approval</a:t>
            </a:r>
            <a:endParaRPr sz="1200" b="1" i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DE40788-0D6A-4949-B2AA-A04EFA699F8A}"/>
              </a:ext>
            </a:extLst>
          </p:cNvPr>
          <p:cNvCxnSpPr>
            <a:cxnSpLocks/>
          </p:cNvCxnSpPr>
          <p:nvPr/>
        </p:nvCxnSpPr>
        <p:spPr>
          <a:xfrm flipV="1">
            <a:off x="8673582" y="1607303"/>
            <a:ext cx="0" cy="4383412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C342022-4AE3-426B-B424-31FCB6C8B10A}"/>
              </a:ext>
            </a:extLst>
          </p:cNvPr>
          <p:cNvCxnSpPr>
            <a:cxnSpLocks/>
          </p:cNvCxnSpPr>
          <p:nvPr/>
        </p:nvCxnSpPr>
        <p:spPr>
          <a:xfrm flipV="1">
            <a:off x="3260904" y="1622052"/>
            <a:ext cx="0" cy="4383412"/>
          </a:xfrm>
          <a:prstGeom prst="line">
            <a:avLst/>
          </a:prstGeom>
          <a:noFill/>
          <a:ln w="15875" cap="flat" cmpd="sng" algn="ctr">
            <a:solidFill>
              <a:srgbClr val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68139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F77E6-2868-4939-B340-BCEBF114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Investors / Sponsors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54E91-0B0E-4C8F-A5FF-D7C05F6A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63EF6-A11C-486D-A598-10036DB23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86DCEC-E67D-453E-97FE-12930633C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151992"/>
              </p:ext>
            </p:extLst>
          </p:nvPr>
        </p:nvGraphicFramePr>
        <p:xfrm>
          <a:off x="2895600" y="1513559"/>
          <a:ext cx="6400800" cy="215646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53924984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27085438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Virya, LLC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Founder: Chris Anderson</a:t>
                      </a:r>
                      <a:endParaRPr lang="en-US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https://www.linkedin.com/in/chris-anderson-3b2a05bb/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66675" marB="666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“Cheap and Clean Energy for the World: Virya, LLC invests nimbly in under-funded or new ventures with high potential impact on eliminating global greenhouse gas emissions.”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https://virya.llc/</a:t>
                      </a:r>
                      <a:endParaRPr lang="en-US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481723"/>
                  </a:ext>
                </a:extLst>
              </a:tr>
              <a:tr h="117157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>
                          <a:effectLst/>
                        </a:rPr>
                      </a:b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Nabors Industries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Houston, Texas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https://www.linkedin.com/company/nabors-industries/</a:t>
                      </a:r>
                      <a:r>
                        <a:rPr lang="en-US" sz="10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6675" marR="66675" marT="66675" marB="666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sz="1000" b="0" i="0" u="sng" strike="noStrike" dirty="0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  <a:hlinkClick r:id="rId5"/>
                        </a:rPr>
                        <a:t>Automated Drilling Rigs, Software, Wellbore Services &amp; Equipment (nabors.com)</a:t>
                      </a:r>
                      <a:r>
                        <a:rPr lang="en-US" sz="1000" b="0" i="0" u="none" strike="noStrike" dirty="0">
                          <a:solidFill>
                            <a:srgbClr val="0563C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113226"/>
                  </a:ext>
                </a:extLst>
              </a:tr>
            </a:tbl>
          </a:graphicData>
        </a:graphic>
      </p:graphicFrame>
      <p:pic>
        <p:nvPicPr>
          <p:cNvPr id="19459" name="Picture 3">
            <a:extLst>
              <a:ext uri="{FF2B5EF4-FFF2-40B4-BE49-F238E27FC236}">
                <a16:creationId xmlns:a16="http://schemas.microsoft.com/office/drawing/2014/main" id="{C0B5508F-A94B-43AD-BEC9-7E7D133A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460" y="2554071"/>
            <a:ext cx="2428334" cy="61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98CEE89-F21E-416E-9019-66FCE0891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891649"/>
              </p:ext>
            </p:extLst>
          </p:nvPr>
        </p:nvGraphicFramePr>
        <p:xfrm>
          <a:off x="2897593" y="4241209"/>
          <a:ext cx="6400800" cy="1108710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53924984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27085438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Geothermal Entrepreneurship Organization (GEO)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Executive Director: Jamie C. Beard</a:t>
                      </a:r>
                      <a:endParaRPr lang="en-US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7"/>
                        </a:rPr>
                        <a:t>https://www.linkedin.com/in/jamie-beard-7253a935/</a:t>
                      </a:r>
                      <a:endParaRPr lang="en-US">
                        <a:effectLst/>
                      </a:endParaRPr>
                    </a:p>
                  </a:txBody>
                  <a:tcPr marL="66675" marR="66675" marT="66675" marB="666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sz="1000" b="0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hlinkClick r:id="rId8"/>
                        </a:rPr>
                        <a:t>https://www.texasgeo.org/about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66675" marB="66675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681347"/>
                  </a:ext>
                </a:extLst>
              </a:tr>
            </a:tbl>
          </a:graphicData>
        </a:graphic>
      </p:graphicFrame>
      <p:pic>
        <p:nvPicPr>
          <p:cNvPr id="11" name="Picture 4">
            <a:extLst>
              <a:ext uri="{FF2B5EF4-FFF2-40B4-BE49-F238E27FC236}">
                <a16:creationId xmlns:a16="http://schemas.microsoft.com/office/drawing/2014/main" id="{5E2FBDCF-F637-45BE-84B6-13FAD509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48" y="4332945"/>
            <a:ext cx="17811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07;gbc4f8ff822_0_26">
            <a:extLst>
              <a:ext uri="{FF2B5EF4-FFF2-40B4-BE49-F238E27FC236}">
                <a16:creationId xmlns:a16="http://schemas.microsoft.com/office/drawing/2014/main" id="{98136ECA-6176-4828-9026-6D32376B44CC}"/>
              </a:ext>
            </a:extLst>
          </p:cNvPr>
          <p:cNvSpPr txBox="1">
            <a:spLocks/>
          </p:cNvSpPr>
          <p:nvPr/>
        </p:nvSpPr>
        <p:spPr>
          <a:xfrm>
            <a:off x="2901827" y="1094647"/>
            <a:ext cx="6400800" cy="38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200" b="1" i="1" kern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Investors</a:t>
            </a:r>
            <a:endParaRPr lang="en-US" sz="2200" b="1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207;gbc4f8ff822_0_26">
            <a:extLst>
              <a:ext uri="{FF2B5EF4-FFF2-40B4-BE49-F238E27FC236}">
                <a16:creationId xmlns:a16="http://schemas.microsoft.com/office/drawing/2014/main" id="{D78D4004-F300-46D7-9250-2997B345C999}"/>
              </a:ext>
            </a:extLst>
          </p:cNvPr>
          <p:cNvSpPr txBox="1">
            <a:spLocks/>
          </p:cNvSpPr>
          <p:nvPr/>
        </p:nvSpPr>
        <p:spPr>
          <a:xfrm>
            <a:off x="2893607" y="3766655"/>
            <a:ext cx="6400800" cy="38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200" b="1" i="1" kern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Sponsors</a:t>
            </a:r>
            <a:endParaRPr lang="en-US" sz="2200" b="1" i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35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7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81CE-0D47-4240-AA68-52F7D936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82ED6-9ACF-44E8-AF20-836B7CF2D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3500" dirty="0"/>
          </a:p>
          <a:p>
            <a:pPr marL="0" indent="0" algn="just">
              <a:buNone/>
            </a:pPr>
            <a:endParaRPr lang="en-US" sz="3500" dirty="0"/>
          </a:p>
          <a:p>
            <a:pPr marL="0" indent="0" algn="just">
              <a:buNone/>
            </a:pPr>
            <a:r>
              <a:rPr lang="en-US" sz="3800" dirty="0"/>
              <a:t>Leverage </a:t>
            </a:r>
            <a:r>
              <a:rPr lang="en-US" sz="3800" b="1" dirty="0"/>
              <a:t>oil and gas expertise </a:t>
            </a:r>
            <a:r>
              <a:rPr lang="en-US" sz="3800" dirty="0"/>
              <a:t>to enable development and production of emission-free, baseload </a:t>
            </a:r>
            <a:r>
              <a:rPr lang="en-US" sz="3800" b="1" dirty="0"/>
              <a:t>geothermal</a:t>
            </a:r>
            <a:r>
              <a:rPr lang="en-US" sz="3800" dirty="0"/>
              <a:t> </a:t>
            </a:r>
            <a:r>
              <a:rPr lang="en-US" sz="3800" b="1" dirty="0"/>
              <a:t>energy</a:t>
            </a:r>
            <a:r>
              <a:rPr lang="en-US" sz="3800" dirty="0"/>
              <a:t> on a </a:t>
            </a:r>
            <a:r>
              <a:rPr lang="en-US" sz="3800" b="1" dirty="0"/>
              <a:t>global scale </a:t>
            </a:r>
            <a:r>
              <a:rPr lang="en-US" sz="3800" dirty="0"/>
              <a:t>by implementing efficient and </a:t>
            </a:r>
            <a:r>
              <a:rPr lang="en-US" sz="3800" b="1" dirty="0"/>
              <a:t>cost-effective </a:t>
            </a:r>
            <a:r>
              <a:rPr lang="en-US" sz="3800" dirty="0"/>
              <a:t>solutions.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279B-685C-4860-A448-EA813744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FA504-F9F1-4B9F-ABA1-E2CBC505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4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35CD8A9-9F96-430E-B6E1-50EC0DAC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13" y="1918874"/>
            <a:ext cx="1928432" cy="1250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781CE-0D47-4240-AA68-52F7D936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Geothermal System Types - Dependent on Geology</a:t>
            </a:r>
            <a:endParaRPr lang="en-US" sz="3600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279B-685C-4860-A448-EA813744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FA504-F9F1-4B9F-ABA1-E2CBC505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Table 25">
            <a:extLst>
              <a:ext uri="{FF2B5EF4-FFF2-40B4-BE49-F238E27FC236}">
                <a16:creationId xmlns:a16="http://schemas.microsoft.com/office/drawing/2014/main" id="{9D7C0996-C36F-4AA8-B08C-B58F37BC2075}"/>
              </a:ext>
            </a:extLst>
          </p:cNvPr>
          <p:cNvGraphicFramePr>
            <a:graphicFrameLocks noGrp="1"/>
          </p:cNvGraphicFramePr>
          <p:nvPr/>
        </p:nvGraphicFramePr>
        <p:xfrm>
          <a:off x="365485" y="2205348"/>
          <a:ext cx="260631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6316">
                  <a:extLst>
                    <a:ext uri="{9D8B030D-6E8A-4147-A177-3AD203B41FA5}">
                      <a16:colId xmlns:a16="http://schemas.microsoft.com/office/drawing/2014/main" val="2401731377"/>
                    </a:ext>
                  </a:extLst>
                </a:gridCol>
              </a:tblGrid>
              <a:tr h="277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Conventional Hydrothermal Systems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(near volcanoes and the ‘Ring of Fire’)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2106575"/>
                  </a:ext>
                </a:extLst>
              </a:tr>
            </a:tbl>
          </a:graphicData>
        </a:graphic>
      </p:graphicFrame>
      <p:graphicFrame>
        <p:nvGraphicFramePr>
          <p:cNvPr id="15" name="Table 25">
            <a:extLst>
              <a:ext uri="{FF2B5EF4-FFF2-40B4-BE49-F238E27FC236}">
                <a16:creationId xmlns:a16="http://schemas.microsoft.com/office/drawing/2014/main" id="{949202DF-A15B-4FBC-953D-8745861FA52B}"/>
              </a:ext>
            </a:extLst>
          </p:cNvPr>
          <p:cNvGraphicFramePr>
            <a:graphicFrameLocks noGrp="1"/>
          </p:cNvGraphicFramePr>
          <p:nvPr/>
        </p:nvGraphicFramePr>
        <p:xfrm>
          <a:off x="309453" y="4132964"/>
          <a:ext cx="3508086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8086">
                  <a:extLst>
                    <a:ext uri="{9D8B030D-6E8A-4147-A177-3AD203B41FA5}">
                      <a16:colId xmlns:a16="http://schemas.microsoft.com/office/drawing/2014/main" val="2401731377"/>
                    </a:ext>
                  </a:extLst>
                </a:gridCol>
              </a:tblGrid>
              <a:tr h="393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Enhanced Geothermal Systems (EGS)</a:t>
                      </a:r>
                      <a:b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 rocks that do not naturally flow water)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210657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3AFAE18-8D22-44C2-BF72-C905136FAE61}"/>
              </a:ext>
            </a:extLst>
          </p:cNvPr>
          <p:cNvSpPr txBox="1"/>
          <p:nvPr/>
        </p:nvSpPr>
        <p:spPr>
          <a:xfrm>
            <a:off x="209994" y="964767"/>
            <a:ext cx="1155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Current geothermal systems require </a:t>
            </a:r>
            <a:r>
              <a:rPr lang="en-US" sz="28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wells for adequate heat harvesting, which increases the upfront capital costs of geothermal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74C743-358A-422C-A9C9-A619BED0DB07}"/>
              </a:ext>
            </a:extLst>
          </p:cNvPr>
          <p:cNvSpPr txBox="1"/>
          <p:nvPr/>
        </p:nvSpPr>
        <p:spPr>
          <a:xfrm>
            <a:off x="-12826" y="1898037"/>
            <a:ext cx="1795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Hot Aquifer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C3229-C29A-40C6-92CE-64514F88358C}"/>
              </a:ext>
            </a:extLst>
          </p:cNvPr>
          <p:cNvSpPr txBox="1"/>
          <p:nvPr/>
        </p:nvSpPr>
        <p:spPr>
          <a:xfrm>
            <a:off x="121287" y="3851634"/>
            <a:ext cx="1451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Hot Dry Rock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7B5949-D883-4191-BDE5-B7C9F6B17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67" y="2314670"/>
            <a:ext cx="2247900" cy="14239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A9B00A-63A0-4067-989D-C880EE9BF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298" y="4198627"/>
            <a:ext cx="2029541" cy="16236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B4C72A-F0B0-4CE5-8A82-6A1F3886F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146" y="4238930"/>
            <a:ext cx="1928433" cy="1751106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3FD710F1-ECC1-4994-BDFB-6611E9B43DFD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5950276"/>
          <a:ext cx="1171831" cy="2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1831">
                  <a:extLst>
                    <a:ext uri="{9D8B030D-6E8A-4147-A177-3AD203B41FA5}">
                      <a16:colId xmlns:a16="http://schemas.microsoft.com/office/drawing/2014/main" val="2401731377"/>
                    </a:ext>
                  </a:extLst>
                </a:gridCol>
              </a:tblGrid>
              <a:tr h="242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Closed Loop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210657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084351A-6185-49B4-A52A-BD43AB48FB0F}"/>
              </a:ext>
            </a:extLst>
          </p:cNvPr>
          <p:cNvGraphicFramePr>
            <a:graphicFrameLocks noGrp="1"/>
          </p:cNvGraphicFramePr>
          <p:nvPr/>
        </p:nvGraphicFramePr>
        <p:xfrm>
          <a:off x="3088299" y="5826063"/>
          <a:ext cx="2029540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9540">
                  <a:extLst>
                    <a:ext uri="{9D8B030D-6E8A-4147-A177-3AD203B41FA5}">
                      <a16:colId xmlns:a16="http://schemas.microsoft.com/office/drawing/2014/main" val="2401731377"/>
                    </a:ext>
                  </a:extLst>
                </a:gridCol>
              </a:tblGrid>
              <a:tr h="242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Fracturing is used to create man-made reservoir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2106575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E1BEA336-4BDA-41AE-8B7B-5F1BD7423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124" y="2133750"/>
            <a:ext cx="2059999" cy="15215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86C7900-BD1A-4DD5-943F-4303EDAC0395}"/>
              </a:ext>
            </a:extLst>
          </p:cNvPr>
          <p:cNvSpPr txBox="1"/>
          <p:nvPr/>
        </p:nvSpPr>
        <p:spPr>
          <a:xfrm>
            <a:off x="8686915" y="3900021"/>
            <a:ext cx="14198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2% of resources generate 99% of installed geothermal capacity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B4217B79-8820-462E-8E87-4C7F32166162}"/>
              </a:ext>
            </a:extLst>
          </p:cNvPr>
          <p:cNvGraphicFramePr/>
          <p:nvPr/>
        </p:nvGraphicFramePr>
        <p:xfrm>
          <a:off x="8842248" y="3892797"/>
          <a:ext cx="3177458" cy="238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F317C8-3A82-4DD8-8241-57D8B78D4163}"/>
              </a:ext>
            </a:extLst>
          </p:cNvPr>
          <p:cNvCxnSpPr>
            <a:cxnSpLocks/>
          </p:cNvCxnSpPr>
          <p:nvPr/>
        </p:nvCxnSpPr>
        <p:spPr>
          <a:xfrm>
            <a:off x="9905620" y="4162051"/>
            <a:ext cx="507498" cy="11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B1417ED-B774-477B-8A2C-03A847CAF479}"/>
              </a:ext>
            </a:extLst>
          </p:cNvPr>
          <p:cNvSpPr/>
          <p:nvPr/>
        </p:nvSpPr>
        <p:spPr>
          <a:xfrm>
            <a:off x="8759952" y="3854301"/>
            <a:ext cx="2825496" cy="238324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2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6042-459B-492B-8685-ED238295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1C9EE-8C72-4575-9AFC-2992258A1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8714"/>
            <a:ext cx="12192000" cy="516192"/>
          </a:xfrm>
        </p:spPr>
        <p:txBody>
          <a:bodyPr/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sng" dirty="0">
                <a:solidFill>
                  <a:srgbClr val="000000"/>
                </a:solidFill>
                <a:effectLst/>
              </a:rPr>
              <a:t>Sage’s Unique Business Strategy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489F2-9CE4-4DEA-A376-90491B9D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92C49-285A-463C-ABA3-BEE4564A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B9C677E-A3CF-4362-AF07-94032B88A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" y="1558211"/>
            <a:ext cx="4881666" cy="452204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F4685F-E725-4012-BA95-802CFBCB4CF4}"/>
              </a:ext>
            </a:extLst>
          </p:cNvPr>
          <p:cNvSpPr txBox="1">
            <a:spLocks/>
          </p:cNvSpPr>
          <p:nvPr/>
        </p:nvSpPr>
        <p:spPr>
          <a:xfrm>
            <a:off x="5270245" y="1923731"/>
            <a:ext cx="6479795" cy="367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system approach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Calibri" panose="020F0502020204030204"/>
              </a:rPr>
              <a:t>-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Optimize</a:t>
            </a:r>
            <a:r>
              <a:rPr kumimoji="0" lang="en-US" sz="1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design of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both the power plant and well(s)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used successfully in the oil and gas industry for years (e.g., Deepwater, Unconventionals, etc.). 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geothermal design solutions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Recognize </a:t>
            </a:r>
            <a:r>
              <a:rPr lang="en-US" sz="1700" dirty="0">
                <a:solidFill>
                  <a:srgbClr val="000000"/>
                </a:solidFill>
                <a:latin typeface="Calibri" panose="020F0502020204030204"/>
              </a:rPr>
              <a:t>we must present</a:t>
            </a:r>
            <a:r>
              <a:rPr lang="en-US" sz="1700" b="1" i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geothermal design solutions for different subsurface environments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>
              <a:solidFill>
                <a:srgbClr val="000000"/>
              </a:solidFill>
              <a:latin typeface="Calibri" panose="020F0502020204030204"/>
            </a:endParaRPr>
          </a:p>
          <a:p>
            <a:pPr fontAlgn="base">
              <a:spcBef>
                <a:spcPts val="0"/>
              </a:spcBef>
              <a:defRPr/>
            </a:pP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Targeting lower temperatures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We are targeting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 subsurface temperatures (100-250°C) in sedimentary rock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widely available at depths of 3-6 km around the world. This allows application of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off-the-shelf oilfield technology and equipment that is field-proven.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Modeling informs design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In-house modeling tool, GeoTwin™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allows us to simulate output of geothermal system prior to </a:t>
            </a:r>
            <a:r>
              <a:rPr lang="en-US" sz="1700" dirty="0">
                <a:solidFill>
                  <a:srgbClr val="000000"/>
                </a:solidFill>
                <a:latin typeface="Calibri" panose="020F0502020204030204"/>
              </a:rPr>
              <a:t>design and installation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70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3F88-0E36-4E3E-B8B8-5A2650D2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HeatRoot™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22BA3-C530-4F0F-BC7D-AF42BB0A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FECCA-AE51-4369-996B-9BA1BE4A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5EEFD929-4715-4B97-8F9D-D978F484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14" y="3344368"/>
            <a:ext cx="4616259" cy="276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Google Shape;244;gba7a5a5b27_1_38">
            <a:extLst>
              <a:ext uri="{FF2B5EF4-FFF2-40B4-BE49-F238E27FC236}">
                <a16:creationId xmlns:a16="http://schemas.microsoft.com/office/drawing/2014/main" id="{B79B8BA2-E8FE-4C92-9890-8B3695754C87}"/>
              </a:ext>
            </a:extLst>
          </p:cNvPr>
          <p:cNvCxnSpPr/>
          <p:nvPr/>
        </p:nvCxnSpPr>
        <p:spPr>
          <a:xfrm rot="10800000">
            <a:off x="2327658" y="1486697"/>
            <a:ext cx="0" cy="520451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" name="Google Shape;242;gba7a5a5b27_1_38">
            <a:extLst>
              <a:ext uri="{FF2B5EF4-FFF2-40B4-BE49-F238E27FC236}">
                <a16:creationId xmlns:a16="http://schemas.microsoft.com/office/drawing/2014/main" id="{1BD8DD64-DB15-4F5D-8DAB-572550E7B29F}"/>
              </a:ext>
            </a:extLst>
          </p:cNvPr>
          <p:cNvSpPr/>
          <p:nvPr/>
        </p:nvSpPr>
        <p:spPr>
          <a:xfrm>
            <a:off x="1572520" y="3524695"/>
            <a:ext cx="1494290" cy="2392997"/>
          </a:xfrm>
          <a:prstGeom prst="ellipse">
            <a:avLst/>
          </a:prstGeom>
          <a:gradFill>
            <a:gsLst>
              <a:gs pos="0">
                <a:srgbClr val="FF7E7E"/>
              </a:gs>
              <a:gs pos="50000">
                <a:srgbClr val="FFB1B1"/>
              </a:gs>
              <a:gs pos="100000">
                <a:srgbClr val="FFD9D9"/>
              </a:gs>
            </a:gsLst>
            <a:path path="circle">
              <a:fillToRect l="100000" t="100000"/>
            </a:path>
            <a:tileRect r="-100000" b="-100000"/>
          </a:gra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43;gba7a5a5b27_1_38">
            <a:extLst>
              <a:ext uri="{FF2B5EF4-FFF2-40B4-BE49-F238E27FC236}">
                <a16:creationId xmlns:a16="http://schemas.microsoft.com/office/drawing/2014/main" id="{2A3BD964-883A-4080-8E57-5B8D3D62D2AE}"/>
              </a:ext>
            </a:extLst>
          </p:cNvPr>
          <p:cNvSpPr/>
          <p:nvPr/>
        </p:nvSpPr>
        <p:spPr>
          <a:xfrm>
            <a:off x="2075698" y="3481528"/>
            <a:ext cx="535842" cy="1122017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45;gba7a5a5b27_1_38">
            <a:extLst>
              <a:ext uri="{FF2B5EF4-FFF2-40B4-BE49-F238E27FC236}">
                <a16:creationId xmlns:a16="http://schemas.microsoft.com/office/drawing/2014/main" id="{97136718-419D-45A3-BF17-9132F43EACDA}"/>
              </a:ext>
            </a:extLst>
          </p:cNvPr>
          <p:cNvSpPr/>
          <p:nvPr/>
        </p:nvSpPr>
        <p:spPr>
          <a:xfrm>
            <a:off x="2037490" y="4619173"/>
            <a:ext cx="601713" cy="403885"/>
          </a:xfrm>
          <a:prstGeom prst="rect">
            <a:avLst/>
          </a:prstGeom>
          <a:solidFill>
            <a:srgbClr val="E3573B"/>
          </a:solidFill>
          <a:ln w="12700" cap="flat" cmpd="sng">
            <a:solidFill>
              <a:srgbClr val="E3573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46;gba7a5a5b27_1_38">
            <a:extLst>
              <a:ext uri="{FF2B5EF4-FFF2-40B4-BE49-F238E27FC236}">
                <a16:creationId xmlns:a16="http://schemas.microsoft.com/office/drawing/2014/main" id="{412A384D-1473-4B7F-A242-17111710E028}"/>
              </a:ext>
            </a:extLst>
          </p:cNvPr>
          <p:cNvSpPr/>
          <p:nvPr/>
        </p:nvSpPr>
        <p:spPr>
          <a:xfrm>
            <a:off x="1783194" y="1540159"/>
            <a:ext cx="254352" cy="3446361"/>
          </a:xfrm>
          <a:prstGeom prst="rect">
            <a:avLst/>
          </a:prstGeom>
          <a:gradFill>
            <a:gsLst>
              <a:gs pos="0">
                <a:srgbClr val="A9BEE4"/>
              </a:gs>
              <a:gs pos="8000">
                <a:srgbClr val="A9BEE4"/>
              </a:gs>
              <a:gs pos="100000">
                <a:srgbClr val="E3573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47;gba7a5a5b27_1_38">
            <a:extLst>
              <a:ext uri="{FF2B5EF4-FFF2-40B4-BE49-F238E27FC236}">
                <a16:creationId xmlns:a16="http://schemas.microsoft.com/office/drawing/2014/main" id="{69610B74-AEC8-49E7-9F5E-3CB42D947874}"/>
              </a:ext>
            </a:extLst>
          </p:cNvPr>
          <p:cNvSpPr/>
          <p:nvPr/>
        </p:nvSpPr>
        <p:spPr>
          <a:xfrm>
            <a:off x="2611762" y="1571427"/>
            <a:ext cx="254352" cy="3446361"/>
          </a:xfrm>
          <a:prstGeom prst="rect">
            <a:avLst/>
          </a:prstGeom>
          <a:gradFill>
            <a:gsLst>
              <a:gs pos="0">
                <a:srgbClr val="A9BEE4"/>
              </a:gs>
              <a:gs pos="8000">
                <a:srgbClr val="A9BEE4"/>
              </a:gs>
              <a:gs pos="100000">
                <a:srgbClr val="E3573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248;gba7a5a5b27_1_38">
            <a:extLst>
              <a:ext uri="{FF2B5EF4-FFF2-40B4-BE49-F238E27FC236}">
                <a16:creationId xmlns:a16="http://schemas.microsoft.com/office/drawing/2014/main" id="{BE3C2C63-3C1C-4C52-B66A-933D745D3464}"/>
              </a:ext>
            </a:extLst>
          </p:cNvPr>
          <p:cNvGrpSpPr/>
          <p:nvPr/>
        </p:nvGrpSpPr>
        <p:grpSpPr>
          <a:xfrm>
            <a:off x="3302755" y="1571734"/>
            <a:ext cx="367868" cy="337446"/>
            <a:chOff x="4876800" y="831273"/>
            <a:chExt cx="200744" cy="517226"/>
          </a:xfrm>
        </p:grpSpPr>
        <p:sp>
          <p:nvSpPr>
            <p:cNvPr id="15" name="Google Shape;249;gba7a5a5b27_1_38">
              <a:extLst>
                <a:ext uri="{FF2B5EF4-FFF2-40B4-BE49-F238E27FC236}">
                  <a16:creationId xmlns:a16="http://schemas.microsoft.com/office/drawing/2014/main" id="{A341651F-9D34-4593-90EC-AAE0856C9F57}"/>
                </a:ext>
              </a:extLst>
            </p:cNvPr>
            <p:cNvSpPr/>
            <p:nvPr/>
          </p:nvSpPr>
          <p:spPr>
            <a:xfrm>
              <a:off x="4876800" y="831273"/>
              <a:ext cx="69000" cy="5172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0;gba7a5a5b27_1_38">
              <a:extLst>
                <a:ext uri="{FF2B5EF4-FFF2-40B4-BE49-F238E27FC236}">
                  <a16:creationId xmlns:a16="http://schemas.microsoft.com/office/drawing/2014/main" id="{46C3FE17-F285-4F6C-8AE9-2A2CB2C7B1BC}"/>
                </a:ext>
              </a:extLst>
            </p:cNvPr>
            <p:cNvSpPr/>
            <p:nvPr/>
          </p:nvSpPr>
          <p:spPr>
            <a:xfrm>
              <a:off x="4957544" y="1219199"/>
              <a:ext cx="120000" cy="1293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251;gba7a5a5b27_1_38">
            <a:extLst>
              <a:ext uri="{FF2B5EF4-FFF2-40B4-BE49-F238E27FC236}">
                <a16:creationId xmlns:a16="http://schemas.microsoft.com/office/drawing/2014/main" id="{5B5D5AC6-74A8-43C7-8600-2CB9F8501D9C}"/>
              </a:ext>
            </a:extLst>
          </p:cNvPr>
          <p:cNvGrpSpPr/>
          <p:nvPr/>
        </p:nvGrpSpPr>
        <p:grpSpPr>
          <a:xfrm>
            <a:off x="3067043" y="1568009"/>
            <a:ext cx="362114" cy="783290"/>
            <a:chOff x="4627419" y="831273"/>
            <a:chExt cx="197604" cy="1200600"/>
          </a:xfrm>
        </p:grpSpPr>
        <p:sp>
          <p:nvSpPr>
            <p:cNvPr id="18" name="Google Shape;252;gba7a5a5b27_1_38">
              <a:extLst>
                <a:ext uri="{FF2B5EF4-FFF2-40B4-BE49-F238E27FC236}">
                  <a16:creationId xmlns:a16="http://schemas.microsoft.com/office/drawing/2014/main" id="{CFF54E43-02E2-48CD-B42B-20A1E0F4E53A}"/>
                </a:ext>
              </a:extLst>
            </p:cNvPr>
            <p:cNvSpPr/>
            <p:nvPr/>
          </p:nvSpPr>
          <p:spPr>
            <a:xfrm>
              <a:off x="4627419" y="831273"/>
              <a:ext cx="69000" cy="12006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3;gba7a5a5b27_1_38">
              <a:extLst>
                <a:ext uri="{FF2B5EF4-FFF2-40B4-BE49-F238E27FC236}">
                  <a16:creationId xmlns:a16="http://schemas.microsoft.com/office/drawing/2014/main" id="{05EF91CB-8916-44FA-BD0D-7A29EE41DDE2}"/>
                </a:ext>
              </a:extLst>
            </p:cNvPr>
            <p:cNvSpPr/>
            <p:nvPr/>
          </p:nvSpPr>
          <p:spPr>
            <a:xfrm>
              <a:off x="4705023" y="1934610"/>
              <a:ext cx="120000" cy="906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54;gba7a5a5b27_1_38">
            <a:extLst>
              <a:ext uri="{FF2B5EF4-FFF2-40B4-BE49-F238E27FC236}">
                <a16:creationId xmlns:a16="http://schemas.microsoft.com/office/drawing/2014/main" id="{158BBCB4-D72B-4840-8996-DD7E90975150}"/>
              </a:ext>
            </a:extLst>
          </p:cNvPr>
          <p:cNvGrpSpPr/>
          <p:nvPr/>
        </p:nvGrpSpPr>
        <p:grpSpPr>
          <a:xfrm>
            <a:off x="2801800" y="1555776"/>
            <a:ext cx="333276" cy="3065636"/>
            <a:chOff x="4340674" y="831272"/>
            <a:chExt cx="181867" cy="4698900"/>
          </a:xfrm>
        </p:grpSpPr>
        <p:sp>
          <p:nvSpPr>
            <p:cNvPr id="21" name="Google Shape;255;gba7a5a5b27_1_38">
              <a:extLst>
                <a:ext uri="{FF2B5EF4-FFF2-40B4-BE49-F238E27FC236}">
                  <a16:creationId xmlns:a16="http://schemas.microsoft.com/office/drawing/2014/main" id="{3A5602B9-178A-4D13-A51A-92D6A206EEBA}"/>
                </a:ext>
              </a:extLst>
            </p:cNvPr>
            <p:cNvSpPr/>
            <p:nvPr/>
          </p:nvSpPr>
          <p:spPr>
            <a:xfrm>
              <a:off x="4340674" y="831272"/>
              <a:ext cx="61800" cy="46989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;gba7a5a5b27_1_38">
              <a:extLst>
                <a:ext uri="{FF2B5EF4-FFF2-40B4-BE49-F238E27FC236}">
                  <a16:creationId xmlns:a16="http://schemas.microsoft.com/office/drawing/2014/main" id="{DCF6A396-9D58-4F7E-8663-3709F257F624}"/>
                </a:ext>
              </a:extLst>
            </p:cNvPr>
            <p:cNvSpPr/>
            <p:nvPr/>
          </p:nvSpPr>
          <p:spPr>
            <a:xfrm>
              <a:off x="4402541" y="5400768"/>
              <a:ext cx="120000" cy="1293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57;gba7a5a5b27_1_38">
            <a:extLst>
              <a:ext uri="{FF2B5EF4-FFF2-40B4-BE49-F238E27FC236}">
                <a16:creationId xmlns:a16="http://schemas.microsoft.com/office/drawing/2014/main" id="{2E6F416B-E931-439D-886C-E02C88FC1D74}"/>
              </a:ext>
            </a:extLst>
          </p:cNvPr>
          <p:cNvSpPr/>
          <p:nvPr/>
        </p:nvSpPr>
        <p:spPr>
          <a:xfrm>
            <a:off x="2314064" y="3202433"/>
            <a:ext cx="562061" cy="1813456"/>
          </a:xfrm>
          <a:custGeom>
            <a:avLst/>
            <a:gdLst/>
            <a:ahLst/>
            <a:cxnLst/>
            <a:rect l="l" t="t" r="r" b="b"/>
            <a:pathLst>
              <a:path w="333813" h="2790684" extrusionOk="0">
                <a:moveTo>
                  <a:pt x="332103" y="0"/>
                </a:moveTo>
                <a:cubicBezTo>
                  <a:pt x="329024" y="15394"/>
                  <a:pt x="322866" y="30483"/>
                  <a:pt x="322866" y="46182"/>
                </a:cubicBezTo>
                <a:cubicBezTo>
                  <a:pt x="322866" y="120073"/>
                  <a:pt x="347498" y="27709"/>
                  <a:pt x="322866" y="101600"/>
                </a:cubicBezTo>
                <a:cubicBezTo>
                  <a:pt x="325945" y="123152"/>
                  <a:pt x="332103" y="140085"/>
                  <a:pt x="332103" y="166255"/>
                </a:cubicBezTo>
                <a:cubicBezTo>
                  <a:pt x="332103" y="192425"/>
                  <a:pt x="325945" y="238606"/>
                  <a:pt x="322866" y="258618"/>
                </a:cubicBezTo>
                <a:cubicBezTo>
                  <a:pt x="319787" y="278630"/>
                  <a:pt x="313630" y="263236"/>
                  <a:pt x="313630" y="286327"/>
                </a:cubicBezTo>
                <a:cubicBezTo>
                  <a:pt x="313630" y="309418"/>
                  <a:pt x="322866" y="361758"/>
                  <a:pt x="322866" y="397164"/>
                </a:cubicBezTo>
                <a:cubicBezTo>
                  <a:pt x="322866" y="432570"/>
                  <a:pt x="319540" y="465275"/>
                  <a:pt x="313630" y="498764"/>
                </a:cubicBezTo>
                <a:cubicBezTo>
                  <a:pt x="310246" y="517940"/>
                  <a:pt x="297521" y="493434"/>
                  <a:pt x="295157" y="554182"/>
                </a:cubicBezTo>
                <a:cubicBezTo>
                  <a:pt x="292793" y="614930"/>
                  <a:pt x="297906" y="775509"/>
                  <a:pt x="299445" y="863254"/>
                </a:cubicBezTo>
                <a:cubicBezTo>
                  <a:pt x="300984" y="950999"/>
                  <a:pt x="300491" y="1010555"/>
                  <a:pt x="304394" y="1080655"/>
                </a:cubicBezTo>
                <a:cubicBezTo>
                  <a:pt x="308297" y="1150755"/>
                  <a:pt x="294473" y="1198671"/>
                  <a:pt x="322866" y="1283855"/>
                </a:cubicBezTo>
                <a:cubicBezTo>
                  <a:pt x="319787" y="1342352"/>
                  <a:pt x="313630" y="1400768"/>
                  <a:pt x="313630" y="1459346"/>
                </a:cubicBezTo>
                <a:cubicBezTo>
                  <a:pt x="313630" y="1478073"/>
                  <a:pt x="322866" y="1499370"/>
                  <a:pt x="322866" y="1514764"/>
                </a:cubicBezTo>
                <a:cubicBezTo>
                  <a:pt x="322866" y="1530158"/>
                  <a:pt x="312090" y="1534776"/>
                  <a:pt x="313630" y="1551709"/>
                </a:cubicBezTo>
                <a:cubicBezTo>
                  <a:pt x="315170" y="1568642"/>
                  <a:pt x="331500" y="1613953"/>
                  <a:pt x="332103" y="1616364"/>
                </a:cubicBezTo>
                <a:cubicBezTo>
                  <a:pt x="328108" y="1648323"/>
                  <a:pt x="335182" y="1691794"/>
                  <a:pt x="332103" y="1745673"/>
                </a:cubicBezTo>
                <a:cubicBezTo>
                  <a:pt x="329024" y="1799552"/>
                  <a:pt x="318248" y="1896533"/>
                  <a:pt x="313630" y="1939636"/>
                </a:cubicBezTo>
                <a:cubicBezTo>
                  <a:pt x="310551" y="1961188"/>
                  <a:pt x="306076" y="1962570"/>
                  <a:pt x="304394" y="2004291"/>
                </a:cubicBezTo>
                <a:cubicBezTo>
                  <a:pt x="302712" y="2046012"/>
                  <a:pt x="303537" y="2133003"/>
                  <a:pt x="303537" y="2189960"/>
                </a:cubicBezTo>
                <a:cubicBezTo>
                  <a:pt x="303537" y="2246917"/>
                  <a:pt x="303701" y="2305899"/>
                  <a:pt x="304394" y="2346036"/>
                </a:cubicBezTo>
                <a:cubicBezTo>
                  <a:pt x="305087" y="2386173"/>
                  <a:pt x="306153" y="2389216"/>
                  <a:pt x="307692" y="2430780"/>
                </a:cubicBezTo>
                <a:cubicBezTo>
                  <a:pt x="309231" y="2472344"/>
                  <a:pt x="320172" y="2536555"/>
                  <a:pt x="313630" y="2595418"/>
                </a:cubicBezTo>
                <a:cubicBezTo>
                  <a:pt x="307088" y="2654281"/>
                  <a:pt x="306538" y="2752091"/>
                  <a:pt x="268437" y="2783956"/>
                </a:cubicBezTo>
                <a:cubicBezTo>
                  <a:pt x="230337" y="2797349"/>
                  <a:pt x="97721" y="2786611"/>
                  <a:pt x="85027" y="2786611"/>
                </a:cubicBezTo>
                <a:cubicBezTo>
                  <a:pt x="72712" y="2786611"/>
                  <a:pt x="0" y="2792461"/>
                  <a:pt x="0" y="2780146"/>
                </a:cubicBezTo>
              </a:path>
            </a:pathLst>
          </a:custGeom>
          <a:noFill/>
          <a:ln w="571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58;gba7a5a5b27_1_38">
            <a:extLst>
              <a:ext uri="{FF2B5EF4-FFF2-40B4-BE49-F238E27FC236}">
                <a16:creationId xmlns:a16="http://schemas.microsoft.com/office/drawing/2014/main" id="{E4AC8FF6-7035-441B-8938-15B96FB180C7}"/>
              </a:ext>
            </a:extLst>
          </p:cNvPr>
          <p:cNvGrpSpPr/>
          <p:nvPr/>
        </p:nvGrpSpPr>
        <p:grpSpPr>
          <a:xfrm>
            <a:off x="2302220" y="1565433"/>
            <a:ext cx="332198" cy="3085905"/>
            <a:chOff x="4658436" y="2346245"/>
            <a:chExt cx="189796" cy="2554500"/>
          </a:xfrm>
        </p:grpSpPr>
        <p:cxnSp>
          <p:nvCxnSpPr>
            <p:cNvPr id="25" name="Google Shape;259;gba7a5a5b27_1_38">
              <a:extLst>
                <a:ext uri="{FF2B5EF4-FFF2-40B4-BE49-F238E27FC236}">
                  <a16:creationId xmlns:a16="http://schemas.microsoft.com/office/drawing/2014/main" id="{93815D31-DCAF-4312-A419-143E299EC70F}"/>
                </a:ext>
              </a:extLst>
            </p:cNvPr>
            <p:cNvCxnSpPr/>
            <p:nvPr/>
          </p:nvCxnSpPr>
          <p:spPr>
            <a:xfrm>
              <a:off x="4658436" y="4875384"/>
              <a:ext cx="186300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260;gba7a5a5b27_1_38">
              <a:extLst>
                <a:ext uri="{FF2B5EF4-FFF2-40B4-BE49-F238E27FC236}">
                  <a16:creationId xmlns:a16="http://schemas.microsoft.com/office/drawing/2014/main" id="{1E40FE6C-52D6-4C79-91D3-EB4601C11802}"/>
                </a:ext>
              </a:extLst>
            </p:cNvPr>
            <p:cNvCxnSpPr/>
            <p:nvPr/>
          </p:nvCxnSpPr>
          <p:spPr>
            <a:xfrm>
              <a:off x="4844632" y="2346245"/>
              <a:ext cx="3600" cy="255450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7" name="Google Shape;261;gba7a5a5b27_1_38">
            <a:extLst>
              <a:ext uri="{FF2B5EF4-FFF2-40B4-BE49-F238E27FC236}">
                <a16:creationId xmlns:a16="http://schemas.microsoft.com/office/drawing/2014/main" id="{4A2AE126-3C78-41A4-A04B-1C18054CB3AF}"/>
              </a:ext>
            </a:extLst>
          </p:cNvPr>
          <p:cNvGrpSpPr/>
          <p:nvPr/>
        </p:nvGrpSpPr>
        <p:grpSpPr>
          <a:xfrm flipH="1">
            <a:off x="2019331" y="1540116"/>
            <a:ext cx="307381" cy="3111714"/>
            <a:chOff x="4658436" y="2346245"/>
            <a:chExt cx="189796" cy="2554500"/>
          </a:xfrm>
        </p:grpSpPr>
        <p:cxnSp>
          <p:nvCxnSpPr>
            <p:cNvPr id="28" name="Google Shape;262;gba7a5a5b27_1_38">
              <a:extLst>
                <a:ext uri="{FF2B5EF4-FFF2-40B4-BE49-F238E27FC236}">
                  <a16:creationId xmlns:a16="http://schemas.microsoft.com/office/drawing/2014/main" id="{A24207E2-C9D7-4BEB-8B25-8647C934AD83}"/>
                </a:ext>
              </a:extLst>
            </p:cNvPr>
            <p:cNvCxnSpPr/>
            <p:nvPr/>
          </p:nvCxnSpPr>
          <p:spPr>
            <a:xfrm>
              <a:off x="4658436" y="4875384"/>
              <a:ext cx="186300" cy="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263;gba7a5a5b27_1_38">
              <a:extLst>
                <a:ext uri="{FF2B5EF4-FFF2-40B4-BE49-F238E27FC236}">
                  <a16:creationId xmlns:a16="http://schemas.microsoft.com/office/drawing/2014/main" id="{DD57A943-67E9-47A1-BE2B-4B5B97C3B873}"/>
                </a:ext>
              </a:extLst>
            </p:cNvPr>
            <p:cNvCxnSpPr/>
            <p:nvPr/>
          </p:nvCxnSpPr>
          <p:spPr>
            <a:xfrm>
              <a:off x="4844632" y="2346245"/>
              <a:ext cx="3600" cy="255450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0" name="Google Shape;264;gba7a5a5b27_1_38">
            <a:extLst>
              <a:ext uri="{FF2B5EF4-FFF2-40B4-BE49-F238E27FC236}">
                <a16:creationId xmlns:a16="http://schemas.microsoft.com/office/drawing/2014/main" id="{7CAF3A8B-A78A-4454-9C99-7C5D7B20C81B}"/>
              </a:ext>
            </a:extLst>
          </p:cNvPr>
          <p:cNvGrpSpPr/>
          <p:nvPr/>
        </p:nvGrpSpPr>
        <p:grpSpPr>
          <a:xfrm flipH="1">
            <a:off x="968628" y="1571734"/>
            <a:ext cx="367868" cy="337446"/>
            <a:chOff x="4876800" y="831273"/>
            <a:chExt cx="200744" cy="517226"/>
          </a:xfrm>
        </p:grpSpPr>
        <p:sp>
          <p:nvSpPr>
            <p:cNvPr id="31" name="Google Shape;265;gba7a5a5b27_1_38">
              <a:extLst>
                <a:ext uri="{FF2B5EF4-FFF2-40B4-BE49-F238E27FC236}">
                  <a16:creationId xmlns:a16="http://schemas.microsoft.com/office/drawing/2014/main" id="{BD6A2A48-B9EB-49B7-8D15-EB470A5E2BD4}"/>
                </a:ext>
              </a:extLst>
            </p:cNvPr>
            <p:cNvSpPr/>
            <p:nvPr/>
          </p:nvSpPr>
          <p:spPr>
            <a:xfrm>
              <a:off x="4876800" y="831273"/>
              <a:ext cx="69000" cy="5172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6;gba7a5a5b27_1_38">
              <a:extLst>
                <a:ext uri="{FF2B5EF4-FFF2-40B4-BE49-F238E27FC236}">
                  <a16:creationId xmlns:a16="http://schemas.microsoft.com/office/drawing/2014/main" id="{D4570B91-C1EA-441C-92CC-68B4A857E90A}"/>
                </a:ext>
              </a:extLst>
            </p:cNvPr>
            <p:cNvSpPr/>
            <p:nvPr/>
          </p:nvSpPr>
          <p:spPr>
            <a:xfrm>
              <a:off x="4957544" y="1219199"/>
              <a:ext cx="120000" cy="1293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gba7a5a5b27_1_38">
            <a:extLst>
              <a:ext uri="{FF2B5EF4-FFF2-40B4-BE49-F238E27FC236}">
                <a16:creationId xmlns:a16="http://schemas.microsoft.com/office/drawing/2014/main" id="{456E6579-2EB0-4271-B42D-C03C33215C51}"/>
              </a:ext>
            </a:extLst>
          </p:cNvPr>
          <p:cNvGrpSpPr/>
          <p:nvPr/>
        </p:nvGrpSpPr>
        <p:grpSpPr>
          <a:xfrm flipH="1">
            <a:off x="1210096" y="1568009"/>
            <a:ext cx="362114" cy="783290"/>
            <a:chOff x="4627419" y="831273"/>
            <a:chExt cx="197604" cy="1200600"/>
          </a:xfrm>
        </p:grpSpPr>
        <p:sp>
          <p:nvSpPr>
            <p:cNvPr id="34" name="Google Shape;268;gba7a5a5b27_1_38">
              <a:extLst>
                <a:ext uri="{FF2B5EF4-FFF2-40B4-BE49-F238E27FC236}">
                  <a16:creationId xmlns:a16="http://schemas.microsoft.com/office/drawing/2014/main" id="{B0EC54D9-BDC0-49EA-99F0-7FD51B1FED94}"/>
                </a:ext>
              </a:extLst>
            </p:cNvPr>
            <p:cNvSpPr/>
            <p:nvPr/>
          </p:nvSpPr>
          <p:spPr>
            <a:xfrm>
              <a:off x="4627419" y="831273"/>
              <a:ext cx="69000" cy="12006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gba7a5a5b27_1_38">
              <a:extLst>
                <a:ext uri="{FF2B5EF4-FFF2-40B4-BE49-F238E27FC236}">
                  <a16:creationId xmlns:a16="http://schemas.microsoft.com/office/drawing/2014/main" id="{14E08066-5970-40AB-801E-16A28273F9BA}"/>
                </a:ext>
              </a:extLst>
            </p:cNvPr>
            <p:cNvSpPr/>
            <p:nvPr/>
          </p:nvSpPr>
          <p:spPr>
            <a:xfrm>
              <a:off x="4705023" y="1934610"/>
              <a:ext cx="120000" cy="906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70;gba7a5a5b27_1_38">
            <a:extLst>
              <a:ext uri="{FF2B5EF4-FFF2-40B4-BE49-F238E27FC236}">
                <a16:creationId xmlns:a16="http://schemas.microsoft.com/office/drawing/2014/main" id="{3A0BDFF7-E0A4-4DCA-A237-DB56722D961F}"/>
              </a:ext>
            </a:extLst>
          </p:cNvPr>
          <p:cNvGrpSpPr/>
          <p:nvPr/>
        </p:nvGrpSpPr>
        <p:grpSpPr>
          <a:xfrm flipH="1">
            <a:off x="1513785" y="1522668"/>
            <a:ext cx="342205" cy="3096108"/>
            <a:chOff x="4364182" y="831273"/>
            <a:chExt cx="186740" cy="4670400"/>
          </a:xfrm>
        </p:grpSpPr>
        <p:sp>
          <p:nvSpPr>
            <p:cNvPr id="37" name="Google Shape;271;gba7a5a5b27_1_38">
              <a:extLst>
                <a:ext uri="{FF2B5EF4-FFF2-40B4-BE49-F238E27FC236}">
                  <a16:creationId xmlns:a16="http://schemas.microsoft.com/office/drawing/2014/main" id="{655D008D-38BC-49C4-8760-11B27D47017C}"/>
                </a:ext>
              </a:extLst>
            </p:cNvPr>
            <p:cNvSpPr/>
            <p:nvPr/>
          </p:nvSpPr>
          <p:spPr>
            <a:xfrm>
              <a:off x="4364182" y="831273"/>
              <a:ext cx="69000" cy="4670400"/>
            </a:xfrm>
            <a:prstGeom prst="rect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gba7a5a5b27_1_38">
              <a:extLst>
                <a:ext uri="{FF2B5EF4-FFF2-40B4-BE49-F238E27FC236}">
                  <a16:creationId xmlns:a16="http://schemas.microsoft.com/office/drawing/2014/main" id="{D0F5658E-F4EE-4614-82D5-7449DCB2F3AA}"/>
                </a:ext>
              </a:extLst>
            </p:cNvPr>
            <p:cNvSpPr/>
            <p:nvPr/>
          </p:nvSpPr>
          <p:spPr>
            <a:xfrm>
              <a:off x="4430922" y="5362285"/>
              <a:ext cx="120000" cy="129300"/>
            </a:xfrm>
            <a:prstGeom prst="rtTriangle">
              <a:avLst/>
            </a:prstGeom>
            <a:solidFill>
              <a:srgbClr val="3F3F3F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73;gba7a5a5b27_1_38">
            <a:extLst>
              <a:ext uri="{FF2B5EF4-FFF2-40B4-BE49-F238E27FC236}">
                <a16:creationId xmlns:a16="http://schemas.microsoft.com/office/drawing/2014/main" id="{E0EDFE3F-BEC2-4421-999E-87C311A800CE}"/>
              </a:ext>
            </a:extLst>
          </p:cNvPr>
          <p:cNvSpPr/>
          <p:nvPr/>
        </p:nvSpPr>
        <p:spPr>
          <a:xfrm flipH="1">
            <a:off x="1763128" y="3184942"/>
            <a:ext cx="562061" cy="1813456"/>
          </a:xfrm>
          <a:custGeom>
            <a:avLst/>
            <a:gdLst/>
            <a:ahLst/>
            <a:cxnLst/>
            <a:rect l="l" t="t" r="r" b="b"/>
            <a:pathLst>
              <a:path w="333813" h="2790684" extrusionOk="0">
                <a:moveTo>
                  <a:pt x="332103" y="0"/>
                </a:moveTo>
                <a:cubicBezTo>
                  <a:pt x="329024" y="15394"/>
                  <a:pt x="322866" y="30483"/>
                  <a:pt x="322866" y="46182"/>
                </a:cubicBezTo>
                <a:cubicBezTo>
                  <a:pt x="322866" y="120073"/>
                  <a:pt x="347498" y="27709"/>
                  <a:pt x="322866" y="101600"/>
                </a:cubicBezTo>
                <a:cubicBezTo>
                  <a:pt x="325945" y="123152"/>
                  <a:pt x="332103" y="140085"/>
                  <a:pt x="332103" y="166255"/>
                </a:cubicBezTo>
                <a:cubicBezTo>
                  <a:pt x="332103" y="192425"/>
                  <a:pt x="325945" y="238606"/>
                  <a:pt x="322866" y="258618"/>
                </a:cubicBezTo>
                <a:cubicBezTo>
                  <a:pt x="319787" y="278630"/>
                  <a:pt x="313630" y="263236"/>
                  <a:pt x="313630" y="286327"/>
                </a:cubicBezTo>
                <a:cubicBezTo>
                  <a:pt x="313630" y="309418"/>
                  <a:pt x="322866" y="361758"/>
                  <a:pt x="322866" y="397164"/>
                </a:cubicBezTo>
                <a:cubicBezTo>
                  <a:pt x="322866" y="432570"/>
                  <a:pt x="319540" y="465275"/>
                  <a:pt x="313630" y="498764"/>
                </a:cubicBezTo>
                <a:cubicBezTo>
                  <a:pt x="310246" y="517940"/>
                  <a:pt x="297521" y="493434"/>
                  <a:pt x="295157" y="554182"/>
                </a:cubicBezTo>
                <a:cubicBezTo>
                  <a:pt x="292793" y="614930"/>
                  <a:pt x="297906" y="775509"/>
                  <a:pt x="299445" y="863254"/>
                </a:cubicBezTo>
                <a:cubicBezTo>
                  <a:pt x="300984" y="950999"/>
                  <a:pt x="300491" y="1010555"/>
                  <a:pt x="304394" y="1080655"/>
                </a:cubicBezTo>
                <a:cubicBezTo>
                  <a:pt x="308297" y="1150755"/>
                  <a:pt x="294473" y="1198671"/>
                  <a:pt x="322866" y="1283855"/>
                </a:cubicBezTo>
                <a:cubicBezTo>
                  <a:pt x="319787" y="1342352"/>
                  <a:pt x="313630" y="1400768"/>
                  <a:pt x="313630" y="1459346"/>
                </a:cubicBezTo>
                <a:cubicBezTo>
                  <a:pt x="313630" y="1478073"/>
                  <a:pt x="322866" y="1499370"/>
                  <a:pt x="322866" y="1514764"/>
                </a:cubicBezTo>
                <a:cubicBezTo>
                  <a:pt x="322866" y="1530158"/>
                  <a:pt x="312090" y="1534776"/>
                  <a:pt x="313630" y="1551709"/>
                </a:cubicBezTo>
                <a:cubicBezTo>
                  <a:pt x="315170" y="1568642"/>
                  <a:pt x="331500" y="1613953"/>
                  <a:pt x="332103" y="1616364"/>
                </a:cubicBezTo>
                <a:cubicBezTo>
                  <a:pt x="328108" y="1648323"/>
                  <a:pt x="335182" y="1691794"/>
                  <a:pt x="332103" y="1745673"/>
                </a:cubicBezTo>
                <a:cubicBezTo>
                  <a:pt x="329024" y="1799552"/>
                  <a:pt x="318248" y="1896533"/>
                  <a:pt x="313630" y="1939636"/>
                </a:cubicBezTo>
                <a:cubicBezTo>
                  <a:pt x="310551" y="1961188"/>
                  <a:pt x="306076" y="1962570"/>
                  <a:pt x="304394" y="2004291"/>
                </a:cubicBezTo>
                <a:cubicBezTo>
                  <a:pt x="302712" y="2046012"/>
                  <a:pt x="303537" y="2133003"/>
                  <a:pt x="303537" y="2189960"/>
                </a:cubicBezTo>
                <a:cubicBezTo>
                  <a:pt x="303537" y="2246917"/>
                  <a:pt x="303701" y="2305899"/>
                  <a:pt x="304394" y="2346036"/>
                </a:cubicBezTo>
                <a:cubicBezTo>
                  <a:pt x="305087" y="2386173"/>
                  <a:pt x="306153" y="2389216"/>
                  <a:pt x="307692" y="2430780"/>
                </a:cubicBezTo>
                <a:cubicBezTo>
                  <a:pt x="309231" y="2472344"/>
                  <a:pt x="320172" y="2536555"/>
                  <a:pt x="313630" y="2595418"/>
                </a:cubicBezTo>
                <a:cubicBezTo>
                  <a:pt x="307088" y="2654281"/>
                  <a:pt x="306538" y="2752091"/>
                  <a:pt x="268437" y="2783956"/>
                </a:cubicBezTo>
                <a:cubicBezTo>
                  <a:pt x="230337" y="2797349"/>
                  <a:pt x="97721" y="2786611"/>
                  <a:pt x="85027" y="2786611"/>
                </a:cubicBezTo>
                <a:cubicBezTo>
                  <a:pt x="72712" y="2786611"/>
                  <a:pt x="0" y="2792461"/>
                  <a:pt x="0" y="2780146"/>
                </a:cubicBezTo>
              </a:path>
            </a:pathLst>
          </a:custGeom>
          <a:noFill/>
          <a:ln w="571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" name="Google Shape;274;gba7a5a5b27_1_38">
            <a:extLst>
              <a:ext uri="{FF2B5EF4-FFF2-40B4-BE49-F238E27FC236}">
                <a16:creationId xmlns:a16="http://schemas.microsoft.com/office/drawing/2014/main" id="{E4705B7C-411E-481E-BDE2-E45C1713474E}"/>
              </a:ext>
            </a:extLst>
          </p:cNvPr>
          <p:cNvCxnSpPr/>
          <p:nvPr/>
        </p:nvCxnSpPr>
        <p:spPr>
          <a:xfrm>
            <a:off x="2399915" y="1574875"/>
            <a:ext cx="0" cy="2793773"/>
          </a:xfrm>
          <a:prstGeom prst="straightConnector1">
            <a:avLst/>
          </a:prstGeom>
          <a:noFill/>
          <a:ln w="381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275;gba7a5a5b27_1_38">
            <a:extLst>
              <a:ext uri="{FF2B5EF4-FFF2-40B4-BE49-F238E27FC236}">
                <a16:creationId xmlns:a16="http://schemas.microsoft.com/office/drawing/2014/main" id="{6F7F0385-16F1-4076-A058-0E5B0D4FE8E8}"/>
              </a:ext>
            </a:extLst>
          </p:cNvPr>
          <p:cNvCxnSpPr/>
          <p:nvPr/>
        </p:nvCxnSpPr>
        <p:spPr>
          <a:xfrm>
            <a:off x="2561630" y="2307780"/>
            <a:ext cx="0" cy="437563"/>
          </a:xfrm>
          <a:prstGeom prst="straightConnector1">
            <a:avLst/>
          </a:prstGeom>
          <a:noFill/>
          <a:ln w="38100" cap="flat" cmpd="sng">
            <a:solidFill>
              <a:srgbClr val="4472C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" name="Google Shape;277;gba7a5a5b27_1_38">
            <a:extLst>
              <a:ext uri="{FF2B5EF4-FFF2-40B4-BE49-F238E27FC236}">
                <a16:creationId xmlns:a16="http://schemas.microsoft.com/office/drawing/2014/main" id="{25A892FD-C5DD-46FF-9264-DEF0E8021709}"/>
              </a:ext>
            </a:extLst>
          </p:cNvPr>
          <p:cNvCxnSpPr/>
          <p:nvPr/>
        </p:nvCxnSpPr>
        <p:spPr>
          <a:xfrm rot="10800000">
            <a:off x="2325189" y="3990997"/>
            <a:ext cx="0" cy="482641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3" name="Google Shape;278;gba7a5a5b27_1_38">
            <a:extLst>
              <a:ext uri="{FF2B5EF4-FFF2-40B4-BE49-F238E27FC236}">
                <a16:creationId xmlns:a16="http://schemas.microsoft.com/office/drawing/2014/main" id="{99E60648-A99B-4B81-9758-1DB9A4F461CF}"/>
              </a:ext>
            </a:extLst>
          </p:cNvPr>
          <p:cNvCxnSpPr/>
          <p:nvPr/>
        </p:nvCxnSpPr>
        <p:spPr>
          <a:xfrm>
            <a:off x="2255837" y="1565433"/>
            <a:ext cx="0" cy="2813461"/>
          </a:xfrm>
          <a:prstGeom prst="straightConnector1">
            <a:avLst/>
          </a:prstGeom>
          <a:noFill/>
          <a:ln w="38100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" name="Google Shape;279;gba7a5a5b27_1_38">
            <a:extLst>
              <a:ext uri="{FF2B5EF4-FFF2-40B4-BE49-F238E27FC236}">
                <a16:creationId xmlns:a16="http://schemas.microsoft.com/office/drawing/2014/main" id="{E91DACD5-0E19-4F20-B53D-4A41DB84FCD9}"/>
              </a:ext>
            </a:extLst>
          </p:cNvPr>
          <p:cNvCxnSpPr/>
          <p:nvPr/>
        </p:nvCxnSpPr>
        <p:spPr>
          <a:xfrm>
            <a:off x="2146324" y="1565433"/>
            <a:ext cx="0" cy="281346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" name="Google Shape;280;gba7a5a5b27_1_38">
            <a:extLst>
              <a:ext uri="{FF2B5EF4-FFF2-40B4-BE49-F238E27FC236}">
                <a16:creationId xmlns:a16="http://schemas.microsoft.com/office/drawing/2014/main" id="{29FD245E-3031-401A-B7A5-2CAA987BC36A}"/>
              </a:ext>
            </a:extLst>
          </p:cNvPr>
          <p:cNvCxnSpPr>
            <a:cxnSpLocks/>
          </p:cNvCxnSpPr>
          <p:nvPr/>
        </p:nvCxnSpPr>
        <p:spPr>
          <a:xfrm>
            <a:off x="2503653" y="1574826"/>
            <a:ext cx="0" cy="281346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" name="Google Shape;281;gba7a5a5b27_1_38">
            <a:extLst>
              <a:ext uri="{FF2B5EF4-FFF2-40B4-BE49-F238E27FC236}">
                <a16:creationId xmlns:a16="http://schemas.microsoft.com/office/drawing/2014/main" id="{39FE4A17-D1FB-40A2-98D0-A993867565C2}"/>
              </a:ext>
            </a:extLst>
          </p:cNvPr>
          <p:cNvSpPr/>
          <p:nvPr/>
        </p:nvSpPr>
        <p:spPr>
          <a:xfrm>
            <a:off x="2390415" y="4291801"/>
            <a:ext cx="113238" cy="84456"/>
          </a:xfrm>
          <a:prstGeom prst="rect">
            <a:avLst/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82;gba7a5a5b27_1_38">
            <a:extLst>
              <a:ext uri="{FF2B5EF4-FFF2-40B4-BE49-F238E27FC236}">
                <a16:creationId xmlns:a16="http://schemas.microsoft.com/office/drawing/2014/main" id="{9C749598-4BD7-4037-A931-D5C9EF0B11B2}"/>
              </a:ext>
            </a:extLst>
          </p:cNvPr>
          <p:cNvSpPr/>
          <p:nvPr/>
        </p:nvSpPr>
        <p:spPr>
          <a:xfrm>
            <a:off x="2144237" y="4299820"/>
            <a:ext cx="113238" cy="84456"/>
          </a:xfrm>
          <a:prstGeom prst="rect">
            <a:avLst/>
          </a:prstGeom>
          <a:solidFill>
            <a:srgbClr val="4472C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" name="Google Shape;283;gba7a5a5b27_1_38">
            <a:extLst>
              <a:ext uri="{FF2B5EF4-FFF2-40B4-BE49-F238E27FC236}">
                <a16:creationId xmlns:a16="http://schemas.microsoft.com/office/drawing/2014/main" id="{AA9E5966-CADA-4EB4-8548-E68E9E1D2CF2}"/>
              </a:ext>
            </a:extLst>
          </p:cNvPr>
          <p:cNvCxnSpPr/>
          <p:nvPr/>
        </p:nvCxnSpPr>
        <p:spPr>
          <a:xfrm rot="10800000">
            <a:off x="2328267" y="2787366"/>
            <a:ext cx="0" cy="482641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9" name="Google Shape;284;gba7a5a5b27_1_38">
            <a:extLst>
              <a:ext uri="{FF2B5EF4-FFF2-40B4-BE49-F238E27FC236}">
                <a16:creationId xmlns:a16="http://schemas.microsoft.com/office/drawing/2014/main" id="{159B563D-543B-423F-B9D0-13BBF9A284A5}"/>
              </a:ext>
            </a:extLst>
          </p:cNvPr>
          <p:cNvSpPr/>
          <p:nvPr/>
        </p:nvSpPr>
        <p:spPr>
          <a:xfrm>
            <a:off x="2790963" y="3936281"/>
            <a:ext cx="113238" cy="5414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85;gba7a5a5b27_1_38">
            <a:extLst>
              <a:ext uri="{FF2B5EF4-FFF2-40B4-BE49-F238E27FC236}">
                <a16:creationId xmlns:a16="http://schemas.microsoft.com/office/drawing/2014/main" id="{1960C212-0564-4433-BF6D-8B260D6A1A2D}"/>
              </a:ext>
            </a:extLst>
          </p:cNvPr>
          <p:cNvSpPr/>
          <p:nvPr/>
        </p:nvSpPr>
        <p:spPr>
          <a:xfrm>
            <a:off x="2794500" y="4178173"/>
            <a:ext cx="113238" cy="5414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286;gba7a5a5b27_1_38">
            <a:extLst>
              <a:ext uri="{FF2B5EF4-FFF2-40B4-BE49-F238E27FC236}">
                <a16:creationId xmlns:a16="http://schemas.microsoft.com/office/drawing/2014/main" id="{86661D7A-37BB-48D7-B3CB-469C1D7C2287}"/>
              </a:ext>
            </a:extLst>
          </p:cNvPr>
          <p:cNvSpPr/>
          <p:nvPr/>
        </p:nvSpPr>
        <p:spPr>
          <a:xfrm>
            <a:off x="1728902" y="3939893"/>
            <a:ext cx="113238" cy="5414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87;gba7a5a5b27_1_38">
            <a:extLst>
              <a:ext uri="{FF2B5EF4-FFF2-40B4-BE49-F238E27FC236}">
                <a16:creationId xmlns:a16="http://schemas.microsoft.com/office/drawing/2014/main" id="{36EDF858-6384-4996-95DC-B149802E1378}"/>
              </a:ext>
            </a:extLst>
          </p:cNvPr>
          <p:cNvSpPr/>
          <p:nvPr/>
        </p:nvSpPr>
        <p:spPr>
          <a:xfrm>
            <a:off x="1737740" y="4219695"/>
            <a:ext cx="113238" cy="54145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" name="Google Shape;276;gba7a5a5b27_1_38">
            <a:extLst>
              <a:ext uri="{FF2B5EF4-FFF2-40B4-BE49-F238E27FC236}">
                <a16:creationId xmlns:a16="http://schemas.microsoft.com/office/drawing/2014/main" id="{5F378D0F-F118-4C72-9177-D210BC47594E}"/>
              </a:ext>
            </a:extLst>
          </p:cNvPr>
          <p:cNvCxnSpPr/>
          <p:nvPr/>
        </p:nvCxnSpPr>
        <p:spPr>
          <a:xfrm>
            <a:off x="2100450" y="2313619"/>
            <a:ext cx="0" cy="437563"/>
          </a:xfrm>
          <a:prstGeom prst="straightConnector1">
            <a:avLst/>
          </a:prstGeom>
          <a:noFill/>
          <a:ln w="38100" cap="flat" cmpd="sng">
            <a:solidFill>
              <a:srgbClr val="4472C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54" name="Graphic 53" descr="Arrow circle with solid fill">
            <a:extLst>
              <a:ext uri="{FF2B5EF4-FFF2-40B4-BE49-F238E27FC236}">
                <a16:creationId xmlns:a16="http://schemas.microsoft.com/office/drawing/2014/main" id="{B51B1D93-1AE4-4C89-9AC2-74C1BFC98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2202" y="4968091"/>
            <a:ext cx="914400" cy="914400"/>
          </a:xfrm>
          <a:prstGeom prst="rect">
            <a:avLst/>
          </a:prstGeom>
        </p:spPr>
      </p:pic>
      <p:sp>
        <p:nvSpPr>
          <p:cNvPr id="55" name="Google Shape;288;gba7a5a5b27_1_38">
            <a:extLst>
              <a:ext uri="{FF2B5EF4-FFF2-40B4-BE49-F238E27FC236}">
                <a16:creationId xmlns:a16="http://schemas.microsoft.com/office/drawing/2014/main" id="{5AEC9528-7645-4F08-96D2-C6C29B72E37D}"/>
              </a:ext>
            </a:extLst>
          </p:cNvPr>
          <p:cNvSpPr txBox="1"/>
          <p:nvPr/>
        </p:nvSpPr>
        <p:spPr>
          <a:xfrm>
            <a:off x="1728158" y="5222624"/>
            <a:ext cx="128378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rPr>
              <a:t>HeatRoot™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Kaushan Script"/>
              <a:cs typeface="Calibri" panose="020F0502020204030204" pitchFamily="34" charset="0"/>
              <a:sym typeface="Kaushan Scrip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67752D-D055-41FE-8C5B-B0BC5D6AB42D}"/>
              </a:ext>
            </a:extLst>
          </p:cNvPr>
          <p:cNvSpPr txBox="1"/>
          <p:nvPr/>
        </p:nvSpPr>
        <p:spPr>
          <a:xfrm>
            <a:off x="140586" y="4578756"/>
            <a:ext cx="127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Natural convection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EF38207-C412-4F1F-99B7-FBB5B8D6D7F1}"/>
              </a:ext>
            </a:extLst>
          </p:cNvPr>
          <p:cNvCxnSpPr/>
          <p:nvPr/>
        </p:nvCxnSpPr>
        <p:spPr>
          <a:xfrm>
            <a:off x="1188531" y="4861618"/>
            <a:ext cx="721839" cy="375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817CE0-7269-4E79-BA04-347AC55E9A6C}"/>
              </a:ext>
            </a:extLst>
          </p:cNvPr>
          <p:cNvGrpSpPr/>
          <p:nvPr/>
        </p:nvGrpSpPr>
        <p:grpSpPr>
          <a:xfrm>
            <a:off x="3780306" y="1044457"/>
            <a:ext cx="8125731" cy="3802721"/>
            <a:chOff x="3968520" y="1721113"/>
            <a:chExt cx="8125731" cy="3802721"/>
          </a:xfrm>
        </p:grpSpPr>
        <p:sp>
          <p:nvSpPr>
            <p:cNvPr id="62" name="Google Shape;298;gba7a5a5b27_1_38">
              <a:extLst>
                <a:ext uri="{FF2B5EF4-FFF2-40B4-BE49-F238E27FC236}">
                  <a16:creationId xmlns:a16="http://schemas.microsoft.com/office/drawing/2014/main" id="{8FD25A11-E1F4-4A29-B516-AB9991F0EB46}"/>
                </a:ext>
              </a:extLst>
            </p:cNvPr>
            <p:cNvSpPr txBox="1"/>
            <p:nvPr/>
          </p:nvSpPr>
          <p:spPr>
            <a:xfrm>
              <a:off x="3968520" y="1721113"/>
              <a:ext cx="8125731" cy="2262117"/>
            </a:xfrm>
            <a:prstGeom prst="rect">
              <a:avLst/>
            </a:prstGeom>
            <a:solidFill>
              <a:schemeClr val="lt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  <a:tabLst/>
                <a:defRPr/>
              </a:pPr>
              <a:r>
                <a:rPr kumimoji="0" lang="en-US" sz="21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HeatRoot™</a:t>
              </a:r>
              <a:endParaRPr kumimoji="0" sz="2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marR="0" lvl="0" indent="-349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/>
                  <a:sym typeface="Arial"/>
                </a:rPr>
                <a:t>Acts as chimney for heat from deeper formations.</a:t>
              </a:r>
            </a:p>
            <a:p>
              <a:pPr marL="457200" marR="0" lvl="0" indent="-349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Equivalent to tens of kilometers of horizontal wellbores.</a:t>
              </a:r>
            </a:p>
            <a:p>
              <a:pPr marL="457200" marR="0" lvl="0" indent="-349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/>
                  <a:sym typeface="Arial"/>
                </a:rPr>
                <a:t>Boosts the heat harvesting and therefore power generated and ensures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sustainable heat harvest over time.</a:t>
              </a:r>
            </a:p>
            <a:p>
              <a:pPr marL="457200" marR="0" lvl="0" indent="-349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Unlike conventional and Enhanced Geothermal Systems (EGS), the Sage closed loop system will have no:</a:t>
              </a:r>
            </a:p>
          </p:txBody>
        </p:sp>
        <p:sp>
          <p:nvSpPr>
            <p:cNvPr id="63" name="Google Shape;298;gba7a5a5b27_1_38">
              <a:extLst>
                <a:ext uri="{FF2B5EF4-FFF2-40B4-BE49-F238E27FC236}">
                  <a16:creationId xmlns:a16="http://schemas.microsoft.com/office/drawing/2014/main" id="{D0B80AFF-ABD3-4DCA-A152-40BE04F0A99A}"/>
                </a:ext>
              </a:extLst>
            </p:cNvPr>
            <p:cNvSpPr txBox="1"/>
            <p:nvPr/>
          </p:nvSpPr>
          <p:spPr>
            <a:xfrm>
              <a:off x="3973741" y="3892659"/>
              <a:ext cx="4028730" cy="1631175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685800" marR="0" lvl="6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Discharge to air, including hydrogen sulfide or steam, during plant operations</a:t>
              </a:r>
            </a:p>
            <a:p>
              <a:pPr marL="685800" marR="0" lvl="6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900"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Fluid exchange/loss with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the subsurface formations.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553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4BC00AD-AD93-4060-8E36-F990BDF36BB9}"/>
              </a:ext>
            </a:extLst>
          </p:cNvPr>
          <p:cNvSpPr txBox="1"/>
          <p:nvPr/>
        </p:nvSpPr>
        <p:spPr>
          <a:xfrm>
            <a:off x="31053" y="2400405"/>
            <a:ext cx="149784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2% of resources generate 99% of installed geothermal capacity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0DD5D1-9539-4303-A86B-D73BD00558FA}"/>
              </a:ext>
            </a:extLst>
          </p:cNvPr>
          <p:cNvGraphicFramePr/>
          <p:nvPr/>
        </p:nvGraphicFramePr>
        <p:xfrm>
          <a:off x="4140" y="2682278"/>
          <a:ext cx="3699012" cy="304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CE3F650-9407-4AAA-B5AA-589CA25A5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Dry Rock - Opportunity for Unlimited Power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E35AC-ECC9-4F45-B67C-7F3C090F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2D490-819A-41C3-8097-60DDC07D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951DB1-6CA1-4853-8895-C614DA43AD85}"/>
              </a:ext>
            </a:extLst>
          </p:cNvPr>
          <p:cNvSpPr txBox="1"/>
          <p:nvPr/>
        </p:nvSpPr>
        <p:spPr>
          <a:xfrm>
            <a:off x="250251" y="948641"/>
            <a:ext cx="11551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Hot Dry Rock technology is proven, it provides UNLIMITED geothermal power opportunity!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F2ADE2-B65A-40FD-B866-70FD62B22A07}"/>
              </a:ext>
            </a:extLst>
          </p:cNvPr>
          <p:cNvSpPr txBox="1"/>
          <p:nvPr/>
        </p:nvSpPr>
        <p:spPr>
          <a:xfrm>
            <a:off x="9182034" y="2040698"/>
            <a:ext cx="260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Sage’s sCO2 Turbine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18D70D-F932-4880-B6F0-7332B187E075}"/>
              </a:ext>
            </a:extLst>
          </p:cNvPr>
          <p:cNvSpPr txBox="1"/>
          <p:nvPr/>
        </p:nvSpPr>
        <p:spPr>
          <a:xfrm>
            <a:off x="688913" y="2009515"/>
            <a:ext cx="237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Geothermal resources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506AEA-FF68-47C5-AFCC-8B2DBFB66EC3}"/>
              </a:ext>
            </a:extLst>
          </p:cNvPr>
          <p:cNvCxnSpPr>
            <a:cxnSpLocks/>
          </p:cNvCxnSpPr>
          <p:nvPr/>
        </p:nvCxnSpPr>
        <p:spPr>
          <a:xfrm>
            <a:off x="1467350" y="2772648"/>
            <a:ext cx="431071" cy="204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2F30B7B-24B8-4ED8-8A06-E5A1E632832F}"/>
              </a:ext>
            </a:extLst>
          </p:cNvPr>
          <p:cNvSpPr txBox="1"/>
          <p:nvPr/>
        </p:nvSpPr>
        <p:spPr>
          <a:xfrm>
            <a:off x="4649909" y="2025106"/>
            <a:ext cx="275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Sage’s technologies</a:t>
            </a:r>
          </a:p>
        </p:txBody>
      </p:sp>
      <p:pic>
        <p:nvPicPr>
          <p:cNvPr id="6" name="Picture 5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7EED82E8-5CDD-4A06-80FF-3EB6D7CF2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503" y="2791698"/>
            <a:ext cx="2746600" cy="24760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EDF4C3-5860-41BB-8DD1-7D78550141EC}"/>
              </a:ext>
            </a:extLst>
          </p:cNvPr>
          <p:cNvGrpSpPr/>
          <p:nvPr/>
        </p:nvGrpSpPr>
        <p:grpSpPr>
          <a:xfrm>
            <a:off x="3725821" y="2376994"/>
            <a:ext cx="1989176" cy="2600111"/>
            <a:chOff x="968628" y="1486697"/>
            <a:chExt cx="2701995" cy="4430995"/>
          </a:xfrm>
        </p:grpSpPr>
        <p:cxnSp>
          <p:nvCxnSpPr>
            <p:cNvPr id="25" name="Google Shape;244;gba7a5a5b27_1_38">
              <a:extLst>
                <a:ext uri="{FF2B5EF4-FFF2-40B4-BE49-F238E27FC236}">
                  <a16:creationId xmlns:a16="http://schemas.microsoft.com/office/drawing/2014/main" id="{2FB57076-0337-4A0B-9BCB-C24C6FF1161E}"/>
                </a:ext>
              </a:extLst>
            </p:cNvPr>
            <p:cNvCxnSpPr/>
            <p:nvPr/>
          </p:nvCxnSpPr>
          <p:spPr>
            <a:xfrm rot="10800000">
              <a:off x="2327658" y="1486697"/>
              <a:ext cx="0" cy="52045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6" name="Google Shape;242;gba7a5a5b27_1_38">
              <a:extLst>
                <a:ext uri="{FF2B5EF4-FFF2-40B4-BE49-F238E27FC236}">
                  <a16:creationId xmlns:a16="http://schemas.microsoft.com/office/drawing/2014/main" id="{D385A2EB-ED51-4CA4-8F23-83A961018DD7}"/>
                </a:ext>
              </a:extLst>
            </p:cNvPr>
            <p:cNvSpPr/>
            <p:nvPr/>
          </p:nvSpPr>
          <p:spPr>
            <a:xfrm>
              <a:off x="1572520" y="3524695"/>
              <a:ext cx="1494290" cy="2392997"/>
            </a:xfrm>
            <a:prstGeom prst="ellipse">
              <a:avLst/>
            </a:prstGeom>
            <a:gradFill>
              <a:gsLst>
                <a:gs pos="0">
                  <a:srgbClr val="FF7E7E"/>
                </a:gs>
                <a:gs pos="50000">
                  <a:srgbClr val="FFB1B1"/>
                </a:gs>
                <a:gs pos="100000">
                  <a:srgbClr val="FFD9D9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>
              <a:solidFill>
                <a:srgbClr val="FEE599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3;gba7a5a5b27_1_38">
              <a:extLst>
                <a:ext uri="{FF2B5EF4-FFF2-40B4-BE49-F238E27FC236}">
                  <a16:creationId xmlns:a16="http://schemas.microsoft.com/office/drawing/2014/main" id="{FDD5408C-3E42-4095-AC4A-695F672A252C}"/>
                </a:ext>
              </a:extLst>
            </p:cNvPr>
            <p:cNvSpPr/>
            <p:nvPr/>
          </p:nvSpPr>
          <p:spPr>
            <a:xfrm>
              <a:off x="2075698" y="3481528"/>
              <a:ext cx="535842" cy="1122017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5;gba7a5a5b27_1_38">
              <a:extLst>
                <a:ext uri="{FF2B5EF4-FFF2-40B4-BE49-F238E27FC236}">
                  <a16:creationId xmlns:a16="http://schemas.microsoft.com/office/drawing/2014/main" id="{8AD29B6B-EEDD-4B32-AAF2-C2C042ADC3E2}"/>
                </a:ext>
              </a:extLst>
            </p:cNvPr>
            <p:cNvSpPr/>
            <p:nvPr/>
          </p:nvSpPr>
          <p:spPr>
            <a:xfrm>
              <a:off x="2037490" y="4619173"/>
              <a:ext cx="601713" cy="403885"/>
            </a:xfrm>
            <a:prstGeom prst="rect">
              <a:avLst/>
            </a:prstGeom>
            <a:solidFill>
              <a:srgbClr val="E3573B"/>
            </a:solidFill>
            <a:ln w="12700" cap="flat" cmpd="sng">
              <a:solidFill>
                <a:srgbClr val="E3573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6;gba7a5a5b27_1_38">
              <a:extLst>
                <a:ext uri="{FF2B5EF4-FFF2-40B4-BE49-F238E27FC236}">
                  <a16:creationId xmlns:a16="http://schemas.microsoft.com/office/drawing/2014/main" id="{7A4AF2EA-E8FA-46C3-9C14-E4B0CCD61C82}"/>
                </a:ext>
              </a:extLst>
            </p:cNvPr>
            <p:cNvSpPr/>
            <p:nvPr/>
          </p:nvSpPr>
          <p:spPr>
            <a:xfrm>
              <a:off x="1783194" y="1540159"/>
              <a:ext cx="254352" cy="3446361"/>
            </a:xfrm>
            <a:prstGeom prst="rect">
              <a:avLst/>
            </a:prstGeom>
            <a:gradFill>
              <a:gsLst>
                <a:gs pos="0">
                  <a:srgbClr val="A9BEE4"/>
                </a:gs>
                <a:gs pos="8000">
                  <a:srgbClr val="A9BEE4"/>
                </a:gs>
                <a:gs pos="100000">
                  <a:srgbClr val="E3573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7;gba7a5a5b27_1_38">
              <a:extLst>
                <a:ext uri="{FF2B5EF4-FFF2-40B4-BE49-F238E27FC236}">
                  <a16:creationId xmlns:a16="http://schemas.microsoft.com/office/drawing/2014/main" id="{1BA443DC-69E0-425D-B98C-66990233EF8D}"/>
                </a:ext>
              </a:extLst>
            </p:cNvPr>
            <p:cNvSpPr/>
            <p:nvPr/>
          </p:nvSpPr>
          <p:spPr>
            <a:xfrm>
              <a:off x="2611762" y="1571427"/>
              <a:ext cx="254352" cy="3446361"/>
            </a:xfrm>
            <a:prstGeom prst="rect">
              <a:avLst/>
            </a:prstGeom>
            <a:gradFill>
              <a:gsLst>
                <a:gs pos="0">
                  <a:srgbClr val="A9BEE4"/>
                </a:gs>
                <a:gs pos="8000">
                  <a:srgbClr val="A9BEE4"/>
                </a:gs>
                <a:gs pos="100000">
                  <a:srgbClr val="E3573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248;gba7a5a5b27_1_38">
              <a:extLst>
                <a:ext uri="{FF2B5EF4-FFF2-40B4-BE49-F238E27FC236}">
                  <a16:creationId xmlns:a16="http://schemas.microsoft.com/office/drawing/2014/main" id="{C65217CA-198A-4E5C-A0BB-620FFFFCD087}"/>
                </a:ext>
              </a:extLst>
            </p:cNvPr>
            <p:cNvGrpSpPr/>
            <p:nvPr/>
          </p:nvGrpSpPr>
          <p:grpSpPr>
            <a:xfrm>
              <a:off x="3302755" y="1571734"/>
              <a:ext cx="367868" cy="337446"/>
              <a:chOff x="4876800" y="831273"/>
              <a:chExt cx="200744" cy="517226"/>
            </a:xfrm>
          </p:grpSpPr>
          <p:sp>
            <p:nvSpPr>
              <p:cNvPr id="32" name="Google Shape;249;gba7a5a5b27_1_38">
                <a:extLst>
                  <a:ext uri="{FF2B5EF4-FFF2-40B4-BE49-F238E27FC236}">
                    <a16:creationId xmlns:a16="http://schemas.microsoft.com/office/drawing/2014/main" id="{4FE7A0A8-E05F-46F2-9C43-22ED64D04B63}"/>
                  </a:ext>
                </a:extLst>
              </p:cNvPr>
              <p:cNvSpPr/>
              <p:nvPr/>
            </p:nvSpPr>
            <p:spPr>
              <a:xfrm>
                <a:off x="4876800" y="831273"/>
                <a:ext cx="69000" cy="5172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50;gba7a5a5b27_1_38">
                <a:extLst>
                  <a:ext uri="{FF2B5EF4-FFF2-40B4-BE49-F238E27FC236}">
                    <a16:creationId xmlns:a16="http://schemas.microsoft.com/office/drawing/2014/main" id="{D686F0B6-CAED-4B15-A95C-1916D339B5D3}"/>
                  </a:ext>
                </a:extLst>
              </p:cNvPr>
              <p:cNvSpPr/>
              <p:nvPr/>
            </p:nvSpPr>
            <p:spPr>
              <a:xfrm>
                <a:off x="4957544" y="1219199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51;gba7a5a5b27_1_38">
              <a:extLst>
                <a:ext uri="{FF2B5EF4-FFF2-40B4-BE49-F238E27FC236}">
                  <a16:creationId xmlns:a16="http://schemas.microsoft.com/office/drawing/2014/main" id="{22D5535D-33FF-47E0-8D90-3D44665B227B}"/>
                </a:ext>
              </a:extLst>
            </p:cNvPr>
            <p:cNvGrpSpPr/>
            <p:nvPr/>
          </p:nvGrpSpPr>
          <p:grpSpPr>
            <a:xfrm>
              <a:off x="3067043" y="1568009"/>
              <a:ext cx="362114" cy="783290"/>
              <a:chOff x="4627419" y="831273"/>
              <a:chExt cx="197604" cy="1200600"/>
            </a:xfrm>
          </p:grpSpPr>
          <p:sp>
            <p:nvSpPr>
              <p:cNvPr id="35" name="Google Shape;252;gba7a5a5b27_1_38">
                <a:extLst>
                  <a:ext uri="{FF2B5EF4-FFF2-40B4-BE49-F238E27FC236}">
                    <a16:creationId xmlns:a16="http://schemas.microsoft.com/office/drawing/2014/main" id="{E9BEF02F-AE7D-4147-8937-7A68B23DA340}"/>
                  </a:ext>
                </a:extLst>
              </p:cNvPr>
              <p:cNvSpPr/>
              <p:nvPr/>
            </p:nvSpPr>
            <p:spPr>
              <a:xfrm>
                <a:off x="4627419" y="831273"/>
                <a:ext cx="69000" cy="12006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53;gba7a5a5b27_1_38">
                <a:extLst>
                  <a:ext uri="{FF2B5EF4-FFF2-40B4-BE49-F238E27FC236}">
                    <a16:creationId xmlns:a16="http://schemas.microsoft.com/office/drawing/2014/main" id="{66B4B5A9-FEF0-4C39-9699-972F9CC134AA}"/>
                  </a:ext>
                </a:extLst>
              </p:cNvPr>
              <p:cNvSpPr/>
              <p:nvPr/>
            </p:nvSpPr>
            <p:spPr>
              <a:xfrm>
                <a:off x="4705023" y="1934610"/>
                <a:ext cx="120000" cy="906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" name="Google Shape;254;gba7a5a5b27_1_38">
              <a:extLst>
                <a:ext uri="{FF2B5EF4-FFF2-40B4-BE49-F238E27FC236}">
                  <a16:creationId xmlns:a16="http://schemas.microsoft.com/office/drawing/2014/main" id="{1EE460BF-9835-4143-B79C-A1564F9C4AD1}"/>
                </a:ext>
              </a:extLst>
            </p:cNvPr>
            <p:cNvGrpSpPr/>
            <p:nvPr/>
          </p:nvGrpSpPr>
          <p:grpSpPr>
            <a:xfrm>
              <a:off x="2801800" y="1555776"/>
              <a:ext cx="333276" cy="3065636"/>
              <a:chOff x="4340674" y="831272"/>
              <a:chExt cx="181867" cy="4698900"/>
            </a:xfrm>
          </p:grpSpPr>
          <p:sp>
            <p:nvSpPr>
              <p:cNvPr id="38" name="Google Shape;255;gba7a5a5b27_1_38">
                <a:extLst>
                  <a:ext uri="{FF2B5EF4-FFF2-40B4-BE49-F238E27FC236}">
                    <a16:creationId xmlns:a16="http://schemas.microsoft.com/office/drawing/2014/main" id="{38CD7E15-A15E-4270-8B06-63AF7DF2B447}"/>
                  </a:ext>
                </a:extLst>
              </p:cNvPr>
              <p:cNvSpPr/>
              <p:nvPr/>
            </p:nvSpPr>
            <p:spPr>
              <a:xfrm>
                <a:off x="4340674" y="831272"/>
                <a:ext cx="61800" cy="46989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56;gba7a5a5b27_1_38">
                <a:extLst>
                  <a:ext uri="{FF2B5EF4-FFF2-40B4-BE49-F238E27FC236}">
                    <a16:creationId xmlns:a16="http://schemas.microsoft.com/office/drawing/2014/main" id="{BE2061B9-1AE3-4BD8-8908-23DE6666960D}"/>
                  </a:ext>
                </a:extLst>
              </p:cNvPr>
              <p:cNvSpPr/>
              <p:nvPr/>
            </p:nvSpPr>
            <p:spPr>
              <a:xfrm>
                <a:off x="4402541" y="5400768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257;gba7a5a5b27_1_38">
              <a:extLst>
                <a:ext uri="{FF2B5EF4-FFF2-40B4-BE49-F238E27FC236}">
                  <a16:creationId xmlns:a16="http://schemas.microsoft.com/office/drawing/2014/main" id="{D02012CE-8089-46E7-B0CA-297CA0068C9A}"/>
                </a:ext>
              </a:extLst>
            </p:cNvPr>
            <p:cNvSpPr/>
            <p:nvPr/>
          </p:nvSpPr>
          <p:spPr>
            <a:xfrm>
              <a:off x="2314064" y="3202433"/>
              <a:ext cx="562061" cy="1813456"/>
            </a:xfrm>
            <a:custGeom>
              <a:avLst/>
              <a:gdLst/>
              <a:ahLst/>
              <a:cxnLst/>
              <a:rect l="l" t="t" r="r" b="b"/>
              <a:pathLst>
                <a:path w="333813" h="2790684" extrusionOk="0">
                  <a:moveTo>
                    <a:pt x="332103" y="0"/>
                  </a:moveTo>
                  <a:cubicBezTo>
                    <a:pt x="329024" y="15394"/>
                    <a:pt x="322866" y="30483"/>
                    <a:pt x="322866" y="46182"/>
                  </a:cubicBezTo>
                  <a:cubicBezTo>
                    <a:pt x="322866" y="120073"/>
                    <a:pt x="347498" y="27709"/>
                    <a:pt x="322866" y="101600"/>
                  </a:cubicBezTo>
                  <a:cubicBezTo>
                    <a:pt x="325945" y="123152"/>
                    <a:pt x="332103" y="140085"/>
                    <a:pt x="332103" y="166255"/>
                  </a:cubicBezTo>
                  <a:cubicBezTo>
                    <a:pt x="332103" y="192425"/>
                    <a:pt x="325945" y="238606"/>
                    <a:pt x="322866" y="258618"/>
                  </a:cubicBezTo>
                  <a:cubicBezTo>
                    <a:pt x="319787" y="278630"/>
                    <a:pt x="313630" y="263236"/>
                    <a:pt x="313630" y="286327"/>
                  </a:cubicBezTo>
                  <a:cubicBezTo>
                    <a:pt x="313630" y="309418"/>
                    <a:pt x="322866" y="361758"/>
                    <a:pt x="322866" y="397164"/>
                  </a:cubicBezTo>
                  <a:cubicBezTo>
                    <a:pt x="322866" y="432570"/>
                    <a:pt x="319540" y="465275"/>
                    <a:pt x="313630" y="498764"/>
                  </a:cubicBezTo>
                  <a:cubicBezTo>
                    <a:pt x="310246" y="517940"/>
                    <a:pt x="297521" y="493434"/>
                    <a:pt x="295157" y="554182"/>
                  </a:cubicBezTo>
                  <a:cubicBezTo>
                    <a:pt x="292793" y="614930"/>
                    <a:pt x="297906" y="775509"/>
                    <a:pt x="299445" y="863254"/>
                  </a:cubicBezTo>
                  <a:cubicBezTo>
                    <a:pt x="300984" y="950999"/>
                    <a:pt x="300491" y="1010555"/>
                    <a:pt x="304394" y="1080655"/>
                  </a:cubicBezTo>
                  <a:cubicBezTo>
                    <a:pt x="308297" y="1150755"/>
                    <a:pt x="294473" y="1198671"/>
                    <a:pt x="322866" y="1283855"/>
                  </a:cubicBezTo>
                  <a:cubicBezTo>
                    <a:pt x="319787" y="1342352"/>
                    <a:pt x="313630" y="1400768"/>
                    <a:pt x="313630" y="1459346"/>
                  </a:cubicBezTo>
                  <a:cubicBezTo>
                    <a:pt x="313630" y="1478073"/>
                    <a:pt x="322866" y="1499370"/>
                    <a:pt x="322866" y="1514764"/>
                  </a:cubicBezTo>
                  <a:cubicBezTo>
                    <a:pt x="322866" y="1530158"/>
                    <a:pt x="312090" y="1534776"/>
                    <a:pt x="313630" y="1551709"/>
                  </a:cubicBezTo>
                  <a:cubicBezTo>
                    <a:pt x="315170" y="1568642"/>
                    <a:pt x="331500" y="1613953"/>
                    <a:pt x="332103" y="1616364"/>
                  </a:cubicBezTo>
                  <a:cubicBezTo>
                    <a:pt x="328108" y="1648323"/>
                    <a:pt x="335182" y="1691794"/>
                    <a:pt x="332103" y="1745673"/>
                  </a:cubicBezTo>
                  <a:cubicBezTo>
                    <a:pt x="329024" y="1799552"/>
                    <a:pt x="318248" y="1896533"/>
                    <a:pt x="313630" y="1939636"/>
                  </a:cubicBezTo>
                  <a:cubicBezTo>
                    <a:pt x="310551" y="1961188"/>
                    <a:pt x="306076" y="1962570"/>
                    <a:pt x="304394" y="2004291"/>
                  </a:cubicBezTo>
                  <a:cubicBezTo>
                    <a:pt x="302712" y="2046012"/>
                    <a:pt x="303537" y="2133003"/>
                    <a:pt x="303537" y="2189960"/>
                  </a:cubicBezTo>
                  <a:cubicBezTo>
                    <a:pt x="303537" y="2246917"/>
                    <a:pt x="303701" y="2305899"/>
                    <a:pt x="304394" y="2346036"/>
                  </a:cubicBezTo>
                  <a:cubicBezTo>
                    <a:pt x="305087" y="2386173"/>
                    <a:pt x="306153" y="2389216"/>
                    <a:pt x="307692" y="2430780"/>
                  </a:cubicBezTo>
                  <a:cubicBezTo>
                    <a:pt x="309231" y="2472344"/>
                    <a:pt x="320172" y="2536555"/>
                    <a:pt x="313630" y="2595418"/>
                  </a:cubicBezTo>
                  <a:cubicBezTo>
                    <a:pt x="307088" y="2654281"/>
                    <a:pt x="306538" y="2752091"/>
                    <a:pt x="268437" y="2783956"/>
                  </a:cubicBezTo>
                  <a:cubicBezTo>
                    <a:pt x="230337" y="2797349"/>
                    <a:pt x="97721" y="2786611"/>
                    <a:pt x="85027" y="2786611"/>
                  </a:cubicBezTo>
                  <a:cubicBezTo>
                    <a:pt x="72712" y="2786611"/>
                    <a:pt x="0" y="2792461"/>
                    <a:pt x="0" y="2780146"/>
                  </a:cubicBezTo>
                </a:path>
              </a:pathLst>
            </a:custGeom>
            <a:noFill/>
            <a:ln w="571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" name="Google Shape;258;gba7a5a5b27_1_38">
              <a:extLst>
                <a:ext uri="{FF2B5EF4-FFF2-40B4-BE49-F238E27FC236}">
                  <a16:creationId xmlns:a16="http://schemas.microsoft.com/office/drawing/2014/main" id="{82CA4989-3A1E-428B-A25B-A58B4B965A92}"/>
                </a:ext>
              </a:extLst>
            </p:cNvPr>
            <p:cNvGrpSpPr/>
            <p:nvPr/>
          </p:nvGrpSpPr>
          <p:grpSpPr>
            <a:xfrm>
              <a:off x="2302220" y="1565433"/>
              <a:ext cx="332198" cy="3085905"/>
              <a:chOff x="4658436" y="2346245"/>
              <a:chExt cx="189796" cy="2554500"/>
            </a:xfrm>
          </p:grpSpPr>
          <p:cxnSp>
            <p:nvCxnSpPr>
              <p:cNvPr id="42" name="Google Shape;259;gba7a5a5b27_1_38">
                <a:extLst>
                  <a:ext uri="{FF2B5EF4-FFF2-40B4-BE49-F238E27FC236}">
                    <a16:creationId xmlns:a16="http://schemas.microsoft.com/office/drawing/2014/main" id="{1C599812-12A1-48F7-AD66-F99127B38DF3}"/>
                  </a:ext>
                </a:extLst>
              </p:cNvPr>
              <p:cNvCxnSpPr/>
              <p:nvPr/>
            </p:nvCxnSpPr>
            <p:spPr>
              <a:xfrm>
                <a:off x="4658436" y="4875384"/>
                <a:ext cx="18630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260;gba7a5a5b27_1_38">
                <a:extLst>
                  <a:ext uri="{FF2B5EF4-FFF2-40B4-BE49-F238E27FC236}">
                    <a16:creationId xmlns:a16="http://schemas.microsoft.com/office/drawing/2014/main" id="{39D76E4F-A459-4A07-8A98-9BF5AD032BC5}"/>
                  </a:ext>
                </a:extLst>
              </p:cNvPr>
              <p:cNvCxnSpPr/>
              <p:nvPr/>
            </p:nvCxnSpPr>
            <p:spPr>
              <a:xfrm>
                <a:off x="4844632" y="2346245"/>
                <a:ext cx="3600" cy="25545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4" name="Google Shape;261;gba7a5a5b27_1_38">
              <a:extLst>
                <a:ext uri="{FF2B5EF4-FFF2-40B4-BE49-F238E27FC236}">
                  <a16:creationId xmlns:a16="http://schemas.microsoft.com/office/drawing/2014/main" id="{6075DEDD-B7E5-441E-B1EA-28864723662B}"/>
                </a:ext>
              </a:extLst>
            </p:cNvPr>
            <p:cNvGrpSpPr/>
            <p:nvPr/>
          </p:nvGrpSpPr>
          <p:grpSpPr>
            <a:xfrm flipH="1">
              <a:off x="2019331" y="1540116"/>
              <a:ext cx="307381" cy="3111714"/>
              <a:chOff x="4658436" y="2346245"/>
              <a:chExt cx="189796" cy="2554500"/>
            </a:xfrm>
          </p:grpSpPr>
          <p:cxnSp>
            <p:nvCxnSpPr>
              <p:cNvPr id="45" name="Google Shape;262;gba7a5a5b27_1_38">
                <a:extLst>
                  <a:ext uri="{FF2B5EF4-FFF2-40B4-BE49-F238E27FC236}">
                    <a16:creationId xmlns:a16="http://schemas.microsoft.com/office/drawing/2014/main" id="{5B671F64-BD84-410F-AB0D-00094B0D794C}"/>
                  </a:ext>
                </a:extLst>
              </p:cNvPr>
              <p:cNvCxnSpPr/>
              <p:nvPr/>
            </p:nvCxnSpPr>
            <p:spPr>
              <a:xfrm>
                <a:off x="4658436" y="4875384"/>
                <a:ext cx="186300" cy="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6" name="Google Shape;263;gba7a5a5b27_1_38">
                <a:extLst>
                  <a:ext uri="{FF2B5EF4-FFF2-40B4-BE49-F238E27FC236}">
                    <a16:creationId xmlns:a16="http://schemas.microsoft.com/office/drawing/2014/main" id="{DAC40897-73B1-4EC0-8FD9-F76A5C064C0C}"/>
                  </a:ext>
                </a:extLst>
              </p:cNvPr>
              <p:cNvCxnSpPr/>
              <p:nvPr/>
            </p:nvCxnSpPr>
            <p:spPr>
              <a:xfrm>
                <a:off x="4844632" y="2346245"/>
                <a:ext cx="3600" cy="2554500"/>
              </a:xfrm>
              <a:prstGeom prst="straightConnector1">
                <a:avLst/>
              </a:prstGeom>
              <a:noFill/>
              <a:ln w="571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47" name="Google Shape;264;gba7a5a5b27_1_38">
              <a:extLst>
                <a:ext uri="{FF2B5EF4-FFF2-40B4-BE49-F238E27FC236}">
                  <a16:creationId xmlns:a16="http://schemas.microsoft.com/office/drawing/2014/main" id="{2940D849-BDD3-41EC-9E63-BFF234DFECD6}"/>
                </a:ext>
              </a:extLst>
            </p:cNvPr>
            <p:cNvGrpSpPr/>
            <p:nvPr/>
          </p:nvGrpSpPr>
          <p:grpSpPr>
            <a:xfrm flipH="1">
              <a:off x="968628" y="1571734"/>
              <a:ext cx="367868" cy="337446"/>
              <a:chOff x="4876800" y="831273"/>
              <a:chExt cx="200744" cy="517226"/>
            </a:xfrm>
          </p:grpSpPr>
          <p:sp>
            <p:nvSpPr>
              <p:cNvPr id="48" name="Google Shape;265;gba7a5a5b27_1_38">
                <a:extLst>
                  <a:ext uri="{FF2B5EF4-FFF2-40B4-BE49-F238E27FC236}">
                    <a16:creationId xmlns:a16="http://schemas.microsoft.com/office/drawing/2014/main" id="{4DAEE1A8-8C73-4F62-ADCA-5A166553DCE9}"/>
                  </a:ext>
                </a:extLst>
              </p:cNvPr>
              <p:cNvSpPr/>
              <p:nvPr/>
            </p:nvSpPr>
            <p:spPr>
              <a:xfrm>
                <a:off x="4876800" y="831273"/>
                <a:ext cx="69000" cy="5172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66;gba7a5a5b27_1_38">
                <a:extLst>
                  <a:ext uri="{FF2B5EF4-FFF2-40B4-BE49-F238E27FC236}">
                    <a16:creationId xmlns:a16="http://schemas.microsoft.com/office/drawing/2014/main" id="{A4AE3681-18AA-476E-91D0-0A1BF7EF3274}"/>
                  </a:ext>
                </a:extLst>
              </p:cNvPr>
              <p:cNvSpPr/>
              <p:nvPr/>
            </p:nvSpPr>
            <p:spPr>
              <a:xfrm>
                <a:off x="4957544" y="1219199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267;gba7a5a5b27_1_38">
              <a:extLst>
                <a:ext uri="{FF2B5EF4-FFF2-40B4-BE49-F238E27FC236}">
                  <a16:creationId xmlns:a16="http://schemas.microsoft.com/office/drawing/2014/main" id="{2010FC00-DE38-45D0-AE69-0519D22E5D3C}"/>
                </a:ext>
              </a:extLst>
            </p:cNvPr>
            <p:cNvGrpSpPr/>
            <p:nvPr/>
          </p:nvGrpSpPr>
          <p:grpSpPr>
            <a:xfrm flipH="1">
              <a:off x="1210096" y="1568009"/>
              <a:ext cx="362114" cy="783290"/>
              <a:chOff x="4627419" y="831273"/>
              <a:chExt cx="197604" cy="1200600"/>
            </a:xfrm>
          </p:grpSpPr>
          <p:sp>
            <p:nvSpPr>
              <p:cNvPr id="51" name="Google Shape;268;gba7a5a5b27_1_38">
                <a:extLst>
                  <a:ext uri="{FF2B5EF4-FFF2-40B4-BE49-F238E27FC236}">
                    <a16:creationId xmlns:a16="http://schemas.microsoft.com/office/drawing/2014/main" id="{45E4ECC1-87D6-466D-9F86-5FD1B21B08A0}"/>
                  </a:ext>
                </a:extLst>
              </p:cNvPr>
              <p:cNvSpPr/>
              <p:nvPr/>
            </p:nvSpPr>
            <p:spPr>
              <a:xfrm>
                <a:off x="4627419" y="831273"/>
                <a:ext cx="69000" cy="12006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69;gba7a5a5b27_1_38">
                <a:extLst>
                  <a:ext uri="{FF2B5EF4-FFF2-40B4-BE49-F238E27FC236}">
                    <a16:creationId xmlns:a16="http://schemas.microsoft.com/office/drawing/2014/main" id="{41C573F1-B7BD-4DD7-B97A-B1A7A366CEDD}"/>
                  </a:ext>
                </a:extLst>
              </p:cNvPr>
              <p:cNvSpPr/>
              <p:nvPr/>
            </p:nvSpPr>
            <p:spPr>
              <a:xfrm>
                <a:off x="4705023" y="1934610"/>
                <a:ext cx="120000" cy="906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Google Shape;270;gba7a5a5b27_1_38">
              <a:extLst>
                <a:ext uri="{FF2B5EF4-FFF2-40B4-BE49-F238E27FC236}">
                  <a16:creationId xmlns:a16="http://schemas.microsoft.com/office/drawing/2014/main" id="{463BA3EC-3AA5-4E59-98DD-241C58518C76}"/>
                </a:ext>
              </a:extLst>
            </p:cNvPr>
            <p:cNvGrpSpPr/>
            <p:nvPr/>
          </p:nvGrpSpPr>
          <p:grpSpPr>
            <a:xfrm flipH="1">
              <a:off x="1513785" y="1522668"/>
              <a:ext cx="342205" cy="3096108"/>
              <a:chOff x="4364182" y="831273"/>
              <a:chExt cx="186740" cy="4670400"/>
            </a:xfrm>
          </p:grpSpPr>
          <p:sp>
            <p:nvSpPr>
              <p:cNvPr id="54" name="Google Shape;271;gba7a5a5b27_1_38">
                <a:extLst>
                  <a:ext uri="{FF2B5EF4-FFF2-40B4-BE49-F238E27FC236}">
                    <a16:creationId xmlns:a16="http://schemas.microsoft.com/office/drawing/2014/main" id="{60B99F99-EE6B-4D27-BA1F-627D40C9871C}"/>
                  </a:ext>
                </a:extLst>
              </p:cNvPr>
              <p:cNvSpPr/>
              <p:nvPr/>
            </p:nvSpPr>
            <p:spPr>
              <a:xfrm>
                <a:off x="4364182" y="831273"/>
                <a:ext cx="69000" cy="4670400"/>
              </a:xfrm>
              <a:prstGeom prst="rect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72;gba7a5a5b27_1_38">
                <a:extLst>
                  <a:ext uri="{FF2B5EF4-FFF2-40B4-BE49-F238E27FC236}">
                    <a16:creationId xmlns:a16="http://schemas.microsoft.com/office/drawing/2014/main" id="{A2265BF9-2C78-45DF-B0C7-82ACF9215B97}"/>
                  </a:ext>
                </a:extLst>
              </p:cNvPr>
              <p:cNvSpPr/>
              <p:nvPr/>
            </p:nvSpPr>
            <p:spPr>
              <a:xfrm>
                <a:off x="4430922" y="5362285"/>
                <a:ext cx="120000" cy="129300"/>
              </a:xfrm>
              <a:prstGeom prst="rtTriangle">
                <a:avLst/>
              </a:prstGeom>
              <a:solidFill>
                <a:srgbClr val="3F3F3F"/>
              </a:solidFill>
              <a:ln w="12700" cap="flat" cmpd="sng">
                <a:solidFill>
                  <a:srgbClr val="78787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Google Shape;273;gba7a5a5b27_1_38">
              <a:extLst>
                <a:ext uri="{FF2B5EF4-FFF2-40B4-BE49-F238E27FC236}">
                  <a16:creationId xmlns:a16="http://schemas.microsoft.com/office/drawing/2014/main" id="{AB64751F-58B9-48E9-8C0F-2EB517320B94}"/>
                </a:ext>
              </a:extLst>
            </p:cNvPr>
            <p:cNvSpPr/>
            <p:nvPr/>
          </p:nvSpPr>
          <p:spPr>
            <a:xfrm flipH="1">
              <a:off x="1763128" y="3184942"/>
              <a:ext cx="562061" cy="1813456"/>
            </a:xfrm>
            <a:custGeom>
              <a:avLst/>
              <a:gdLst/>
              <a:ahLst/>
              <a:cxnLst/>
              <a:rect l="l" t="t" r="r" b="b"/>
              <a:pathLst>
                <a:path w="333813" h="2790684" extrusionOk="0">
                  <a:moveTo>
                    <a:pt x="332103" y="0"/>
                  </a:moveTo>
                  <a:cubicBezTo>
                    <a:pt x="329024" y="15394"/>
                    <a:pt x="322866" y="30483"/>
                    <a:pt x="322866" y="46182"/>
                  </a:cubicBezTo>
                  <a:cubicBezTo>
                    <a:pt x="322866" y="120073"/>
                    <a:pt x="347498" y="27709"/>
                    <a:pt x="322866" y="101600"/>
                  </a:cubicBezTo>
                  <a:cubicBezTo>
                    <a:pt x="325945" y="123152"/>
                    <a:pt x="332103" y="140085"/>
                    <a:pt x="332103" y="166255"/>
                  </a:cubicBezTo>
                  <a:cubicBezTo>
                    <a:pt x="332103" y="192425"/>
                    <a:pt x="325945" y="238606"/>
                    <a:pt x="322866" y="258618"/>
                  </a:cubicBezTo>
                  <a:cubicBezTo>
                    <a:pt x="319787" y="278630"/>
                    <a:pt x="313630" y="263236"/>
                    <a:pt x="313630" y="286327"/>
                  </a:cubicBezTo>
                  <a:cubicBezTo>
                    <a:pt x="313630" y="309418"/>
                    <a:pt x="322866" y="361758"/>
                    <a:pt x="322866" y="397164"/>
                  </a:cubicBezTo>
                  <a:cubicBezTo>
                    <a:pt x="322866" y="432570"/>
                    <a:pt x="319540" y="465275"/>
                    <a:pt x="313630" y="498764"/>
                  </a:cubicBezTo>
                  <a:cubicBezTo>
                    <a:pt x="310246" y="517940"/>
                    <a:pt x="297521" y="493434"/>
                    <a:pt x="295157" y="554182"/>
                  </a:cubicBezTo>
                  <a:cubicBezTo>
                    <a:pt x="292793" y="614930"/>
                    <a:pt x="297906" y="775509"/>
                    <a:pt x="299445" y="863254"/>
                  </a:cubicBezTo>
                  <a:cubicBezTo>
                    <a:pt x="300984" y="950999"/>
                    <a:pt x="300491" y="1010555"/>
                    <a:pt x="304394" y="1080655"/>
                  </a:cubicBezTo>
                  <a:cubicBezTo>
                    <a:pt x="308297" y="1150755"/>
                    <a:pt x="294473" y="1198671"/>
                    <a:pt x="322866" y="1283855"/>
                  </a:cubicBezTo>
                  <a:cubicBezTo>
                    <a:pt x="319787" y="1342352"/>
                    <a:pt x="313630" y="1400768"/>
                    <a:pt x="313630" y="1459346"/>
                  </a:cubicBezTo>
                  <a:cubicBezTo>
                    <a:pt x="313630" y="1478073"/>
                    <a:pt x="322866" y="1499370"/>
                    <a:pt x="322866" y="1514764"/>
                  </a:cubicBezTo>
                  <a:cubicBezTo>
                    <a:pt x="322866" y="1530158"/>
                    <a:pt x="312090" y="1534776"/>
                    <a:pt x="313630" y="1551709"/>
                  </a:cubicBezTo>
                  <a:cubicBezTo>
                    <a:pt x="315170" y="1568642"/>
                    <a:pt x="331500" y="1613953"/>
                    <a:pt x="332103" y="1616364"/>
                  </a:cubicBezTo>
                  <a:cubicBezTo>
                    <a:pt x="328108" y="1648323"/>
                    <a:pt x="335182" y="1691794"/>
                    <a:pt x="332103" y="1745673"/>
                  </a:cubicBezTo>
                  <a:cubicBezTo>
                    <a:pt x="329024" y="1799552"/>
                    <a:pt x="318248" y="1896533"/>
                    <a:pt x="313630" y="1939636"/>
                  </a:cubicBezTo>
                  <a:cubicBezTo>
                    <a:pt x="310551" y="1961188"/>
                    <a:pt x="306076" y="1962570"/>
                    <a:pt x="304394" y="2004291"/>
                  </a:cubicBezTo>
                  <a:cubicBezTo>
                    <a:pt x="302712" y="2046012"/>
                    <a:pt x="303537" y="2133003"/>
                    <a:pt x="303537" y="2189960"/>
                  </a:cubicBezTo>
                  <a:cubicBezTo>
                    <a:pt x="303537" y="2246917"/>
                    <a:pt x="303701" y="2305899"/>
                    <a:pt x="304394" y="2346036"/>
                  </a:cubicBezTo>
                  <a:cubicBezTo>
                    <a:pt x="305087" y="2386173"/>
                    <a:pt x="306153" y="2389216"/>
                    <a:pt x="307692" y="2430780"/>
                  </a:cubicBezTo>
                  <a:cubicBezTo>
                    <a:pt x="309231" y="2472344"/>
                    <a:pt x="320172" y="2536555"/>
                    <a:pt x="313630" y="2595418"/>
                  </a:cubicBezTo>
                  <a:cubicBezTo>
                    <a:pt x="307088" y="2654281"/>
                    <a:pt x="306538" y="2752091"/>
                    <a:pt x="268437" y="2783956"/>
                  </a:cubicBezTo>
                  <a:cubicBezTo>
                    <a:pt x="230337" y="2797349"/>
                    <a:pt x="97721" y="2786611"/>
                    <a:pt x="85027" y="2786611"/>
                  </a:cubicBezTo>
                  <a:cubicBezTo>
                    <a:pt x="72712" y="2786611"/>
                    <a:pt x="0" y="2792461"/>
                    <a:pt x="0" y="2780146"/>
                  </a:cubicBezTo>
                </a:path>
              </a:pathLst>
            </a:custGeom>
            <a:noFill/>
            <a:ln w="571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7" name="Google Shape;274;gba7a5a5b27_1_38">
              <a:extLst>
                <a:ext uri="{FF2B5EF4-FFF2-40B4-BE49-F238E27FC236}">
                  <a16:creationId xmlns:a16="http://schemas.microsoft.com/office/drawing/2014/main" id="{D6A3F9FE-03B8-486A-9A1E-42C4A8D6E33F}"/>
                </a:ext>
              </a:extLst>
            </p:cNvPr>
            <p:cNvCxnSpPr/>
            <p:nvPr/>
          </p:nvCxnSpPr>
          <p:spPr>
            <a:xfrm>
              <a:off x="2399915" y="1574875"/>
              <a:ext cx="0" cy="279377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" name="Google Shape;275;gba7a5a5b27_1_38">
              <a:extLst>
                <a:ext uri="{FF2B5EF4-FFF2-40B4-BE49-F238E27FC236}">
                  <a16:creationId xmlns:a16="http://schemas.microsoft.com/office/drawing/2014/main" id="{6D5AA2F3-DF67-4429-893A-E3D04DCF2DD0}"/>
                </a:ext>
              </a:extLst>
            </p:cNvPr>
            <p:cNvCxnSpPr/>
            <p:nvPr/>
          </p:nvCxnSpPr>
          <p:spPr>
            <a:xfrm>
              <a:off x="2561630" y="2307780"/>
              <a:ext cx="0" cy="43756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9" name="Google Shape;277;gba7a5a5b27_1_38">
              <a:extLst>
                <a:ext uri="{FF2B5EF4-FFF2-40B4-BE49-F238E27FC236}">
                  <a16:creationId xmlns:a16="http://schemas.microsoft.com/office/drawing/2014/main" id="{1BB6CB9F-08C5-46E0-9334-12BE8B467E65}"/>
                </a:ext>
              </a:extLst>
            </p:cNvPr>
            <p:cNvCxnSpPr/>
            <p:nvPr/>
          </p:nvCxnSpPr>
          <p:spPr>
            <a:xfrm rot="10800000">
              <a:off x="2325189" y="3990997"/>
              <a:ext cx="0" cy="48264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0" name="Google Shape;278;gba7a5a5b27_1_38">
              <a:extLst>
                <a:ext uri="{FF2B5EF4-FFF2-40B4-BE49-F238E27FC236}">
                  <a16:creationId xmlns:a16="http://schemas.microsoft.com/office/drawing/2014/main" id="{DA62C064-6AA0-4E7E-BEDE-020F2ECF0836}"/>
                </a:ext>
              </a:extLst>
            </p:cNvPr>
            <p:cNvCxnSpPr/>
            <p:nvPr/>
          </p:nvCxnSpPr>
          <p:spPr>
            <a:xfrm>
              <a:off x="2255837" y="1565433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" name="Google Shape;279;gba7a5a5b27_1_38">
              <a:extLst>
                <a:ext uri="{FF2B5EF4-FFF2-40B4-BE49-F238E27FC236}">
                  <a16:creationId xmlns:a16="http://schemas.microsoft.com/office/drawing/2014/main" id="{46ABB303-E76E-496B-91A2-AF3D1D127ED9}"/>
                </a:ext>
              </a:extLst>
            </p:cNvPr>
            <p:cNvCxnSpPr/>
            <p:nvPr/>
          </p:nvCxnSpPr>
          <p:spPr>
            <a:xfrm>
              <a:off x="2146324" y="1565433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2" name="Google Shape;280;gba7a5a5b27_1_38">
              <a:extLst>
                <a:ext uri="{FF2B5EF4-FFF2-40B4-BE49-F238E27FC236}">
                  <a16:creationId xmlns:a16="http://schemas.microsoft.com/office/drawing/2014/main" id="{58045E7C-048A-4581-AC07-64802A2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2503653" y="1574826"/>
              <a:ext cx="0" cy="2813461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" name="Google Shape;281;gba7a5a5b27_1_38">
              <a:extLst>
                <a:ext uri="{FF2B5EF4-FFF2-40B4-BE49-F238E27FC236}">
                  <a16:creationId xmlns:a16="http://schemas.microsoft.com/office/drawing/2014/main" id="{8DD338BB-8746-4833-913B-23A95227221A}"/>
                </a:ext>
              </a:extLst>
            </p:cNvPr>
            <p:cNvSpPr/>
            <p:nvPr/>
          </p:nvSpPr>
          <p:spPr>
            <a:xfrm>
              <a:off x="2390415" y="4291801"/>
              <a:ext cx="113238" cy="84456"/>
            </a:xfrm>
            <a:prstGeom prst="rect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82;gba7a5a5b27_1_38">
              <a:extLst>
                <a:ext uri="{FF2B5EF4-FFF2-40B4-BE49-F238E27FC236}">
                  <a16:creationId xmlns:a16="http://schemas.microsoft.com/office/drawing/2014/main" id="{C6939F28-AF63-4E99-8371-C0A601B06F9A}"/>
                </a:ext>
              </a:extLst>
            </p:cNvPr>
            <p:cNvSpPr/>
            <p:nvPr/>
          </p:nvSpPr>
          <p:spPr>
            <a:xfrm>
              <a:off x="2144237" y="4299820"/>
              <a:ext cx="113238" cy="84456"/>
            </a:xfrm>
            <a:prstGeom prst="rect">
              <a:avLst/>
            </a:prstGeom>
            <a:solidFill>
              <a:srgbClr val="4472C4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" name="Google Shape;283;gba7a5a5b27_1_38">
              <a:extLst>
                <a:ext uri="{FF2B5EF4-FFF2-40B4-BE49-F238E27FC236}">
                  <a16:creationId xmlns:a16="http://schemas.microsoft.com/office/drawing/2014/main" id="{E1AA3560-21C1-42F8-8ED9-66EE224382A1}"/>
                </a:ext>
              </a:extLst>
            </p:cNvPr>
            <p:cNvCxnSpPr/>
            <p:nvPr/>
          </p:nvCxnSpPr>
          <p:spPr>
            <a:xfrm rot="10800000">
              <a:off x="2328267" y="2787366"/>
              <a:ext cx="0" cy="48264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66" name="Google Shape;284;gba7a5a5b27_1_38">
              <a:extLst>
                <a:ext uri="{FF2B5EF4-FFF2-40B4-BE49-F238E27FC236}">
                  <a16:creationId xmlns:a16="http://schemas.microsoft.com/office/drawing/2014/main" id="{80935814-ED55-4E5A-AEEE-1B09DD670548}"/>
                </a:ext>
              </a:extLst>
            </p:cNvPr>
            <p:cNvSpPr/>
            <p:nvPr/>
          </p:nvSpPr>
          <p:spPr>
            <a:xfrm>
              <a:off x="2790963" y="3936281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85;gba7a5a5b27_1_38">
              <a:extLst>
                <a:ext uri="{FF2B5EF4-FFF2-40B4-BE49-F238E27FC236}">
                  <a16:creationId xmlns:a16="http://schemas.microsoft.com/office/drawing/2014/main" id="{326547C8-0FF6-4815-894F-EB6A1AC16127}"/>
                </a:ext>
              </a:extLst>
            </p:cNvPr>
            <p:cNvSpPr/>
            <p:nvPr/>
          </p:nvSpPr>
          <p:spPr>
            <a:xfrm>
              <a:off x="2794500" y="4178173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86;gba7a5a5b27_1_38">
              <a:extLst>
                <a:ext uri="{FF2B5EF4-FFF2-40B4-BE49-F238E27FC236}">
                  <a16:creationId xmlns:a16="http://schemas.microsoft.com/office/drawing/2014/main" id="{FD60F836-3CB0-4999-86C6-2C2AB5219447}"/>
                </a:ext>
              </a:extLst>
            </p:cNvPr>
            <p:cNvSpPr/>
            <p:nvPr/>
          </p:nvSpPr>
          <p:spPr>
            <a:xfrm>
              <a:off x="1728902" y="3939893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87;gba7a5a5b27_1_38">
              <a:extLst>
                <a:ext uri="{FF2B5EF4-FFF2-40B4-BE49-F238E27FC236}">
                  <a16:creationId xmlns:a16="http://schemas.microsoft.com/office/drawing/2014/main" id="{AB58EBF0-144D-4802-A781-B7BC6E3E6D69}"/>
                </a:ext>
              </a:extLst>
            </p:cNvPr>
            <p:cNvSpPr/>
            <p:nvPr/>
          </p:nvSpPr>
          <p:spPr>
            <a:xfrm>
              <a:off x="1737740" y="4219695"/>
              <a:ext cx="113238" cy="54145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276;gba7a5a5b27_1_38">
              <a:extLst>
                <a:ext uri="{FF2B5EF4-FFF2-40B4-BE49-F238E27FC236}">
                  <a16:creationId xmlns:a16="http://schemas.microsoft.com/office/drawing/2014/main" id="{41E89FD8-DCF0-4CB1-88A3-AFA6E814C7ED}"/>
                </a:ext>
              </a:extLst>
            </p:cNvPr>
            <p:cNvCxnSpPr/>
            <p:nvPr/>
          </p:nvCxnSpPr>
          <p:spPr>
            <a:xfrm>
              <a:off x="2100450" y="2313619"/>
              <a:ext cx="0" cy="437563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71" name="Graphic 70" descr="Arrow circle with solid fill">
              <a:extLst>
                <a:ext uri="{FF2B5EF4-FFF2-40B4-BE49-F238E27FC236}">
                  <a16:creationId xmlns:a16="http://schemas.microsoft.com/office/drawing/2014/main" id="{728DDC44-A540-4E63-AA25-19E7B0359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52202" y="4968091"/>
              <a:ext cx="914400" cy="914400"/>
            </a:xfrm>
            <a:prstGeom prst="rect">
              <a:avLst/>
            </a:prstGeom>
          </p:spPr>
        </p:pic>
        <p:sp>
          <p:nvSpPr>
            <p:cNvPr id="72" name="Google Shape;288;gba7a5a5b27_1_38">
              <a:extLst>
                <a:ext uri="{FF2B5EF4-FFF2-40B4-BE49-F238E27FC236}">
                  <a16:creationId xmlns:a16="http://schemas.microsoft.com/office/drawing/2014/main" id="{AB8B1F6F-AF00-4A4E-88A6-10DBB6191EF7}"/>
                </a:ext>
              </a:extLst>
            </p:cNvPr>
            <p:cNvSpPr txBox="1"/>
            <p:nvPr/>
          </p:nvSpPr>
          <p:spPr>
            <a:xfrm>
              <a:off x="1728158" y="5222624"/>
              <a:ext cx="1283788" cy="24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Kaushan Script"/>
                  <a:cs typeface="Calibri" panose="020F0502020204030204" pitchFamily="34" charset="0"/>
                  <a:sym typeface="Kaushan Script"/>
                </a:rPr>
                <a:t>HeatRoot™</a:t>
              </a:r>
              <a:endParaRPr kumimoji="0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Kaushan Script"/>
                <a:cs typeface="Calibri" panose="020F0502020204030204" pitchFamily="34" charset="0"/>
                <a:sym typeface="Kaushan Script"/>
              </a:endParaRPr>
            </a:p>
          </p:txBody>
        </p:sp>
      </p:grpSp>
      <p:pic>
        <p:nvPicPr>
          <p:cNvPr id="73" name="Picture 4">
            <a:extLst>
              <a:ext uri="{FF2B5EF4-FFF2-40B4-BE49-F238E27FC236}">
                <a16:creationId xmlns:a16="http://schemas.microsoft.com/office/drawing/2014/main" id="{84102A7A-358E-4579-8C47-ED97319CA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3" y="3792855"/>
            <a:ext cx="3127584" cy="212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54CA066-50B4-43AD-B2A7-9648F692F9DB}"/>
              </a:ext>
            </a:extLst>
          </p:cNvPr>
          <p:cNvSpPr txBox="1"/>
          <p:nvPr/>
        </p:nvSpPr>
        <p:spPr>
          <a:xfrm>
            <a:off x="1240729" y="3276705"/>
            <a:ext cx="46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82A444B-19E1-43FE-A25C-993C663A871C}"/>
              </a:ext>
            </a:extLst>
          </p:cNvPr>
          <p:cNvSpPr txBox="1"/>
          <p:nvPr/>
        </p:nvSpPr>
        <p:spPr>
          <a:xfrm>
            <a:off x="1850329" y="3819630"/>
            <a:ext cx="46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9E5C06C-BAFA-4901-BF50-261DFDBF939C}"/>
              </a:ext>
            </a:extLst>
          </p:cNvPr>
          <p:cNvSpPr txBox="1"/>
          <p:nvPr/>
        </p:nvSpPr>
        <p:spPr>
          <a:xfrm>
            <a:off x="1859854" y="2952855"/>
            <a:ext cx="461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8%</a:t>
            </a:r>
          </a:p>
        </p:txBody>
      </p:sp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775D794D-3DF0-4257-8049-234F50A941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0376" y="3381376"/>
            <a:ext cx="698680" cy="698680"/>
          </a:xfrm>
          <a:prstGeom prst="rect">
            <a:avLst/>
          </a:prstGeom>
        </p:spPr>
      </p:pic>
      <p:pic>
        <p:nvPicPr>
          <p:cNvPr id="77" name="Graphic 76" descr="Add with solid fill">
            <a:extLst>
              <a:ext uri="{FF2B5EF4-FFF2-40B4-BE49-F238E27FC236}">
                <a16:creationId xmlns:a16="http://schemas.microsoft.com/office/drawing/2014/main" id="{E9702F72-D573-49B2-9F35-5CE445D84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2901" y="3381376"/>
            <a:ext cx="698680" cy="69868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C43C97D-3C76-4B8A-9160-147E704FB591}"/>
              </a:ext>
            </a:extLst>
          </p:cNvPr>
          <p:cNvSpPr txBox="1"/>
          <p:nvPr/>
        </p:nvSpPr>
        <p:spPr>
          <a:xfrm>
            <a:off x="107253" y="5743680"/>
            <a:ext cx="412057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Above %s are estimates taken from various technical reports.</a:t>
            </a:r>
          </a:p>
        </p:txBody>
      </p:sp>
    </p:spTree>
    <p:extLst>
      <p:ext uri="{BB962C8B-B14F-4D97-AF65-F5344CB8AC3E}">
        <p14:creationId xmlns:p14="http://schemas.microsoft.com/office/powerpoint/2010/main" val="1118115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81AF-D6FE-4F27-87C6-EACFB275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HeatFlood™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786C2-36B6-454A-86F3-8BBCC4D9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10/21/2021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8D894-417C-4581-9C13-5A5B2771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15FE5B-EAAB-4062-95F1-B6A0B1F7F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5653C-7039-436F-9F3F-320F1502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" y="1112520"/>
            <a:ext cx="7481507" cy="48036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D6937-0826-4276-9291-64FAA491BBE0}"/>
              </a:ext>
            </a:extLst>
          </p:cNvPr>
          <p:cNvSpPr txBox="1"/>
          <p:nvPr/>
        </p:nvSpPr>
        <p:spPr>
          <a:xfrm>
            <a:off x="7447232" y="1747140"/>
            <a:ext cx="4668568" cy="3634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HeatFlood™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Hydrothermal-type well design at lower temperature range, 100-250°C.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Targeting hot aquifers with high flow rates.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flow rates from either natural high  permeability or via stimulation.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 for water desalination as produced water total dissolved solids (TDS) is typically much lower than ocean water.</a:t>
            </a:r>
          </a:p>
        </p:txBody>
      </p:sp>
    </p:spTree>
    <p:extLst>
      <p:ext uri="{BB962C8B-B14F-4D97-AF65-F5344CB8AC3E}">
        <p14:creationId xmlns:p14="http://schemas.microsoft.com/office/powerpoint/2010/main" val="83321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7F6F5D2-50A7-4836-B717-0882DDD6C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14165" r="25813" b="395"/>
          <a:stretch/>
        </p:blipFill>
        <p:spPr bwMode="auto">
          <a:xfrm>
            <a:off x="119896" y="1196340"/>
            <a:ext cx="5223273" cy="48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DCBF-DB50-4DD1-B118-F7B609AEA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49339"/>
            <a:ext cx="10515600" cy="865632"/>
          </a:xfrm>
        </p:spPr>
        <p:txBody>
          <a:bodyPr/>
          <a:lstStyle/>
          <a:p>
            <a:r>
              <a:rPr lang="en-US" dirty="0"/>
              <a:t>DOE Pleasant Bayou well in Brazoria County, TX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57299-780B-43FA-B0F5-4E89B187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532" y="995181"/>
            <a:ext cx="6164580" cy="2378955"/>
          </a:xfrm>
        </p:spPr>
        <p:txBody>
          <a:bodyPr>
            <a:normAutofit fontScale="25000" lnSpcReduction="20000"/>
          </a:bodyPr>
          <a:lstStyle/>
          <a:p>
            <a:pPr mar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sng" dirty="0">
                <a:solidFill>
                  <a:srgbClr val="000000"/>
                </a:solidFill>
                <a:effectLst/>
              </a:rPr>
              <a:t>DOE geothermal project </a:t>
            </a:r>
            <a:r>
              <a:rPr lang="en-US" sz="8000" b="1" u="sng" dirty="0">
                <a:solidFill>
                  <a:srgbClr val="000000"/>
                </a:solidFill>
              </a:rPr>
              <a:t>30 miles south of Houston</a:t>
            </a:r>
            <a:endParaRPr lang="en-US" sz="8000" b="0" dirty="0">
              <a:effectLst/>
            </a:endParaRP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rgbClr val="000000"/>
                </a:solidFill>
              </a:rPr>
              <a:t>The Pleasant Bayou</a:t>
            </a:r>
            <a:r>
              <a:rPr lang="en-US" sz="7200" b="0" i="0" u="none" strike="noStrike" dirty="0">
                <a:solidFill>
                  <a:srgbClr val="000000"/>
                </a:solidFill>
                <a:effectLst/>
              </a:rPr>
              <a:t> well was drilled in the geopressured Frio formation and produced from 1989 to 1992. 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200" b="0" i="0" u="none" strike="noStrike" dirty="0">
                <a:solidFill>
                  <a:srgbClr val="000000"/>
                </a:solidFill>
                <a:effectLst/>
              </a:rPr>
              <a:t>Produced hot water and natural gas at high temperature/pressure.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200" b="0" i="0" u="none" strike="noStrike" dirty="0">
                <a:solidFill>
                  <a:srgbClr val="000000"/>
                </a:solidFill>
                <a:effectLst/>
              </a:rPr>
              <a:t>Generated ~ 1.5MW, with half from the thermal energy of the water and half from the natural gas.</a:t>
            </a:r>
          </a:p>
          <a:p>
            <a:pPr algn="just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7200" b="0" i="0" u="none" strike="noStrike" dirty="0">
                <a:solidFill>
                  <a:srgbClr val="000000"/>
                </a:solidFill>
                <a:effectLst/>
              </a:rPr>
              <a:t>Two wells - Production and disposal (for produced water).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E5613-2441-421B-B6E9-BB421B74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B98C7-0330-4363-825E-3EA27766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8F6CCC4-5D03-4421-A052-D37054D19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43541" r="27750" b="11596"/>
          <a:stretch/>
        </p:blipFill>
        <p:spPr bwMode="auto">
          <a:xfrm>
            <a:off x="5916168" y="3494923"/>
            <a:ext cx="5001768" cy="265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6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8E3E9-3E79-44A0-891A-4B51948D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sCO2 Turbine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E1F8E-C79E-443D-B67D-F96040F0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2308" y="1680981"/>
            <a:ext cx="6365748" cy="2872731"/>
          </a:xfrm>
        </p:spPr>
        <p:txBody>
          <a:bodyPr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sng" dirty="0">
                <a:solidFill>
                  <a:srgbClr val="000000"/>
                </a:solidFill>
                <a:effectLst/>
              </a:rPr>
              <a:t>sCO2 Turbine benefits</a:t>
            </a:r>
            <a:endParaRPr lang="en-US" sz="22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Maintain sCO2 working fluid in supercritical state through the thermodynamic cycle: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Doubles efficiency from &lt; 10% to mid-20%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Results in a doubling of power generation</a:t>
            </a:r>
          </a:p>
          <a:p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CO2 has a low supercritical temperature (31°C) and pressure (1070 psi), a level of pressurization normal in industry.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34F3F-7EE0-4F75-9239-9C378FD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/21/2021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B3BD6-BF92-4340-A412-58DDB80A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5FE5B-EAAB-4062-95F1-B6A0B1F7FA2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0712646-9FA2-4DB4-932E-7C381CBD8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9" y="1473132"/>
            <a:ext cx="4443768" cy="31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37315D-046F-4CFF-AADA-30C04E07BFE4}"/>
              </a:ext>
            </a:extLst>
          </p:cNvPr>
          <p:cNvSpPr txBox="1"/>
          <p:nvPr/>
        </p:nvSpPr>
        <p:spPr>
          <a:xfrm>
            <a:off x="16467" y="4720672"/>
            <a:ext cx="53419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1" u="sng" strike="noStrike" dirty="0">
                <a:solidFill>
                  <a:srgbClr val="434343"/>
                </a:solidFill>
                <a:effectLst/>
              </a:rPr>
              <a:t>Foreground</a:t>
            </a:r>
            <a:r>
              <a:rPr lang="en-US" sz="1800" b="1" i="1" u="none" strike="noStrike" dirty="0">
                <a:solidFill>
                  <a:srgbClr val="434343"/>
                </a:solidFill>
                <a:effectLst/>
              </a:rPr>
              <a:t>: sCO2 10MW turbine (concentrated solar) </a:t>
            </a:r>
            <a:br>
              <a:rPr lang="en-US" sz="1800" b="1" i="1" u="none" strike="noStrike" dirty="0">
                <a:solidFill>
                  <a:srgbClr val="434343"/>
                </a:solidFill>
                <a:effectLst/>
              </a:rPr>
            </a:br>
            <a:r>
              <a:rPr lang="en-US" sz="1800" b="1" i="1" u="sng" strike="noStrike" dirty="0">
                <a:solidFill>
                  <a:srgbClr val="434343"/>
                </a:solidFill>
                <a:effectLst/>
              </a:rPr>
              <a:t>Background</a:t>
            </a:r>
            <a:r>
              <a:rPr lang="en-US" sz="1800" b="1" i="1" u="none" strike="noStrike" dirty="0">
                <a:solidFill>
                  <a:srgbClr val="434343"/>
                </a:solidFill>
                <a:effectLst/>
              </a:rPr>
              <a:t>: 300MW steam turbine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1516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8030</TotalTime>
  <Words>1330</Words>
  <Application>Microsoft Office PowerPoint</Application>
  <PresentationFormat>Widescreen</PresentationFormat>
  <Paragraphs>177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Office Theme</vt:lpstr>
      <vt:lpstr>Geothermal Opportunities in Geopressured Formations along the Gulf of Mexico</vt:lpstr>
      <vt:lpstr>Our Vision</vt:lpstr>
      <vt:lpstr>Geothermal System Types - Dependent on Geology</vt:lpstr>
      <vt:lpstr>Business Strategy</vt:lpstr>
      <vt:lpstr>HeatRoot™</vt:lpstr>
      <vt:lpstr>Hot Dry Rock - Opportunity for Unlimited Power</vt:lpstr>
      <vt:lpstr>HeatFlood™</vt:lpstr>
      <vt:lpstr>DOE Pleasant Bayou well in Brazoria County, TX</vt:lpstr>
      <vt:lpstr>sCO2 Turbine</vt:lpstr>
      <vt:lpstr>First Commercial Installation / Scale-up Plan</vt:lpstr>
      <vt:lpstr>HeatFlood Target Initial Area - Gulf of Mexico Region</vt:lpstr>
      <vt:lpstr>City of McAllen</vt:lpstr>
      <vt:lpstr>Air Force - Ellington Field in Houston, Texas</vt:lpstr>
      <vt:lpstr>GeoTwin™ - Targeted first commercial project</vt:lpstr>
      <vt:lpstr>2021 Field Testing Program</vt:lpstr>
      <vt:lpstr>Performance path from $5mln/MW to $3mln/MW</vt:lpstr>
      <vt:lpstr>Benefits of Geothermal </vt:lpstr>
      <vt:lpstr>Investors / Sponsors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Brianna Byrd</dc:creator>
  <cp:lastModifiedBy> </cp:lastModifiedBy>
  <cp:revision>90</cp:revision>
  <dcterms:created xsi:type="dcterms:W3CDTF">2021-06-30T04:38:52Z</dcterms:created>
  <dcterms:modified xsi:type="dcterms:W3CDTF">2021-10-13T14:44:21Z</dcterms:modified>
</cp:coreProperties>
</file>