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56" r:id="rId2"/>
    <p:sldId id="516" r:id="rId3"/>
    <p:sldId id="540" r:id="rId4"/>
    <p:sldId id="539" r:id="rId5"/>
    <p:sldId id="519" r:id="rId6"/>
    <p:sldId id="538" r:id="rId7"/>
    <p:sldId id="263" r:id="rId8"/>
    <p:sldId id="262" r:id="rId9"/>
    <p:sldId id="264" r:id="rId10"/>
    <p:sldId id="265" r:id="rId11"/>
    <p:sldId id="266" r:id="rId12"/>
    <p:sldId id="530" r:id="rId13"/>
    <p:sldId id="528" r:id="rId14"/>
    <p:sldId id="531" r:id="rId15"/>
    <p:sldId id="533" r:id="rId16"/>
    <p:sldId id="532" r:id="rId17"/>
    <p:sldId id="536" r:id="rId18"/>
    <p:sldId id="537" r:id="rId19"/>
    <p:sldId id="267" r:id="rId20"/>
    <p:sldId id="268" r:id="rId21"/>
    <p:sldId id="269" r:id="rId22"/>
    <p:sldId id="513" r:id="rId23"/>
    <p:sldId id="270" r:id="rId24"/>
    <p:sldId id="275" r:id="rId25"/>
  </p:sldIdLst>
  <p:sldSz cx="18288000" cy="10287000"/>
  <p:notesSz cx="7010400" cy="9296400"/>
  <p:embeddedFontLst>
    <p:embeddedFont>
      <p:font typeface="Arimo Bold" panose="020B0604020202020204" charset="0"/>
      <p:regular r:id="rId27"/>
    </p:embeddedFont>
    <p:embeddedFont>
      <p:font typeface="Arimo Italics" panose="020B060402020202020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Libre Baskerville" panose="020B0604020202020204" charset="0"/>
      <p:regular r:id="rId35"/>
    </p:embeddedFont>
    <p:embeddedFont>
      <p:font typeface="Open Sans" panose="020B0604020202020204" charset="0"/>
      <p:regular r:id="rId36"/>
      <p:bold r:id="rId37"/>
      <p:italic r:id="rId38"/>
      <p:boldItalic r:id="rId39"/>
    </p:embeddedFont>
    <p:embeddedFont>
      <p:font typeface="Open Sans 1" panose="020B0604020202020204" charset="0"/>
      <p:regular r:id="rId40"/>
    </p:embeddedFont>
    <p:embeddedFont>
      <p:font typeface="Open Sans 1 Bold" panose="020B0604020202020204" charset="0"/>
      <p:regular r:id="rId41"/>
    </p:embeddedFont>
    <p:embeddedFont>
      <p:font typeface="Open Sans 2" panose="020B0604020202020204" charset="0"/>
      <p:regular r:id="rId42"/>
    </p:embeddedFont>
    <p:embeddedFont>
      <p:font typeface="Open Sans 2 Bold" panose="020B0604020202020204" charset="0"/>
      <p:regular r:id="rId43"/>
    </p:embeddedFont>
    <p:embeddedFont>
      <p:font typeface="Open Sans Bold" panose="020B0604020202020204" charset="0"/>
      <p:bold r:id="rId44"/>
    </p:embeddedFont>
    <p:embeddedFont>
      <p:font typeface="Open Sans Light" panose="020B0604020202020204" charset="0"/>
      <p:regular r:id="rId45"/>
      <p:italic r:id="rId46"/>
    </p:embeddedFont>
    <p:embeddedFont>
      <p:font typeface="Open Sans Light 1" panose="020B0604020202020204" charset="0"/>
      <p:regular r:id="rId47"/>
    </p:embeddedFont>
    <p:embeddedFont>
      <p:font typeface="Open Sans Light 2" panose="020B0604020202020204" charset="0"/>
      <p:regular r:id="rId48"/>
    </p:embeddedFont>
    <p:embeddedFont>
      <p:font typeface="Open Sans Light 2 Italics"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6578"/>
          </a:xfrm>
          <a:prstGeom prst="rect">
            <a:avLst/>
          </a:prstGeom>
        </p:spPr>
        <p:txBody>
          <a:bodyPr vert="horz" lIns="91440" tIns="45720" rIns="91440" bIns="45720" rtlCol="0"/>
          <a:lstStyle>
            <a:lvl1pPr algn="r">
              <a:defRPr sz="1200"/>
            </a:lvl1pPr>
          </a:lstStyle>
          <a:p>
            <a:fld id="{AEDBF2BC-75D4-4BA4-B5F1-FB9DF89D17B4}" type="datetimeFigureOut">
              <a:rPr lang="en-US" smtClean="0"/>
              <a:t>10/22/2021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2"/>
            <a:ext cx="3038475" cy="466578"/>
          </a:xfrm>
          <a:prstGeom prst="rect">
            <a:avLst/>
          </a:prstGeom>
        </p:spPr>
        <p:txBody>
          <a:bodyPr vert="horz" lIns="91440" tIns="45720" rIns="91440" bIns="45720" rtlCol="0" anchor="b"/>
          <a:lstStyle>
            <a:lvl1pPr algn="r">
              <a:defRPr sz="1200"/>
            </a:lvl1pPr>
          </a:lstStyle>
          <a:p>
            <a:fld id="{81A61AC8-5FE1-48A1-9250-87FCD58C4D2E}" type="slidenum">
              <a:rPr lang="en-US" smtClean="0"/>
              <a:t>‹#›</a:t>
            </a:fld>
            <a:endParaRPr lang="en-US"/>
          </a:p>
        </p:txBody>
      </p:sp>
    </p:spTree>
    <p:extLst>
      <p:ext uri="{BB962C8B-B14F-4D97-AF65-F5344CB8AC3E}">
        <p14:creationId xmlns:p14="http://schemas.microsoft.com/office/powerpoint/2010/main" val="570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2" name="AutoShape 2"/>
          <p:cNvSpPr/>
          <p:nvPr/>
        </p:nvSpPr>
        <p:spPr>
          <a:xfrm rot="5400000">
            <a:off x="13337103" y="4720281"/>
            <a:ext cx="9525" cy="7834868"/>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228600" y="-40829"/>
            <a:ext cx="10287000" cy="10287000"/>
          </a:xfrm>
          <a:prstGeom prst="rect">
            <a:avLst/>
          </a:prstGeom>
        </p:spPr>
      </p:pic>
      <p:sp>
        <p:nvSpPr>
          <p:cNvPr id="5" name="TextBox 5"/>
          <p:cNvSpPr txBox="1"/>
          <p:nvPr/>
        </p:nvSpPr>
        <p:spPr>
          <a:xfrm>
            <a:off x="8905059" y="557069"/>
            <a:ext cx="9525000" cy="6449330"/>
          </a:xfrm>
          <a:prstGeom prst="rect">
            <a:avLst/>
          </a:prstGeom>
        </p:spPr>
        <p:txBody>
          <a:bodyPr wrap="square" lIns="0" tIns="0" rIns="0" bIns="0" rtlCol="0" anchor="t">
            <a:spAutoFit/>
          </a:bodyPr>
          <a:lstStyle/>
          <a:p>
            <a:pPr algn="ctr">
              <a:lnSpc>
                <a:spcPts val="10335"/>
              </a:lnSpc>
            </a:pPr>
            <a:r>
              <a:rPr lang="en-US" sz="7200" b="1" spc="-425" dirty="0">
                <a:solidFill>
                  <a:schemeClr val="bg1">
                    <a:lumMod val="95000"/>
                  </a:schemeClr>
                </a:solidFill>
                <a:latin typeface="Arial" panose="020B0604020202020204" pitchFamily="34" charset="0"/>
                <a:cs typeface="Arial" panose="020B0604020202020204" pitchFamily="34" charset="0"/>
              </a:rPr>
              <a:t> </a:t>
            </a:r>
            <a:r>
              <a:rPr lang="en-US" sz="4000" dirty="0">
                <a:solidFill>
                  <a:srgbClr val="FF0000"/>
                </a:solidFill>
              </a:rPr>
              <a:t>American Association of Drilling Engineers</a:t>
            </a:r>
          </a:p>
          <a:p>
            <a:pPr algn="ctr">
              <a:lnSpc>
                <a:spcPts val="10335"/>
              </a:lnSpc>
            </a:pPr>
            <a:endParaRPr lang="en-US" sz="8000" b="1" spc="-425" dirty="0">
              <a:solidFill>
                <a:schemeClr val="bg1">
                  <a:lumMod val="95000"/>
                </a:schemeClr>
              </a:solidFill>
              <a:latin typeface="Arial" panose="020B0604020202020204" pitchFamily="34" charset="0"/>
              <a:cs typeface="Arial" panose="020B0604020202020204" pitchFamily="34" charset="0"/>
            </a:endParaRPr>
          </a:p>
          <a:p>
            <a:pPr algn="ctr">
              <a:lnSpc>
                <a:spcPts val="10335"/>
              </a:lnSpc>
            </a:pPr>
            <a:r>
              <a:rPr lang="en-US" sz="5400" b="1" spc="-425" dirty="0">
                <a:solidFill>
                  <a:srgbClr val="FFFFFF"/>
                </a:solidFill>
                <a:latin typeface="Arial" panose="020B0604020202020204" pitchFamily="34" charset="0"/>
                <a:cs typeface="Arial" panose="020B0604020202020204" pitchFamily="34" charset="0"/>
              </a:rPr>
              <a:t>Harvesting Geothermal Energy </a:t>
            </a:r>
          </a:p>
          <a:p>
            <a:pPr algn="ctr">
              <a:lnSpc>
                <a:spcPts val="10335"/>
              </a:lnSpc>
            </a:pPr>
            <a:r>
              <a:rPr lang="en-US" sz="5400" b="1" spc="-425" dirty="0">
                <a:solidFill>
                  <a:srgbClr val="FFFFFF"/>
                </a:solidFill>
                <a:latin typeface="Arial" panose="020B0604020202020204" pitchFamily="34" charset="0"/>
                <a:cs typeface="Arial" panose="020B0604020202020204" pitchFamily="34" charset="0"/>
              </a:rPr>
              <a:t>via GeoHeat </a:t>
            </a:r>
            <a:r>
              <a:rPr lang="en-US" sz="5400" b="1" spc="-425" baseline="30000" dirty="0">
                <a:solidFill>
                  <a:srgbClr val="FFFFFF"/>
                </a:solidFill>
                <a:latin typeface="Arial" panose="020B0604020202020204" pitchFamily="34" charset="0"/>
                <a:cs typeface="Arial" panose="020B0604020202020204" pitchFamily="34" charset="0"/>
              </a:rPr>
              <a:t>TM </a:t>
            </a:r>
            <a:r>
              <a:rPr lang="en-US" sz="5400" b="1" spc="-425" dirty="0">
                <a:solidFill>
                  <a:srgbClr val="FFFFFF"/>
                </a:solidFill>
                <a:latin typeface="Arial" panose="020B0604020202020204" pitchFamily="34" charset="0"/>
                <a:cs typeface="Arial" panose="020B0604020202020204" pitchFamily="34" charset="0"/>
              </a:rPr>
              <a:t>Technology</a:t>
            </a:r>
            <a:endParaRPr lang="en-US" sz="5400" b="1" spc="-425" baseline="30000" dirty="0">
              <a:solidFill>
                <a:srgbClr val="FFFFFF"/>
              </a:solidFill>
              <a:latin typeface="Arial" panose="020B0604020202020204" pitchFamily="34" charset="0"/>
              <a:cs typeface="Arial" panose="020B0604020202020204" pitchFamily="34" charset="0"/>
            </a:endParaRPr>
          </a:p>
          <a:p>
            <a:pPr algn="ctr">
              <a:lnSpc>
                <a:spcPts val="10335"/>
              </a:lnSpc>
            </a:pPr>
            <a:r>
              <a:rPr lang="en-US" sz="6000" b="1" spc="-425" dirty="0">
                <a:solidFill>
                  <a:srgbClr val="FFFFFF"/>
                </a:solidFill>
                <a:latin typeface="Arial" panose="020B0604020202020204" pitchFamily="34" charset="0"/>
                <a:cs typeface="Arial" panose="020B0604020202020204" pitchFamily="34" charset="0"/>
              </a:rPr>
              <a:t>   </a:t>
            </a:r>
            <a:endParaRPr lang="en-US" sz="4400" b="1" spc="-425" dirty="0">
              <a:solidFill>
                <a:srgbClr val="FFFFFF"/>
              </a:solidFill>
              <a:latin typeface="Arial" panose="020B0604020202020204" pitchFamily="34" charset="0"/>
              <a:cs typeface="Arial" panose="020B0604020202020204" pitchFamily="34" charset="0"/>
            </a:endParaRPr>
          </a:p>
        </p:txBody>
      </p:sp>
      <p:sp>
        <p:nvSpPr>
          <p:cNvPr id="7" name="TextBox 7"/>
          <p:cNvSpPr txBox="1"/>
          <p:nvPr/>
        </p:nvSpPr>
        <p:spPr>
          <a:xfrm>
            <a:off x="9424432" y="9012533"/>
            <a:ext cx="7834868" cy="245767"/>
          </a:xfrm>
          <a:prstGeom prst="rect">
            <a:avLst/>
          </a:prstGeom>
        </p:spPr>
        <p:txBody>
          <a:bodyPr lIns="0" tIns="0" rIns="0" bIns="0" rtlCol="0" anchor="t">
            <a:spAutoFit/>
          </a:bodyPr>
          <a:lstStyle/>
          <a:p>
            <a:pPr>
              <a:lnSpc>
                <a:spcPts val="1980"/>
              </a:lnSpc>
            </a:pPr>
            <a:r>
              <a:rPr lang="en-US" sz="1800" dirty="0">
                <a:solidFill>
                  <a:srgbClr val="FFFFFF"/>
                </a:solidFill>
                <a:latin typeface="Open Sans 1"/>
              </a:rPr>
              <a:t>2021 Geothermic Solution LLC. Confidential, for limited distribution only.</a:t>
            </a:r>
          </a:p>
        </p:txBody>
      </p:sp>
      <p:sp>
        <p:nvSpPr>
          <p:cNvPr id="8" name="TextBox 8">
            <a:extLst>
              <a:ext uri="{FF2B5EF4-FFF2-40B4-BE49-F238E27FC236}">
                <a16:creationId xmlns:a16="http://schemas.microsoft.com/office/drawing/2014/main" id="{0C198E50-A116-4E3D-BCDC-B072C7C4D208}"/>
              </a:ext>
            </a:extLst>
          </p:cNvPr>
          <p:cNvSpPr txBox="1"/>
          <p:nvPr/>
        </p:nvSpPr>
        <p:spPr>
          <a:xfrm>
            <a:off x="9144000" y="8024662"/>
            <a:ext cx="9118496" cy="282129"/>
          </a:xfrm>
          <a:prstGeom prst="rect">
            <a:avLst/>
          </a:prstGeom>
        </p:spPr>
        <p:txBody>
          <a:bodyPr lIns="0" tIns="0" rIns="0" bIns="0" rtlCol="0" anchor="t">
            <a:spAutoFit/>
          </a:bodyPr>
          <a:lstStyle/>
          <a:p>
            <a:pPr algn="just">
              <a:lnSpc>
                <a:spcPts val="2200"/>
              </a:lnSpc>
            </a:pPr>
            <a:r>
              <a:rPr lang="en-US" sz="2000" spc="386" dirty="0">
                <a:solidFill>
                  <a:srgbClr val="FF0000"/>
                </a:solidFill>
                <a:latin typeface="Open Sans 1 Bold"/>
              </a:rPr>
              <a:t>THE PATH TO THE GEOHEAT™ ENERGY REVOLUTION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2" name="AutoShape 2"/>
          <p:cNvSpPr/>
          <p:nvPr/>
        </p:nvSpPr>
        <p:spPr>
          <a:xfrm>
            <a:off x="2017371" y="3201329"/>
            <a:ext cx="3455464" cy="3262031"/>
          </a:xfrm>
          <a:prstGeom prst="rect">
            <a:avLst/>
          </a:prstGeom>
          <a:solidFill>
            <a:srgbClr val="C1A480">
              <a:alpha val="76862"/>
            </a:srgbClr>
          </a:solidFill>
        </p:spPr>
      </p:sp>
      <p:sp>
        <p:nvSpPr>
          <p:cNvPr id="3" name="AutoShape 3"/>
          <p:cNvSpPr/>
          <p:nvPr/>
        </p:nvSpPr>
        <p:spPr>
          <a:xfrm>
            <a:off x="7578091" y="3258479"/>
            <a:ext cx="3455464" cy="3262031"/>
          </a:xfrm>
          <a:prstGeom prst="rect">
            <a:avLst/>
          </a:prstGeom>
          <a:solidFill>
            <a:srgbClr val="A4927C">
              <a:alpha val="76862"/>
            </a:srgbClr>
          </a:solidFill>
        </p:spPr>
      </p:sp>
      <p:sp>
        <p:nvSpPr>
          <p:cNvPr id="4" name="AutoShape 4"/>
          <p:cNvSpPr/>
          <p:nvPr/>
        </p:nvSpPr>
        <p:spPr>
          <a:xfrm>
            <a:off x="12669760" y="3201329"/>
            <a:ext cx="3455464" cy="3262031"/>
          </a:xfrm>
          <a:prstGeom prst="rect">
            <a:avLst/>
          </a:prstGeom>
          <a:solidFill>
            <a:srgbClr val="858C4B">
              <a:alpha val="75686"/>
            </a:srgbClr>
          </a:solidFill>
        </p:spPr>
      </p:sp>
      <p:sp>
        <p:nvSpPr>
          <p:cNvPr id="5" name="TextBox 5"/>
          <p:cNvSpPr txBox="1"/>
          <p:nvPr/>
        </p:nvSpPr>
        <p:spPr>
          <a:xfrm>
            <a:off x="4482330" y="1021658"/>
            <a:ext cx="9646986" cy="991810"/>
          </a:xfrm>
          <a:prstGeom prst="rect">
            <a:avLst/>
          </a:prstGeom>
        </p:spPr>
        <p:txBody>
          <a:bodyPr wrap="square" lIns="0" tIns="0" rIns="0" bIns="0" rtlCol="0" anchor="t">
            <a:spAutoFit/>
          </a:bodyPr>
          <a:lstStyle/>
          <a:p>
            <a:pPr marL="0" lvl="0" indent="0" algn="l">
              <a:lnSpc>
                <a:spcPts val="8159"/>
              </a:lnSpc>
              <a:spcBef>
                <a:spcPct val="0"/>
              </a:spcBef>
            </a:pPr>
            <a:r>
              <a:rPr lang="en-US" sz="6000" spc="-336" dirty="0">
                <a:solidFill>
                  <a:srgbClr val="006600"/>
                </a:solidFill>
                <a:latin typeface="Calibri Light" panose="020F0302020204030204" pitchFamily="34" charset="0"/>
              </a:rPr>
              <a:t>GeoHeat</a:t>
            </a:r>
            <a:r>
              <a:rPr lang="en-US" sz="6000" spc="-336" baseline="40000" dirty="0">
                <a:solidFill>
                  <a:srgbClr val="006600"/>
                </a:solidFill>
                <a:latin typeface="Calibri Light" panose="020F0302020204030204" pitchFamily="34" charset="0"/>
              </a:rPr>
              <a:t>TM</a:t>
            </a:r>
            <a:r>
              <a:rPr lang="en-US" sz="6000" spc="-336" dirty="0">
                <a:solidFill>
                  <a:srgbClr val="006600"/>
                </a:solidFill>
                <a:latin typeface="Calibri Light" panose="020F0302020204030204" pitchFamily="34" charset="0"/>
              </a:rPr>
              <a:t> – Excellent Economics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339" y="3562082"/>
            <a:ext cx="783529" cy="7835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1300" y="4714614"/>
            <a:ext cx="474793" cy="503735"/>
          </a:xfrm>
          <a:prstGeom prst="rect">
            <a:avLst/>
          </a:prstGeom>
        </p:spPr>
      </p:pic>
      <p:sp>
        <p:nvSpPr>
          <p:cNvPr id="8" name="TextBox 8"/>
          <p:cNvSpPr txBox="1"/>
          <p:nvPr/>
        </p:nvSpPr>
        <p:spPr>
          <a:xfrm>
            <a:off x="2017371" y="6958965"/>
            <a:ext cx="3455464" cy="1011555"/>
          </a:xfrm>
          <a:prstGeom prst="rect">
            <a:avLst/>
          </a:prstGeom>
        </p:spPr>
        <p:txBody>
          <a:bodyPr lIns="0" tIns="0" rIns="0" bIns="0" rtlCol="0" anchor="t">
            <a:spAutoFit/>
          </a:bodyPr>
          <a:lstStyle/>
          <a:p>
            <a:pPr algn="ctr">
              <a:lnSpc>
                <a:spcPts val="4050"/>
              </a:lnSpc>
            </a:pPr>
            <a:r>
              <a:rPr lang="en-US" sz="2700" spc="54" dirty="0">
                <a:solidFill>
                  <a:srgbClr val="29261D"/>
                </a:solidFill>
                <a:latin typeface="Open Sans Light 1"/>
              </a:rPr>
              <a:t>LCOE for baseload energy – small plant</a:t>
            </a:r>
          </a:p>
        </p:txBody>
      </p:sp>
      <p:sp>
        <p:nvSpPr>
          <p:cNvPr id="9" name="TextBox 9"/>
          <p:cNvSpPr txBox="1"/>
          <p:nvPr/>
        </p:nvSpPr>
        <p:spPr>
          <a:xfrm>
            <a:off x="7138883" y="6958965"/>
            <a:ext cx="4010234" cy="1009507"/>
          </a:xfrm>
          <a:prstGeom prst="rect">
            <a:avLst/>
          </a:prstGeom>
        </p:spPr>
        <p:txBody>
          <a:bodyPr wrap="square" lIns="0" tIns="0" rIns="0" bIns="0" rtlCol="0" anchor="t">
            <a:spAutoFit/>
          </a:bodyPr>
          <a:lstStyle/>
          <a:p>
            <a:pPr algn="ctr">
              <a:lnSpc>
                <a:spcPts val="4050"/>
              </a:lnSpc>
            </a:pPr>
            <a:r>
              <a:rPr lang="en-US" sz="2700" spc="54" dirty="0">
                <a:solidFill>
                  <a:srgbClr val="29261D"/>
                </a:solidFill>
                <a:latin typeface="Open Sans Light 1"/>
              </a:rPr>
              <a:t>LCOE large plant without residual heat utilization</a:t>
            </a:r>
          </a:p>
        </p:txBody>
      </p:sp>
      <p:sp>
        <p:nvSpPr>
          <p:cNvPr id="10" name="TextBox 10"/>
          <p:cNvSpPr txBox="1"/>
          <p:nvPr/>
        </p:nvSpPr>
        <p:spPr>
          <a:xfrm>
            <a:off x="12083784" y="6978626"/>
            <a:ext cx="4589540" cy="1009507"/>
          </a:xfrm>
          <a:prstGeom prst="rect">
            <a:avLst/>
          </a:prstGeom>
        </p:spPr>
        <p:txBody>
          <a:bodyPr lIns="0" tIns="0" rIns="0" bIns="0" rtlCol="0" anchor="t">
            <a:spAutoFit/>
          </a:bodyPr>
          <a:lstStyle/>
          <a:p>
            <a:pPr algn="ctr">
              <a:lnSpc>
                <a:spcPts val="4050"/>
              </a:lnSpc>
            </a:pPr>
            <a:r>
              <a:rPr lang="en-US" sz="2700" spc="54" dirty="0">
                <a:solidFill>
                  <a:srgbClr val="29261D"/>
                </a:solidFill>
                <a:latin typeface="Open Sans Light 1"/>
              </a:rPr>
              <a:t>LCOE large plant with residual heat utilization</a:t>
            </a:r>
          </a:p>
        </p:txBody>
      </p:sp>
      <p:sp>
        <p:nvSpPr>
          <p:cNvPr id="11" name="TextBox 11"/>
          <p:cNvSpPr txBox="1"/>
          <p:nvPr/>
        </p:nvSpPr>
        <p:spPr>
          <a:xfrm>
            <a:off x="2438400" y="4463023"/>
            <a:ext cx="2743200" cy="852944"/>
          </a:xfrm>
          <a:prstGeom prst="rect">
            <a:avLst/>
          </a:prstGeom>
        </p:spPr>
        <p:txBody>
          <a:bodyPr wrap="square" lIns="0" tIns="0" rIns="0" bIns="0" rtlCol="0" anchor="t">
            <a:spAutoFit/>
          </a:bodyPr>
          <a:lstStyle/>
          <a:p>
            <a:pPr marL="0" lvl="0" indent="0" algn="l">
              <a:lnSpc>
                <a:spcPts val="6473"/>
              </a:lnSpc>
              <a:spcBef>
                <a:spcPct val="0"/>
              </a:spcBef>
            </a:pPr>
            <a:r>
              <a:rPr lang="en-US" sz="6346" spc="-266" dirty="0">
                <a:solidFill>
                  <a:srgbClr val="151715"/>
                </a:solidFill>
                <a:latin typeface="Libre Baskerville"/>
              </a:rPr>
              <a:t>    </a:t>
            </a:r>
            <a:r>
              <a:rPr lang="en-US" sz="6346" spc="-266" dirty="0">
                <a:solidFill>
                  <a:srgbClr val="151715"/>
                </a:solidFill>
                <a:latin typeface="+mj-lt"/>
              </a:rPr>
              <a:t>4.0</a:t>
            </a:r>
          </a:p>
        </p:txBody>
      </p:sp>
      <p:sp>
        <p:nvSpPr>
          <p:cNvPr id="12" name="TextBox 12"/>
          <p:cNvSpPr txBox="1"/>
          <p:nvPr/>
        </p:nvSpPr>
        <p:spPr>
          <a:xfrm>
            <a:off x="8458200" y="4463023"/>
            <a:ext cx="2340830" cy="852944"/>
          </a:xfrm>
          <a:prstGeom prst="rect">
            <a:avLst/>
          </a:prstGeom>
        </p:spPr>
        <p:txBody>
          <a:bodyPr wrap="square" lIns="0" tIns="0" rIns="0" bIns="0" rtlCol="0" anchor="t">
            <a:spAutoFit/>
          </a:bodyPr>
          <a:lstStyle/>
          <a:p>
            <a:pPr marL="0" lvl="0" indent="0" algn="l">
              <a:lnSpc>
                <a:spcPts val="6473"/>
              </a:lnSpc>
              <a:spcBef>
                <a:spcPct val="0"/>
              </a:spcBef>
            </a:pPr>
            <a:r>
              <a:rPr lang="en-US" sz="6346" spc="-266" dirty="0">
                <a:solidFill>
                  <a:srgbClr val="151715"/>
                </a:solidFill>
                <a:latin typeface="+mj-lt"/>
              </a:rPr>
              <a:t>&lt;3.0</a:t>
            </a:r>
          </a:p>
        </p:txBody>
      </p:sp>
      <p:sp>
        <p:nvSpPr>
          <p:cNvPr id="13" name="TextBox 13"/>
          <p:cNvSpPr txBox="1"/>
          <p:nvPr/>
        </p:nvSpPr>
        <p:spPr>
          <a:xfrm>
            <a:off x="2819400" y="5450036"/>
            <a:ext cx="1752599" cy="589905"/>
          </a:xfrm>
          <a:prstGeom prst="rect">
            <a:avLst/>
          </a:prstGeom>
        </p:spPr>
        <p:txBody>
          <a:bodyPr wrap="square" lIns="0" tIns="0" rIns="0" bIns="0" rtlCol="0" anchor="t">
            <a:spAutoFit/>
          </a:bodyPr>
          <a:lstStyle/>
          <a:p>
            <a:pPr algn="ctr">
              <a:lnSpc>
                <a:spcPts val="4620"/>
              </a:lnSpc>
            </a:pPr>
            <a:r>
              <a:rPr lang="en-US" sz="4000" dirty="0">
                <a:solidFill>
                  <a:srgbClr val="000000"/>
                </a:solidFill>
                <a:latin typeface="+mj-lt"/>
              </a:rPr>
              <a:t>kWh</a:t>
            </a:r>
          </a:p>
        </p:txBody>
      </p:sp>
      <p:sp>
        <p:nvSpPr>
          <p:cNvPr id="14" name="TextBox 14"/>
          <p:cNvSpPr txBox="1"/>
          <p:nvPr/>
        </p:nvSpPr>
        <p:spPr>
          <a:xfrm>
            <a:off x="14249400" y="4558273"/>
            <a:ext cx="2423924" cy="852944"/>
          </a:xfrm>
          <a:prstGeom prst="rect">
            <a:avLst/>
          </a:prstGeom>
        </p:spPr>
        <p:txBody>
          <a:bodyPr wrap="square" lIns="0" tIns="0" rIns="0" bIns="0" rtlCol="0" anchor="t">
            <a:spAutoFit/>
          </a:bodyPr>
          <a:lstStyle/>
          <a:p>
            <a:pPr marL="0" lvl="0" indent="0" algn="l">
              <a:lnSpc>
                <a:spcPts val="6473"/>
              </a:lnSpc>
              <a:spcBef>
                <a:spcPct val="0"/>
              </a:spcBef>
            </a:pPr>
            <a:r>
              <a:rPr lang="en-US" sz="6346" spc="-266" dirty="0">
                <a:solidFill>
                  <a:srgbClr val="151715"/>
                </a:solidFill>
                <a:latin typeface="+mj-lt"/>
              </a:rPr>
              <a:t>2.0</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05728" y="3562082"/>
            <a:ext cx="783529" cy="783529"/>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52236" y="3562082"/>
            <a:ext cx="783529" cy="783529"/>
          </a:xfrm>
          <a:prstGeom prst="rect">
            <a:avLst/>
          </a:prstGeom>
        </p:spPr>
      </p:pic>
      <p:sp>
        <p:nvSpPr>
          <p:cNvPr id="17" name="TextBox 17"/>
          <p:cNvSpPr txBox="1"/>
          <p:nvPr/>
        </p:nvSpPr>
        <p:spPr>
          <a:xfrm>
            <a:off x="13877824" y="5450036"/>
            <a:ext cx="1143912" cy="589905"/>
          </a:xfrm>
          <a:prstGeom prst="rect">
            <a:avLst/>
          </a:prstGeom>
        </p:spPr>
        <p:txBody>
          <a:bodyPr wrap="square" lIns="0" tIns="0" rIns="0" bIns="0" rtlCol="0" anchor="t">
            <a:spAutoFit/>
          </a:bodyPr>
          <a:lstStyle/>
          <a:p>
            <a:pPr algn="ctr">
              <a:lnSpc>
                <a:spcPts val="4620"/>
              </a:lnSpc>
            </a:pPr>
            <a:r>
              <a:rPr lang="en-US" sz="4000" dirty="0">
                <a:solidFill>
                  <a:srgbClr val="000000"/>
                </a:solidFill>
                <a:latin typeface="+mj-lt"/>
              </a:rPr>
              <a:t>kWh</a:t>
            </a:r>
          </a:p>
        </p:txBody>
      </p:sp>
      <p:sp>
        <p:nvSpPr>
          <p:cNvPr id="18" name="TextBox 18"/>
          <p:cNvSpPr txBox="1"/>
          <p:nvPr/>
        </p:nvSpPr>
        <p:spPr>
          <a:xfrm>
            <a:off x="8624332" y="5450036"/>
            <a:ext cx="1053068" cy="589905"/>
          </a:xfrm>
          <a:prstGeom prst="rect">
            <a:avLst/>
          </a:prstGeom>
        </p:spPr>
        <p:txBody>
          <a:bodyPr wrap="square" lIns="0" tIns="0" rIns="0" bIns="0" rtlCol="0" anchor="t">
            <a:spAutoFit/>
          </a:bodyPr>
          <a:lstStyle/>
          <a:p>
            <a:pPr algn="ctr">
              <a:lnSpc>
                <a:spcPts val="4620"/>
              </a:lnSpc>
            </a:pPr>
            <a:r>
              <a:rPr lang="en-US" sz="4000" dirty="0">
                <a:solidFill>
                  <a:srgbClr val="000000"/>
                </a:solidFill>
                <a:latin typeface="+mj-lt"/>
              </a:rPr>
              <a:t>kWh</a:t>
            </a:r>
          </a:p>
        </p:txBody>
      </p:sp>
      <p:sp>
        <p:nvSpPr>
          <p:cNvPr id="19" name="TextBox 19"/>
          <p:cNvSpPr txBox="1"/>
          <p:nvPr/>
        </p:nvSpPr>
        <p:spPr>
          <a:xfrm>
            <a:off x="1467450" y="9096375"/>
            <a:ext cx="15353100" cy="459105"/>
          </a:xfrm>
          <a:prstGeom prst="rect">
            <a:avLst/>
          </a:prstGeom>
        </p:spPr>
        <p:txBody>
          <a:bodyPr lIns="0" tIns="0" rIns="0" bIns="0" rtlCol="0" anchor="t">
            <a:spAutoFit/>
          </a:bodyPr>
          <a:lstStyle/>
          <a:p>
            <a:pPr algn="ctr">
              <a:lnSpc>
                <a:spcPts val="3520"/>
              </a:lnSpc>
              <a:spcBef>
                <a:spcPct val="0"/>
              </a:spcBef>
            </a:pPr>
            <a:r>
              <a:rPr lang="en-US" sz="3200" spc="-83" dirty="0">
                <a:solidFill>
                  <a:srgbClr val="A4927C"/>
                </a:solidFill>
                <a:latin typeface="Open Sans 1 Bold"/>
              </a:rPr>
              <a:t>CALCULATIONS EXCLUDE VALUE OF RECS (1.0¢ - 2.0¢ PER kWh)</a:t>
            </a:r>
          </a:p>
        </p:txBody>
      </p:sp>
      <p:sp>
        <p:nvSpPr>
          <p:cNvPr id="24" name="TextBox 7">
            <a:extLst>
              <a:ext uri="{FF2B5EF4-FFF2-40B4-BE49-F238E27FC236}">
                <a16:creationId xmlns:a16="http://schemas.microsoft.com/office/drawing/2014/main" id="{CBFFB4EE-4708-4318-87B2-0747A1C4714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1715"/>
        </a:solidFill>
        <a:effectLst/>
      </p:bgPr>
    </p:bg>
    <p:spTree>
      <p:nvGrpSpPr>
        <p:cNvPr id="1" name=""/>
        <p:cNvGrpSpPr/>
        <p:nvPr/>
      </p:nvGrpSpPr>
      <p:grpSpPr>
        <a:xfrm>
          <a:off x="0" y="0"/>
          <a:ext cx="0" cy="0"/>
          <a:chOff x="0" y="0"/>
          <a:chExt cx="0" cy="0"/>
        </a:xfrm>
      </p:grpSpPr>
      <p:sp>
        <p:nvSpPr>
          <p:cNvPr id="7" name="TextBox 7"/>
          <p:cNvSpPr txBox="1"/>
          <p:nvPr/>
        </p:nvSpPr>
        <p:spPr>
          <a:xfrm>
            <a:off x="870068" y="1891167"/>
            <a:ext cx="4939767" cy="1804533"/>
          </a:xfrm>
          <a:prstGeom prst="rect">
            <a:avLst/>
          </a:prstGeom>
        </p:spPr>
        <p:txBody>
          <a:bodyPr lIns="0" tIns="0" rIns="0" bIns="0" rtlCol="0" anchor="t">
            <a:spAutoFit/>
          </a:bodyPr>
          <a:lstStyle/>
          <a:p>
            <a:pPr>
              <a:lnSpc>
                <a:spcPts val="7038"/>
              </a:lnSpc>
            </a:pPr>
            <a:r>
              <a:rPr lang="en-US" sz="6900" b="1" spc="-289" dirty="0" err="1">
                <a:solidFill>
                  <a:srgbClr val="FFFFFF"/>
                </a:solidFill>
                <a:latin typeface="+mj-lt"/>
              </a:rPr>
              <a:t>GeoHeat</a:t>
            </a:r>
            <a:r>
              <a:rPr lang="en-US" sz="6900" b="1" spc="-289" baseline="30000" dirty="0" err="1">
                <a:solidFill>
                  <a:srgbClr val="FFFFFF"/>
                </a:solidFill>
                <a:latin typeface="+mj-lt"/>
              </a:rPr>
              <a:t>TM</a:t>
            </a:r>
            <a:r>
              <a:rPr lang="en-US" sz="6900" b="1" spc="-289" dirty="0">
                <a:solidFill>
                  <a:srgbClr val="FFFFFF"/>
                </a:solidFill>
                <a:latin typeface="+mj-lt"/>
              </a:rPr>
              <a:t> </a:t>
            </a:r>
          </a:p>
          <a:p>
            <a:pPr marL="0" lvl="0" indent="0">
              <a:lnSpc>
                <a:spcPts val="7038"/>
              </a:lnSpc>
              <a:spcBef>
                <a:spcPct val="0"/>
              </a:spcBef>
            </a:pPr>
            <a:r>
              <a:rPr lang="en-US" sz="6900" b="1" spc="-289" dirty="0">
                <a:solidFill>
                  <a:srgbClr val="FFFFFF"/>
                </a:solidFill>
                <a:latin typeface="+mj-lt"/>
              </a:rPr>
              <a:t>is everywhere</a:t>
            </a:r>
          </a:p>
        </p:txBody>
      </p:sp>
      <p:grpSp>
        <p:nvGrpSpPr>
          <p:cNvPr id="8" name="Group 8"/>
          <p:cNvGrpSpPr/>
          <p:nvPr/>
        </p:nvGrpSpPr>
        <p:grpSpPr>
          <a:xfrm>
            <a:off x="1028700" y="6612731"/>
            <a:ext cx="4781135" cy="2242989"/>
            <a:chOff x="0" y="28575"/>
            <a:chExt cx="6374847" cy="2990653"/>
          </a:xfrm>
        </p:grpSpPr>
        <p:sp>
          <p:nvSpPr>
            <p:cNvPr id="9" name="TextBox 9"/>
            <p:cNvSpPr txBox="1"/>
            <p:nvPr/>
          </p:nvSpPr>
          <p:spPr>
            <a:xfrm>
              <a:off x="0" y="28575"/>
              <a:ext cx="6374847" cy="459105"/>
            </a:xfrm>
            <a:prstGeom prst="rect">
              <a:avLst/>
            </a:prstGeom>
          </p:spPr>
          <p:txBody>
            <a:bodyPr lIns="0" tIns="0" rIns="0" bIns="0" rtlCol="0" anchor="t">
              <a:spAutoFit/>
            </a:bodyPr>
            <a:lstStyle/>
            <a:p>
              <a:pPr marL="0" lvl="0" indent="0">
                <a:lnSpc>
                  <a:spcPts val="2640"/>
                </a:lnSpc>
                <a:spcBef>
                  <a:spcPct val="0"/>
                </a:spcBef>
              </a:pPr>
              <a:r>
                <a:rPr lang="en-US" sz="2400" spc="-62">
                  <a:solidFill>
                    <a:srgbClr val="FFFFFF"/>
                  </a:solidFill>
                  <a:latin typeface="Open Sans 1 Bold"/>
                </a:rPr>
                <a:t>INITIAL TARGETS</a:t>
              </a:r>
            </a:p>
          </p:txBody>
        </p:sp>
        <p:sp>
          <p:nvSpPr>
            <p:cNvPr id="10" name="TextBox 10"/>
            <p:cNvSpPr txBox="1"/>
            <p:nvPr/>
          </p:nvSpPr>
          <p:spPr>
            <a:xfrm>
              <a:off x="0" y="656785"/>
              <a:ext cx="6374847" cy="2362443"/>
            </a:xfrm>
            <a:prstGeom prst="rect">
              <a:avLst/>
            </a:prstGeom>
          </p:spPr>
          <p:txBody>
            <a:bodyPr lIns="0" tIns="0" rIns="0" bIns="0" rtlCol="0" anchor="t">
              <a:spAutoFit/>
            </a:bodyPr>
            <a:lstStyle/>
            <a:p>
              <a:pPr marL="0" lvl="0" indent="0">
                <a:lnSpc>
                  <a:spcPts val="2800"/>
                </a:lnSpc>
                <a:spcBef>
                  <a:spcPct val="0"/>
                </a:spcBef>
              </a:pPr>
              <a:r>
                <a:rPr lang="en-US" sz="2000" u="none" dirty="0">
                  <a:solidFill>
                    <a:srgbClr val="FFFFFF"/>
                  </a:solidFill>
                  <a:latin typeface="Open Sans Light 2"/>
                </a:rPr>
                <a:t>California (initially to provide additional heat to geothermal plants) and</a:t>
              </a:r>
            </a:p>
            <a:p>
              <a:pPr marL="0" lvl="0" indent="0">
                <a:lnSpc>
                  <a:spcPts val="2800"/>
                </a:lnSpc>
                <a:spcBef>
                  <a:spcPct val="0"/>
                </a:spcBef>
              </a:pPr>
              <a:r>
                <a:rPr lang="en-US" sz="2000" u="none" dirty="0">
                  <a:solidFill>
                    <a:srgbClr val="FFFFFF"/>
                  </a:solidFill>
                  <a:latin typeface="Open Sans Light 2"/>
                </a:rPr>
                <a:t>countries like Saudi Arabia, Japan, Singapore, Taiwan (high electricity costs, land constraints)</a:t>
              </a:r>
            </a:p>
          </p:txBody>
        </p:sp>
      </p:grpSp>
      <p:sp>
        <p:nvSpPr>
          <p:cNvPr id="12" name="TextBox 7">
            <a:extLst>
              <a:ext uri="{FF2B5EF4-FFF2-40B4-BE49-F238E27FC236}">
                <a16:creationId xmlns:a16="http://schemas.microsoft.com/office/drawing/2014/main" id="{05B3CBE2-4DBB-4473-8752-AC7C65162360}"/>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solidFill>
                  <a:schemeClr val="bg1"/>
                </a:solidFill>
                <a:latin typeface="Open Sans 1"/>
              </a:rPr>
              <a:t>2021 Geothermic Solution LLC. Confidential, for limited distribution only.</a:t>
            </a:r>
          </a:p>
        </p:txBody>
      </p:sp>
      <p:pic>
        <p:nvPicPr>
          <p:cNvPr id="13" name="Picture 2" descr="C:\Users\wkolbe\Pictures\SA geothermal map.jpg">
            <a:extLst>
              <a:ext uri="{FF2B5EF4-FFF2-40B4-BE49-F238E27FC236}">
                <a16:creationId xmlns:a16="http://schemas.microsoft.com/office/drawing/2014/main" id="{19C3D6B8-DA04-469F-B9E9-2450467E2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886" y="495300"/>
            <a:ext cx="12252580" cy="8915400"/>
          </a:xfrm>
          <a:prstGeom prst="rect">
            <a:avLst/>
          </a:prstGeom>
          <a:noFill/>
          <a:ln w="3810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0" y="266700"/>
            <a:ext cx="17830800" cy="1323439"/>
          </a:xfrm>
          <a:prstGeom prst="rect">
            <a:avLst/>
          </a:prstGeom>
        </p:spPr>
        <p:txBody>
          <a:bodyPr wrap="square" lIns="0" tIns="0" rIns="0" bIns="0" rtlCol="0" anchor="t">
            <a:spAutoFit/>
          </a:bodyPr>
          <a:lstStyle/>
          <a:p>
            <a:pPr algn="ctr"/>
            <a:r>
              <a:rPr lang="en-US" sz="5400" dirty="0">
                <a:solidFill>
                  <a:srgbClr val="006600"/>
                </a:solidFill>
                <a:latin typeface="Calibri Light" panose="020F0302020204030204" pitchFamily="34" charset="0"/>
                <a:cs typeface="Times New Roman" pitchFamily="18" charset="0"/>
              </a:rPr>
              <a:t>Saudi Arabian Geothermal Superpower</a:t>
            </a:r>
            <a:br>
              <a:rPr lang="en-US" sz="6600" b="1" dirty="0">
                <a:solidFill>
                  <a:srgbClr val="006600"/>
                </a:solidFill>
                <a:latin typeface="Times New Roman" panose="02020603050405020304" pitchFamily="18" charset="0"/>
                <a:cs typeface="Times New Roman" panose="02020603050405020304" pitchFamily="18" charset="0"/>
              </a:rPr>
            </a:br>
            <a:r>
              <a:rPr lang="en-US" sz="3200" dirty="0"/>
              <a:t>Excellent source for electricity, desalination, and air conditioning</a:t>
            </a:r>
            <a:endParaRPr lang="en-US" sz="5400" b="1" dirty="0">
              <a:solidFill>
                <a:srgbClr val="006600"/>
              </a:solidFill>
              <a:latin typeface="Calibri Light" panose="020F0302020204030204" pitchFamily="34" charset="0"/>
              <a:cs typeface="Times New Roman" pitchFamily="18" charset="0"/>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pic>
        <p:nvPicPr>
          <p:cNvPr id="5" name="Picture 2" descr="Geothermal Resources Database in Saudi Arabia (GRDiSA): GIS model and  geothermal favorability map | SpringerLink">
            <a:extLst>
              <a:ext uri="{FF2B5EF4-FFF2-40B4-BE49-F238E27FC236}">
                <a16:creationId xmlns:a16="http://schemas.microsoft.com/office/drawing/2014/main" id="{FDF22BE2-DAED-4B45-9C92-6CFA960E0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741" y="1792714"/>
            <a:ext cx="12489318" cy="808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2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432406" y="826891"/>
            <a:ext cx="17071153" cy="3323987"/>
          </a:xfrm>
          <a:prstGeom prst="rect">
            <a:avLst/>
          </a:prstGeom>
        </p:spPr>
        <p:txBody>
          <a:bodyPr wrap="square" lIns="0" tIns="0" rIns="0" bIns="0" rtlCol="0" anchor="t">
            <a:spAutoFit/>
          </a:bodyPr>
          <a:lstStyle/>
          <a:p>
            <a:pPr algn="ctr"/>
            <a:r>
              <a:rPr lang="en-US" sz="5400" b="1" dirty="0">
                <a:solidFill>
                  <a:srgbClr val="006600"/>
                </a:solidFill>
                <a:latin typeface="Calibri Light" panose="020F0302020204030204" pitchFamily="34" charset="0"/>
                <a:cs typeface="Times New Roman" pitchFamily="18" charset="0"/>
              </a:rPr>
              <a:t>Saudi Arabian Future Requirement = 60.5 GW </a:t>
            </a:r>
            <a:r>
              <a:rPr lang="en-US" sz="3200" b="1" dirty="0">
                <a:solidFill>
                  <a:srgbClr val="006600"/>
                </a:solidFill>
                <a:latin typeface="Calibri Light" panose="020F0302020204030204" pitchFamily="34" charset="0"/>
                <a:cs typeface="Times New Roman" pitchFamily="18" charset="0"/>
              </a:rPr>
              <a:t>(source: Saudi Aramco)</a:t>
            </a:r>
          </a:p>
          <a:p>
            <a:endParaRPr lang="en-US" sz="5400" b="1" dirty="0">
              <a:solidFill>
                <a:srgbClr val="006600"/>
              </a:solidFill>
              <a:latin typeface="Calibri Light" panose="020F0302020204030204" pitchFamily="34" charset="0"/>
              <a:cs typeface="Times New Roman" pitchFamily="18" charset="0"/>
            </a:endParaRPr>
          </a:p>
          <a:p>
            <a:pPr algn="ctr"/>
            <a:r>
              <a:rPr lang="en-US" sz="5400" b="1" dirty="0">
                <a:solidFill>
                  <a:srgbClr val="006600"/>
                </a:solidFill>
                <a:latin typeface="Calibri Light" panose="020F0302020204030204" pitchFamily="34" charset="0"/>
                <a:cs typeface="Times New Roman" pitchFamily="18" charset="0"/>
              </a:rPr>
              <a:t>Capacity Identification using Technology</a:t>
            </a:r>
          </a:p>
          <a:p>
            <a:pPr algn="ctr"/>
            <a:r>
              <a:rPr lang="en-US" sz="5400" b="1" dirty="0">
                <a:solidFill>
                  <a:srgbClr val="006600"/>
                </a:solidFill>
                <a:latin typeface="Calibri Light" panose="020F0302020204030204" pitchFamily="34" charset="0"/>
                <a:cs typeface="Times New Roman" pitchFamily="18" charset="0"/>
              </a:rPr>
              <a:t>Load Match Approach</a:t>
            </a: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pic>
        <p:nvPicPr>
          <p:cNvPr id="2" name="Picture 1">
            <a:extLst>
              <a:ext uri="{FF2B5EF4-FFF2-40B4-BE49-F238E27FC236}">
                <a16:creationId xmlns:a16="http://schemas.microsoft.com/office/drawing/2014/main" id="{D65A09B1-4CE9-40A1-B8DD-F8AC7ECC1E6B}"/>
              </a:ext>
            </a:extLst>
          </p:cNvPr>
          <p:cNvPicPr>
            <a:picLocks noChangeAspect="1"/>
          </p:cNvPicPr>
          <p:nvPr/>
        </p:nvPicPr>
        <p:blipFill>
          <a:blip r:embed="rId2"/>
          <a:stretch>
            <a:fillRect/>
          </a:stretch>
        </p:blipFill>
        <p:spPr>
          <a:xfrm>
            <a:off x="1696991" y="4614862"/>
            <a:ext cx="14381209" cy="1765834"/>
          </a:xfrm>
          <a:prstGeom prst="rect">
            <a:avLst/>
          </a:prstGeom>
        </p:spPr>
      </p:pic>
      <p:sp>
        <p:nvSpPr>
          <p:cNvPr id="6" name="TextBox 5">
            <a:extLst>
              <a:ext uri="{FF2B5EF4-FFF2-40B4-BE49-F238E27FC236}">
                <a16:creationId xmlns:a16="http://schemas.microsoft.com/office/drawing/2014/main" id="{22DA92C8-D7EE-44BB-AA07-85ABEBFC3B36}"/>
              </a:ext>
            </a:extLst>
          </p:cNvPr>
          <p:cNvSpPr txBox="1"/>
          <p:nvPr/>
        </p:nvSpPr>
        <p:spPr>
          <a:xfrm>
            <a:off x="14554200" y="6059850"/>
            <a:ext cx="838200" cy="1569660"/>
          </a:xfrm>
          <a:prstGeom prst="rect">
            <a:avLst/>
          </a:prstGeom>
          <a:noFill/>
        </p:spPr>
        <p:txBody>
          <a:bodyPr wrap="square" rtlCol="0">
            <a:spAutoFit/>
          </a:bodyPr>
          <a:lstStyle/>
          <a:p>
            <a:r>
              <a:rPr lang="en-US" sz="9600" dirty="0"/>
              <a:t>+</a:t>
            </a:r>
          </a:p>
        </p:txBody>
      </p:sp>
      <p:sp>
        <p:nvSpPr>
          <p:cNvPr id="7" name="TextBox 6">
            <a:extLst>
              <a:ext uri="{FF2B5EF4-FFF2-40B4-BE49-F238E27FC236}">
                <a16:creationId xmlns:a16="http://schemas.microsoft.com/office/drawing/2014/main" id="{3BD1D70F-61F8-406D-B700-9FF9142E78A8}"/>
              </a:ext>
            </a:extLst>
          </p:cNvPr>
          <p:cNvSpPr txBox="1"/>
          <p:nvPr/>
        </p:nvSpPr>
        <p:spPr>
          <a:xfrm>
            <a:off x="13594834" y="7673833"/>
            <a:ext cx="2819400" cy="1077218"/>
          </a:xfrm>
          <a:prstGeom prst="rect">
            <a:avLst/>
          </a:prstGeom>
          <a:noFill/>
          <a:ln w="57150">
            <a:solidFill>
              <a:schemeClr val="tx1"/>
            </a:solidFill>
          </a:ln>
        </p:spPr>
        <p:txBody>
          <a:bodyPr wrap="square" rtlCol="0">
            <a:spAutoFit/>
          </a:bodyPr>
          <a:lstStyle/>
          <a:p>
            <a:pPr algn="ctr"/>
            <a:r>
              <a:rPr lang="en-US" sz="3200" dirty="0"/>
              <a:t>121 – 60.5 = </a:t>
            </a:r>
            <a:r>
              <a:rPr lang="en-US" sz="3200" b="1" dirty="0"/>
              <a:t>60.5 GW</a:t>
            </a:r>
          </a:p>
        </p:txBody>
      </p:sp>
      <p:cxnSp>
        <p:nvCxnSpPr>
          <p:cNvPr id="9" name="Straight Connector 8">
            <a:extLst>
              <a:ext uri="{FF2B5EF4-FFF2-40B4-BE49-F238E27FC236}">
                <a16:creationId xmlns:a16="http://schemas.microsoft.com/office/drawing/2014/main" id="{7713E9FC-29BD-4BC0-A48D-95940052AC01}"/>
              </a:ext>
            </a:extLst>
          </p:cNvPr>
          <p:cNvCxnSpPr>
            <a:cxnSpLocks/>
          </p:cNvCxnSpPr>
          <p:nvPr/>
        </p:nvCxnSpPr>
        <p:spPr>
          <a:xfrm>
            <a:off x="12888686" y="7200900"/>
            <a:ext cx="0" cy="2133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DA3EB96-8E47-43B2-A418-9182A814649C}"/>
              </a:ext>
            </a:extLst>
          </p:cNvPr>
          <p:cNvCxnSpPr>
            <a:cxnSpLocks/>
          </p:cNvCxnSpPr>
          <p:nvPr/>
        </p:nvCxnSpPr>
        <p:spPr>
          <a:xfrm flipH="1">
            <a:off x="12877800" y="8267700"/>
            <a:ext cx="71703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C96AD9-7036-469D-A7F5-70FB7D66B650}"/>
              </a:ext>
            </a:extLst>
          </p:cNvPr>
          <p:cNvCxnSpPr>
            <a:cxnSpLocks/>
          </p:cNvCxnSpPr>
          <p:nvPr/>
        </p:nvCxnSpPr>
        <p:spPr>
          <a:xfrm flipH="1">
            <a:off x="11811000" y="7200900"/>
            <a:ext cx="1143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FC3A145-6420-4407-8B55-E41F2B541B20}"/>
              </a:ext>
            </a:extLst>
          </p:cNvPr>
          <p:cNvCxnSpPr>
            <a:cxnSpLocks/>
          </p:cNvCxnSpPr>
          <p:nvPr/>
        </p:nvCxnSpPr>
        <p:spPr>
          <a:xfrm flipH="1">
            <a:off x="11811000" y="9334500"/>
            <a:ext cx="1143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AC67E73-F6B0-48C9-B6CA-0D464EE5D843}"/>
              </a:ext>
            </a:extLst>
          </p:cNvPr>
          <p:cNvSpPr txBox="1"/>
          <p:nvPr/>
        </p:nvSpPr>
        <p:spPr>
          <a:xfrm>
            <a:off x="9899468" y="6844680"/>
            <a:ext cx="1752592" cy="584775"/>
          </a:xfrm>
          <a:prstGeom prst="rect">
            <a:avLst/>
          </a:prstGeom>
          <a:noFill/>
          <a:ln w="57150">
            <a:solidFill>
              <a:schemeClr val="tx1"/>
            </a:solidFill>
          </a:ln>
        </p:spPr>
        <p:txBody>
          <a:bodyPr wrap="square" rtlCol="0">
            <a:spAutoFit/>
          </a:bodyPr>
          <a:lstStyle/>
          <a:p>
            <a:r>
              <a:rPr lang="en-US" sz="3200" dirty="0"/>
              <a:t>Variable</a:t>
            </a:r>
          </a:p>
        </p:txBody>
      </p:sp>
      <p:sp>
        <p:nvSpPr>
          <p:cNvPr id="29" name="TextBox 28">
            <a:extLst>
              <a:ext uri="{FF2B5EF4-FFF2-40B4-BE49-F238E27FC236}">
                <a16:creationId xmlns:a16="http://schemas.microsoft.com/office/drawing/2014/main" id="{75B2C9F0-FFA3-4A2D-B2C4-F1FBCA79577A}"/>
              </a:ext>
            </a:extLst>
          </p:cNvPr>
          <p:cNvSpPr txBox="1"/>
          <p:nvPr/>
        </p:nvSpPr>
        <p:spPr>
          <a:xfrm>
            <a:off x="9829800" y="9042112"/>
            <a:ext cx="1891929" cy="584775"/>
          </a:xfrm>
          <a:prstGeom prst="rect">
            <a:avLst/>
          </a:prstGeom>
          <a:noFill/>
          <a:ln w="57150">
            <a:solidFill>
              <a:schemeClr val="tx1"/>
            </a:solidFill>
          </a:ln>
        </p:spPr>
        <p:txBody>
          <a:bodyPr wrap="square" rtlCol="0">
            <a:spAutoFit/>
          </a:bodyPr>
          <a:lstStyle/>
          <a:p>
            <a:r>
              <a:rPr lang="en-US" sz="3200" dirty="0"/>
              <a:t>Base Load</a:t>
            </a:r>
          </a:p>
        </p:txBody>
      </p:sp>
      <p:cxnSp>
        <p:nvCxnSpPr>
          <p:cNvPr id="30" name="Straight Arrow Connector 29">
            <a:extLst>
              <a:ext uri="{FF2B5EF4-FFF2-40B4-BE49-F238E27FC236}">
                <a16:creationId xmlns:a16="http://schemas.microsoft.com/office/drawing/2014/main" id="{4CA066E5-5324-4206-8404-7EA6AF69AB53}"/>
              </a:ext>
            </a:extLst>
          </p:cNvPr>
          <p:cNvCxnSpPr>
            <a:cxnSpLocks/>
          </p:cNvCxnSpPr>
          <p:nvPr/>
        </p:nvCxnSpPr>
        <p:spPr>
          <a:xfrm flipH="1">
            <a:off x="8763000" y="7137067"/>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F9B48CB-C00A-4DEC-AFEB-86D2815D8E18}"/>
              </a:ext>
            </a:extLst>
          </p:cNvPr>
          <p:cNvCxnSpPr>
            <a:cxnSpLocks/>
            <a:stCxn id="29" idx="1"/>
          </p:cNvCxnSpPr>
          <p:nvPr/>
        </p:nvCxnSpPr>
        <p:spPr>
          <a:xfrm flipH="1">
            <a:off x="8610600" y="9334500"/>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829BE7-8497-4060-ADBF-8A43D9107F3D}"/>
              </a:ext>
            </a:extLst>
          </p:cNvPr>
          <p:cNvSpPr txBox="1"/>
          <p:nvPr/>
        </p:nvSpPr>
        <p:spPr>
          <a:xfrm>
            <a:off x="6414933" y="6812294"/>
            <a:ext cx="2258795" cy="584775"/>
          </a:xfrm>
          <a:prstGeom prst="rect">
            <a:avLst/>
          </a:prstGeom>
          <a:noFill/>
          <a:ln w="57150">
            <a:solidFill>
              <a:schemeClr val="tx1"/>
            </a:solidFill>
          </a:ln>
        </p:spPr>
        <p:txBody>
          <a:bodyPr wrap="square" rtlCol="0">
            <a:spAutoFit/>
          </a:bodyPr>
          <a:lstStyle/>
          <a:p>
            <a:r>
              <a:rPr lang="en-US" sz="3200" dirty="0"/>
              <a:t>Wind, Solar</a:t>
            </a:r>
          </a:p>
        </p:txBody>
      </p:sp>
      <p:sp>
        <p:nvSpPr>
          <p:cNvPr id="34" name="TextBox 33">
            <a:extLst>
              <a:ext uri="{FF2B5EF4-FFF2-40B4-BE49-F238E27FC236}">
                <a16:creationId xmlns:a16="http://schemas.microsoft.com/office/drawing/2014/main" id="{54976C42-DBE1-4EEC-B218-1A9F4FEDA5F2}"/>
              </a:ext>
            </a:extLst>
          </p:cNvPr>
          <p:cNvSpPr txBox="1"/>
          <p:nvPr/>
        </p:nvSpPr>
        <p:spPr>
          <a:xfrm>
            <a:off x="4724401" y="8888223"/>
            <a:ext cx="3796928" cy="892552"/>
          </a:xfrm>
          <a:prstGeom prst="rect">
            <a:avLst/>
          </a:prstGeom>
          <a:noFill/>
          <a:ln w="57150">
            <a:solidFill>
              <a:schemeClr val="tx1"/>
            </a:solidFill>
          </a:ln>
        </p:spPr>
        <p:txBody>
          <a:bodyPr wrap="square" rtlCol="0">
            <a:spAutoFit/>
          </a:bodyPr>
          <a:lstStyle/>
          <a:p>
            <a:r>
              <a:rPr lang="en-US" sz="3200" b="1" dirty="0"/>
              <a:t>Geothermic Solution</a:t>
            </a:r>
          </a:p>
          <a:p>
            <a:r>
              <a:rPr lang="en-US" sz="2000" dirty="0"/>
              <a:t>Electricity, Industrial, Desalination</a:t>
            </a:r>
          </a:p>
        </p:txBody>
      </p:sp>
    </p:spTree>
    <p:extLst>
      <p:ext uri="{BB962C8B-B14F-4D97-AF65-F5344CB8AC3E}">
        <p14:creationId xmlns:p14="http://schemas.microsoft.com/office/powerpoint/2010/main" val="74140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3733800" y="419100"/>
            <a:ext cx="10134600" cy="830997"/>
          </a:xfrm>
          <a:prstGeom prst="rect">
            <a:avLst/>
          </a:prstGeom>
        </p:spPr>
        <p:txBody>
          <a:bodyPr wrap="square" lIns="0" tIns="0" rIns="0" bIns="0" rtlCol="0" anchor="t">
            <a:spAutoFit/>
          </a:bodyPr>
          <a:lstStyle/>
          <a:p>
            <a:r>
              <a:rPr lang="en-US" sz="5400" b="1" dirty="0">
                <a:solidFill>
                  <a:srgbClr val="006600"/>
                </a:solidFill>
                <a:latin typeface="Calibri Light" panose="020F0302020204030204" pitchFamily="34" charset="0"/>
                <a:cs typeface="Times New Roman" pitchFamily="18" charset="0"/>
              </a:rPr>
              <a:t>Saudi Arabian Renewable Roadmap</a:t>
            </a: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4" name="Rectangle 3">
            <a:extLst>
              <a:ext uri="{FF2B5EF4-FFF2-40B4-BE49-F238E27FC236}">
                <a16:creationId xmlns:a16="http://schemas.microsoft.com/office/drawing/2014/main" id="{66932609-299C-4F28-BD74-9001C1F219ED}"/>
              </a:ext>
            </a:extLst>
          </p:cNvPr>
          <p:cNvSpPr/>
          <p:nvPr/>
        </p:nvSpPr>
        <p:spPr>
          <a:xfrm>
            <a:off x="685800" y="1400996"/>
            <a:ext cx="16611600" cy="8779968"/>
          </a:xfrm>
          <a:prstGeom prst="rect">
            <a:avLst/>
          </a:prstGeom>
        </p:spPr>
        <p:txBody>
          <a:bodyPr wrap="square">
            <a:spAutoFit/>
          </a:bodyPr>
          <a:lstStyle/>
          <a:p>
            <a:pPr>
              <a:buClr>
                <a:srgbClr val="FF0000"/>
              </a:buClr>
            </a:pPr>
            <a:r>
              <a:rPr lang="en-US" sz="3600" b="1" u="sng" dirty="0"/>
              <a:t>Saudi Arabian Plans</a:t>
            </a:r>
          </a:p>
          <a:p>
            <a:pPr>
              <a:buClr>
                <a:srgbClr val="FF0000"/>
              </a:buClr>
            </a:pPr>
            <a:r>
              <a:rPr lang="en-US" sz="3600" dirty="0"/>
              <a:t>Aims to become the world’s foremost market for renewable energy By 2032, the country strives to generate as much as a third of the Kingdom’s energy demands using renewable energy (54 GW).</a:t>
            </a:r>
          </a:p>
          <a:p>
            <a:pPr>
              <a:buClr>
                <a:srgbClr val="FF0000"/>
              </a:buClr>
            </a:pPr>
            <a:r>
              <a:rPr lang="en-US" sz="3600" dirty="0"/>
              <a:t>Some KSA plans have called for 40 GW of solar power.</a:t>
            </a:r>
          </a:p>
          <a:p>
            <a:pPr>
              <a:buClr>
                <a:srgbClr val="FF0000"/>
              </a:buClr>
            </a:pPr>
            <a:endParaRPr lang="en-US" sz="3600" b="1" dirty="0"/>
          </a:p>
          <a:p>
            <a:pPr>
              <a:buClr>
                <a:srgbClr val="FF0000"/>
              </a:buClr>
            </a:pPr>
            <a:r>
              <a:rPr lang="en-US" sz="3600" b="1" u="sng" dirty="0"/>
              <a:t>Which KSA Renewable “Proven Reserves” should be utilized?</a:t>
            </a:r>
          </a:p>
          <a:p>
            <a:pPr marL="571500" indent="-571500">
              <a:buClr>
                <a:srgbClr val="FF0000"/>
              </a:buClr>
              <a:buFont typeface="Arial" panose="020B0604020202020204" pitchFamily="34" charset="0"/>
              <a:buChar char="•"/>
            </a:pPr>
            <a:r>
              <a:rPr lang="en-US" sz="3600" dirty="0"/>
              <a:t>Solar would require at least </a:t>
            </a:r>
            <a:r>
              <a:rPr lang="en-US" sz="3600" b="1" dirty="0"/>
              <a:t>615,000 acres </a:t>
            </a:r>
            <a:r>
              <a:rPr lang="en-US" sz="3600" dirty="0"/>
              <a:t>for 40 GW, </a:t>
            </a:r>
            <a:r>
              <a:rPr lang="en-US" sz="3600" spc="-488" dirty="0">
                <a:solidFill>
                  <a:srgbClr val="006600"/>
                </a:solidFill>
              </a:rPr>
              <a:t>GeoHeat</a:t>
            </a:r>
            <a:r>
              <a:rPr lang="en-US" sz="3600" spc="-488" baseline="40000" dirty="0">
                <a:solidFill>
                  <a:srgbClr val="006600"/>
                </a:solidFill>
              </a:rPr>
              <a:t>TM  </a:t>
            </a:r>
            <a:r>
              <a:rPr lang="en-US" sz="3600" dirty="0"/>
              <a:t>would require </a:t>
            </a:r>
            <a:r>
              <a:rPr lang="en-US" sz="3600" b="1" dirty="0"/>
              <a:t>4,000 acres </a:t>
            </a:r>
            <a:r>
              <a:rPr lang="en-US" sz="3600" dirty="0"/>
              <a:t>for the </a:t>
            </a:r>
            <a:r>
              <a:rPr lang="en-US" sz="3200" dirty="0"/>
              <a:t>same</a:t>
            </a:r>
            <a:r>
              <a:rPr lang="en-US" sz="3600" dirty="0"/>
              <a:t> amount of power</a:t>
            </a:r>
          </a:p>
          <a:p>
            <a:pPr marL="571500" indent="-571500">
              <a:buClr>
                <a:srgbClr val="FF0000"/>
              </a:buClr>
              <a:buFont typeface="Arial" panose="020B0604020202020204" pitchFamily="34" charset="0"/>
              <a:buChar char="•"/>
            </a:pPr>
            <a:r>
              <a:rPr lang="en-US" sz="3600" dirty="0"/>
              <a:t>For solar to produce the same amount of kilowatt hours as </a:t>
            </a:r>
            <a:r>
              <a:rPr lang="en-US" sz="3600" spc="-488" dirty="0">
                <a:solidFill>
                  <a:srgbClr val="006600"/>
                </a:solidFill>
              </a:rPr>
              <a:t>GeoHeat</a:t>
            </a:r>
            <a:r>
              <a:rPr lang="en-US" sz="3600" spc="-488" baseline="40000" dirty="0">
                <a:solidFill>
                  <a:srgbClr val="006600"/>
                </a:solidFill>
              </a:rPr>
              <a:t>TM </a:t>
            </a:r>
            <a:r>
              <a:rPr lang="en-US" sz="3600" dirty="0"/>
              <a:t>would require a 123 GW installation with massive energy storage making </a:t>
            </a:r>
            <a:r>
              <a:rPr lang="en-US" sz="3600" b="1" dirty="0">
                <a:solidFill>
                  <a:srgbClr val="FF0000"/>
                </a:solidFill>
              </a:rPr>
              <a:t>solar more than 3 times more expensive </a:t>
            </a:r>
            <a:r>
              <a:rPr lang="en-US" sz="3600" dirty="0"/>
              <a:t>than </a:t>
            </a:r>
            <a:r>
              <a:rPr lang="en-US" sz="3600" spc="-488" dirty="0">
                <a:solidFill>
                  <a:srgbClr val="006600"/>
                </a:solidFill>
              </a:rPr>
              <a:t>GeoHeat</a:t>
            </a:r>
            <a:r>
              <a:rPr lang="en-US" sz="3600" spc="-488" baseline="40000" dirty="0">
                <a:solidFill>
                  <a:srgbClr val="006600"/>
                </a:solidFill>
              </a:rPr>
              <a:t>TM</a:t>
            </a:r>
            <a:r>
              <a:rPr lang="en-US" sz="3600" dirty="0"/>
              <a:t>. </a:t>
            </a:r>
          </a:p>
          <a:p>
            <a:pPr marL="457200" indent="-457200">
              <a:buClr>
                <a:srgbClr val="FF0000"/>
              </a:buClr>
              <a:buFont typeface="Arial" panose="020B0604020202020204" pitchFamily="34" charset="0"/>
              <a:buChar char="•"/>
            </a:pPr>
            <a:r>
              <a:rPr lang="en-US" sz="3600" dirty="0"/>
              <a:t>Were all fuel consumption replaced by exploitation of Saudi Arabia’s hot dry rock through GSL technology, the calculated savings on that cost of generation would be on the order of </a:t>
            </a:r>
            <a:r>
              <a:rPr lang="en-US" sz="3600" b="1" dirty="0">
                <a:solidFill>
                  <a:srgbClr val="FF0000"/>
                </a:solidFill>
              </a:rPr>
              <a:t>US$ 18.6 bn per year.</a:t>
            </a:r>
            <a:endParaRPr lang="en-US" sz="3600" dirty="0">
              <a:solidFill>
                <a:srgbClr val="FF0000"/>
              </a:solidFill>
            </a:endParaRPr>
          </a:p>
          <a:p>
            <a:pPr algn="ctr">
              <a:lnSpc>
                <a:spcPct val="107000"/>
              </a:lnSpc>
              <a:spcAft>
                <a:spcPts val="1200"/>
              </a:spcAft>
              <a:buClr>
                <a:srgbClr val="FF0000"/>
              </a:buClr>
              <a:buSzPts val="1000"/>
              <a:tabLst>
                <a:tab pos="685800" algn="l"/>
              </a:tabLst>
            </a:pPr>
            <a:endParaRPr lang="en-US" sz="2400" b="1"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44007" y="342900"/>
            <a:ext cx="15647702" cy="923330"/>
          </a:xfrm>
          <a:prstGeom prst="rect">
            <a:avLst/>
          </a:prstGeom>
        </p:spPr>
        <p:txBody>
          <a:bodyPr lIns="0" tIns="0" rIns="0" bIns="0" rtlCol="0" anchor="t">
            <a:spAutoFit/>
          </a:bodyPr>
          <a:lstStyle/>
          <a:p>
            <a:pPr algn="ctr"/>
            <a:r>
              <a:rPr lang="en-US" sz="6000" b="1" dirty="0">
                <a:solidFill>
                  <a:srgbClr val="006600"/>
                </a:solidFill>
                <a:latin typeface="Calibri Light" panose="020F0302020204030204" pitchFamily="34" charset="0"/>
                <a:cs typeface="Times New Roman" pitchFamily="18" charset="0"/>
              </a:rPr>
              <a:t>Hawaii All Electric Vehicle Opportunity</a:t>
            </a:r>
            <a:endParaRPr lang="en-US" sz="6000" b="1" dirty="0">
              <a:solidFill>
                <a:srgbClr val="006600"/>
              </a:solidFill>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2" name="Rectangle 1">
            <a:extLst>
              <a:ext uri="{FF2B5EF4-FFF2-40B4-BE49-F238E27FC236}">
                <a16:creationId xmlns:a16="http://schemas.microsoft.com/office/drawing/2014/main" id="{E0B71DA9-7709-4680-95A2-5C5F6F19CF4C}"/>
              </a:ext>
            </a:extLst>
          </p:cNvPr>
          <p:cNvSpPr/>
          <p:nvPr/>
        </p:nvSpPr>
        <p:spPr>
          <a:xfrm>
            <a:off x="1676400" y="1835090"/>
            <a:ext cx="14706600" cy="769441"/>
          </a:xfrm>
          <a:prstGeom prst="rect">
            <a:avLst/>
          </a:prstGeom>
        </p:spPr>
        <p:txBody>
          <a:bodyPr wrap="square">
            <a:spAutoFit/>
          </a:bodyPr>
          <a:lstStyle/>
          <a:p>
            <a:pPr lvl="1">
              <a:buClr>
                <a:srgbClr val="FF0000"/>
              </a:buClr>
            </a:pPr>
            <a:endParaRPr lang="en-US" sz="4400" dirty="0">
              <a:latin typeface="Calibri Light" panose="020F0302020204030204" pitchFamily="34" charset="0"/>
            </a:endParaRPr>
          </a:p>
        </p:txBody>
      </p:sp>
      <p:pic>
        <p:nvPicPr>
          <p:cNvPr id="6" name="Picture 5">
            <a:extLst>
              <a:ext uri="{FF2B5EF4-FFF2-40B4-BE49-F238E27FC236}">
                <a16:creationId xmlns:a16="http://schemas.microsoft.com/office/drawing/2014/main" id="{F1DF6B51-13D8-4C45-A9A7-8247B3C69D31}"/>
              </a:ext>
            </a:extLst>
          </p:cNvPr>
          <p:cNvPicPr>
            <a:picLocks noChangeAspect="1"/>
          </p:cNvPicPr>
          <p:nvPr/>
        </p:nvPicPr>
        <p:blipFill>
          <a:blip r:embed="rId2"/>
          <a:stretch>
            <a:fillRect/>
          </a:stretch>
        </p:blipFill>
        <p:spPr>
          <a:xfrm>
            <a:off x="2819400" y="1333044"/>
            <a:ext cx="11971923" cy="8105080"/>
          </a:xfrm>
          <a:prstGeom prst="rect">
            <a:avLst/>
          </a:prstGeom>
        </p:spPr>
      </p:pic>
      <p:sp>
        <p:nvSpPr>
          <p:cNvPr id="7" name="Circle: Hollow 6">
            <a:extLst>
              <a:ext uri="{FF2B5EF4-FFF2-40B4-BE49-F238E27FC236}">
                <a16:creationId xmlns:a16="http://schemas.microsoft.com/office/drawing/2014/main" id="{63E8C17C-9C93-493E-B18E-8DF72396F076}"/>
              </a:ext>
            </a:extLst>
          </p:cNvPr>
          <p:cNvSpPr/>
          <p:nvPr/>
        </p:nvSpPr>
        <p:spPr>
          <a:xfrm>
            <a:off x="11907322" y="7581900"/>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63A1E477-A341-450A-A433-5548CCC06AAF}"/>
              </a:ext>
            </a:extLst>
          </p:cNvPr>
          <p:cNvSpPr/>
          <p:nvPr/>
        </p:nvSpPr>
        <p:spPr>
          <a:xfrm>
            <a:off x="13594834" y="7906855"/>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72F79E13-6472-4C7C-B220-6D8CF02F1283}"/>
              </a:ext>
            </a:extLst>
          </p:cNvPr>
          <p:cNvSpPr/>
          <p:nvPr/>
        </p:nvSpPr>
        <p:spPr>
          <a:xfrm>
            <a:off x="11049000" y="4956720"/>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a:extLst>
              <a:ext uri="{FF2B5EF4-FFF2-40B4-BE49-F238E27FC236}">
                <a16:creationId xmlns:a16="http://schemas.microsoft.com/office/drawing/2014/main" id="{A3457A00-B7C4-422C-8072-418F32D53181}"/>
              </a:ext>
            </a:extLst>
          </p:cNvPr>
          <p:cNvSpPr/>
          <p:nvPr/>
        </p:nvSpPr>
        <p:spPr>
          <a:xfrm>
            <a:off x="8267890" y="3924300"/>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A2F7960E-F2E6-47F5-802B-064F21B3DEBB}"/>
              </a:ext>
            </a:extLst>
          </p:cNvPr>
          <p:cNvSpPr/>
          <p:nvPr/>
        </p:nvSpPr>
        <p:spPr>
          <a:xfrm>
            <a:off x="7620000" y="3924300"/>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le: Hollow 14">
            <a:extLst>
              <a:ext uri="{FF2B5EF4-FFF2-40B4-BE49-F238E27FC236}">
                <a16:creationId xmlns:a16="http://schemas.microsoft.com/office/drawing/2014/main" id="{170C6A58-D5CE-4ED7-B50D-3A0604F2584E}"/>
              </a:ext>
            </a:extLst>
          </p:cNvPr>
          <p:cNvSpPr/>
          <p:nvPr/>
        </p:nvSpPr>
        <p:spPr>
          <a:xfrm>
            <a:off x="5181600" y="2555079"/>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8A64F1A1-F3F7-4DE1-A415-DFBC12E38CF0}"/>
              </a:ext>
            </a:extLst>
          </p:cNvPr>
          <p:cNvSpPr/>
          <p:nvPr/>
        </p:nvSpPr>
        <p:spPr>
          <a:xfrm>
            <a:off x="4953000" y="7667509"/>
            <a:ext cx="457200" cy="457200"/>
          </a:xfrm>
          <a:prstGeom prst="donut">
            <a:avLst>
              <a:gd name="adj" fmla="val 11920"/>
            </a:avLst>
          </a:prstGeom>
          <a:solidFill>
            <a:schemeClr val="tx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14D1561-8ADE-4ADC-8944-E5984EB84D70}"/>
              </a:ext>
            </a:extLst>
          </p:cNvPr>
          <p:cNvSpPr txBox="1"/>
          <p:nvPr/>
        </p:nvSpPr>
        <p:spPr>
          <a:xfrm>
            <a:off x="5462327" y="7712344"/>
            <a:ext cx="5199443" cy="461665"/>
          </a:xfrm>
          <a:prstGeom prst="rect">
            <a:avLst/>
          </a:prstGeom>
          <a:noFill/>
        </p:spPr>
        <p:txBody>
          <a:bodyPr wrap="square" rtlCol="0">
            <a:spAutoFit/>
          </a:bodyPr>
          <a:lstStyle/>
          <a:p>
            <a:r>
              <a:rPr lang="en-US" sz="2400" b="1" dirty="0">
                <a:solidFill>
                  <a:srgbClr val="FF0000"/>
                </a:solidFill>
              </a:rPr>
              <a:t>Planned proprietary charging  stations</a:t>
            </a:r>
          </a:p>
        </p:txBody>
      </p:sp>
      <p:pic>
        <p:nvPicPr>
          <p:cNvPr id="20" name="Picture 19">
            <a:extLst>
              <a:ext uri="{FF2B5EF4-FFF2-40B4-BE49-F238E27FC236}">
                <a16:creationId xmlns:a16="http://schemas.microsoft.com/office/drawing/2014/main" id="{A15C2BAF-899F-416B-BE0D-E0650CB088F9}"/>
              </a:ext>
            </a:extLst>
          </p:cNvPr>
          <p:cNvPicPr>
            <a:picLocks noChangeAspect="1"/>
          </p:cNvPicPr>
          <p:nvPr/>
        </p:nvPicPr>
        <p:blipFill>
          <a:blip r:embed="rId3"/>
          <a:stretch>
            <a:fillRect/>
          </a:stretch>
        </p:blipFill>
        <p:spPr>
          <a:xfrm>
            <a:off x="4832637" y="8223310"/>
            <a:ext cx="644930" cy="457200"/>
          </a:xfrm>
          <a:prstGeom prst="rect">
            <a:avLst/>
          </a:prstGeom>
        </p:spPr>
      </p:pic>
      <p:sp>
        <p:nvSpPr>
          <p:cNvPr id="21" name="TextBox 20">
            <a:extLst>
              <a:ext uri="{FF2B5EF4-FFF2-40B4-BE49-F238E27FC236}">
                <a16:creationId xmlns:a16="http://schemas.microsoft.com/office/drawing/2014/main" id="{717913C8-1F8D-4822-86C5-8A4B38627C43}"/>
              </a:ext>
            </a:extLst>
          </p:cNvPr>
          <p:cNvSpPr txBox="1"/>
          <p:nvPr/>
        </p:nvSpPr>
        <p:spPr>
          <a:xfrm>
            <a:off x="5501859" y="8223310"/>
            <a:ext cx="4513834" cy="461665"/>
          </a:xfrm>
          <a:prstGeom prst="rect">
            <a:avLst/>
          </a:prstGeom>
          <a:noFill/>
        </p:spPr>
        <p:txBody>
          <a:bodyPr wrap="square" rtlCol="0">
            <a:spAutoFit/>
          </a:bodyPr>
          <a:lstStyle/>
          <a:p>
            <a:r>
              <a:rPr lang="en-US" sz="2400" b="1" dirty="0">
                <a:solidFill>
                  <a:srgbClr val="FF0000"/>
                </a:solidFill>
              </a:rPr>
              <a:t>Known GeoHeat Resources</a:t>
            </a:r>
          </a:p>
        </p:txBody>
      </p:sp>
    </p:spTree>
    <p:extLst>
      <p:ext uri="{BB962C8B-B14F-4D97-AF65-F5344CB8AC3E}">
        <p14:creationId xmlns:p14="http://schemas.microsoft.com/office/powerpoint/2010/main" val="363984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0" y="342900"/>
            <a:ext cx="18059400" cy="923330"/>
          </a:xfrm>
          <a:prstGeom prst="rect">
            <a:avLst/>
          </a:prstGeom>
        </p:spPr>
        <p:txBody>
          <a:bodyPr wrap="square" lIns="0" tIns="0" rIns="0" bIns="0" rtlCol="0" anchor="t">
            <a:spAutoFit/>
          </a:bodyPr>
          <a:lstStyle/>
          <a:p>
            <a:pPr algn="ctr"/>
            <a:r>
              <a:rPr lang="en-US" sz="6000" b="1" dirty="0">
                <a:solidFill>
                  <a:srgbClr val="006600"/>
                </a:solidFill>
                <a:latin typeface="Calibri Light" panose="020F0302020204030204" pitchFamily="34" charset="0"/>
                <a:cs typeface="Times New Roman" pitchFamily="18" charset="0"/>
              </a:rPr>
              <a:t>Electric Automaker Benefit – </a:t>
            </a:r>
            <a:r>
              <a:rPr lang="en-US" sz="5400" b="1" u="sng" dirty="0">
                <a:solidFill>
                  <a:srgbClr val="006600"/>
                </a:solidFill>
                <a:latin typeface="Calibri Light" panose="020F0302020204030204" pitchFamily="34" charset="0"/>
                <a:cs typeface="Times New Roman" pitchFamily="18" charset="0"/>
              </a:rPr>
              <a:t>Significant Financial Advantage</a:t>
            </a:r>
            <a:endParaRPr lang="en-US" sz="6000" b="1" u="sng" dirty="0">
              <a:solidFill>
                <a:srgbClr val="006600"/>
              </a:solidFill>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pic>
        <p:nvPicPr>
          <p:cNvPr id="4" name="Picture 3">
            <a:extLst>
              <a:ext uri="{FF2B5EF4-FFF2-40B4-BE49-F238E27FC236}">
                <a16:creationId xmlns:a16="http://schemas.microsoft.com/office/drawing/2014/main" id="{F15DB597-5B6E-4D18-859B-C5FC334B62BB}"/>
              </a:ext>
            </a:extLst>
          </p:cNvPr>
          <p:cNvPicPr>
            <a:picLocks noChangeAspect="1"/>
          </p:cNvPicPr>
          <p:nvPr/>
        </p:nvPicPr>
        <p:blipFill>
          <a:blip r:embed="rId2"/>
          <a:stretch>
            <a:fillRect/>
          </a:stretch>
        </p:blipFill>
        <p:spPr>
          <a:xfrm>
            <a:off x="722688" y="1409700"/>
            <a:ext cx="13680044" cy="8020533"/>
          </a:xfrm>
          <a:prstGeom prst="rect">
            <a:avLst/>
          </a:prstGeom>
        </p:spPr>
      </p:pic>
      <p:sp>
        <p:nvSpPr>
          <p:cNvPr id="7" name="TextBox 6">
            <a:extLst>
              <a:ext uri="{FF2B5EF4-FFF2-40B4-BE49-F238E27FC236}">
                <a16:creationId xmlns:a16="http://schemas.microsoft.com/office/drawing/2014/main" id="{1B2C003A-DA40-4591-94FA-C5AC05F905B3}"/>
              </a:ext>
            </a:extLst>
          </p:cNvPr>
          <p:cNvSpPr txBox="1"/>
          <p:nvPr/>
        </p:nvSpPr>
        <p:spPr>
          <a:xfrm>
            <a:off x="14859000" y="1573426"/>
            <a:ext cx="2895600" cy="7909858"/>
          </a:xfrm>
          <a:prstGeom prst="rect">
            <a:avLst/>
          </a:prstGeom>
          <a:noFill/>
          <a:ln w="57150">
            <a:solidFill>
              <a:schemeClr val="accent3">
                <a:lumMod val="60000"/>
                <a:lumOff val="40000"/>
              </a:schemeClr>
            </a:solidFill>
          </a:ln>
        </p:spPr>
        <p:txBody>
          <a:bodyPr wrap="square" rtlCol="0">
            <a:spAutoFit/>
          </a:bodyPr>
          <a:lstStyle/>
          <a:p>
            <a:r>
              <a:rPr lang="en-US" sz="2800" b="1" dirty="0"/>
              <a:t>Hawaiian Electric</a:t>
            </a:r>
            <a:r>
              <a:rPr lang="en-US" sz="2800" dirty="0"/>
              <a:t> </a:t>
            </a:r>
          </a:p>
          <a:p>
            <a:endParaRPr lang="en-US" sz="2400" dirty="0"/>
          </a:p>
          <a:p>
            <a:r>
              <a:rPr lang="en-US" sz="2400" b="1" dirty="0"/>
              <a:t>10.9¢/kWh </a:t>
            </a:r>
            <a:r>
              <a:rPr lang="en-US" sz="2400" dirty="0"/>
              <a:t>from 9 a.m. to 5 p.m. </a:t>
            </a:r>
          </a:p>
          <a:p>
            <a:endParaRPr lang="en-US" sz="2400" dirty="0"/>
          </a:p>
          <a:p>
            <a:r>
              <a:rPr lang="en-US" sz="2400" b="1" dirty="0"/>
              <a:t>39.8¢/kWh </a:t>
            </a:r>
            <a:r>
              <a:rPr lang="en-US" sz="2400" dirty="0"/>
              <a:t>from 5 p.m. to 10 p.m. </a:t>
            </a:r>
          </a:p>
          <a:p>
            <a:endParaRPr lang="en-US" sz="2400" dirty="0"/>
          </a:p>
          <a:p>
            <a:r>
              <a:rPr lang="en-US" sz="2400" b="1" dirty="0"/>
              <a:t>31.6¢/kWh </a:t>
            </a:r>
            <a:r>
              <a:rPr lang="en-US" sz="2400" dirty="0"/>
              <a:t>from 10 p.m. to 9 a.m. </a:t>
            </a:r>
          </a:p>
          <a:p>
            <a:endParaRPr lang="en-US" sz="2400" dirty="0"/>
          </a:p>
          <a:p>
            <a:r>
              <a:rPr lang="en-US" sz="2400" dirty="0"/>
              <a:t>At the times most vehicles would be charged the cost is &gt;30¢/kWh </a:t>
            </a:r>
          </a:p>
          <a:p>
            <a:endParaRPr lang="en-US" sz="2400" dirty="0"/>
          </a:p>
          <a:p>
            <a:r>
              <a:rPr lang="en-US" sz="2400" dirty="0"/>
              <a:t>Electric Vehicle 2X more expensive per mile than a HEV.</a:t>
            </a:r>
          </a:p>
          <a:p>
            <a:endParaRPr lang="en-US" sz="2400" dirty="0"/>
          </a:p>
          <a:p>
            <a:endParaRPr lang="en-US" sz="2400" dirty="0"/>
          </a:p>
        </p:txBody>
      </p:sp>
      <p:sp>
        <p:nvSpPr>
          <p:cNvPr id="8" name="TextBox 7">
            <a:extLst>
              <a:ext uri="{FF2B5EF4-FFF2-40B4-BE49-F238E27FC236}">
                <a16:creationId xmlns:a16="http://schemas.microsoft.com/office/drawing/2014/main" id="{A4B01A3B-8BC7-42DD-A1DA-401917B60F71}"/>
              </a:ext>
            </a:extLst>
          </p:cNvPr>
          <p:cNvSpPr txBox="1"/>
          <p:nvPr/>
        </p:nvSpPr>
        <p:spPr>
          <a:xfrm>
            <a:off x="694385" y="9669241"/>
            <a:ext cx="9054068" cy="369332"/>
          </a:xfrm>
          <a:prstGeom prst="rect">
            <a:avLst/>
          </a:prstGeom>
          <a:noFill/>
        </p:spPr>
        <p:txBody>
          <a:bodyPr wrap="square" rtlCol="0">
            <a:spAutoFit/>
          </a:bodyPr>
          <a:lstStyle/>
          <a:p>
            <a:r>
              <a:rPr lang="en-US" b="1" dirty="0"/>
              <a:t>Hawaii</a:t>
            </a:r>
            <a:r>
              <a:rPr lang="en-US" dirty="0"/>
              <a:t> has the highest share of petroleum use 62%  in the U.S. for electricity generation</a:t>
            </a:r>
          </a:p>
        </p:txBody>
      </p:sp>
      <p:sp>
        <p:nvSpPr>
          <p:cNvPr id="2" name="TextBox 1">
            <a:extLst>
              <a:ext uri="{FF2B5EF4-FFF2-40B4-BE49-F238E27FC236}">
                <a16:creationId xmlns:a16="http://schemas.microsoft.com/office/drawing/2014/main" id="{D13E2590-F7A3-4CDB-86AF-5A79158E62ED}"/>
              </a:ext>
            </a:extLst>
          </p:cNvPr>
          <p:cNvSpPr txBox="1"/>
          <p:nvPr/>
        </p:nvSpPr>
        <p:spPr>
          <a:xfrm>
            <a:off x="6553200" y="8968568"/>
            <a:ext cx="2333835" cy="461665"/>
          </a:xfrm>
          <a:prstGeom prst="rect">
            <a:avLst/>
          </a:prstGeom>
          <a:solidFill>
            <a:schemeClr val="bg1"/>
          </a:solidFill>
        </p:spPr>
        <p:txBody>
          <a:bodyPr wrap="square" rtlCol="0">
            <a:spAutoFit/>
          </a:bodyPr>
          <a:lstStyle/>
          <a:p>
            <a:r>
              <a:rPr lang="en-US" sz="2400" b="1" dirty="0">
                <a:solidFill>
                  <a:srgbClr val="FF0000"/>
                </a:solidFill>
              </a:rPr>
              <a:t>Automaker/GSL</a:t>
            </a:r>
          </a:p>
        </p:txBody>
      </p:sp>
    </p:spTree>
    <p:extLst>
      <p:ext uri="{BB962C8B-B14F-4D97-AF65-F5344CB8AC3E}">
        <p14:creationId xmlns:p14="http://schemas.microsoft.com/office/powerpoint/2010/main" val="39097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44007" y="342900"/>
            <a:ext cx="15647702" cy="923330"/>
          </a:xfrm>
          <a:prstGeom prst="rect">
            <a:avLst/>
          </a:prstGeom>
        </p:spPr>
        <p:txBody>
          <a:bodyPr lIns="0" tIns="0" rIns="0" bIns="0" rtlCol="0" anchor="t">
            <a:spAutoFit/>
          </a:bodyPr>
          <a:lstStyle/>
          <a:p>
            <a:pPr algn="ctr"/>
            <a:r>
              <a:rPr lang="en-US" sz="6000" b="1" dirty="0">
                <a:solidFill>
                  <a:srgbClr val="006600"/>
                </a:solidFill>
                <a:latin typeface="Calibri Light" panose="020F0302020204030204" pitchFamily="34" charset="0"/>
                <a:cs typeface="Times New Roman" pitchFamily="18" charset="0"/>
              </a:rPr>
              <a:t>Enormous Japanese Resource</a:t>
            </a:r>
            <a:endParaRPr lang="en-US" sz="6000" b="1" dirty="0">
              <a:solidFill>
                <a:srgbClr val="006600"/>
              </a:solidFill>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2" name="Rectangle 1">
            <a:extLst>
              <a:ext uri="{FF2B5EF4-FFF2-40B4-BE49-F238E27FC236}">
                <a16:creationId xmlns:a16="http://schemas.microsoft.com/office/drawing/2014/main" id="{E0B71DA9-7709-4680-95A2-5C5F6F19CF4C}"/>
              </a:ext>
            </a:extLst>
          </p:cNvPr>
          <p:cNvSpPr/>
          <p:nvPr/>
        </p:nvSpPr>
        <p:spPr>
          <a:xfrm>
            <a:off x="1676400" y="1835090"/>
            <a:ext cx="14706600" cy="769441"/>
          </a:xfrm>
          <a:prstGeom prst="rect">
            <a:avLst/>
          </a:prstGeom>
        </p:spPr>
        <p:txBody>
          <a:bodyPr wrap="square">
            <a:spAutoFit/>
          </a:bodyPr>
          <a:lstStyle/>
          <a:p>
            <a:pPr lvl="1">
              <a:buClr>
                <a:srgbClr val="FF0000"/>
              </a:buClr>
            </a:pPr>
            <a:endParaRPr lang="en-US" sz="4400" dirty="0">
              <a:latin typeface="Calibri Light" panose="020F0302020204030204" pitchFamily="34" charset="0"/>
            </a:endParaRPr>
          </a:p>
        </p:txBody>
      </p:sp>
      <p:pic>
        <p:nvPicPr>
          <p:cNvPr id="17" name="Picture 16">
            <a:extLst>
              <a:ext uri="{FF2B5EF4-FFF2-40B4-BE49-F238E27FC236}">
                <a16:creationId xmlns:a16="http://schemas.microsoft.com/office/drawing/2014/main" id="{E97E5C9B-DA37-4936-8BF1-12CE608FC2C4}"/>
              </a:ext>
            </a:extLst>
          </p:cNvPr>
          <p:cNvPicPr/>
          <p:nvPr/>
        </p:nvPicPr>
        <p:blipFill>
          <a:blip r:embed="rId2"/>
          <a:stretch>
            <a:fillRect/>
          </a:stretch>
        </p:blipFill>
        <p:spPr>
          <a:xfrm>
            <a:off x="2438400" y="1494830"/>
            <a:ext cx="11430000" cy="8220670"/>
          </a:xfrm>
          <a:prstGeom prst="rect">
            <a:avLst/>
          </a:prstGeom>
        </p:spPr>
      </p:pic>
    </p:spTree>
    <p:extLst>
      <p:ext uri="{BB962C8B-B14F-4D97-AF65-F5344CB8AC3E}">
        <p14:creationId xmlns:p14="http://schemas.microsoft.com/office/powerpoint/2010/main" val="371097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44007" y="342900"/>
            <a:ext cx="15647702" cy="923330"/>
          </a:xfrm>
          <a:prstGeom prst="rect">
            <a:avLst/>
          </a:prstGeom>
        </p:spPr>
        <p:txBody>
          <a:bodyPr lIns="0" tIns="0" rIns="0" bIns="0" rtlCol="0" anchor="t">
            <a:spAutoFit/>
          </a:bodyPr>
          <a:lstStyle/>
          <a:p>
            <a:pPr algn="ctr"/>
            <a:r>
              <a:rPr lang="en-US" sz="6000" b="1" dirty="0">
                <a:solidFill>
                  <a:srgbClr val="006600"/>
                </a:solidFill>
                <a:latin typeface="Calibri Light" panose="020F0302020204030204" pitchFamily="34" charset="0"/>
                <a:cs typeface="Times New Roman" pitchFamily="18" charset="0"/>
              </a:rPr>
              <a:t>Japanese Benefits with GSL’s </a:t>
            </a:r>
            <a:r>
              <a:rPr lang="en-US" sz="6000" spc="-488" dirty="0">
                <a:solidFill>
                  <a:srgbClr val="006600"/>
                </a:solidFill>
              </a:rPr>
              <a:t>GeoHeat</a:t>
            </a:r>
            <a:r>
              <a:rPr lang="en-US" sz="6000" spc="-488" baseline="40000" dirty="0">
                <a:solidFill>
                  <a:srgbClr val="006600"/>
                </a:solidFill>
              </a:rPr>
              <a:t>TM</a:t>
            </a:r>
            <a:r>
              <a:rPr lang="en-US" sz="6000" b="1" dirty="0">
                <a:solidFill>
                  <a:srgbClr val="006600"/>
                </a:solidFill>
                <a:latin typeface="Calibri Light" panose="020F0302020204030204" pitchFamily="34" charset="0"/>
                <a:cs typeface="Times New Roman" pitchFamily="18" charset="0"/>
              </a:rPr>
              <a:t> </a:t>
            </a:r>
            <a:endParaRPr lang="en-US" sz="6000" b="1" dirty="0">
              <a:solidFill>
                <a:srgbClr val="006600"/>
              </a:solidFill>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2" name="Rectangle 1">
            <a:extLst>
              <a:ext uri="{FF2B5EF4-FFF2-40B4-BE49-F238E27FC236}">
                <a16:creationId xmlns:a16="http://schemas.microsoft.com/office/drawing/2014/main" id="{E0B71DA9-7709-4680-95A2-5C5F6F19CF4C}"/>
              </a:ext>
            </a:extLst>
          </p:cNvPr>
          <p:cNvSpPr/>
          <p:nvPr/>
        </p:nvSpPr>
        <p:spPr>
          <a:xfrm>
            <a:off x="1676400" y="1835090"/>
            <a:ext cx="14706600" cy="769441"/>
          </a:xfrm>
          <a:prstGeom prst="rect">
            <a:avLst/>
          </a:prstGeom>
        </p:spPr>
        <p:txBody>
          <a:bodyPr wrap="square">
            <a:spAutoFit/>
          </a:bodyPr>
          <a:lstStyle/>
          <a:p>
            <a:pPr lvl="1">
              <a:buClr>
                <a:srgbClr val="FF0000"/>
              </a:buClr>
            </a:pPr>
            <a:endParaRPr lang="en-US" sz="4400" dirty="0">
              <a:latin typeface="Calibri Light" panose="020F0302020204030204" pitchFamily="34" charset="0"/>
            </a:endParaRPr>
          </a:p>
        </p:txBody>
      </p:sp>
      <p:pic>
        <p:nvPicPr>
          <p:cNvPr id="23" name="Picture 22">
            <a:extLst>
              <a:ext uri="{FF2B5EF4-FFF2-40B4-BE49-F238E27FC236}">
                <a16:creationId xmlns:a16="http://schemas.microsoft.com/office/drawing/2014/main" id="{430673A9-58FB-43FE-B7B3-A93E250CBA74}"/>
              </a:ext>
            </a:extLst>
          </p:cNvPr>
          <p:cNvPicPr>
            <a:picLocks noChangeAspect="1"/>
          </p:cNvPicPr>
          <p:nvPr/>
        </p:nvPicPr>
        <p:blipFill>
          <a:blip r:embed="rId2"/>
          <a:stretch>
            <a:fillRect/>
          </a:stretch>
        </p:blipFill>
        <p:spPr>
          <a:xfrm>
            <a:off x="1685109" y="1638300"/>
            <a:ext cx="14706600" cy="8188440"/>
          </a:xfrm>
          <a:prstGeom prst="rect">
            <a:avLst/>
          </a:prstGeom>
        </p:spPr>
      </p:pic>
    </p:spTree>
    <p:extLst>
      <p:ext uri="{BB962C8B-B14F-4D97-AF65-F5344CB8AC3E}">
        <p14:creationId xmlns:p14="http://schemas.microsoft.com/office/powerpoint/2010/main" val="68619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1715"/>
        </a:solidFill>
        <a:effectLst/>
      </p:bgPr>
    </p:bg>
    <p:spTree>
      <p:nvGrpSpPr>
        <p:cNvPr id="1" name=""/>
        <p:cNvGrpSpPr/>
        <p:nvPr/>
      </p:nvGrpSpPr>
      <p:grpSpPr>
        <a:xfrm>
          <a:off x="0" y="0"/>
          <a:ext cx="0" cy="0"/>
          <a:chOff x="0" y="0"/>
          <a:chExt cx="0" cy="0"/>
        </a:xfrm>
      </p:grpSpPr>
      <p:sp>
        <p:nvSpPr>
          <p:cNvPr id="2" name="AutoShape 2"/>
          <p:cNvSpPr/>
          <p:nvPr/>
        </p:nvSpPr>
        <p:spPr>
          <a:xfrm>
            <a:off x="0" y="4141279"/>
            <a:ext cx="18288000" cy="6145721"/>
          </a:xfrm>
          <a:prstGeom prst="rect">
            <a:avLst/>
          </a:prstGeom>
          <a:solidFill>
            <a:srgbClr val="A4927C"/>
          </a:solidFill>
        </p:spPr>
      </p:sp>
      <p:grpSp>
        <p:nvGrpSpPr>
          <p:cNvPr id="5" name="Group 5"/>
          <p:cNvGrpSpPr>
            <a:grpSpLocks noChangeAspect="1"/>
          </p:cNvGrpSpPr>
          <p:nvPr/>
        </p:nvGrpSpPr>
        <p:grpSpPr>
          <a:xfrm>
            <a:off x="7449046" y="2446331"/>
            <a:ext cx="3389909" cy="3389895"/>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8620" r="-8620"/>
              </a:stretch>
            </a:blipFill>
          </p:spPr>
        </p:sp>
      </p:grpSp>
      <p:grpSp>
        <p:nvGrpSpPr>
          <p:cNvPr id="7" name="Group 7"/>
          <p:cNvGrpSpPr>
            <a:grpSpLocks noChangeAspect="1"/>
          </p:cNvGrpSpPr>
          <p:nvPr/>
        </p:nvGrpSpPr>
        <p:grpSpPr>
          <a:xfrm>
            <a:off x="13319407" y="2446331"/>
            <a:ext cx="3389909" cy="338989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
        <p:nvSpPr>
          <p:cNvPr id="9" name="AutoShape 9"/>
          <p:cNvSpPr/>
          <p:nvPr/>
        </p:nvSpPr>
        <p:spPr>
          <a:xfrm rot="-10800000">
            <a:off x="6182624" y="4833513"/>
            <a:ext cx="6062" cy="3759031"/>
          </a:xfrm>
          <a:prstGeom prst="rect">
            <a:avLst/>
          </a:prstGeom>
          <a:solidFill>
            <a:srgbClr val="FFFFFF"/>
          </a:solidFill>
        </p:spPr>
      </p:sp>
      <p:sp>
        <p:nvSpPr>
          <p:cNvPr id="10" name="AutoShape 10"/>
          <p:cNvSpPr/>
          <p:nvPr/>
        </p:nvSpPr>
        <p:spPr>
          <a:xfrm rot="-10800000">
            <a:off x="11999542" y="4833513"/>
            <a:ext cx="6062" cy="3759031"/>
          </a:xfrm>
          <a:prstGeom prst="rect">
            <a:avLst/>
          </a:prstGeom>
          <a:solidFill>
            <a:srgbClr val="FFFFFF"/>
          </a:solidFill>
        </p:spPr>
      </p:sp>
      <p:sp>
        <p:nvSpPr>
          <p:cNvPr id="11" name="TextBox 11"/>
          <p:cNvSpPr txBox="1"/>
          <p:nvPr/>
        </p:nvSpPr>
        <p:spPr>
          <a:xfrm>
            <a:off x="4336971" y="1194467"/>
            <a:ext cx="9614059" cy="1003871"/>
          </a:xfrm>
          <a:prstGeom prst="rect">
            <a:avLst/>
          </a:prstGeom>
        </p:spPr>
        <p:txBody>
          <a:bodyPr lIns="0" tIns="0" rIns="0" bIns="0" rtlCol="0" anchor="t">
            <a:spAutoFit/>
          </a:bodyPr>
          <a:lstStyle/>
          <a:p>
            <a:pPr marL="0" lvl="0" indent="0" algn="ctr">
              <a:lnSpc>
                <a:spcPts val="7548"/>
              </a:lnSpc>
              <a:spcBef>
                <a:spcPct val="0"/>
              </a:spcBef>
            </a:pPr>
            <a:r>
              <a:rPr lang="en-US" sz="8000" b="1" spc="-310" dirty="0">
                <a:solidFill>
                  <a:srgbClr val="FFFFFF"/>
                </a:solidFill>
                <a:latin typeface="+mj-lt"/>
              </a:rPr>
              <a:t>Executive</a:t>
            </a:r>
            <a:r>
              <a:rPr lang="en-US" sz="7400" b="1" spc="-310" dirty="0">
                <a:solidFill>
                  <a:srgbClr val="FFFFFF"/>
                </a:solidFill>
                <a:latin typeface="+mj-lt"/>
              </a:rPr>
              <a:t> Leadership</a:t>
            </a:r>
          </a:p>
        </p:txBody>
      </p:sp>
      <p:grpSp>
        <p:nvGrpSpPr>
          <p:cNvPr id="12" name="Group 12"/>
          <p:cNvGrpSpPr/>
          <p:nvPr/>
        </p:nvGrpSpPr>
        <p:grpSpPr>
          <a:xfrm>
            <a:off x="974518" y="5893195"/>
            <a:ext cx="4598240" cy="3034904"/>
            <a:chOff x="0" y="0"/>
            <a:chExt cx="6130987" cy="4046539"/>
          </a:xfrm>
        </p:grpSpPr>
        <p:sp>
          <p:nvSpPr>
            <p:cNvPr id="13" name="TextBox 13"/>
            <p:cNvSpPr txBox="1"/>
            <p:nvPr/>
          </p:nvSpPr>
          <p:spPr>
            <a:xfrm>
              <a:off x="0" y="28575"/>
              <a:ext cx="6130987" cy="1813772"/>
            </a:xfrm>
            <a:prstGeom prst="rect">
              <a:avLst/>
            </a:prstGeom>
          </p:spPr>
          <p:txBody>
            <a:bodyPr lIns="0" tIns="0" rIns="0" bIns="0" rtlCol="0" anchor="t">
              <a:spAutoFit/>
            </a:bodyPr>
            <a:lstStyle/>
            <a:p>
              <a:pPr algn="ctr">
                <a:lnSpc>
                  <a:spcPts val="3520"/>
                </a:lnSpc>
              </a:pPr>
              <a:r>
                <a:rPr lang="en-US" sz="3200" spc="-83">
                  <a:solidFill>
                    <a:srgbClr val="FFFFFF"/>
                  </a:solidFill>
                  <a:latin typeface="Open Sans 1 Bold"/>
                </a:rPr>
                <a:t>PIOTR D MONCARZ,</a:t>
              </a:r>
            </a:p>
            <a:p>
              <a:pPr algn="ctr">
                <a:lnSpc>
                  <a:spcPts val="3520"/>
                </a:lnSpc>
              </a:pPr>
              <a:r>
                <a:rPr lang="en-US" sz="3200" spc="-83">
                  <a:solidFill>
                    <a:srgbClr val="FFFFFF"/>
                  </a:solidFill>
                  <a:latin typeface="Open Sans 1"/>
                </a:rPr>
                <a:t>PH.D., P.E., NAE.</a:t>
              </a:r>
            </a:p>
            <a:p>
              <a:pPr marL="0" lvl="0" indent="0" algn="ctr">
                <a:lnSpc>
                  <a:spcPts val="3520"/>
                </a:lnSpc>
                <a:spcBef>
                  <a:spcPct val="0"/>
                </a:spcBef>
              </a:pPr>
              <a:endParaRPr lang="en-US" sz="3200" spc="-83">
                <a:solidFill>
                  <a:srgbClr val="FFFFFF"/>
                </a:solidFill>
                <a:latin typeface="Open Sans 1"/>
              </a:endParaRPr>
            </a:p>
          </p:txBody>
        </p:sp>
        <p:sp>
          <p:nvSpPr>
            <p:cNvPr id="14" name="TextBox 14"/>
            <p:cNvSpPr txBox="1"/>
            <p:nvPr/>
          </p:nvSpPr>
          <p:spPr>
            <a:xfrm>
              <a:off x="0" y="2006680"/>
              <a:ext cx="6130987" cy="356235"/>
            </a:xfrm>
            <a:prstGeom prst="rect">
              <a:avLst/>
            </a:prstGeom>
          </p:spPr>
          <p:txBody>
            <a:bodyPr lIns="0" tIns="0" rIns="0" bIns="0" rtlCol="0" anchor="t">
              <a:spAutoFit/>
            </a:bodyPr>
            <a:lstStyle/>
            <a:p>
              <a:pPr marL="0" lvl="0" indent="0" algn="ctr">
                <a:lnSpc>
                  <a:spcPts val="2160"/>
                </a:lnSpc>
                <a:spcBef>
                  <a:spcPct val="0"/>
                </a:spcBef>
              </a:pPr>
              <a:r>
                <a:rPr lang="en-US" sz="1800" spc="359">
                  <a:solidFill>
                    <a:srgbClr val="FFFFFF"/>
                  </a:solidFill>
                  <a:latin typeface="Open Sans Light 2"/>
                </a:rPr>
                <a:t>CHIEF EXECUTIVE OFFICER</a:t>
              </a:r>
            </a:p>
          </p:txBody>
        </p:sp>
        <p:sp>
          <p:nvSpPr>
            <p:cNvPr id="15" name="TextBox 15"/>
            <p:cNvSpPr txBox="1"/>
            <p:nvPr/>
          </p:nvSpPr>
          <p:spPr>
            <a:xfrm>
              <a:off x="0" y="2798764"/>
              <a:ext cx="6130987" cy="1247775"/>
            </a:xfrm>
            <a:prstGeom prst="rect">
              <a:avLst/>
            </a:prstGeom>
          </p:spPr>
          <p:txBody>
            <a:bodyPr lIns="0" tIns="0" rIns="0" bIns="0" rtlCol="0" anchor="t">
              <a:spAutoFit/>
            </a:bodyPr>
            <a:lstStyle/>
            <a:p>
              <a:pPr marL="0" lvl="0" indent="0" algn="ctr">
                <a:lnSpc>
                  <a:spcPts val="2519"/>
                </a:lnSpc>
                <a:spcBef>
                  <a:spcPct val="0"/>
                </a:spcBef>
              </a:pPr>
              <a:r>
                <a:rPr lang="en-US" sz="1799">
                  <a:solidFill>
                    <a:srgbClr val="FFFFFF"/>
                  </a:solidFill>
                  <a:latin typeface="Open Sans Light 2"/>
                </a:rPr>
                <a:t>Indu</a:t>
              </a:r>
              <a:r>
                <a:rPr lang="en-US" sz="1799" u="none">
                  <a:solidFill>
                    <a:srgbClr val="FFFFFF"/>
                  </a:solidFill>
                  <a:latin typeface="Open Sans Light 2"/>
                </a:rPr>
                <a:t>strial risk analysis; Adjunct Professor at Stanford University; Senior Fellow and former senior executive at Exponent, Inc.</a:t>
              </a:r>
            </a:p>
          </p:txBody>
        </p:sp>
      </p:grpSp>
      <p:grpSp>
        <p:nvGrpSpPr>
          <p:cNvPr id="16" name="Group 16"/>
          <p:cNvGrpSpPr/>
          <p:nvPr/>
        </p:nvGrpSpPr>
        <p:grpSpPr>
          <a:xfrm>
            <a:off x="12715242" y="5988445"/>
            <a:ext cx="4598240" cy="3502264"/>
            <a:chOff x="0" y="0"/>
            <a:chExt cx="6130987" cy="4669686"/>
          </a:xfrm>
        </p:grpSpPr>
        <p:sp>
          <p:nvSpPr>
            <p:cNvPr id="17" name="TextBox 17"/>
            <p:cNvSpPr txBox="1"/>
            <p:nvPr/>
          </p:nvSpPr>
          <p:spPr>
            <a:xfrm>
              <a:off x="0" y="28575"/>
              <a:ext cx="6130987" cy="1217718"/>
            </a:xfrm>
            <a:prstGeom prst="rect">
              <a:avLst/>
            </a:prstGeom>
          </p:spPr>
          <p:txBody>
            <a:bodyPr lIns="0" tIns="0" rIns="0" bIns="0" rtlCol="0" anchor="t">
              <a:spAutoFit/>
            </a:bodyPr>
            <a:lstStyle/>
            <a:p>
              <a:pPr algn="ctr">
                <a:lnSpc>
                  <a:spcPts val="3520"/>
                </a:lnSpc>
              </a:pPr>
              <a:r>
                <a:rPr lang="en-US" sz="3200" spc="-83">
                  <a:solidFill>
                    <a:srgbClr val="FFFFFF"/>
                  </a:solidFill>
                  <a:latin typeface="Open Sans 1 Bold"/>
                </a:rPr>
                <a:t>LOUIS CAPUANO JR,</a:t>
              </a:r>
            </a:p>
            <a:p>
              <a:pPr marL="0" lvl="0" indent="0" algn="ctr">
                <a:lnSpc>
                  <a:spcPts val="3520"/>
                </a:lnSpc>
                <a:spcBef>
                  <a:spcPct val="0"/>
                </a:spcBef>
              </a:pPr>
              <a:r>
                <a:rPr lang="en-US" sz="3200" spc="-83">
                  <a:solidFill>
                    <a:srgbClr val="FFFFFF"/>
                  </a:solidFill>
                  <a:latin typeface="Open Sans 1"/>
                </a:rPr>
                <a:t>B.SC.</a:t>
              </a:r>
            </a:p>
          </p:txBody>
        </p:sp>
        <p:sp>
          <p:nvSpPr>
            <p:cNvPr id="18" name="TextBox 18"/>
            <p:cNvSpPr txBox="1"/>
            <p:nvPr/>
          </p:nvSpPr>
          <p:spPr>
            <a:xfrm>
              <a:off x="0" y="1410627"/>
              <a:ext cx="6130987" cy="721995"/>
            </a:xfrm>
            <a:prstGeom prst="rect">
              <a:avLst/>
            </a:prstGeom>
          </p:spPr>
          <p:txBody>
            <a:bodyPr lIns="0" tIns="0" rIns="0" bIns="0" rtlCol="0" anchor="t">
              <a:spAutoFit/>
            </a:bodyPr>
            <a:lstStyle/>
            <a:p>
              <a:pPr algn="ctr">
                <a:lnSpc>
                  <a:spcPts val="2160"/>
                </a:lnSpc>
              </a:pPr>
              <a:r>
                <a:rPr lang="en-US" sz="1800" spc="359">
                  <a:solidFill>
                    <a:srgbClr val="FFFFFF"/>
                  </a:solidFill>
                  <a:latin typeface="Open Sans Light 2"/>
                </a:rPr>
                <a:t>CHIEF OF DRILLING &amp; </a:t>
              </a:r>
            </a:p>
            <a:p>
              <a:pPr marL="0" lvl="0" indent="0" algn="ctr">
                <a:lnSpc>
                  <a:spcPts val="2160"/>
                </a:lnSpc>
                <a:spcBef>
                  <a:spcPct val="0"/>
                </a:spcBef>
              </a:pPr>
              <a:r>
                <a:rPr lang="en-US" sz="1800" spc="359">
                  <a:solidFill>
                    <a:srgbClr val="FFFFFF"/>
                  </a:solidFill>
                  <a:latin typeface="Open Sans Light 2"/>
                </a:rPr>
                <a:t>WELL COMPLETION</a:t>
              </a:r>
            </a:p>
          </p:txBody>
        </p:sp>
        <p:sp>
          <p:nvSpPr>
            <p:cNvPr id="19" name="TextBox 19"/>
            <p:cNvSpPr txBox="1"/>
            <p:nvPr/>
          </p:nvSpPr>
          <p:spPr>
            <a:xfrm>
              <a:off x="0" y="2568471"/>
              <a:ext cx="6130987" cy="2101215"/>
            </a:xfrm>
            <a:prstGeom prst="rect">
              <a:avLst/>
            </a:prstGeom>
          </p:spPr>
          <p:txBody>
            <a:bodyPr lIns="0" tIns="0" rIns="0" bIns="0" rtlCol="0" anchor="t">
              <a:spAutoFit/>
            </a:bodyPr>
            <a:lstStyle/>
            <a:p>
              <a:pPr marL="0" lvl="0" indent="0">
                <a:lnSpc>
                  <a:spcPts val="2520"/>
                </a:lnSpc>
                <a:spcBef>
                  <a:spcPct val="0"/>
                </a:spcBef>
              </a:pPr>
              <a:r>
                <a:rPr lang="en-US" sz="1799">
                  <a:solidFill>
                    <a:srgbClr val="FFFFFF"/>
                  </a:solidFill>
                  <a:latin typeface="Open Sans Light 2"/>
                </a:rPr>
                <a:t>Wo</a:t>
              </a:r>
              <a:r>
                <a:rPr lang="en-US" sz="1799" u="none">
                  <a:solidFill>
                    <a:srgbClr val="FFFFFF"/>
                  </a:solidFill>
                  <a:latin typeface="Open Sans Light 2"/>
                </a:rPr>
                <a:t>rld-leading authority in geothermal energy; led large-scale projects across the US, in Japan, Taiwan, &amp; the Caribbean;</a:t>
              </a:r>
            </a:p>
            <a:p>
              <a:pPr marL="0" lvl="0" indent="0">
                <a:lnSpc>
                  <a:spcPts val="2519"/>
                </a:lnSpc>
                <a:spcBef>
                  <a:spcPct val="0"/>
                </a:spcBef>
              </a:pPr>
              <a:r>
                <a:rPr lang="en-US" sz="1799" u="none">
                  <a:solidFill>
                    <a:srgbClr val="FFFFFF"/>
                  </a:solidFill>
                  <a:latin typeface="Open Sans Light 2"/>
                </a:rPr>
                <a:t>former President: Geothermal Resources Council</a:t>
              </a:r>
            </a:p>
          </p:txBody>
        </p:sp>
      </p:grpSp>
      <p:grpSp>
        <p:nvGrpSpPr>
          <p:cNvPr id="20" name="Group 20"/>
          <p:cNvGrpSpPr/>
          <p:nvPr/>
        </p:nvGrpSpPr>
        <p:grpSpPr>
          <a:xfrm>
            <a:off x="6844880" y="5988445"/>
            <a:ext cx="4598240" cy="3410824"/>
            <a:chOff x="0" y="0"/>
            <a:chExt cx="6130987" cy="4547766"/>
          </a:xfrm>
        </p:grpSpPr>
        <p:sp>
          <p:nvSpPr>
            <p:cNvPr id="21" name="TextBox 21"/>
            <p:cNvSpPr txBox="1"/>
            <p:nvPr/>
          </p:nvSpPr>
          <p:spPr>
            <a:xfrm>
              <a:off x="0" y="28575"/>
              <a:ext cx="6130987" cy="1217718"/>
            </a:xfrm>
            <a:prstGeom prst="rect">
              <a:avLst/>
            </a:prstGeom>
          </p:spPr>
          <p:txBody>
            <a:bodyPr lIns="0" tIns="0" rIns="0" bIns="0" rtlCol="0" anchor="t">
              <a:spAutoFit/>
            </a:bodyPr>
            <a:lstStyle/>
            <a:p>
              <a:pPr algn="ctr">
                <a:lnSpc>
                  <a:spcPts val="3520"/>
                </a:lnSpc>
              </a:pPr>
              <a:r>
                <a:rPr lang="en-US" sz="3200" spc="-83">
                  <a:solidFill>
                    <a:srgbClr val="FFFFFF"/>
                  </a:solidFill>
                  <a:latin typeface="Open Sans 1 Bold"/>
                </a:rPr>
                <a:t>WALTER KOLBE,</a:t>
              </a:r>
            </a:p>
            <a:p>
              <a:pPr marL="0" lvl="0" indent="0" algn="ctr">
                <a:lnSpc>
                  <a:spcPts val="3520"/>
                </a:lnSpc>
                <a:spcBef>
                  <a:spcPct val="0"/>
                </a:spcBef>
              </a:pPr>
              <a:r>
                <a:rPr lang="en-US" sz="3200" spc="-83">
                  <a:solidFill>
                    <a:srgbClr val="FFFFFF"/>
                  </a:solidFill>
                  <a:latin typeface="Open Sans 1"/>
                </a:rPr>
                <a:t>M.SC., CEM</a:t>
              </a:r>
            </a:p>
          </p:txBody>
        </p:sp>
        <p:sp>
          <p:nvSpPr>
            <p:cNvPr id="22" name="TextBox 22"/>
            <p:cNvSpPr txBox="1"/>
            <p:nvPr/>
          </p:nvSpPr>
          <p:spPr>
            <a:xfrm>
              <a:off x="0" y="1410627"/>
              <a:ext cx="6130987" cy="1453515"/>
            </a:xfrm>
            <a:prstGeom prst="rect">
              <a:avLst/>
            </a:prstGeom>
          </p:spPr>
          <p:txBody>
            <a:bodyPr lIns="0" tIns="0" rIns="0" bIns="0" rtlCol="0" anchor="t">
              <a:spAutoFit/>
            </a:bodyPr>
            <a:lstStyle/>
            <a:p>
              <a:pPr algn="ctr">
                <a:lnSpc>
                  <a:spcPts val="2160"/>
                </a:lnSpc>
              </a:pPr>
              <a:r>
                <a:rPr lang="en-US" sz="1800" spc="359">
                  <a:solidFill>
                    <a:srgbClr val="FFFFFF"/>
                  </a:solidFill>
                  <a:latin typeface="Open Sans Light 2"/>
                </a:rPr>
                <a:t>CHIEF FINANCIAL OFFICER &amp;</a:t>
              </a:r>
            </a:p>
            <a:p>
              <a:pPr marL="0" lvl="0" indent="0" algn="ctr">
                <a:lnSpc>
                  <a:spcPts val="2160"/>
                </a:lnSpc>
                <a:spcBef>
                  <a:spcPct val="0"/>
                </a:spcBef>
              </a:pPr>
              <a:r>
                <a:rPr lang="en-US" sz="1800" spc="359">
                  <a:solidFill>
                    <a:srgbClr val="FFFFFF"/>
                  </a:solidFill>
                  <a:latin typeface="Open Sans Light 2"/>
                </a:rPr>
                <a:t>GENERAL MANAGER OF TECHNOLOGY COMMERCIALIZATION</a:t>
              </a:r>
            </a:p>
          </p:txBody>
        </p:sp>
        <p:sp>
          <p:nvSpPr>
            <p:cNvPr id="23" name="TextBox 23"/>
            <p:cNvSpPr txBox="1"/>
            <p:nvPr/>
          </p:nvSpPr>
          <p:spPr>
            <a:xfrm>
              <a:off x="0" y="3299991"/>
              <a:ext cx="6130987" cy="1247775"/>
            </a:xfrm>
            <a:prstGeom prst="rect">
              <a:avLst/>
            </a:prstGeom>
          </p:spPr>
          <p:txBody>
            <a:bodyPr lIns="0" tIns="0" rIns="0" bIns="0" rtlCol="0" anchor="t">
              <a:spAutoFit/>
            </a:bodyPr>
            <a:lstStyle/>
            <a:p>
              <a:pPr marL="0" lvl="0" indent="0">
                <a:lnSpc>
                  <a:spcPts val="2519"/>
                </a:lnSpc>
                <a:spcBef>
                  <a:spcPct val="0"/>
                </a:spcBef>
              </a:pPr>
              <a:r>
                <a:rPr lang="en-US" sz="1799">
                  <a:solidFill>
                    <a:srgbClr val="FFFFFF"/>
                  </a:solidFill>
                  <a:latin typeface="Open Sans Light 2"/>
                </a:rPr>
                <a:t>Serial ent</a:t>
              </a:r>
              <a:r>
                <a:rPr lang="en-US" sz="1799" u="none">
                  <a:solidFill>
                    <a:srgbClr val="FFFFFF"/>
                  </a:solidFill>
                  <a:latin typeface="Open Sans Light 2"/>
                </a:rPr>
                <a:t>repreneur and CEO; former Deputy Director at San Francisco Clean Water's $2 billion Program</a:t>
              </a:r>
            </a:p>
          </p:txBody>
        </p:sp>
      </p:grpSp>
      <p:sp>
        <p:nvSpPr>
          <p:cNvPr id="24" name="TextBox 7">
            <a:extLst>
              <a:ext uri="{FF2B5EF4-FFF2-40B4-BE49-F238E27FC236}">
                <a16:creationId xmlns:a16="http://schemas.microsoft.com/office/drawing/2014/main" id="{A07D4BE4-1D07-4E26-AA36-DA60F808098D}"/>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grpSp>
        <p:nvGrpSpPr>
          <p:cNvPr id="25" name="Group 3">
            <a:extLst>
              <a:ext uri="{FF2B5EF4-FFF2-40B4-BE49-F238E27FC236}">
                <a16:creationId xmlns:a16="http://schemas.microsoft.com/office/drawing/2014/main" id="{3778CFEA-407C-4F2B-ABD8-899894691F4B}"/>
              </a:ext>
            </a:extLst>
          </p:cNvPr>
          <p:cNvGrpSpPr>
            <a:grpSpLocks noChangeAspect="1"/>
          </p:cNvGrpSpPr>
          <p:nvPr/>
        </p:nvGrpSpPr>
        <p:grpSpPr>
          <a:xfrm>
            <a:off x="1578684" y="2446331"/>
            <a:ext cx="3389909" cy="3389895"/>
            <a:chOff x="0" y="0"/>
            <a:chExt cx="6350000" cy="6349975"/>
          </a:xfrm>
        </p:grpSpPr>
        <p:sp>
          <p:nvSpPr>
            <p:cNvPr id="26" name="Freeform 4">
              <a:extLst>
                <a:ext uri="{FF2B5EF4-FFF2-40B4-BE49-F238E27FC236}">
                  <a16:creationId xmlns:a16="http://schemas.microsoft.com/office/drawing/2014/main" id="{E5D07785-EAD6-4A54-925E-0559A54618D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62000" y="627637"/>
            <a:ext cx="15647702" cy="809625"/>
          </a:xfrm>
          <a:prstGeom prst="rect">
            <a:avLst/>
          </a:prstGeom>
        </p:spPr>
        <p:txBody>
          <a:bodyPr lIns="0" tIns="0" rIns="0" bIns="0" rtlCol="0" anchor="t">
            <a:spAutoFit/>
          </a:bodyPr>
          <a:lstStyle/>
          <a:p>
            <a:pPr lvl="0" algn="ctr">
              <a:lnSpc>
                <a:spcPts val="6120"/>
              </a:lnSpc>
              <a:spcBef>
                <a:spcPct val="0"/>
              </a:spcBef>
            </a:pPr>
            <a:r>
              <a:rPr lang="en-US" sz="6000" dirty="0">
                <a:solidFill>
                  <a:srgbClr val="006600"/>
                </a:solidFill>
              </a:rPr>
              <a:t>American Association of Drilling Engineers</a:t>
            </a:r>
            <a:endParaRPr lang="en-US" sz="6000" b="1" spc="-252" dirty="0">
              <a:solidFill>
                <a:srgbClr val="006600"/>
              </a:solidFill>
              <a:latin typeface="+mj-lt"/>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7" name="Rectangle 6">
            <a:extLst>
              <a:ext uri="{FF2B5EF4-FFF2-40B4-BE49-F238E27FC236}">
                <a16:creationId xmlns:a16="http://schemas.microsoft.com/office/drawing/2014/main" id="{FAFF9816-8512-4368-BA76-1B60A271C0E2}"/>
              </a:ext>
            </a:extLst>
          </p:cNvPr>
          <p:cNvSpPr/>
          <p:nvPr/>
        </p:nvSpPr>
        <p:spPr>
          <a:xfrm>
            <a:off x="692666" y="1576923"/>
            <a:ext cx="16902668" cy="8340745"/>
          </a:xfrm>
          <a:prstGeom prst="rect">
            <a:avLst/>
          </a:prstGeom>
        </p:spPr>
        <p:txBody>
          <a:bodyPr wrap="square">
            <a:spAutoFit/>
          </a:bodyPr>
          <a:lstStyle/>
          <a:p>
            <a:pPr marL="457200" indent="-457200">
              <a:buClr>
                <a:srgbClr val="FF0000"/>
              </a:buClr>
              <a:buFont typeface="Arial" panose="020B0604020202020204" pitchFamily="34" charset="0"/>
              <a:buChar char="•"/>
            </a:pPr>
            <a:r>
              <a:rPr lang="en-US" sz="3200" b="1" dirty="0">
                <a:latin typeface="Calibri Light" panose="020F0302020204030204" pitchFamily="34" charset="0"/>
              </a:rPr>
              <a:t>“For geothermal to scale 100-fold “There is one and only one technology needed and that is deep drilling…. I’m very, very bullish on geothermal.”</a:t>
            </a:r>
            <a:r>
              <a:rPr lang="en-US" sz="3200" dirty="0">
                <a:latin typeface="Calibri Light" panose="020F0302020204030204" pitchFamily="34" charset="0"/>
              </a:rPr>
              <a:t> </a:t>
            </a:r>
            <a:r>
              <a:rPr lang="en-US" sz="2800" i="1" dirty="0">
                <a:latin typeface="Calibri Light" panose="020F0302020204030204" pitchFamily="34" charset="0"/>
              </a:rPr>
              <a:t>Vinod Khosla, Founder of Sun Microsystems and Khosla Ventures</a:t>
            </a:r>
          </a:p>
          <a:p>
            <a:pPr marL="457200" indent="-457200">
              <a:buClr>
                <a:srgbClr val="FF0000"/>
              </a:buClr>
              <a:buFont typeface="Arial" panose="020B0604020202020204" pitchFamily="34" charset="0"/>
              <a:buChar char="•"/>
            </a:pPr>
            <a:endParaRPr lang="en-US" sz="1600" dirty="0">
              <a:latin typeface="Calibri Light" panose="020F0302020204030204" pitchFamily="34" charset="0"/>
            </a:endParaRPr>
          </a:p>
          <a:p>
            <a:pPr marL="457200" indent="-457200">
              <a:buClr>
                <a:srgbClr val="FF0000"/>
              </a:buClr>
              <a:buFont typeface="Arial" panose="020B0604020202020204" pitchFamily="34" charset="0"/>
              <a:buChar char="•"/>
            </a:pPr>
            <a:r>
              <a:rPr lang="en-US" sz="3200" b="1" dirty="0">
                <a:latin typeface="Calibri Light" panose="020F0302020204030204" pitchFamily="34" charset="0"/>
              </a:rPr>
              <a:t>“We believe that geothermal can play a much larger role in the energy transition”</a:t>
            </a:r>
            <a:r>
              <a:rPr lang="en-US" sz="3200" b="1" i="1" dirty="0">
                <a:latin typeface="Calibri Light" panose="020F0302020204030204" pitchFamily="34" charset="0"/>
              </a:rPr>
              <a:t> </a:t>
            </a:r>
            <a:r>
              <a:rPr lang="en-US" sz="2800" i="1" dirty="0">
                <a:latin typeface="Calibri Light" panose="020F0302020204030204" pitchFamily="34" charset="0"/>
              </a:rPr>
              <a:t>Anthony Petrello, Chairman and CEO of Nabors Industries</a:t>
            </a:r>
          </a:p>
          <a:p>
            <a:pPr marL="457200" indent="-457200">
              <a:buClr>
                <a:srgbClr val="FF0000"/>
              </a:buClr>
              <a:buFont typeface="Arial" panose="020B0604020202020204" pitchFamily="34" charset="0"/>
              <a:buChar char="•"/>
            </a:pPr>
            <a:endParaRPr lang="en-US" sz="2800" dirty="0">
              <a:latin typeface="Calibri Light" panose="020F0302020204030204" pitchFamily="34" charset="0"/>
            </a:endParaRPr>
          </a:p>
          <a:p>
            <a:pPr marL="457200" indent="-457200">
              <a:buClr>
                <a:srgbClr val="FF0000"/>
              </a:buClr>
              <a:buFont typeface="Arial" panose="020B0604020202020204" pitchFamily="34" charset="0"/>
              <a:buChar char="•"/>
            </a:pPr>
            <a:r>
              <a:rPr lang="en-US" sz="3200" b="1" dirty="0">
                <a:latin typeface="Calibri Light" panose="020F0302020204030204" pitchFamily="34" charset="0"/>
              </a:rPr>
              <a:t>“So, what are you going to do with drill rigs and oil service workers if they aren’t drilling for oil? Geothermal is a near perfect fit here.”</a:t>
            </a:r>
            <a:r>
              <a:rPr lang="en-US" sz="3200" dirty="0">
                <a:latin typeface="Calibri Light" panose="020F0302020204030204" pitchFamily="34" charset="0"/>
              </a:rPr>
              <a:t> </a:t>
            </a:r>
            <a:r>
              <a:rPr lang="en-US" sz="2800" i="1" dirty="0">
                <a:latin typeface="Calibri Light" panose="020F0302020204030204" pitchFamily="34" charset="0"/>
              </a:rPr>
              <a:t>Lance Cook, former Chief Scientist for Well Engineering and Production Technology at Shell</a:t>
            </a:r>
          </a:p>
          <a:p>
            <a:pPr marL="457200" indent="-457200">
              <a:buClr>
                <a:srgbClr val="FF0000"/>
              </a:buClr>
              <a:buFont typeface="Arial" panose="020B0604020202020204" pitchFamily="34" charset="0"/>
              <a:buChar char="•"/>
            </a:pPr>
            <a:endParaRPr lang="en-US" sz="1600" dirty="0">
              <a:latin typeface="Calibri Light" panose="020F0302020204030204" pitchFamily="34" charset="0"/>
            </a:endParaRPr>
          </a:p>
          <a:p>
            <a:pPr marL="457200" indent="-457200">
              <a:buClr>
                <a:srgbClr val="FF0000"/>
              </a:buClr>
              <a:buFont typeface="Arial" panose="020B0604020202020204" pitchFamily="34" charset="0"/>
              <a:buChar char="•"/>
            </a:pPr>
            <a:r>
              <a:rPr lang="en-US" sz="3200" b="1" dirty="0">
                <a:latin typeface="Calibri Light" panose="020F0302020204030204" pitchFamily="34" charset="0"/>
              </a:rPr>
              <a:t>“Geothermal energy offers an avenue for oil and gas companies to reinvent themselves as sustainable energy providers, while doing what they do best — drilling the most difficult wells in the world”</a:t>
            </a:r>
            <a:r>
              <a:rPr lang="en-US" sz="3200" dirty="0">
                <a:latin typeface="Calibri Light" panose="020F0302020204030204" pitchFamily="34" charset="0"/>
              </a:rPr>
              <a:t> </a:t>
            </a:r>
            <a:r>
              <a:rPr lang="en-US" sz="2800" i="1" dirty="0">
                <a:latin typeface="Calibri Light" panose="020F0302020204030204" pitchFamily="34" charset="0"/>
              </a:rPr>
              <a:t>Robert Metcalfe, Inventor of Ethernet, Founder of 3Com, Founder of TexasGeo.org</a:t>
            </a:r>
          </a:p>
          <a:p>
            <a:pPr>
              <a:buClr>
                <a:srgbClr val="FF0000"/>
              </a:buClr>
            </a:pPr>
            <a:r>
              <a:rPr lang="en-US" sz="2800" dirty="0">
                <a:latin typeface="Calibri Light" panose="020F0302020204030204" pitchFamily="34" charset="0"/>
              </a:rPr>
              <a:t> </a:t>
            </a:r>
          </a:p>
          <a:p>
            <a:pPr marL="457200" indent="-457200">
              <a:buClr>
                <a:srgbClr val="FF0000"/>
              </a:buClr>
              <a:buFont typeface="Arial" panose="020B0604020202020204" pitchFamily="34" charset="0"/>
              <a:buChar char="•"/>
            </a:pPr>
            <a:r>
              <a:rPr lang="en-US" sz="3200" b="1" dirty="0">
                <a:latin typeface="Calibri Light" panose="020F0302020204030204" pitchFamily="34" charset="0"/>
              </a:rPr>
              <a:t>“This pivot (oil &amp; gas to geothermal) necessarily recognizes that the product is now electricity and I would argue that fact not only makes the pivot realistic - it makes it obvious, even inevitable.”</a:t>
            </a:r>
            <a:r>
              <a:rPr lang="en-US" sz="3200" dirty="0">
                <a:latin typeface="Calibri Light" panose="020F0302020204030204" pitchFamily="34" charset="0"/>
              </a:rPr>
              <a:t> </a:t>
            </a:r>
          </a:p>
          <a:p>
            <a:pPr>
              <a:buClr>
                <a:srgbClr val="FF0000"/>
              </a:buClr>
            </a:pPr>
            <a:r>
              <a:rPr lang="en-US" sz="2800" i="1" dirty="0">
                <a:latin typeface="Calibri Light" panose="020F0302020204030204" pitchFamily="34" charset="0"/>
              </a:rPr>
              <a:t>      Vik Rao, former Senior Vice-President and Chief Technology Officer at Halliburton</a:t>
            </a:r>
            <a:endParaRPr lang="en-US" sz="2400" i="1" dirty="0">
              <a:latin typeface="Calibri Light" panose="020F0302020204030204" pitchFamily="34" charset="0"/>
            </a:endParaRPr>
          </a:p>
        </p:txBody>
      </p:sp>
    </p:spTree>
    <p:extLst>
      <p:ext uri="{BB962C8B-B14F-4D97-AF65-F5344CB8AC3E}">
        <p14:creationId xmlns:p14="http://schemas.microsoft.com/office/powerpoint/2010/main" val="216454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2" name="AutoShape 2"/>
          <p:cNvSpPr/>
          <p:nvPr/>
        </p:nvSpPr>
        <p:spPr>
          <a:xfrm>
            <a:off x="0" y="4571384"/>
            <a:ext cx="18288000" cy="5715616"/>
          </a:xfrm>
          <a:prstGeom prst="rect">
            <a:avLst/>
          </a:prstGeom>
          <a:solidFill>
            <a:srgbClr val="A4927C"/>
          </a:solidFill>
        </p:spPr>
      </p:sp>
      <p:sp>
        <p:nvSpPr>
          <p:cNvPr id="3" name="AutoShape 3"/>
          <p:cNvSpPr/>
          <p:nvPr/>
        </p:nvSpPr>
        <p:spPr>
          <a:xfrm rot="-10800000">
            <a:off x="6182624" y="5263619"/>
            <a:ext cx="6062" cy="3759031"/>
          </a:xfrm>
          <a:prstGeom prst="rect">
            <a:avLst/>
          </a:prstGeom>
          <a:solidFill>
            <a:srgbClr val="FFFFFF"/>
          </a:solidFill>
        </p:spPr>
      </p:sp>
      <p:sp>
        <p:nvSpPr>
          <p:cNvPr id="4" name="TextBox 4"/>
          <p:cNvSpPr txBox="1"/>
          <p:nvPr/>
        </p:nvSpPr>
        <p:spPr>
          <a:xfrm>
            <a:off x="4336971" y="1158240"/>
            <a:ext cx="9614059" cy="1085850"/>
          </a:xfrm>
          <a:prstGeom prst="rect">
            <a:avLst/>
          </a:prstGeom>
        </p:spPr>
        <p:txBody>
          <a:bodyPr lIns="0" tIns="0" rIns="0" bIns="0" rtlCol="0" anchor="t">
            <a:spAutoFit/>
          </a:bodyPr>
          <a:lstStyle/>
          <a:p>
            <a:pPr marL="0" lvl="0" indent="0" algn="ctr">
              <a:lnSpc>
                <a:spcPts val="8159"/>
              </a:lnSpc>
              <a:spcBef>
                <a:spcPct val="0"/>
              </a:spcBef>
            </a:pPr>
            <a:r>
              <a:rPr lang="en-US" sz="8000" b="1" spc="-336" dirty="0">
                <a:solidFill>
                  <a:srgbClr val="151715"/>
                </a:solidFill>
                <a:latin typeface="+mj-lt"/>
              </a:rPr>
              <a:t>Board of Managers</a:t>
            </a:r>
          </a:p>
        </p:txBody>
      </p:sp>
      <p:grpSp>
        <p:nvGrpSpPr>
          <p:cNvPr id="5" name="Group 5"/>
          <p:cNvGrpSpPr/>
          <p:nvPr/>
        </p:nvGrpSpPr>
        <p:grpSpPr>
          <a:xfrm>
            <a:off x="974518" y="6746211"/>
            <a:ext cx="4598240" cy="1947785"/>
            <a:chOff x="0" y="0"/>
            <a:chExt cx="6130987" cy="2597046"/>
          </a:xfrm>
        </p:grpSpPr>
        <p:sp>
          <p:nvSpPr>
            <p:cNvPr id="6" name="TextBox 6"/>
            <p:cNvSpPr txBox="1"/>
            <p:nvPr/>
          </p:nvSpPr>
          <p:spPr>
            <a:xfrm>
              <a:off x="0" y="28575"/>
              <a:ext cx="6130987" cy="1217718"/>
            </a:xfrm>
            <a:prstGeom prst="rect">
              <a:avLst/>
            </a:prstGeom>
          </p:spPr>
          <p:txBody>
            <a:bodyPr lIns="0" tIns="0" rIns="0" bIns="0" rtlCol="0" anchor="t">
              <a:spAutoFit/>
            </a:bodyPr>
            <a:lstStyle/>
            <a:p>
              <a:pPr algn="ctr">
                <a:lnSpc>
                  <a:spcPts val="3520"/>
                </a:lnSpc>
              </a:pPr>
              <a:r>
                <a:rPr lang="en-US" sz="3200" spc="-83">
                  <a:solidFill>
                    <a:srgbClr val="FFFFFF"/>
                  </a:solidFill>
                  <a:latin typeface="Open Sans 1 Bold"/>
                </a:rPr>
                <a:t>CRAIG BARRETT,</a:t>
              </a:r>
            </a:p>
            <a:p>
              <a:pPr marL="0" lvl="0" indent="0" algn="ctr">
                <a:lnSpc>
                  <a:spcPts val="3520"/>
                </a:lnSpc>
                <a:spcBef>
                  <a:spcPct val="0"/>
                </a:spcBef>
              </a:pPr>
              <a:r>
                <a:rPr lang="en-US" sz="3200" spc="-83">
                  <a:solidFill>
                    <a:srgbClr val="FFFFFF"/>
                  </a:solidFill>
                  <a:latin typeface="Open Sans 1"/>
                </a:rPr>
                <a:t>PH.D., NAE</a:t>
              </a:r>
            </a:p>
          </p:txBody>
        </p:sp>
        <p:sp>
          <p:nvSpPr>
            <p:cNvPr id="7" name="TextBox 7"/>
            <p:cNvSpPr txBox="1"/>
            <p:nvPr/>
          </p:nvSpPr>
          <p:spPr>
            <a:xfrm>
              <a:off x="0" y="1410627"/>
              <a:ext cx="6130987" cy="356235"/>
            </a:xfrm>
            <a:prstGeom prst="rect">
              <a:avLst/>
            </a:prstGeom>
          </p:spPr>
          <p:txBody>
            <a:bodyPr lIns="0" tIns="0" rIns="0" bIns="0" rtlCol="0" anchor="t">
              <a:spAutoFit/>
            </a:bodyPr>
            <a:lstStyle/>
            <a:p>
              <a:pPr marL="0" lvl="0" indent="0" algn="ctr">
                <a:lnSpc>
                  <a:spcPts val="2160"/>
                </a:lnSpc>
                <a:spcBef>
                  <a:spcPct val="0"/>
                </a:spcBef>
              </a:pPr>
              <a:r>
                <a:rPr lang="en-US" sz="1800" spc="359" dirty="0">
                  <a:solidFill>
                    <a:srgbClr val="FFFFFF"/>
                  </a:solidFill>
                  <a:latin typeface="Open Sans Light 2"/>
                </a:rPr>
                <a:t>CHAIRMAN</a:t>
              </a:r>
            </a:p>
          </p:txBody>
        </p:sp>
        <p:sp>
          <p:nvSpPr>
            <p:cNvPr id="8" name="TextBox 8"/>
            <p:cNvSpPr txBox="1"/>
            <p:nvPr/>
          </p:nvSpPr>
          <p:spPr>
            <a:xfrm>
              <a:off x="0" y="2202711"/>
              <a:ext cx="6130987" cy="394335"/>
            </a:xfrm>
            <a:prstGeom prst="rect">
              <a:avLst/>
            </a:prstGeom>
          </p:spPr>
          <p:txBody>
            <a:bodyPr lIns="0" tIns="0" rIns="0" bIns="0" rtlCol="0" anchor="t">
              <a:spAutoFit/>
            </a:bodyPr>
            <a:lstStyle/>
            <a:p>
              <a:pPr marL="0" lvl="0" indent="0" algn="ctr">
                <a:lnSpc>
                  <a:spcPts val="2519"/>
                </a:lnSpc>
                <a:spcBef>
                  <a:spcPct val="0"/>
                </a:spcBef>
              </a:pPr>
              <a:r>
                <a:rPr lang="en-US" sz="1799">
                  <a:solidFill>
                    <a:srgbClr val="FFFFFF"/>
                  </a:solidFill>
                  <a:latin typeface="Open Sans Light 2"/>
                </a:rPr>
                <a:t>Former Intel Chairman and CEO</a:t>
              </a:r>
            </a:p>
          </p:txBody>
        </p:sp>
      </p:grpSp>
      <p:sp>
        <p:nvSpPr>
          <p:cNvPr id="9" name="TextBox 9"/>
          <p:cNvSpPr txBox="1"/>
          <p:nvPr/>
        </p:nvSpPr>
        <p:spPr>
          <a:xfrm>
            <a:off x="12715242" y="6774786"/>
            <a:ext cx="4598240" cy="1795363"/>
          </a:xfrm>
          <a:prstGeom prst="rect">
            <a:avLst/>
          </a:prstGeom>
        </p:spPr>
        <p:txBody>
          <a:bodyPr lIns="0" tIns="0" rIns="0" bIns="0" rtlCol="0" anchor="t">
            <a:spAutoFit/>
          </a:bodyPr>
          <a:lstStyle/>
          <a:p>
            <a:pPr algn="ctr">
              <a:lnSpc>
                <a:spcPts val="3520"/>
              </a:lnSpc>
            </a:pPr>
            <a:r>
              <a:rPr lang="en-US" sz="3200" spc="-83" dirty="0">
                <a:solidFill>
                  <a:srgbClr val="FFFFFF"/>
                </a:solidFill>
                <a:latin typeface="Open Sans 1 Bold"/>
              </a:rPr>
              <a:t>PIOTR MONCARZ,</a:t>
            </a:r>
          </a:p>
          <a:p>
            <a:pPr marL="0" lvl="0" indent="0" algn="ctr">
              <a:lnSpc>
                <a:spcPts val="3520"/>
              </a:lnSpc>
              <a:spcBef>
                <a:spcPct val="0"/>
              </a:spcBef>
            </a:pPr>
            <a:r>
              <a:rPr lang="en-US" sz="3200" spc="-83" dirty="0">
                <a:solidFill>
                  <a:srgbClr val="FFFFFF"/>
                </a:solidFill>
                <a:latin typeface="Open Sans 1"/>
              </a:rPr>
              <a:t>PH.D., P.E., NAE</a:t>
            </a:r>
            <a:endParaRPr lang="en-US" sz="1200" spc="-83" dirty="0">
              <a:solidFill>
                <a:srgbClr val="FFFFFF"/>
              </a:solidFill>
              <a:latin typeface="Open Sans 1"/>
            </a:endParaRPr>
          </a:p>
          <a:p>
            <a:pPr algn="ctr">
              <a:lnSpc>
                <a:spcPts val="3520"/>
              </a:lnSpc>
              <a:spcBef>
                <a:spcPct val="0"/>
              </a:spcBef>
            </a:pPr>
            <a:r>
              <a:rPr lang="en-US" spc="359" dirty="0">
                <a:solidFill>
                  <a:srgbClr val="FFFFFF"/>
                </a:solidFill>
                <a:latin typeface="Open Sans Light 2"/>
              </a:rPr>
              <a:t>CEO</a:t>
            </a:r>
          </a:p>
          <a:p>
            <a:pPr marL="0" lvl="0" indent="0" algn="ctr">
              <a:lnSpc>
                <a:spcPts val="3520"/>
              </a:lnSpc>
              <a:spcBef>
                <a:spcPct val="0"/>
              </a:spcBef>
            </a:pPr>
            <a:endParaRPr lang="en-US" sz="3200" spc="-83" dirty="0">
              <a:solidFill>
                <a:srgbClr val="FFFFFF"/>
              </a:solidFill>
              <a:latin typeface="Open Sans 1"/>
            </a:endParaRPr>
          </a:p>
        </p:txBody>
      </p:sp>
      <p:grpSp>
        <p:nvGrpSpPr>
          <p:cNvPr id="10" name="Group 10"/>
          <p:cNvGrpSpPr/>
          <p:nvPr/>
        </p:nvGrpSpPr>
        <p:grpSpPr>
          <a:xfrm>
            <a:off x="6844880" y="6767642"/>
            <a:ext cx="4598240" cy="1475961"/>
            <a:chOff x="0" y="28575"/>
            <a:chExt cx="6130987" cy="1967948"/>
          </a:xfrm>
        </p:grpSpPr>
        <p:sp>
          <p:nvSpPr>
            <p:cNvPr id="11" name="TextBox 11"/>
            <p:cNvSpPr txBox="1"/>
            <p:nvPr/>
          </p:nvSpPr>
          <p:spPr>
            <a:xfrm>
              <a:off x="0" y="28575"/>
              <a:ext cx="6130987" cy="621665"/>
            </a:xfrm>
            <a:prstGeom prst="rect">
              <a:avLst/>
            </a:prstGeom>
          </p:spPr>
          <p:txBody>
            <a:bodyPr lIns="0" tIns="0" rIns="0" bIns="0" rtlCol="0" anchor="t">
              <a:spAutoFit/>
            </a:bodyPr>
            <a:lstStyle/>
            <a:p>
              <a:pPr marL="0" lvl="0" indent="0" algn="ctr">
                <a:lnSpc>
                  <a:spcPts val="3520"/>
                </a:lnSpc>
                <a:spcBef>
                  <a:spcPct val="0"/>
                </a:spcBef>
              </a:pPr>
              <a:r>
                <a:rPr lang="en-US" sz="3200" spc="-83">
                  <a:solidFill>
                    <a:srgbClr val="FFFFFF"/>
                  </a:solidFill>
                  <a:latin typeface="Open Sans 1 Bold"/>
                </a:rPr>
                <a:t>SHAWN DEVERSE</a:t>
              </a:r>
            </a:p>
          </p:txBody>
        </p:sp>
        <p:sp>
          <p:nvSpPr>
            <p:cNvPr id="12" name="TextBox 12"/>
            <p:cNvSpPr txBox="1"/>
            <p:nvPr/>
          </p:nvSpPr>
          <p:spPr>
            <a:xfrm>
              <a:off x="0" y="1596498"/>
              <a:ext cx="6130987" cy="400025"/>
            </a:xfrm>
            <a:prstGeom prst="rect">
              <a:avLst/>
            </a:prstGeom>
          </p:spPr>
          <p:txBody>
            <a:bodyPr lIns="0" tIns="0" rIns="0" bIns="0" rtlCol="0" anchor="t">
              <a:spAutoFit/>
            </a:bodyPr>
            <a:lstStyle/>
            <a:p>
              <a:pPr marL="0" lvl="0" indent="0" algn="ctr">
                <a:lnSpc>
                  <a:spcPts val="2519"/>
                </a:lnSpc>
                <a:spcBef>
                  <a:spcPct val="0"/>
                </a:spcBef>
              </a:pPr>
              <a:r>
                <a:rPr lang="en-US" sz="1799" dirty="0">
                  <a:solidFill>
                    <a:srgbClr val="FFFFFF"/>
                  </a:solidFill>
                  <a:latin typeface="Open Sans Light 2"/>
                </a:rPr>
                <a:t>F</a:t>
              </a:r>
              <a:r>
                <a:rPr lang="en-US" sz="1799" u="none" dirty="0">
                  <a:solidFill>
                    <a:srgbClr val="FFFFFF"/>
                  </a:solidFill>
                  <a:latin typeface="Open Sans Light 2"/>
                </a:rPr>
                <a:t>ormer H&amp;P VP of Commercial Strategy</a:t>
              </a:r>
            </a:p>
          </p:txBody>
        </p:sp>
      </p:grpSp>
      <p:grpSp>
        <p:nvGrpSpPr>
          <p:cNvPr id="13" name="Group 13"/>
          <p:cNvGrpSpPr>
            <a:grpSpLocks noChangeAspect="1"/>
          </p:cNvGrpSpPr>
          <p:nvPr/>
        </p:nvGrpSpPr>
        <p:grpSpPr>
          <a:xfrm>
            <a:off x="1578684" y="2876437"/>
            <a:ext cx="3389909" cy="3389895"/>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4976" b="-24976"/>
              </a:stretch>
            </a:blipFill>
          </p:spPr>
        </p:sp>
      </p:grpSp>
      <p:sp>
        <p:nvSpPr>
          <p:cNvPr id="19" name="AutoShape 19"/>
          <p:cNvSpPr/>
          <p:nvPr/>
        </p:nvSpPr>
        <p:spPr>
          <a:xfrm rot="-10800000">
            <a:off x="11999542" y="5263619"/>
            <a:ext cx="6062" cy="3759031"/>
          </a:xfrm>
          <a:prstGeom prst="rect">
            <a:avLst/>
          </a:prstGeom>
          <a:solidFill>
            <a:srgbClr val="FFFFFF"/>
          </a:solidFill>
        </p:spPr>
      </p:sp>
      <p:sp>
        <p:nvSpPr>
          <p:cNvPr id="21" name="TextBox 7">
            <a:extLst>
              <a:ext uri="{FF2B5EF4-FFF2-40B4-BE49-F238E27FC236}">
                <a16:creationId xmlns:a16="http://schemas.microsoft.com/office/drawing/2014/main" id="{6BACAFD7-779C-4310-B46C-333567625EAB}"/>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grpSp>
        <p:nvGrpSpPr>
          <p:cNvPr id="24" name="Group 15">
            <a:extLst>
              <a:ext uri="{FF2B5EF4-FFF2-40B4-BE49-F238E27FC236}">
                <a16:creationId xmlns:a16="http://schemas.microsoft.com/office/drawing/2014/main" id="{DF7AD7DF-820A-43AA-A8F8-8C10E62ED6F3}"/>
              </a:ext>
            </a:extLst>
          </p:cNvPr>
          <p:cNvGrpSpPr>
            <a:grpSpLocks noChangeAspect="1"/>
          </p:cNvGrpSpPr>
          <p:nvPr/>
        </p:nvGrpSpPr>
        <p:grpSpPr>
          <a:xfrm>
            <a:off x="7277708" y="2705101"/>
            <a:ext cx="3561247" cy="3561232"/>
            <a:chOff x="0" y="0"/>
            <a:chExt cx="6350000" cy="6349975"/>
          </a:xfrm>
        </p:grpSpPr>
        <p:sp>
          <p:nvSpPr>
            <p:cNvPr id="25" name="Freeform 16">
              <a:extLst>
                <a:ext uri="{FF2B5EF4-FFF2-40B4-BE49-F238E27FC236}">
                  <a16:creationId xmlns:a16="http://schemas.microsoft.com/office/drawing/2014/main" id="{6F5265AF-FF2D-4A91-A1E5-329AA8B3939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3636" b="-13636"/>
              </a:stretch>
            </a:blipFill>
          </p:spPr>
        </p:sp>
      </p:grpSp>
      <p:grpSp>
        <p:nvGrpSpPr>
          <p:cNvPr id="28" name="Group 17">
            <a:extLst>
              <a:ext uri="{FF2B5EF4-FFF2-40B4-BE49-F238E27FC236}">
                <a16:creationId xmlns:a16="http://schemas.microsoft.com/office/drawing/2014/main" id="{6BD5237A-A342-4623-BB9D-1420F78CCEC7}"/>
              </a:ext>
            </a:extLst>
          </p:cNvPr>
          <p:cNvGrpSpPr>
            <a:grpSpLocks noChangeAspect="1"/>
          </p:cNvGrpSpPr>
          <p:nvPr/>
        </p:nvGrpSpPr>
        <p:grpSpPr>
          <a:xfrm>
            <a:off x="13319407" y="2876437"/>
            <a:ext cx="3389909" cy="3389895"/>
            <a:chOff x="0" y="0"/>
            <a:chExt cx="6350000" cy="6349975"/>
          </a:xfrm>
        </p:grpSpPr>
        <p:sp>
          <p:nvSpPr>
            <p:cNvPr id="29" name="Freeform 18">
              <a:extLst>
                <a:ext uri="{FF2B5EF4-FFF2-40B4-BE49-F238E27FC236}">
                  <a16:creationId xmlns:a16="http://schemas.microsoft.com/office/drawing/2014/main" id="{2DB92DB1-5DFF-4A1A-B767-739BC7A0EF1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2" name="AutoShape 2"/>
          <p:cNvSpPr/>
          <p:nvPr/>
        </p:nvSpPr>
        <p:spPr>
          <a:xfrm>
            <a:off x="0" y="3602497"/>
            <a:ext cx="18288000" cy="7214818"/>
          </a:xfrm>
          <a:prstGeom prst="rect">
            <a:avLst/>
          </a:prstGeom>
          <a:solidFill>
            <a:schemeClr val="bg2">
              <a:lumMod val="25000"/>
            </a:schemeClr>
          </a:solidFill>
        </p:spPr>
      </p:sp>
      <p:sp>
        <p:nvSpPr>
          <p:cNvPr id="3" name="TextBox 3"/>
          <p:cNvSpPr txBox="1"/>
          <p:nvPr/>
        </p:nvSpPr>
        <p:spPr>
          <a:xfrm>
            <a:off x="1028700" y="1143000"/>
            <a:ext cx="15848224" cy="949890"/>
          </a:xfrm>
          <a:prstGeom prst="rect">
            <a:avLst/>
          </a:prstGeom>
        </p:spPr>
        <p:txBody>
          <a:bodyPr lIns="0" tIns="0" rIns="0" bIns="0" rtlCol="0" anchor="t">
            <a:spAutoFit/>
          </a:bodyPr>
          <a:lstStyle/>
          <a:p>
            <a:pPr marL="0" lvl="0" indent="0" algn="ctr">
              <a:lnSpc>
                <a:spcPts val="7122"/>
              </a:lnSpc>
              <a:spcBef>
                <a:spcPct val="0"/>
              </a:spcBef>
            </a:pPr>
            <a:r>
              <a:rPr lang="en-US" sz="8000" b="1" spc="-293" dirty="0">
                <a:solidFill>
                  <a:srgbClr val="151715"/>
                </a:solidFill>
                <a:latin typeface="+mj-lt"/>
              </a:rPr>
              <a:t>Board of Advisors</a:t>
            </a:r>
          </a:p>
        </p:txBody>
      </p:sp>
      <p:sp>
        <p:nvSpPr>
          <p:cNvPr id="4" name="TextBox 4"/>
          <p:cNvSpPr txBox="1"/>
          <p:nvPr/>
        </p:nvSpPr>
        <p:spPr>
          <a:xfrm>
            <a:off x="5628031" y="5659104"/>
            <a:ext cx="3112072" cy="672465"/>
          </a:xfrm>
          <a:prstGeom prst="rect">
            <a:avLst/>
          </a:prstGeom>
        </p:spPr>
        <p:txBody>
          <a:bodyPr lIns="0" tIns="0" rIns="0" bIns="0" rtlCol="0" anchor="t">
            <a:spAutoFit/>
          </a:bodyPr>
          <a:lstStyle/>
          <a:p>
            <a:pPr algn="ctr">
              <a:lnSpc>
                <a:spcPts val="2640"/>
              </a:lnSpc>
            </a:pPr>
            <a:r>
              <a:rPr lang="en-US" sz="2400" spc="-62">
                <a:solidFill>
                  <a:srgbClr val="C1A480"/>
                </a:solidFill>
                <a:latin typeface="Open Sans 1 Bold"/>
              </a:rPr>
              <a:t>JAMES SWEENEY,</a:t>
            </a:r>
          </a:p>
          <a:p>
            <a:pPr marL="0" lvl="0" indent="0" algn="ctr">
              <a:lnSpc>
                <a:spcPts val="2640"/>
              </a:lnSpc>
              <a:spcBef>
                <a:spcPct val="0"/>
              </a:spcBef>
            </a:pPr>
            <a:r>
              <a:rPr lang="en-US" sz="2400" spc="-62">
                <a:solidFill>
                  <a:srgbClr val="C1A480"/>
                </a:solidFill>
                <a:latin typeface="Open Sans 1"/>
              </a:rPr>
              <a:t>PH.D.</a:t>
            </a:r>
          </a:p>
        </p:txBody>
      </p:sp>
      <p:sp>
        <p:nvSpPr>
          <p:cNvPr id="5" name="TextBox 5"/>
          <p:cNvSpPr txBox="1"/>
          <p:nvPr/>
        </p:nvSpPr>
        <p:spPr>
          <a:xfrm>
            <a:off x="5339493" y="6837354"/>
            <a:ext cx="3728307" cy="1903095"/>
          </a:xfrm>
          <a:prstGeom prst="rect">
            <a:avLst/>
          </a:prstGeom>
        </p:spPr>
        <p:txBody>
          <a:bodyPr lIns="0" tIns="0" rIns="0" bIns="0" rtlCol="0" anchor="t">
            <a:spAutoFit/>
          </a:bodyPr>
          <a:lstStyle/>
          <a:p>
            <a:pPr marL="0" lvl="0" indent="0" algn="ctr">
              <a:lnSpc>
                <a:spcPts val="2520"/>
              </a:lnSpc>
              <a:spcBef>
                <a:spcPct val="0"/>
              </a:spcBef>
            </a:pPr>
            <a:r>
              <a:rPr lang="en-US" sz="1799" u="none">
                <a:solidFill>
                  <a:srgbClr val="FFFFFF"/>
                </a:solidFill>
                <a:latin typeface="Open Sans Light 2"/>
              </a:rPr>
              <a:t>Professor, Stanford University; Senior Fellow,</a:t>
            </a:r>
          </a:p>
          <a:p>
            <a:pPr marL="0" lvl="0" indent="0" algn="ctr">
              <a:lnSpc>
                <a:spcPts val="2520"/>
              </a:lnSpc>
              <a:spcBef>
                <a:spcPct val="0"/>
              </a:spcBef>
            </a:pPr>
            <a:r>
              <a:rPr lang="en-US" sz="1799" u="none">
                <a:solidFill>
                  <a:srgbClr val="FFFFFF"/>
                </a:solidFill>
                <a:latin typeface="Open Sans Light 2"/>
              </a:rPr>
              <a:t>Stanford Institute for Economic Policy Research; member, National</a:t>
            </a:r>
          </a:p>
          <a:p>
            <a:pPr marL="0" lvl="0" indent="0" algn="ctr">
              <a:lnSpc>
                <a:spcPts val="2519"/>
              </a:lnSpc>
              <a:spcBef>
                <a:spcPct val="0"/>
              </a:spcBef>
            </a:pPr>
            <a:r>
              <a:rPr lang="en-US" sz="1799" u="none">
                <a:solidFill>
                  <a:srgbClr val="FFFFFF"/>
                </a:solidFill>
                <a:latin typeface="Open Sans Light 2"/>
              </a:rPr>
              <a:t>Research Council; advisor, National Renewable Energy Laboratory</a:t>
            </a:r>
          </a:p>
        </p:txBody>
      </p:sp>
      <p:sp>
        <p:nvSpPr>
          <p:cNvPr id="6" name="TextBox 6"/>
          <p:cNvSpPr txBox="1"/>
          <p:nvPr/>
        </p:nvSpPr>
        <p:spPr>
          <a:xfrm>
            <a:off x="9844986" y="5616136"/>
            <a:ext cx="3112072" cy="672465"/>
          </a:xfrm>
          <a:prstGeom prst="rect">
            <a:avLst/>
          </a:prstGeom>
        </p:spPr>
        <p:txBody>
          <a:bodyPr lIns="0" tIns="0" rIns="0" bIns="0" rtlCol="0" anchor="t">
            <a:spAutoFit/>
          </a:bodyPr>
          <a:lstStyle/>
          <a:p>
            <a:pPr algn="ctr">
              <a:lnSpc>
                <a:spcPts val="2640"/>
              </a:lnSpc>
            </a:pPr>
            <a:r>
              <a:rPr lang="en-US" sz="2400" spc="-62">
                <a:solidFill>
                  <a:srgbClr val="C1A480"/>
                </a:solidFill>
                <a:latin typeface="Open Sans 1 Bold"/>
              </a:rPr>
              <a:t>RICHARD MAUDSLAY,</a:t>
            </a:r>
          </a:p>
          <a:p>
            <a:pPr marL="0" lvl="0" indent="0" algn="ctr">
              <a:lnSpc>
                <a:spcPts val="2640"/>
              </a:lnSpc>
              <a:spcBef>
                <a:spcPct val="0"/>
              </a:spcBef>
            </a:pPr>
            <a:r>
              <a:rPr lang="en-US" sz="2400" spc="-62">
                <a:solidFill>
                  <a:srgbClr val="C1A480"/>
                </a:solidFill>
                <a:latin typeface="Open Sans 1"/>
              </a:rPr>
              <a:t>CBE, FRENG</a:t>
            </a:r>
          </a:p>
        </p:txBody>
      </p:sp>
      <p:sp>
        <p:nvSpPr>
          <p:cNvPr id="7" name="TextBox 7"/>
          <p:cNvSpPr txBox="1"/>
          <p:nvPr/>
        </p:nvSpPr>
        <p:spPr>
          <a:xfrm>
            <a:off x="9745957" y="6837354"/>
            <a:ext cx="3112072" cy="1903095"/>
          </a:xfrm>
          <a:prstGeom prst="rect">
            <a:avLst/>
          </a:prstGeom>
        </p:spPr>
        <p:txBody>
          <a:bodyPr lIns="0" tIns="0" rIns="0" bIns="0" rtlCol="0" anchor="t">
            <a:spAutoFit/>
          </a:bodyPr>
          <a:lstStyle/>
          <a:p>
            <a:pPr marL="0" lvl="0" indent="0" algn="ctr">
              <a:lnSpc>
                <a:spcPts val="2520"/>
              </a:lnSpc>
              <a:spcBef>
                <a:spcPct val="0"/>
              </a:spcBef>
            </a:pPr>
            <a:r>
              <a:rPr lang="en-US" sz="1799">
                <a:solidFill>
                  <a:srgbClr val="FFFFFF"/>
                </a:solidFill>
                <a:latin typeface="Open Sans Light 2"/>
              </a:rPr>
              <a:t>Fo</a:t>
            </a:r>
            <a:r>
              <a:rPr lang="en-US" sz="1799" u="none">
                <a:solidFill>
                  <a:srgbClr val="FFFFFF"/>
                </a:solidFill>
                <a:latin typeface="Open Sans Light 2"/>
              </a:rPr>
              <a:t>rmer Chairman of the UK National Nuclear Laboratory, Managing Director of the Rolls Royce Industrial Power</a:t>
            </a:r>
          </a:p>
          <a:p>
            <a:pPr marL="0" lvl="0" indent="0" algn="ctr">
              <a:lnSpc>
                <a:spcPts val="2519"/>
              </a:lnSpc>
              <a:spcBef>
                <a:spcPct val="0"/>
              </a:spcBef>
            </a:pPr>
            <a:r>
              <a:rPr lang="en-US" sz="1799" u="none">
                <a:solidFill>
                  <a:srgbClr val="FFFFFF"/>
                </a:solidFill>
                <a:latin typeface="Open Sans Light 2"/>
              </a:rPr>
              <a:t>Group, and member, Board of Directors of Rolls Royce PLC</a:t>
            </a:r>
          </a:p>
        </p:txBody>
      </p:sp>
      <p:sp>
        <p:nvSpPr>
          <p:cNvPr id="8" name="TextBox 8"/>
          <p:cNvSpPr txBox="1"/>
          <p:nvPr/>
        </p:nvSpPr>
        <p:spPr>
          <a:xfrm>
            <a:off x="1411076" y="5616136"/>
            <a:ext cx="3112072" cy="672465"/>
          </a:xfrm>
          <a:prstGeom prst="rect">
            <a:avLst/>
          </a:prstGeom>
        </p:spPr>
        <p:txBody>
          <a:bodyPr lIns="0" tIns="0" rIns="0" bIns="0" rtlCol="0" anchor="t">
            <a:spAutoFit/>
          </a:bodyPr>
          <a:lstStyle/>
          <a:p>
            <a:pPr algn="ctr">
              <a:lnSpc>
                <a:spcPts val="2640"/>
              </a:lnSpc>
            </a:pPr>
            <a:r>
              <a:rPr lang="en-US" sz="2400" spc="-62">
                <a:solidFill>
                  <a:srgbClr val="C1A480"/>
                </a:solidFill>
                <a:latin typeface="Open Sans 1 Bold"/>
              </a:rPr>
              <a:t>RUSS STROBEL,</a:t>
            </a:r>
          </a:p>
          <a:p>
            <a:pPr marL="0" lvl="0" indent="0" algn="ctr">
              <a:lnSpc>
                <a:spcPts val="2640"/>
              </a:lnSpc>
              <a:spcBef>
                <a:spcPct val="0"/>
              </a:spcBef>
            </a:pPr>
            <a:r>
              <a:rPr lang="en-US" sz="2400" spc="-62">
                <a:solidFill>
                  <a:srgbClr val="C1A480"/>
                </a:solidFill>
                <a:latin typeface="Open Sans 1"/>
              </a:rPr>
              <a:t>J.D.</a:t>
            </a:r>
          </a:p>
        </p:txBody>
      </p:sp>
      <p:sp>
        <p:nvSpPr>
          <p:cNvPr id="9" name="TextBox 9"/>
          <p:cNvSpPr txBox="1"/>
          <p:nvPr/>
        </p:nvSpPr>
        <p:spPr>
          <a:xfrm>
            <a:off x="1411076" y="6677334"/>
            <a:ext cx="3112072" cy="2223135"/>
          </a:xfrm>
          <a:prstGeom prst="rect">
            <a:avLst/>
          </a:prstGeom>
        </p:spPr>
        <p:txBody>
          <a:bodyPr lIns="0" tIns="0" rIns="0" bIns="0" rtlCol="0" anchor="t">
            <a:spAutoFit/>
          </a:bodyPr>
          <a:lstStyle/>
          <a:p>
            <a:pPr marL="0" lvl="0" indent="0" algn="ctr">
              <a:lnSpc>
                <a:spcPts val="2520"/>
              </a:lnSpc>
              <a:spcBef>
                <a:spcPct val="0"/>
              </a:spcBef>
            </a:pPr>
            <a:r>
              <a:rPr lang="en-US" sz="1799">
                <a:solidFill>
                  <a:srgbClr val="FFFFFF"/>
                </a:solidFill>
                <a:latin typeface="Open Sans Light 2"/>
              </a:rPr>
              <a:t>Fo</a:t>
            </a:r>
            <a:r>
              <a:rPr lang="en-US" sz="1799" u="none">
                <a:solidFill>
                  <a:srgbClr val="FFFFFF"/>
                </a:solidFill>
                <a:latin typeface="Open Sans Light 2"/>
              </a:rPr>
              <a:t>rmer Chairman of the Board, CEO and President of</a:t>
            </a:r>
          </a:p>
          <a:p>
            <a:pPr marL="0" lvl="0" indent="0" algn="ctr">
              <a:lnSpc>
                <a:spcPts val="2520"/>
              </a:lnSpc>
              <a:spcBef>
                <a:spcPct val="0"/>
              </a:spcBef>
            </a:pPr>
            <a:r>
              <a:rPr lang="en-US" sz="1799" u="none">
                <a:solidFill>
                  <a:srgbClr val="FFFFFF"/>
                </a:solidFill>
                <a:latin typeface="Open Sans Light 2"/>
              </a:rPr>
              <a:t>Nicor Inc., He serves as a Director at MWH Global Inc., Economic Club of</a:t>
            </a:r>
          </a:p>
          <a:p>
            <a:pPr marL="0" lvl="0" indent="0" algn="ctr">
              <a:lnSpc>
                <a:spcPts val="2519"/>
              </a:lnSpc>
              <a:spcBef>
                <a:spcPct val="0"/>
              </a:spcBef>
            </a:pPr>
            <a:r>
              <a:rPr lang="en-US" sz="1799" u="none">
                <a:solidFill>
                  <a:srgbClr val="FFFFFF"/>
                </a:solidFill>
                <a:latin typeface="Open Sans Light 2"/>
              </a:rPr>
              <a:t>Chicago and the Northern Illinois Gas Company</a:t>
            </a:r>
          </a:p>
        </p:txBody>
      </p:sp>
      <p:sp>
        <p:nvSpPr>
          <p:cNvPr id="10" name="TextBox 10"/>
          <p:cNvSpPr txBox="1"/>
          <p:nvPr/>
        </p:nvSpPr>
        <p:spPr>
          <a:xfrm>
            <a:off x="13900822" y="6837354"/>
            <a:ext cx="3112072" cy="1903095"/>
          </a:xfrm>
          <a:prstGeom prst="rect">
            <a:avLst/>
          </a:prstGeom>
        </p:spPr>
        <p:txBody>
          <a:bodyPr lIns="0" tIns="0" rIns="0" bIns="0" rtlCol="0" anchor="t">
            <a:spAutoFit/>
          </a:bodyPr>
          <a:lstStyle/>
          <a:p>
            <a:pPr marL="0" lvl="0" indent="0" algn="ctr">
              <a:lnSpc>
                <a:spcPts val="2520"/>
              </a:lnSpc>
              <a:spcBef>
                <a:spcPct val="0"/>
              </a:spcBef>
            </a:pPr>
            <a:r>
              <a:rPr lang="en-US" sz="1799">
                <a:solidFill>
                  <a:srgbClr val="FFFFFF"/>
                </a:solidFill>
                <a:latin typeface="Open Sans Light 2"/>
              </a:rPr>
              <a:t>Founder and former </a:t>
            </a:r>
            <a:r>
              <a:rPr lang="en-US" sz="1799" u="none">
                <a:solidFill>
                  <a:srgbClr val="FFFFFF"/>
                </a:solidFill>
                <a:latin typeface="Open Sans Light 2"/>
              </a:rPr>
              <a:t>President and Chief Executive Officer</a:t>
            </a:r>
          </a:p>
          <a:p>
            <a:pPr marL="0" lvl="0" indent="0" algn="ctr">
              <a:lnSpc>
                <a:spcPts val="2519"/>
              </a:lnSpc>
              <a:spcBef>
                <a:spcPct val="0"/>
              </a:spcBef>
            </a:pPr>
            <a:r>
              <a:rPr lang="en-US" sz="1799" u="none">
                <a:solidFill>
                  <a:srgbClr val="FFFFFF"/>
                </a:solidFill>
                <a:latin typeface="Open Sans Light 2"/>
              </a:rPr>
              <a:t>of Nitrex Metal, Inc, one of the world’s leading experts in pipe treatment</a:t>
            </a:r>
          </a:p>
        </p:txBody>
      </p:sp>
      <p:sp>
        <p:nvSpPr>
          <p:cNvPr id="11" name="TextBox 11"/>
          <p:cNvSpPr txBox="1"/>
          <p:nvPr/>
        </p:nvSpPr>
        <p:spPr>
          <a:xfrm>
            <a:off x="13900822" y="5659104"/>
            <a:ext cx="3112072" cy="337185"/>
          </a:xfrm>
          <a:prstGeom prst="rect">
            <a:avLst/>
          </a:prstGeom>
        </p:spPr>
        <p:txBody>
          <a:bodyPr lIns="0" tIns="0" rIns="0" bIns="0" rtlCol="0" anchor="t">
            <a:spAutoFit/>
          </a:bodyPr>
          <a:lstStyle/>
          <a:p>
            <a:pPr marL="0" lvl="0" indent="0" algn="ctr">
              <a:lnSpc>
                <a:spcPts val="2640"/>
              </a:lnSpc>
              <a:spcBef>
                <a:spcPct val="0"/>
              </a:spcBef>
            </a:pPr>
            <a:r>
              <a:rPr lang="en-US" sz="2400" spc="-62">
                <a:solidFill>
                  <a:srgbClr val="C1A480"/>
                </a:solidFill>
                <a:latin typeface="Open Sans 1 Bold"/>
              </a:rPr>
              <a:t>MICHEL KORWIN</a:t>
            </a:r>
          </a:p>
        </p:txBody>
      </p:sp>
      <p:sp>
        <p:nvSpPr>
          <p:cNvPr id="12" name="AutoShape 12"/>
          <p:cNvSpPr/>
          <p:nvPr/>
        </p:nvSpPr>
        <p:spPr>
          <a:xfrm rot="-10800000">
            <a:off x="5068347" y="4481872"/>
            <a:ext cx="9525" cy="5306743"/>
          </a:xfrm>
          <a:prstGeom prst="rect">
            <a:avLst/>
          </a:prstGeom>
          <a:solidFill>
            <a:srgbClr val="FFFFFF"/>
          </a:solidFill>
        </p:spPr>
      </p:sp>
      <p:sp>
        <p:nvSpPr>
          <p:cNvPr id="13" name="AutoShape 13"/>
          <p:cNvSpPr/>
          <p:nvPr/>
        </p:nvSpPr>
        <p:spPr>
          <a:xfrm rot="-10800000">
            <a:off x="9266120" y="4481872"/>
            <a:ext cx="9525" cy="5306743"/>
          </a:xfrm>
          <a:prstGeom prst="rect">
            <a:avLst/>
          </a:prstGeom>
          <a:solidFill>
            <a:srgbClr val="FFFFFF"/>
          </a:solidFill>
        </p:spPr>
      </p:sp>
      <p:sp>
        <p:nvSpPr>
          <p:cNvPr id="14" name="AutoShape 14"/>
          <p:cNvSpPr/>
          <p:nvPr/>
        </p:nvSpPr>
        <p:spPr>
          <a:xfrm rot="-10800000">
            <a:off x="13397525" y="4481872"/>
            <a:ext cx="9525" cy="5306743"/>
          </a:xfrm>
          <a:prstGeom prst="rect">
            <a:avLst/>
          </a:prstGeom>
          <a:solidFill>
            <a:srgbClr val="FFFFFF"/>
          </a:solidFill>
        </p:spPr>
      </p:sp>
      <p:grpSp>
        <p:nvGrpSpPr>
          <p:cNvPr id="15" name="Group 15"/>
          <p:cNvGrpSpPr>
            <a:grpSpLocks noChangeAspect="1"/>
          </p:cNvGrpSpPr>
          <p:nvPr/>
        </p:nvGrpSpPr>
        <p:grpSpPr>
          <a:xfrm>
            <a:off x="1510106" y="2492941"/>
            <a:ext cx="2914012" cy="2914000"/>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2500" b="-12500"/>
              </a:stretch>
            </a:blipFill>
          </p:spPr>
        </p:sp>
      </p:grpSp>
      <p:grpSp>
        <p:nvGrpSpPr>
          <p:cNvPr id="17" name="Group 17"/>
          <p:cNvGrpSpPr>
            <a:grpSpLocks noChangeAspect="1"/>
          </p:cNvGrpSpPr>
          <p:nvPr/>
        </p:nvGrpSpPr>
        <p:grpSpPr>
          <a:xfrm>
            <a:off x="13999852" y="2492941"/>
            <a:ext cx="2914012" cy="2914000"/>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6666" r="-66666"/>
              </a:stretch>
            </a:blipFill>
          </p:spPr>
        </p:sp>
      </p:grpSp>
      <p:grpSp>
        <p:nvGrpSpPr>
          <p:cNvPr id="19" name="Group 19"/>
          <p:cNvGrpSpPr>
            <a:grpSpLocks noChangeAspect="1"/>
          </p:cNvGrpSpPr>
          <p:nvPr/>
        </p:nvGrpSpPr>
        <p:grpSpPr>
          <a:xfrm>
            <a:off x="9944016" y="2492941"/>
            <a:ext cx="2914012" cy="2914000"/>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1247" b="-11247"/>
              </a:stretch>
            </a:blipFill>
          </p:spPr>
        </p:sp>
      </p:grpSp>
      <p:grpSp>
        <p:nvGrpSpPr>
          <p:cNvPr id="21" name="Group 21"/>
          <p:cNvGrpSpPr>
            <a:grpSpLocks noChangeAspect="1"/>
          </p:cNvGrpSpPr>
          <p:nvPr/>
        </p:nvGrpSpPr>
        <p:grpSpPr>
          <a:xfrm>
            <a:off x="5727061" y="2492941"/>
            <a:ext cx="2914012" cy="2914000"/>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sp>
        <p:nvSpPr>
          <p:cNvPr id="23" name="TextBox 7">
            <a:extLst>
              <a:ext uri="{FF2B5EF4-FFF2-40B4-BE49-F238E27FC236}">
                <a16:creationId xmlns:a16="http://schemas.microsoft.com/office/drawing/2014/main" id="{3B87C659-E509-4C25-981B-D8A6DE1DF6BC}"/>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solidFill>
                  <a:schemeClr val="bg1"/>
                </a:solidFill>
                <a:latin typeface="Open Sans 1"/>
              </a:rPr>
              <a:t>2021 Geothermic Solution LLC. Confidential, for limited distribution only.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602497"/>
            <a:ext cx="18288000" cy="7214818"/>
          </a:xfrm>
          <a:prstGeom prst="rect">
            <a:avLst/>
          </a:prstGeom>
          <a:solidFill>
            <a:schemeClr val="bg2">
              <a:lumMod val="75000"/>
            </a:schemeClr>
          </a:solidFill>
        </p:spPr>
      </p:sp>
      <p:sp>
        <p:nvSpPr>
          <p:cNvPr id="3" name="TextBox 3"/>
          <p:cNvSpPr txBox="1"/>
          <p:nvPr/>
        </p:nvSpPr>
        <p:spPr>
          <a:xfrm>
            <a:off x="1028700" y="1143000"/>
            <a:ext cx="15848224" cy="949890"/>
          </a:xfrm>
          <a:prstGeom prst="rect">
            <a:avLst/>
          </a:prstGeom>
        </p:spPr>
        <p:txBody>
          <a:bodyPr lIns="0" tIns="0" rIns="0" bIns="0" rtlCol="0" anchor="t">
            <a:spAutoFit/>
          </a:bodyPr>
          <a:lstStyle/>
          <a:p>
            <a:pPr marL="0" lvl="0" indent="0" algn="ctr">
              <a:lnSpc>
                <a:spcPts val="7122"/>
              </a:lnSpc>
              <a:spcBef>
                <a:spcPct val="0"/>
              </a:spcBef>
            </a:pPr>
            <a:r>
              <a:rPr lang="en-US" sz="8000" b="1" spc="-293" dirty="0">
                <a:latin typeface="+mj-lt"/>
              </a:rPr>
              <a:t>Technical Advisors</a:t>
            </a:r>
          </a:p>
        </p:txBody>
      </p:sp>
      <p:sp>
        <p:nvSpPr>
          <p:cNvPr id="4" name="TextBox 4"/>
          <p:cNvSpPr txBox="1"/>
          <p:nvPr/>
        </p:nvSpPr>
        <p:spPr>
          <a:xfrm>
            <a:off x="5503342" y="5568511"/>
            <a:ext cx="3400610" cy="672465"/>
          </a:xfrm>
          <a:prstGeom prst="rect">
            <a:avLst/>
          </a:prstGeom>
        </p:spPr>
        <p:txBody>
          <a:bodyPr lIns="0" tIns="0" rIns="0" bIns="0" rtlCol="0" anchor="t">
            <a:spAutoFit/>
          </a:bodyPr>
          <a:lstStyle/>
          <a:p>
            <a:pPr algn="ctr">
              <a:lnSpc>
                <a:spcPts val="2640"/>
              </a:lnSpc>
            </a:pPr>
            <a:r>
              <a:rPr lang="en-US" sz="2400" spc="-62">
                <a:solidFill>
                  <a:srgbClr val="000000"/>
                </a:solidFill>
                <a:latin typeface="Open Sans Bold"/>
              </a:rPr>
              <a:t>P.V. SURYANARAYANA,</a:t>
            </a:r>
          </a:p>
          <a:p>
            <a:pPr marL="0" lvl="0" indent="0" algn="ctr">
              <a:lnSpc>
                <a:spcPts val="2640"/>
              </a:lnSpc>
              <a:spcBef>
                <a:spcPct val="0"/>
              </a:spcBef>
            </a:pPr>
            <a:r>
              <a:rPr lang="en-US" sz="2400" spc="-62">
                <a:solidFill>
                  <a:srgbClr val="000000"/>
                </a:solidFill>
                <a:latin typeface="Open Sans"/>
              </a:rPr>
              <a:t>PH.D.</a:t>
            </a:r>
          </a:p>
        </p:txBody>
      </p:sp>
      <p:sp>
        <p:nvSpPr>
          <p:cNvPr id="5" name="TextBox 5"/>
          <p:cNvSpPr txBox="1"/>
          <p:nvPr/>
        </p:nvSpPr>
        <p:spPr>
          <a:xfrm>
            <a:off x="5339493" y="6530649"/>
            <a:ext cx="3728307" cy="3503295"/>
          </a:xfrm>
          <a:prstGeom prst="rect">
            <a:avLst/>
          </a:prstGeom>
        </p:spPr>
        <p:txBody>
          <a:bodyPr lIns="0" tIns="0" rIns="0" bIns="0" rtlCol="0" anchor="t">
            <a:spAutoFit/>
          </a:bodyPr>
          <a:lstStyle/>
          <a:p>
            <a:pPr marL="0" lvl="0" indent="0" algn="ctr">
              <a:lnSpc>
                <a:spcPts val="2520"/>
              </a:lnSpc>
              <a:spcBef>
                <a:spcPct val="0"/>
              </a:spcBef>
            </a:pPr>
            <a:r>
              <a:rPr lang="en-US" sz="1799" dirty="0">
                <a:solidFill>
                  <a:srgbClr val="000000"/>
                </a:solidFill>
                <a:latin typeface="Open Sans Light"/>
              </a:rPr>
              <a:t>Chai</a:t>
            </a:r>
            <a:r>
              <a:rPr lang="en-US" sz="1799" u="none" dirty="0">
                <a:solidFill>
                  <a:srgbClr val="000000"/>
                </a:solidFill>
                <a:latin typeface="Open Sans Light"/>
              </a:rPr>
              <a:t>rman of Blade Energy Partners, a highly regarded Oil &amp; Gas engineering firm. Blade clients include Anadarko, BP, Chesapeake Energy, Chevron, Conoco Phillips, ExxonMobil, Halliburton, Hess Corp., Hunt Oil, Marathon, Mitsubishi, Occidental Petroleum, Qatar Petroleum, Saudi Aramco, Shell, and Total</a:t>
            </a:r>
          </a:p>
          <a:p>
            <a:pPr marL="0" lvl="0" indent="0" algn="ctr">
              <a:lnSpc>
                <a:spcPts val="2519"/>
              </a:lnSpc>
              <a:spcBef>
                <a:spcPct val="0"/>
              </a:spcBef>
            </a:pPr>
            <a:endParaRPr lang="en-US" sz="1799" u="none" dirty="0">
              <a:solidFill>
                <a:srgbClr val="000000"/>
              </a:solidFill>
              <a:latin typeface="Open Sans Light"/>
            </a:endParaRPr>
          </a:p>
        </p:txBody>
      </p:sp>
      <p:sp>
        <p:nvSpPr>
          <p:cNvPr id="6" name="TextBox 6"/>
          <p:cNvSpPr txBox="1"/>
          <p:nvPr/>
        </p:nvSpPr>
        <p:spPr>
          <a:xfrm>
            <a:off x="9844986" y="5568511"/>
            <a:ext cx="3112072" cy="672465"/>
          </a:xfrm>
          <a:prstGeom prst="rect">
            <a:avLst/>
          </a:prstGeom>
        </p:spPr>
        <p:txBody>
          <a:bodyPr lIns="0" tIns="0" rIns="0" bIns="0" rtlCol="0" anchor="t">
            <a:spAutoFit/>
          </a:bodyPr>
          <a:lstStyle/>
          <a:p>
            <a:pPr algn="ctr">
              <a:lnSpc>
                <a:spcPts val="2640"/>
              </a:lnSpc>
            </a:pPr>
            <a:r>
              <a:rPr lang="en-US" sz="2400" spc="-62">
                <a:solidFill>
                  <a:srgbClr val="000000"/>
                </a:solidFill>
                <a:latin typeface="Open Sans Bold"/>
              </a:rPr>
              <a:t>PAUL BROPHY,</a:t>
            </a:r>
          </a:p>
          <a:p>
            <a:pPr marL="0" lvl="0" indent="0" algn="ctr">
              <a:lnSpc>
                <a:spcPts val="2640"/>
              </a:lnSpc>
              <a:spcBef>
                <a:spcPct val="0"/>
              </a:spcBef>
            </a:pPr>
            <a:r>
              <a:rPr lang="en-US" sz="2400" spc="-62">
                <a:solidFill>
                  <a:srgbClr val="000000"/>
                </a:solidFill>
                <a:latin typeface="Open Sans"/>
              </a:rPr>
              <a:t>M.SC.</a:t>
            </a:r>
          </a:p>
        </p:txBody>
      </p:sp>
      <p:sp>
        <p:nvSpPr>
          <p:cNvPr id="7" name="TextBox 7"/>
          <p:cNvSpPr txBox="1"/>
          <p:nvPr/>
        </p:nvSpPr>
        <p:spPr>
          <a:xfrm>
            <a:off x="9793582" y="6530649"/>
            <a:ext cx="3112072" cy="2863215"/>
          </a:xfrm>
          <a:prstGeom prst="rect">
            <a:avLst/>
          </a:prstGeom>
        </p:spPr>
        <p:txBody>
          <a:bodyPr lIns="0" tIns="0" rIns="0" bIns="0" rtlCol="0" anchor="t">
            <a:spAutoFit/>
          </a:bodyPr>
          <a:lstStyle/>
          <a:p>
            <a:pPr marL="0" lvl="0" indent="0" algn="ctr">
              <a:lnSpc>
                <a:spcPts val="2519"/>
              </a:lnSpc>
              <a:spcBef>
                <a:spcPct val="0"/>
              </a:spcBef>
            </a:pPr>
            <a:r>
              <a:rPr lang="en-US" sz="1799" dirty="0">
                <a:solidFill>
                  <a:srgbClr val="000000"/>
                </a:solidFill>
                <a:latin typeface="Open Sans Light"/>
              </a:rPr>
              <a:t>Mr. Brophy is conside</a:t>
            </a:r>
            <a:r>
              <a:rPr lang="en-US" sz="1799" u="none" dirty="0">
                <a:solidFill>
                  <a:srgbClr val="000000"/>
                </a:solidFill>
                <a:latin typeface="Open Sans Light"/>
              </a:rPr>
              <a:t>red one of the pre-eminent geothermal resource authority in the United States. Formerly President of the Geothermal Resources Council, and on the Board of Directors for the International Geothermal Association</a:t>
            </a:r>
          </a:p>
        </p:txBody>
      </p:sp>
      <p:sp>
        <p:nvSpPr>
          <p:cNvPr id="8" name="TextBox 8"/>
          <p:cNvSpPr txBox="1"/>
          <p:nvPr/>
        </p:nvSpPr>
        <p:spPr>
          <a:xfrm>
            <a:off x="1411076" y="5568511"/>
            <a:ext cx="3112072" cy="672465"/>
          </a:xfrm>
          <a:prstGeom prst="rect">
            <a:avLst/>
          </a:prstGeom>
        </p:spPr>
        <p:txBody>
          <a:bodyPr lIns="0" tIns="0" rIns="0" bIns="0" rtlCol="0" anchor="t">
            <a:spAutoFit/>
          </a:bodyPr>
          <a:lstStyle/>
          <a:p>
            <a:pPr algn="ctr">
              <a:lnSpc>
                <a:spcPts val="2640"/>
              </a:lnSpc>
            </a:pPr>
            <a:r>
              <a:rPr lang="en-US" sz="2400" spc="-62" dirty="0">
                <a:solidFill>
                  <a:srgbClr val="000000"/>
                </a:solidFill>
                <a:latin typeface="Open Sans Bold"/>
              </a:rPr>
              <a:t>DOMINIK SCHMIDT,</a:t>
            </a:r>
          </a:p>
          <a:p>
            <a:pPr marL="0" lvl="0" indent="0" algn="ctr">
              <a:lnSpc>
                <a:spcPts val="2640"/>
              </a:lnSpc>
              <a:spcBef>
                <a:spcPct val="0"/>
              </a:spcBef>
            </a:pPr>
            <a:r>
              <a:rPr lang="en-US" sz="2400" spc="-62" dirty="0">
                <a:solidFill>
                  <a:srgbClr val="000000"/>
                </a:solidFill>
                <a:latin typeface="Open Sans"/>
              </a:rPr>
              <a:t>PH.D.</a:t>
            </a:r>
          </a:p>
        </p:txBody>
      </p:sp>
      <p:sp>
        <p:nvSpPr>
          <p:cNvPr id="9" name="TextBox 9"/>
          <p:cNvSpPr txBox="1"/>
          <p:nvPr/>
        </p:nvSpPr>
        <p:spPr>
          <a:xfrm>
            <a:off x="1123950" y="6530649"/>
            <a:ext cx="3732573" cy="3183255"/>
          </a:xfrm>
          <a:prstGeom prst="rect">
            <a:avLst/>
          </a:prstGeom>
        </p:spPr>
        <p:txBody>
          <a:bodyPr lIns="0" tIns="0" rIns="0" bIns="0" rtlCol="0" anchor="t">
            <a:spAutoFit/>
          </a:bodyPr>
          <a:lstStyle/>
          <a:p>
            <a:pPr marL="0" lvl="0" indent="0" algn="ctr">
              <a:lnSpc>
                <a:spcPts val="2519"/>
              </a:lnSpc>
              <a:spcBef>
                <a:spcPct val="0"/>
              </a:spcBef>
            </a:pPr>
            <a:r>
              <a:rPr lang="en-US" sz="1799" dirty="0">
                <a:solidFill>
                  <a:srgbClr val="000000"/>
                </a:solidFill>
                <a:latin typeface="Open Sans Light"/>
              </a:rPr>
              <a:t>D</a:t>
            </a:r>
            <a:r>
              <a:rPr lang="en-US" sz="1799" u="none" dirty="0">
                <a:solidFill>
                  <a:srgbClr val="000000"/>
                </a:solidFill>
                <a:latin typeface="Open Sans Light"/>
              </a:rPr>
              <a:t>r. Schmidt heads QVT’s Palo Alto office. He focuses primarily on technological investments. Prior to joining QVT in May 2013, Dr. Schmidt was employed by Intel Corporation as Senior Director of Wireless Engineering from 2004 to 2010 and as Chief Technology Officer in the Intel Foundry from 2010 to 2013.</a:t>
            </a:r>
          </a:p>
        </p:txBody>
      </p:sp>
      <p:sp>
        <p:nvSpPr>
          <p:cNvPr id="10" name="TextBox 10"/>
          <p:cNvSpPr txBox="1"/>
          <p:nvPr/>
        </p:nvSpPr>
        <p:spPr>
          <a:xfrm>
            <a:off x="13900822" y="6530649"/>
            <a:ext cx="3358478" cy="3183255"/>
          </a:xfrm>
          <a:prstGeom prst="rect">
            <a:avLst/>
          </a:prstGeom>
        </p:spPr>
        <p:txBody>
          <a:bodyPr lIns="0" tIns="0" rIns="0" bIns="0" rtlCol="0" anchor="t">
            <a:spAutoFit/>
          </a:bodyPr>
          <a:lstStyle/>
          <a:p>
            <a:pPr marL="0" lvl="0" indent="0" algn="ctr">
              <a:lnSpc>
                <a:spcPts val="2519"/>
              </a:lnSpc>
              <a:spcBef>
                <a:spcPct val="0"/>
              </a:spcBef>
            </a:pPr>
            <a:r>
              <a:rPr lang="en-US" sz="1799">
                <a:solidFill>
                  <a:srgbClr val="000000"/>
                </a:solidFill>
                <a:latin typeface="Open Sans Light"/>
              </a:rPr>
              <a:t>Associate Professor of Civil and Environmental Engin</a:t>
            </a:r>
            <a:r>
              <a:rPr lang="en-US" sz="1799" u="none">
                <a:solidFill>
                  <a:srgbClr val="000000"/>
                </a:solidFill>
                <a:latin typeface="Open Sans Light"/>
              </a:rPr>
              <a:t>eering and Senior Fellow at the Woods Institute for the Environment. With an engineering background in civil &amp; environmental engineering and material science (BSE, MSE, PhD), and business training in strategy and finance (MBA)</a:t>
            </a:r>
          </a:p>
        </p:txBody>
      </p:sp>
      <p:sp>
        <p:nvSpPr>
          <p:cNvPr id="11" name="TextBox 11"/>
          <p:cNvSpPr txBox="1"/>
          <p:nvPr/>
        </p:nvSpPr>
        <p:spPr>
          <a:xfrm>
            <a:off x="13999852" y="5568511"/>
            <a:ext cx="3112072" cy="672465"/>
          </a:xfrm>
          <a:prstGeom prst="rect">
            <a:avLst/>
          </a:prstGeom>
        </p:spPr>
        <p:txBody>
          <a:bodyPr lIns="0" tIns="0" rIns="0" bIns="0" rtlCol="0" anchor="t">
            <a:spAutoFit/>
          </a:bodyPr>
          <a:lstStyle/>
          <a:p>
            <a:pPr algn="ctr">
              <a:lnSpc>
                <a:spcPts val="2640"/>
              </a:lnSpc>
            </a:pPr>
            <a:r>
              <a:rPr lang="en-US" sz="2400" spc="-62">
                <a:solidFill>
                  <a:srgbClr val="000000"/>
                </a:solidFill>
                <a:latin typeface="Open Sans Bold"/>
              </a:rPr>
              <a:t>MICHAEL LEPECH,</a:t>
            </a:r>
          </a:p>
          <a:p>
            <a:pPr marL="0" lvl="0" indent="0" algn="ctr">
              <a:lnSpc>
                <a:spcPts val="2640"/>
              </a:lnSpc>
              <a:spcBef>
                <a:spcPct val="0"/>
              </a:spcBef>
            </a:pPr>
            <a:r>
              <a:rPr lang="en-US" sz="2400" spc="-62">
                <a:solidFill>
                  <a:srgbClr val="000000"/>
                </a:solidFill>
                <a:latin typeface="Open Sans"/>
              </a:rPr>
              <a:t>PH.D.</a:t>
            </a:r>
          </a:p>
        </p:txBody>
      </p:sp>
      <p:sp>
        <p:nvSpPr>
          <p:cNvPr id="12" name="AutoShape 12"/>
          <p:cNvSpPr/>
          <p:nvPr/>
        </p:nvSpPr>
        <p:spPr>
          <a:xfrm rot="-10800000">
            <a:off x="5068347" y="4481872"/>
            <a:ext cx="9525" cy="5306743"/>
          </a:xfrm>
          <a:prstGeom prst="rect">
            <a:avLst/>
          </a:prstGeom>
          <a:solidFill>
            <a:srgbClr val="29261D"/>
          </a:solidFill>
        </p:spPr>
      </p:sp>
      <p:sp>
        <p:nvSpPr>
          <p:cNvPr id="13" name="AutoShape 13"/>
          <p:cNvSpPr/>
          <p:nvPr/>
        </p:nvSpPr>
        <p:spPr>
          <a:xfrm rot="-10800000">
            <a:off x="9266120" y="4481872"/>
            <a:ext cx="9525" cy="5306743"/>
          </a:xfrm>
          <a:prstGeom prst="rect">
            <a:avLst/>
          </a:prstGeom>
          <a:solidFill>
            <a:srgbClr val="29261D"/>
          </a:solidFill>
        </p:spPr>
      </p:sp>
      <p:sp>
        <p:nvSpPr>
          <p:cNvPr id="14" name="AutoShape 14"/>
          <p:cNvSpPr/>
          <p:nvPr/>
        </p:nvSpPr>
        <p:spPr>
          <a:xfrm rot="-10800000">
            <a:off x="13397525" y="4481872"/>
            <a:ext cx="9525" cy="5306743"/>
          </a:xfrm>
          <a:prstGeom prst="rect">
            <a:avLst/>
          </a:prstGeom>
          <a:solidFill>
            <a:srgbClr val="29261D"/>
          </a:solidFill>
        </p:spPr>
      </p:sp>
      <p:grpSp>
        <p:nvGrpSpPr>
          <p:cNvPr id="15" name="Group 15"/>
          <p:cNvGrpSpPr>
            <a:grpSpLocks noChangeAspect="1"/>
          </p:cNvGrpSpPr>
          <p:nvPr/>
        </p:nvGrpSpPr>
        <p:grpSpPr>
          <a:xfrm>
            <a:off x="1510106" y="2492941"/>
            <a:ext cx="2914012" cy="2914000"/>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1267" b="-21267"/>
              </a:stretch>
            </a:blipFill>
          </p:spPr>
        </p:sp>
      </p:grpSp>
      <p:grpSp>
        <p:nvGrpSpPr>
          <p:cNvPr id="17" name="Group 17"/>
          <p:cNvGrpSpPr>
            <a:grpSpLocks noChangeAspect="1"/>
          </p:cNvGrpSpPr>
          <p:nvPr/>
        </p:nvGrpSpPr>
        <p:grpSpPr>
          <a:xfrm>
            <a:off x="13999852" y="2492941"/>
            <a:ext cx="2914012" cy="2914000"/>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2333" b="-2333"/>
              </a:stretch>
            </a:blipFill>
          </p:spPr>
        </p:sp>
      </p:grpSp>
      <p:grpSp>
        <p:nvGrpSpPr>
          <p:cNvPr id="19" name="Group 19"/>
          <p:cNvGrpSpPr>
            <a:grpSpLocks noChangeAspect="1"/>
          </p:cNvGrpSpPr>
          <p:nvPr/>
        </p:nvGrpSpPr>
        <p:grpSpPr>
          <a:xfrm>
            <a:off x="9944016" y="2492941"/>
            <a:ext cx="2914012" cy="2914000"/>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2500" b="-12500"/>
              </a:stretch>
            </a:blipFill>
          </p:spPr>
        </p:sp>
      </p:grpSp>
      <p:grpSp>
        <p:nvGrpSpPr>
          <p:cNvPr id="21" name="Group 21"/>
          <p:cNvGrpSpPr>
            <a:grpSpLocks noChangeAspect="1"/>
          </p:cNvGrpSpPr>
          <p:nvPr/>
        </p:nvGrpSpPr>
        <p:grpSpPr>
          <a:xfrm>
            <a:off x="5727061" y="2492941"/>
            <a:ext cx="2914012" cy="2914000"/>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sp>
        <p:nvSpPr>
          <p:cNvPr id="23" name="TextBox 7">
            <a:extLst>
              <a:ext uri="{FF2B5EF4-FFF2-40B4-BE49-F238E27FC236}">
                <a16:creationId xmlns:a16="http://schemas.microsoft.com/office/drawing/2014/main" id="{4540D50E-B5D3-4D1C-95AF-FF89F20778B1}"/>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grpSp>
        <p:nvGrpSpPr>
          <p:cNvPr id="2" name="Group 2"/>
          <p:cNvGrpSpPr/>
          <p:nvPr/>
        </p:nvGrpSpPr>
        <p:grpSpPr>
          <a:xfrm>
            <a:off x="4169840" y="401397"/>
            <a:ext cx="10723001" cy="2927791"/>
            <a:chOff x="0" y="0"/>
            <a:chExt cx="14297334" cy="3903722"/>
          </a:xfrm>
        </p:grpSpPr>
        <p:sp>
          <p:nvSpPr>
            <p:cNvPr id="3" name="TextBox 3"/>
            <p:cNvSpPr txBox="1"/>
            <p:nvPr/>
          </p:nvSpPr>
          <p:spPr>
            <a:xfrm>
              <a:off x="0" y="133350"/>
              <a:ext cx="14297334" cy="2798911"/>
            </a:xfrm>
            <a:prstGeom prst="rect">
              <a:avLst/>
            </a:prstGeom>
          </p:spPr>
          <p:txBody>
            <a:bodyPr lIns="0" tIns="0" rIns="0" bIns="0" rtlCol="0" anchor="t">
              <a:spAutoFit/>
            </a:bodyPr>
            <a:lstStyle/>
            <a:p>
              <a:pPr marL="0" lvl="0" indent="0" algn="ctr">
                <a:lnSpc>
                  <a:spcPts val="7956"/>
                </a:lnSpc>
                <a:spcBef>
                  <a:spcPct val="0"/>
                </a:spcBef>
              </a:pPr>
              <a:r>
                <a:rPr lang="en-US" sz="8000" b="1" spc="-327" dirty="0">
                  <a:solidFill>
                    <a:srgbClr val="151715"/>
                  </a:solidFill>
                  <a:latin typeface="+mj-lt"/>
                </a:rPr>
                <a:t>Tapping into World-Class Domain Experts</a:t>
              </a:r>
            </a:p>
          </p:txBody>
        </p:sp>
        <p:sp>
          <p:nvSpPr>
            <p:cNvPr id="4" name="TextBox 4"/>
            <p:cNvSpPr txBox="1"/>
            <p:nvPr/>
          </p:nvSpPr>
          <p:spPr>
            <a:xfrm>
              <a:off x="0" y="3363337"/>
              <a:ext cx="14297334" cy="540385"/>
            </a:xfrm>
            <a:prstGeom prst="rect">
              <a:avLst/>
            </a:prstGeom>
          </p:spPr>
          <p:txBody>
            <a:bodyPr lIns="0" tIns="0" rIns="0" bIns="0" rtlCol="0" anchor="t">
              <a:spAutoFit/>
            </a:bodyPr>
            <a:lstStyle/>
            <a:p>
              <a:pPr marL="0" lvl="0" indent="0" algn="r">
                <a:lnSpc>
                  <a:spcPts val="3080"/>
                </a:lnSpc>
                <a:spcBef>
                  <a:spcPct val="0"/>
                </a:spcBef>
              </a:pPr>
              <a:endParaRPr/>
            </a:p>
          </p:txBody>
        </p:sp>
      </p:grpSp>
      <p:sp>
        <p:nvSpPr>
          <p:cNvPr id="5" name="TextBox 5"/>
          <p:cNvSpPr txBox="1"/>
          <p:nvPr/>
        </p:nvSpPr>
        <p:spPr>
          <a:xfrm>
            <a:off x="10014072" y="9739245"/>
            <a:ext cx="7834868" cy="245767"/>
          </a:xfrm>
          <a:prstGeom prst="rect">
            <a:avLst/>
          </a:prstGeom>
        </p:spPr>
        <p:txBody>
          <a:bodyPr lIns="0" tIns="0" rIns="0" bIns="0" rtlCol="0" anchor="t">
            <a:spAutoFit/>
          </a:bodyPr>
          <a:lstStyle/>
          <a:p>
            <a:pPr>
              <a:lnSpc>
                <a:spcPts val="1980"/>
              </a:lnSpc>
            </a:pPr>
            <a:r>
              <a:rPr lang="en-US" sz="1800">
                <a:solidFill>
                  <a:srgbClr val="151715"/>
                </a:solidFill>
                <a:latin typeface="Open Sans 1"/>
              </a:rPr>
              <a:t>2021 Geothermic Solution LLC. Confidential, for limited distribution only.</a:t>
            </a:r>
          </a:p>
        </p:txBody>
      </p:sp>
      <p:pic>
        <p:nvPicPr>
          <p:cNvPr id="6" name="Picture 6"/>
          <p:cNvPicPr>
            <a:picLocks noChangeAspect="1"/>
          </p:cNvPicPr>
          <p:nvPr/>
        </p:nvPicPr>
        <p:blipFill>
          <a:blip r:embed="rId2"/>
          <a:srcRect/>
          <a:stretch>
            <a:fillRect/>
          </a:stretch>
        </p:blipFill>
        <p:spPr>
          <a:xfrm>
            <a:off x="612007" y="3272039"/>
            <a:ext cx="1818189" cy="1288620"/>
          </a:xfrm>
          <a:prstGeom prst="rect">
            <a:avLst/>
          </a:prstGeom>
        </p:spPr>
      </p:pic>
      <p:pic>
        <p:nvPicPr>
          <p:cNvPr id="7" name="Picture 7"/>
          <p:cNvPicPr>
            <a:picLocks noChangeAspect="1"/>
          </p:cNvPicPr>
          <p:nvPr/>
        </p:nvPicPr>
        <p:blipFill>
          <a:blip r:embed="rId3"/>
          <a:srcRect/>
          <a:stretch>
            <a:fillRect/>
          </a:stretch>
        </p:blipFill>
        <p:spPr>
          <a:xfrm>
            <a:off x="152686" y="5872030"/>
            <a:ext cx="2662291" cy="945113"/>
          </a:xfrm>
          <a:prstGeom prst="rect">
            <a:avLst/>
          </a:prstGeom>
        </p:spPr>
      </p:pic>
      <p:pic>
        <p:nvPicPr>
          <p:cNvPr id="8" name="Picture 8"/>
          <p:cNvPicPr>
            <a:picLocks noChangeAspect="1"/>
          </p:cNvPicPr>
          <p:nvPr/>
        </p:nvPicPr>
        <p:blipFill>
          <a:blip r:embed="rId4"/>
          <a:srcRect/>
          <a:stretch>
            <a:fillRect/>
          </a:stretch>
        </p:blipFill>
        <p:spPr>
          <a:xfrm>
            <a:off x="678682" y="7682690"/>
            <a:ext cx="1667449" cy="1667449"/>
          </a:xfrm>
          <a:prstGeom prst="rect">
            <a:avLst/>
          </a:prstGeom>
        </p:spPr>
      </p:pic>
      <p:pic>
        <p:nvPicPr>
          <p:cNvPr id="9" name="Picture 9"/>
          <p:cNvPicPr>
            <a:picLocks noChangeAspect="1"/>
          </p:cNvPicPr>
          <p:nvPr/>
        </p:nvPicPr>
        <p:blipFill>
          <a:blip r:embed="rId5"/>
          <a:srcRect/>
          <a:stretch>
            <a:fillRect/>
          </a:stretch>
        </p:blipFill>
        <p:spPr>
          <a:xfrm>
            <a:off x="10564617" y="2868651"/>
            <a:ext cx="2407309" cy="1600860"/>
          </a:xfrm>
          <a:prstGeom prst="rect">
            <a:avLst/>
          </a:prstGeom>
        </p:spPr>
      </p:pic>
      <p:pic>
        <p:nvPicPr>
          <p:cNvPr id="10" name="Picture 10"/>
          <p:cNvPicPr>
            <a:picLocks noChangeAspect="1"/>
          </p:cNvPicPr>
          <p:nvPr/>
        </p:nvPicPr>
        <p:blipFill>
          <a:blip r:embed="rId6"/>
          <a:srcRect/>
          <a:stretch>
            <a:fillRect/>
          </a:stretch>
        </p:blipFill>
        <p:spPr>
          <a:xfrm>
            <a:off x="10564617" y="6405989"/>
            <a:ext cx="2081793" cy="822308"/>
          </a:xfrm>
          <a:prstGeom prst="rect">
            <a:avLst/>
          </a:prstGeom>
        </p:spPr>
      </p:pic>
      <p:grpSp>
        <p:nvGrpSpPr>
          <p:cNvPr id="11" name="Group 11"/>
          <p:cNvGrpSpPr/>
          <p:nvPr/>
        </p:nvGrpSpPr>
        <p:grpSpPr>
          <a:xfrm>
            <a:off x="3202317" y="3272039"/>
            <a:ext cx="6324046" cy="1566085"/>
            <a:chOff x="0" y="0"/>
            <a:chExt cx="8432061" cy="2088113"/>
          </a:xfrm>
        </p:grpSpPr>
        <p:sp>
          <p:nvSpPr>
            <p:cNvPr id="12" name="TextBox 12"/>
            <p:cNvSpPr txBox="1"/>
            <p:nvPr/>
          </p:nvSpPr>
          <p:spPr>
            <a:xfrm>
              <a:off x="0" y="28575"/>
              <a:ext cx="8432061" cy="581025"/>
            </a:xfrm>
            <a:prstGeom prst="rect">
              <a:avLst/>
            </a:prstGeom>
          </p:spPr>
          <p:txBody>
            <a:bodyPr lIns="0" tIns="0" rIns="0" bIns="0" rtlCol="0" anchor="t">
              <a:spAutoFit/>
            </a:bodyPr>
            <a:lstStyle/>
            <a:p>
              <a:pPr marL="0" lvl="0" indent="0" algn="just">
                <a:lnSpc>
                  <a:spcPts val="3300"/>
                </a:lnSpc>
                <a:spcBef>
                  <a:spcPct val="0"/>
                </a:spcBef>
              </a:pPr>
              <a:r>
                <a:rPr lang="en-US" sz="3000">
                  <a:solidFill>
                    <a:srgbClr val="151715"/>
                  </a:solidFill>
                  <a:latin typeface="Open Sans 1 Bold"/>
                </a:rPr>
                <a:t>DRILLING </a:t>
              </a:r>
            </a:p>
          </p:txBody>
        </p:sp>
        <p:sp>
          <p:nvSpPr>
            <p:cNvPr id="13" name="TextBox 13"/>
            <p:cNvSpPr txBox="1"/>
            <p:nvPr/>
          </p:nvSpPr>
          <p:spPr>
            <a:xfrm>
              <a:off x="0" y="685822"/>
              <a:ext cx="8432061" cy="1402292"/>
            </a:xfrm>
            <a:prstGeom prst="rect">
              <a:avLst/>
            </a:prstGeom>
          </p:spPr>
          <p:txBody>
            <a:bodyPr lIns="0" tIns="0" rIns="0" bIns="0" rtlCol="0" anchor="t">
              <a:spAutoFit/>
            </a:bodyPr>
            <a:lstStyle/>
            <a:p>
              <a:pPr algn="l">
                <a:lnSpc>
                  <a:spcPts val="2800"/>
                </a:lnSpc>
              </a:pPr>
              <a:r>
                <a:rPr lang="en-US" sz="2000">
                  <a:solidFill>
                    <a:srgbClr val="151715"/>
                  </a:solidFill>
                  <a:latin typeface="Open Sans Light 2"/>
                </a:rPr>
                <a:t>Helmerich &amp; Payne, a GSL investor, is the leading U.S. unconventional driller, and the largest on-shore driller in the U.S.</a:t>
              </a:r>
            </a:p>
          </p:txBody>
        </p:sp>
      </p:grpSp>
      <p:grpSp>
        <p:nvGrpSpPr>
          <p:cNvPr id="14" name="Group 14"/>
          <p:cNvGrpSpPr/>
          <p:nvPr/>
        </p:nvGrpSpPr>
        <p:grpSpPr>
          <a:xfrm>
            <a:off x="3202317" y="5630922"/>
            <a:ext cx="6329023" cy="1210485"/>
            <a:chOff x="0" y="0"/>
            <a:chExt cx="8438698" cy="1613980"/>
          </a:xfrm>
        </p:grpSpPr>
        <p:sp>
          <p:nvSpPr>
            <p:cNvPr id="15" name="TextBox 15"/>
            <p:cNvSpPr txBox="1"/>
            <p:nvPr/>
          </p:nvSpPr>
          <p:spPr>
            <a:xfrm>
              <a:off x="0" y="28575"/>
              <a:ext cx="8438698" cy="581025"/>
            </a:xfrm>
            <a:prstGeom prst="rect">
              <a:avLst/>
            </a:prstGeom>
          </p:spPr>
          <p:txBody>
            <a:bodyPr lIns="0" tIns="0" rIns="0" bIns="0" rtlCol="0" anchor="t">
              <a:spAutoFit/>
            </a:bodyPr>
            <a:lstStyle/>
            <a:p>
              <a:pPr marL="0" lvl="0" indent="0">
                <a:lnSpc>
                  <a:spcPts val="3300"/>
                </a:lnSpc>
                <a:spcBef>
                  <a:spcPct val="0"/>
                </a:spcBef>
              </a:pPr>
              <a:r>
                <a:rPr lang="en-US" sz="3000">
                  <a:solidFill>
                    <a:srgbClr val="151715"/>
                  </a:solidFill>
                  <a:latin typeface="Open Sans 1 Bold"/>
                </a:rPr>
                <a:t>ABOVE GROUND ENGINEERING</a:t>
              </a:r>
            </a:p>
          </p:txBody>
        </p:sp>
        <p:sp>
          <p:nvSpPr>
            <p:cNvPr id="16" name="TextBox 16"/>
            <p:cNvSpPr txBox="1"/>
            <p:nvPr/>
          </p:nvSpPr>
          <p:spPr>
            <a:xfrm>
              <a:off x="0" y="685822"/>
              <a:ext cx="8438698" cy="928158"/>
            </a:xfrm>
            <a:prstGeom prst="rect">
              <a:avLst/>
            </a:prstGeom>
          </p:spPr>
          <p:txBody>
            <a:bodyPr lIns="0" tIns="0" rIns="0" bIns="0" rtlCol="0" anchor="t">
              <a:spAutoFit/>
            </a:bodyPr>
            <a:lstStyle/>
            <a:p>
              <a:pPr algn="l">
                <a:lnSpc>
                  <a:spcPts val="2800"/>
                </a:lnSpc>
              </a:pPr>
              <a:r>
                <a:rPr lang="en-US" sz="2000">
                  <a:solidFill>
                    <a:srgbClr val="151715"/>
                  </a:solidFill>
                  <a:latin typeface="Open Sans Light 2"/>
                </a:rPr>
                <a:t>POWER Engineers is one of the U.S. top-ranked engineering design firms in the power industry.</a:t>
              </a:r>
            </a:p>
          </p:txBody>
        </p:sp>
      </p:grpSp>
      <p:grpSp>
        <p:nvGrpSpPr>
          <p:cNvPr id="17" name="Group 17"/>
          <p:cNvGrpSpPr/>
          <p:nvPr/>
        </p:nvGrpSpPr>
        <p:grpSpPr>
          <a:xfrm>
            <a:off x="3202317" y="7692215"/>
            <a:ext cx="6711386" cy="1566085"/>
            <a:chOff x="0" y="0"/>
            <a:chExt cx="8948515" cy="2088113"/>
          </a:xfrm>
        </p:grpSpPr>
        <p:sp>
          <p:nvSpPr>
            <p:cNvPr id="18" name="TextBox 18"/>
            <p:cNvSpPr txBox="1"/>
            <p:nvPr/>
          </p:nvSpPr>
          <p:spPr>
            <a:xfrm>
              <a:off x="0" y="28575"/>
              <a:ext cx="8948515" cy="581025"/>
            </a:xfrm>
            <a:prstGeom prst="rect">
              <a:avLst/>
            </a:prstGeom>
          </p:spPr>
          <p:txBody>
            <a:bodyPr lIns="0" tIns="0" rIns="0" bIns="0" rtlCol="0" anchor="t">
              <a:spAutoFit/>
            </a:bodyPr>
            <a:lstStyle/>
            <a:p>
              <a:pPr marL="0" lvl="0" indent="0" algn="just">
                <a:lnSpc>
                  <a:spcPts val="3300"/>
                </a:lnSpc>
                <a:spcBef>
                  <a:spcPct val="0"/>
                </a:spcBef>
              </a:pPr>
              <a:r>
                <a:rPr lang="en-US" sz="3000">
                  <a:solidFill>
                    <a:srgbClr val="151715"/>
                  </a:solidFill>
                  <a:latin typeface="Open Sans 1 Bold"/>
                </a:rPr>
                <a:t>BELOW GROUND ENGINEERING</a:t>
              </a:r>
            </a:p>
          </p:txBody>
        </p:sp>
        <p:sp>
          <p:nvSpPr>
            <p:cNvPr id="19" name="TextBox 19"/>
            <p:cNvSpPr txBox="1"/>
            <p:nvPr/>
          </p:nvSpPr>
          <p:spPr>
            <a:xfrm>
              <a:off x="0" y="685822"/>
              <a:ext cx="8948515" cy="1402292"/>
            </a:xfrm>
            <a:prstGeom prst="rect">
              <a:avLst/>
            </a:prstGeom>
          </p:spPr>
          <p:txBody>
            <a:bodyPr lIns="0" tIns="0" rIns="0" bIns="0" rtlCol="0" anchor="t">
              <a:spAutoFit/>
            </a:bodyPr>
            <a:lstStyle/>
            <a:p>
              <a:pPr algn="l">
                <a:lnSpc>
                  <a:spcPts val="2800"/>
                </a:lnSpc>
              </a:pPr>
              <a:r>
                <a:rPr lang="en-US" sz="2000">
                  <a:solidFill>
                    <a:srgbClr val="151715"/>
                  </a:solidFill>
                  <a:latin typeface="Open Sans Light 2"/>
                </a:rPr>
                <a:t>Blade Energy provides engineering services for the world’s largest oil &amp; gas companies, including BP, Chevron ExxonMobil, SaudiAramco, and Shell.</a:t>
              </a:r>
            </a:p>
          </p:txBody>
        </p:sp>
      </p:grpSp>
      <p:grpSp>
        <p:nvGrpSpPr>
          <p:cNvPr id="20" name="Group 20"/>
          <p:cNvGrpSpPr/>
          <p:nvPr/>
        </p:nvGrpSpPr>
        <p:grpSpPr>
          <a:xfrm>
            <a:off x="10564617" y="4232881"/>
            <a:ext cx="7189073" cy="1566085"/>
            <a:chOff x="0" y="0"/>
            <a:chExt cx="9585431" cy="2088113"/>
          </a:xfrm>
        </p:grpSpPr>
        <p:sp>
          <p:nvSpPr>
            <p:cNvPr id="21" name="TextBox 21"/>
            <p:cNvSpPr txBox="1"/>
            <p:nvPr/>
          </p:nvSpPr>
          <p:spPr>
            <a:xfrm>
              <a:off x="0" y="28575"/>
              <a:ext cx="9585431" cy="581025"/>
            </a:xfrm>
            <a:prstGeom prst="rect">
              <a:avLst/>
            </a:prstGeom>
          </p:spPr>
          <p:txBody>
            <a:bodyPr lIns="0" tIns="0" rIns="0" bIns="0" rtlCol="0" anchor="t">
              <a:spAutoFit/>
            </a:bodyPr>
            <a:lstStyle/>
            <a:p>
              <a:pPr marL="0" lvl="0" indent="0" algn="just">
                <a:lnSpc>
                  <a:spcPts val="3300"/>
                </a:lnSpc>
                <a:spcBef>
                  <a:spcPct val="0"/>
                </a:spcBef>
              </a:pPr>
              <a:r>
                <a:rPr lang="en-US" sz="3000">
                  <a:solidFill>
                    <a:srgbClr val="151715"/>
                  </a:solidFill>
                  <a:latin typeface="Open Sans 1 Bold"/>
                </a:rPr>
                <a:t>GEOLOGY</a:t>
              </a:r>
            </a:p>
          </p:txBody>
        </p:sp>
        <p:sp>
          <p:nvSpPr>
            <p:cNvPr id="22" name="TextBox 22"/>
            <p:cNvSpPr txBox="1"/>
            <p:nvPr/>
          </p:nvSpPr>
          <p:spPr>
            <a:xfrm>
              <a:off x="0" y="685822"/>
              <a:ext cx="9585431" cy="1402292"/>
            </a:xfrm>
            <a:prstGeom prst="rect">
              <a:avLst/>
            </a:prstGeom>
          </p:spPr>
          <p:txBody>
            <a:bodyPr lIns="0" tIns="0" rIns="0" bIns="0" rtlCol="0" anchor="t">
              <a:spAutoFit/>
            </a:bodyPr>
            <a:lstStyle/>
            <a:p>
              <a:pPr algn="l">
                <a:lnSpc>
                  <a:spcPts val="2800"/>
                </a:lnSpc>
              </a:pPr>
              <a:r>
                <a:rPr lang="en-US" sz="2000" dirty="0">
                  <a:solidFill>
                    <a:srgbClr val="151715"/>
                  </a:solidFill>
                  <a:latin typeface="Open Sans Light 2"/>
                </a:rPr>
                <a:t>Paul Brophy, our Chief Geologist; pre-eminent U.S. geothermal resource authority; past president of the Geothermal Resource Council; Board member, International Geothermal Association.</a:t>
              </a:r>
            </a:p>
          </p:txBody>
        </p:sp>
      </p:grpSp>
      <p:grpSp>
        <p:nvGrpSpPr>
          <p:cNvPr id="23" name="Group 23"/>
          <p:cNvGrpSpPr/>
          <p:nvPr/>
        </p:nvGrpSpPr>
        <p:grpSpPr>
          <a:xfrm>
            <a:off x="10564617" y="7521667"/>
            <a:ext cx="7385934" cy="1566085"/>
            <a:chOff x="0" y="0"/>
            <a:chExt cx="9847912" cy="2088113"/>
          </a:xfrm>
        </p:grpSpPr>
        <p:sp>
          <p:nvSpPr>
            <p:cNvPr id="24" name="TextBox 24"/>
            <p:cNvSpPr txBox="1"/>
            <p:nvPr/>
          </p:nvSpPr>
          <p:spPr>
            <a:xfrm>
              <a:off x="0" y="28575"/>
              <a:ext cx="9847912" cy="581025"/>
            </a:xfrm>
            <a:prstGeom prst="rect">
              <a:avLst/>
            </a:prstGeom>
          </p:spPr>
          <p:txBody>
            <a:bodyPr lIns="0" tIns="0" rIns="0" bIns="0" rtlCol="0" anchor="t">
              <a:spAutoFit/>
            </a:bodyPr>
            <a:lstStyle/>
            <a:p>
              <a:pPr marL="0" lvl="0" indent="0">
                <a:lnSpc>
                  <a:spcPts val="3300"/>
                </a:lnSpc>
                <a:spcBef>
                  <a:spcPct val="0"/>
                </a:spcBef>
              </a:pPr>
              <a:r>
                <a:rPr lang="en-US" sz="3000">
                  <a:solidFill>
                    <a:srgbClr val="151715"/>
                  </a:solidFill>
                  <a:latin typeface="Open Sans 1 Bold"/>
                </a:rPr>
                <a:t>RESOURCE ANALYTICS</a:t>
              </a:r>
            </a:p>
          </p:txBody>
        </p:sp>
        <p:sp>
          <p:nvSpPr>
            <p:cNvPr id="25" name="TextBox 25"/>
            <p:cNvSpPr txBox="1"/>
            <p:nvPr/>
          </p:nvSpPr>
          <p:spPr>
            <a:xfrm>
              <a:off x="0" y="685822"/>
              <a:ext cx="9847912" cy="1402292"/>
            </a:xfrm>
            <a:prstGeom prst="rect">
              <a:avLst/>
            </a:prstGeom>
          </p:spPr>
          <p:txBody>
            <a:bodyPr lIns="0" tIns="0" rIns="0" bIns="0" rtlCol="0" anchor="t">
              <a:spAutoFit/>
            </a:bodyPr>
            <a:lstStyle/>
            <a:p>
              <a:pPr algn="l">
                <a:lnSpc>
                  <a:spcPts val="2800"/>
                </a:lnSpc>
              </a:pPr>
              <a:r>
                <a:rPr lang="en-US" sz="2000">
                  <a:solidFill>
                    <a:srgbClr val="151715"/>
                  </a:solidFill>
                  <a:latin typeface="Open Sans Light 2"/>
                </a:rPr>
                <a:t>Itasca Consulting Group, who provided the thermal modeling studies validating GSLs design, is a leader in geomechanical &amp; hydrogeological modeling.</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2" name="TextBox 2"/>
          <p:cNvSpPr txBox="1"/>
          <p:nvPr/>
        </p:nvSpPr>
        <p:spPr>
          <a:xfrm>
            <a:off x="1040202" y="1194032"/>
            <a:ext cx="9614059" cy="1181100"/>
          </a:xfrm>
          <a:prstGeom prst="rect">
            <a:avLst/>
          </a:prstGeom>
        </p:spPr>
        <p:txBody>
          <a:bodyPr lIns="0" tIns="0" rIns="0" bIns="0" rtlCol="0" anchor="t">
            <a:spAutoFit/>
          </a:bodyPr>
          <a:lstStyle/>
          <a:p>
            <a:pPr marL="0" lvl="0" indent="0" algn="l">
              <a:lnSpc>
                <a:spcPts val="9119"/>
              </a:lnSpc>
              <a:spcBef>
                <a:spcPct val="0"/>
              </a:spcBef>
            </a:pPr>
            <a:r>
              <a:rPr lang="en-US" sz="8000" b="1" spc="-488" dirty="0">
                <a:solidFill>
                  <a:srgbClr val="151715"/>
                </a:solidFill>
                <a:latin typeface="+mj-lt"/>
              </a:rPr>
              <a:t>Ready to Serve</a:t>
            </a:r>
          </a:p>
        </p:txBody>
      </p:sp>
      <p:sp>
        <p:nvSpPr>
          <p:cNvPr id="3" name="TextBox 3"/>
          <p:cNvSpPr txBox="1"/>
          <p:nvPr/>
        </p:nvSpPr>
        <p:spPr>
          <a:xfrm>
            <a:off x="339449" y="6118547"/>
            <a:ext cx="9614059" cy="405765"/>
          </a:xfrm>
          <a:prstGeom prst="rect">
            <a:avLst/>
          </a:prstGeom>
        </p:spPr>
        <p:txBody>
          <a:bodyPr lIns="0" tIns="0" rIns="0" bIns="0" rtlCol="0" anchor="t">
            <a:spAutoFit/>
          </a:bodyPr>
          <a:lstStyle/>
          <a:p>
            <a:pPr marL="0" lvl="0" indent="0" algn="ctr">
              <a:lnSpc>
                <a:spcPts val="3120"/>
              </a:lnSpc>
              <a:spcBef>
                <a:spcPct val="0"/>
              </a:spcBef>
            </a:pPr>
            <a:r>
              <a:rPr lang="en-US" sz="2600" u="none" spc="260">
                <a:solidFill>
                  <a:srgbClr val="C1A480"/>
                </a:solidFill>
                <a:latin typeface="Open Sans 1"/>
              </a:rPr>
              <a:t>MONCARZ@GEOTHERMICSOLUTION.COM</a:t>
            </a:r>
          </a:p>
        </p:txBody>
      </p:sp>
      <p:sp>
        <p:nvSpPr>
          <p:cNvPr id="4" name="TextBox 4"/>
          <p:cNvSpPr txBox="1"/>
          <p:nvPr/>
        </p:nvSpPr>
        <p:spPr>
          <a:xfrm>
            <a:off x="1040202" y="9504802"/>
            <a:ext cx="8109549" cy="245745"/>
          </a:xfrm>
          <a:prstGeom prst="rect">
            <a:avLst/>
          </a:prstGeom>
        </p:spPr>
        <p:txBody>
          <a:bodyPr lIns="0" tIns="0" rIns="0" bIns="0" rtlCol="0" anchor="t">
            <a:spAutoFit/>
          </a:bodyPr>
          <a:lstStyle/>
          <a:p>
            <a:pPr marL="0" lvl="0" indent="0" algn="l">
              <a:lnSpc>
                <a:spcPts val="1980"/>
              </a:lnSpc>
              <a:spcBef>
                <a:spcPct val="0"/>
              </a:spcBef>
            </a:pPr>
            <a:r>
              <a:rPr lang="en-US" sz="1800">
                <a:solidFill>
                  <a:srgbClr val="151715"/>
                </a:solidFill>
                <a:latin typeface="Open Sans 1"/>
              </a:rPr>
              <a:t>2021 Geothermic Solution LLC.  Confidential, for limited distribution only.</a:t>
            </a:r>
          </a:p>
        </p:txBody>
      </p:sp>
      <p:sp>
        <p:nvSpPr>
          <p:cNvPr id="5" name="AutoShape 5"/>
          <p:cNvSpPr/>
          <p:nvPr/>
        </p:nvSpPr>
        <p:spPr>
          <a:xfrm rot="5400000">
            <a:off x="9144988" y="1149704"/>
            <a:ext cx="9525" cy="16219098"/>
          </a:xfrm>
          <a:prstGeom prst="rect">
            <a:avLst/>
          </a:prstGeom>
          <a:solidFill>
            <a:srgbClr val="151715"/>
          </a:solidFill>
        </p:spPr>
      </p:sp>
      <p:sp>
        <p:nvSpPr>
          <p:cNvPr id="6" name="TextBox 6"/>
          <p:cNvSpPr txBox="1"/>
          <p:nvPr/>
        </p:nvSpPr>
        <p:spPr>
          <a:xfrm>
            <a:off x="1203121" y="4490498"/>
            <a:ext cx="7886715" cy="521446"/>
          </a:xfrm>
          <a:prstGeom prst="rect">
            <a:avLst/>
          </a:prstGeom>
        </p:spPr>
        <p:txBody>
          <a:bodyPr lIns="0" tIns="0" rIns="0" bIns="0" rtlCol="0" anchor="t">
            <a:spAutoFit/>
          </a:bodyPr>
          <a:lstStyle/>
          <a:p>
            <a:pPr marL="0" lvl="0" indent="0" algn="ctr">
              <a:lnSpc>
                <a:spcPts val="4038"/>
              </a:lnSpc>
              <a:spcBef>
                <a:spcPct val="0"/>
              </a:spcBef>
            </a:pPr>
            <a:r>
              <a:rPr lang="en-US" sz="3671" spc="-95">
                <a:solidFill>
                  <a:srgbClr val="C1A480"/>
                </a:solidFill>
                <a:latin typeface="Open Sans 1 Bold"/>
              </a:rPr>
              <a:t>PIOTR MONCARZ, </a:t>
            </a:r>
            <a:r>
              <a:rPr lang="en-US" sz="3671" spc="-95">
                <a:solidFill>
                  <a:srgbClr val="C1A480"/>
                </a:solidFill>
                <a:latin typeface="Open Sans 1"/>
              </a:rPr>
              <a:t>PH.D., P.E., SPCM</a:t>
            </a:r>
          </a:p>
        </p:txBody>
      </p:sp>
      <p:sp>
        <p:nvSpPr>
          <p:cNvPr id="7" name="TextBox 7"/>
          <p:cNvSpPr txBox="1"/>
          <p:nvPr/>
        </p:nvSpPr>
        <p:spPr>
          <a:xfrm>
            <a:off x="1203121" y="5158414"/>
            <a:ext cx="7886715" cy="602906"/>
          </a:xfrm>
          <a:prstGeom prst="rect">
            <a:avLst/>
          </a:prstGeom>
        </p:spPr>
        <p:txBody>
          <a:bodyPr lIns="0" tIns="0" rIns="0" bIns="0" rtlCol="0" anchor="t">
            <a:spAutoFit/>
          </a:bodyPr>
          <a:lstStyle/>
          <a:p>
            <a:pPr marL="0" lvl="0" indent="0" algn="ctr">
              <a:lnSpc>
                <a:spcPts val="4926"/>
              </a:lnSpc>
              <a:spcBef>
                <a:spcPct val="0"/>
              </a:spcBef>
            </a:pPr>
            <a:r>
              <a:rPr lang="en-US" sz="3518">
                <a:solidFill>
                  <a:srgbClr val="151715"/>
                </a:solidFill>
                <a:latin typeface="Open Sans Light 2"/>
              </a:rPr>
              <a:t>(650) 208-8249</a:t>
            </a:r>
          </a:p>
        </p:txBody>
      </p:sp>
      <p:sp>
        <p:nvSpPr>
          <p:cNvPr id="8" name="TextBox 8"/>
          <p:cNvSpPr txBox="1"/>
          <p:nvPr/>
        </p:nvSpPr>
        <p:spPr>
          <a:xfrm>
            <a:off x="8730651" y="6109022"/>
            <a:ext cx="9614059" cy="405765"/>
          </a:xfrm>
          <a:prstGeom prst="rect">
            <a:avLst/>
          </a:prstGeom>
        </p:spPr>
        <p:txBody>
          <a:bodyPr lIns="0" tIns="0" rIns="0" bIns="0" rtlCol="0" anchor="t">
            <a:spAutoFit/>
          </a:bodyPr>
          <a:lstStyle/>
          <a:p>
            <a:pPr marL="0" lvl="0" indent="0" algn="ctr">
              <a:lnSpc>
                <a:spcPts val="3120"/>
              </a:lnSpc>
              <a:spcBef>
                <a:spcPct val="0"/>
              </a:spcBef>
            </a:pPr>
            <a:r>
              <a:rPr lang="en-US" sz="2600" spc="260" dirty="0">
                <a:solidFill>
                  <a:srgbClr val="C1A480"/>
                </a:solidFill>
                <a:latin typeface="Open Sans 1"/>
              </a:rPr>
              <a:t>KOLBE</a:t>
            </a:r>
            <a:r>
              <a:rPr lang="en-US" sz="2600" u="none" spc="260" dirty="0">
                <a:solidFill>
                  <a:srgbClr val="C1A480"/>
                </a:solidFill>
                <a:latin typeface="Open Sans 1"/>
              </a:rPr>
              <a:t>@GEOTHERMICSOLUTION.COM</a:t>
            </a:r>
          </a:p>
        </p:txBody>
      </p:sp>
      <p:sp>
        <p:nvSpPr>
          <p:cNvPr id="9" name="TextBox 9"/>
          <p:cNvSpPr txBox="1"/>
          <p:nvPr/>
        </p:nvSpPr>
        <p:spPr>
          <a:xfrm>
            <a:off x="9594323" y="4480973"/>
            <a:ext cx="7886715" cy="521446"/>
          </a:xfrm>
          <a:prstGeom prst="rect">
            <a:avLst/>
          </a:prstGeom>
        </p:spPr>
        <p:txBody>
          <a:bodyPr lIns="0" tIns="0" rIns="0" bIns="0" rtlCol="0" anchor="t">
            <a:spAutoFit/>
          </a:bodyPr>
          <a:lstStyle/>
          <a:p>
            <a:pPr marL="0" lvl="0" indent="0" algn="ctr">
              <a:lnSpc>
                <a:spcPts val="4038"/>
              </a:lnSpc>
              <a:spcBef>
                <a:spcPct val="0"/>
              </a:spcBef>
            </a:pPr>
            <a:r>
              <a:rPr lang="en-US" sz="3671" spc="-95">
                <a:solidFill>
                  <a:srgbClr val="C1A480"/>
                </a:solidFill>
                <a:latin typeface="Open Sans 1 Bold"/>
              </a:rPr>
              <a:t>WALTER KOLBE, </a:t>
            </a:r>
            <a:r>
              <a:rPr lang="en-US" sz="3671" spc="-95">
                <a:solidFill>
                  <a:srgbClr val="C1A480"/>
                </a:solidFill>
                <a:latin typeface="Open Sans 1"/>
              </a:rPr>
              <a:t>M.SC., CEM</a:t>
            </a:r>
          </a:p>
        </p:txBody>
      </p:sp>
      <p:sp>
        <p:nvSpPr>
          <p:cNvPr id="10" name="TextBox 10"/>
          <p:cNvSpPr txBox="1"/>
          <p:nvPr/>
        </p:nvSpPr>
        <p:spPr>
          <a:xfrm>
            <a:off x="9594323" y="5148889"/>
            <a:ext cx="7886715" cy="602906"/>
          </a:xfrm>
          <a:prstGeom prst="rect">
            <a:avLst/>
          </a:prstGeom>
        </p:spPr>
        <p:txBody>
          <a:bodyPr lIns="0" tIns="0" rIns="0" bIns="0" rtlCol="0" anchor="t">
            <a:spAutoFit/>
          </a:bodyPr>
          <a:lstStyle/>
          <a:p>
            <a:pPr marL="0" lvl="0" indent="0" algn="ctr">
              <a:lnSpc>
                <a:spcPts val="4926"/>
              </a:lnSpc>
              <a:spcBef>
                <a:spcPct val="0"/>
              </a:spcBef>
            </a:pPr>
            <a:r>
              <a:rPr lang="en-US" sz="3518">
                <a:solidFill>
                  <a:srgbClr val="151715"/>
                </a:solidFill>
                <a:latin typeface="Open Sans Light 2"/>
              </a:rPr>
              <a:t>(650) 515-9995</a:t>
            </a:r>
          </a:p>
        </p:txBody>
      </p:sp>
      <p:pic>
        <p:nvPicPr>
          <p:cNvPr id="11" name="Picture 11"/>
          <p:cNvPicPr>
            <a:picLocks noChangeAspect="1"/>
          </p:cNvPicPr>
          <p:nvPr/>
        </p:nvPicPr>
        <p:blipFill>
          <a:blip r:embed="rId2"/>
          <a:srcRect/>
          <a:stretch>
            <a:fillRect/>
          </a:stretch>
        </p:blipFill>
        <p:spPr>
          <a:xfrm>
            <a:off x="15448484" y="1028700"/>
            <a:ext cx="1473664" cy="1473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62000" y="627637"/>
            <a:ext cx="15647702" cy="809625"/>
          </a:xfrm>
          <a:prstGeom prst="rect">
            <a:avLst/>
          </a:prstGeom>
        </p:spPr>
        <p:txBody>
          <a:bodyPr lIns="0" tIns="0" rIns="0" bIns="0" rtlCol="0" anchor="t">
            <a:spAutoFit/>
          </a:bodyPr>
          <a:lstStyle/>
          <a:p>
            <a:pPr lvl="0" algn="ctr">
              <a:lnSpc>
                <a:spcPts val="6120"/>
              </a:lnSpc>
              <a:spcBef>
                <a:spcPct val="0"/>
              </a:spcBef>
            </a:pPr>
            <a:r>
              <a:rPr lang="en-US" sz="6000" dirty="0">
                <a:solidFill>
                  <a:srgbClr val="006600"/>
                </a:solidFill>
              </a:rPr>
              <a:t>Geothermic Solution, LLC</a:t>
            </a:r>
            <a:endParaRPr lang="en-US" sz="6000" b="1" spc="-252" dirty="0">
              <a:solidFill>
                <a:srgbClr val="006600"/>
              </a:solidFill>
              <a:latin typeface="+mj-lt"/>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7" name="Rectangle 6">
            <a:extLst>
              <a:ext uri="{FF2B5EF4-FFF2-40B4-BE49-F238E27FC236}">
                <a16:creationId xmlns:a16="http://schemas.microsoft.com/office/drawing/2014/main" id="{FAFF9816-8512-4368-BA76-1B60A271C0E2}"/>
              </a:ext>
            </a:extLst>
          </p:cNvPr>
          <p:cNvSpPr/>
          <p:nvPr/>
        </p:nvSpPr>
        <p:spPr>
          <a:xfrm>
            <a:off x="152400" y="2512010"/>
            <a:ext cx="17678400" cy="5170646"/>
          </a:xfrm>
          <a:prstGeom prst="rect">
            <a:avLst/>
          </a:prstGeom>
        </p:spPr>
        <p:txBody>
          <a:bodyPr wrap="square">
            <a:spAutoFit/>
          </a:bodyPr>
          <a:lstStyle/>
          <a:p>
            <a:pPr marL="1371600" lvl="1" indent="-685800">
              <a:buClr>
                <a:srgbClr val="FF0000"/>
              </a:buClr>
              <a:buFont typeface="Arial" panose="020B0604020202020204" pitchFamily="34" charset="0"/>
              <a:buChar char="•"/>
            </a:pPr>
            <a:r>
              <a:rPr lang="en-US" sz="4800" dirty="0">
                <a:latin typeface="Calibri Light" panose="020F0302020204030204" pitchFamily="34" charset="0"/>
              </a:rPr>
              <a:t>Over a decade of pioneering work in Closed Loop heat harvesting</a:t>
            </a:r>
          </a:p>
          <a:p>
            <a:pPr marL="1371600" lvl="1" indent="-685800">
              <a:buClr>
                <a:srgbClr val="FF0000"/>
              </a:buClr>
              <a:buFont typeface="Arial" panose="020B0604020202020204" pitchFamily="34" charset="0"/>
              <a:buChar char="•"/>
            </a:pPr>
            <a:endParaRPr lang="en-US" sz="14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40 team members in multiple disciplines</a:t>
            </a:r>
          </a:p>
          <a:p>
            <a:pPr marL="1371600" lvl="1" indent="-685800">
              <a:buClr>
                <a:srgbClr val="FF0000"/>
              </a:buClr>
              <a:buFont typeface="Arial" panose="020B0604020202020204" pitchFamily="34" charset="0"/>
              <a:buChar char="•"/>
            </a:pPr>
            <a:endParaRPr lang="en-US" sz="20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Multiple patents and patents pending key to scalability</a:t>
            </a:r>
          </a:p>
          <a:p>
            <a:pPr marL="1371600" lvl="1" indent="-685800">
              <a:buClr>
                <a:srgbClr val="FF0000"/>
              </a:buClr>
              <a:buFont typeface="Arial" panose="020B0604020202020204" pitchFamily="34" charset="0"/>
              <a:buChar char="•"/>
            </a:pPr>
            <a:endParaRPr lang="en-US" sz="24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Strategic investment and partnering from Oil &amp; Gas Industry</a:t>
            </a:r>
          </a:p>
          <a:p>
            <a:pPr marL="685800" lvl="1">
              <a:buClr>
                <a:srgbClr val="FF0000"/>
              </a:buClr>
            </a:pPr>
            <a:endParaRPr lang="en-US" sz="28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solidFill>
                  <a:srgbClr val="006600"/>
                </a:solidFill>
              </a:rPr>
              <a:t>GeoHeat</a:t>
            </a:r>
            <a:r>
              <a:rPr lang="en-US" sz="4800" baseline="30000" dirty="0">
                <a:solidFill>
                  <a:srgbClr val="006600"/>
                </a:solidFill>
              </a:rPr>
              <a:t>TM </a:t>
            </a:r>
            <a:r>
              <a:rPr lang="en-US" sz="4800" dirty="0">
                <a:solidFill>
                  <a:srgbClr val="006600"/>
                </a:solidFill>
              </a:rPr>
              <a:t>Technology </a:t>
            </a:r>
            <a:r>
              <a:rPr lang="en-US" sz="4800" dirty="0">
                <a:latin typeface="Calibri Light" panose="020F0302020204030204" pitchFamily="34" charset="0"/>
              </a:rPr>
              <a:t>ready to commercialize </a:t>
            </a:r>
          </a:p>
        </p:txBody>
      </p:sp>
    </p:spTree>
    <p:extLst>
      <p:ext uri="{BB962C8B-B14F-4D97-AF65-F5344CB8AC3E}">
        <p14:creationId xmlns:p14="http://schemas.microsoft.com/office/powerpoint/2010/main" val="18717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762000" y="627637"/>
            <a:ext cx="15647702" cy="809625"/>
          </a:xfrm>
          <a:prstGeom prst="rect">
            <a:avLst/>
          </a:prstGeom>
        </p:spPr>
        <p:txBody>
          <a:bodyPr lIns="0" tIns="0" rIns="0" bIns="0" rtlCol="0" anchor="t">
            <a:spAutoFit/>
          </a:bodyPr>
          <a:lstStyle/>
          <a:p>
            <a:pPr lvl="0" algn="ctr">
              <a:lnSpc>
                <a:spcPts val="6120"/>
              </a:lnSpc>
              <a:spcBef>
                <a:spcPct val="0"/>
              </a:spcBef>
            </a:pPr>
            <a:r>
              <a:rPr lang="en-US" sz="6000" dirty="0">
                <a:solidFill>
                  <a:srgbClr val="006600"/>
                </a:solidFill>
              </a:rPr>
              <a:t>GeoHeat</a:t>
            </a:r>
            <a:r>
              <a:rPr lang="en-US" sz="6000" baseline="30000" dirty="0">
                <a:solidFill>
                  <a:srgbClr val="006600"/>
                </a:solidFill>
              </a:rPr>
              <a:t>TM </a:t>
            </a:r>
            <a:r>
              <a:rPr lang="en-US" sz="6000" dirty="0">
                <a:solidFill>
                  <a:srgbClr val="006600"/>
                </a:solidFill>
              </a:rPr>
              <a:t>System Characteristics</a:t>
            </a:r>
            <a:endParaRPr lang="en-US" sz="6000" b="1" spc="-252" dirty="0">
              <a:solidFill>
                <a:srgbClr val="006600"/>
              </a:solidFill>
              <a:latin typeface="+mj-lt"/>
            </a:endParaRP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7" name="Rectangle 6">
            <a:extLst>
              <a:ext uri="{FF2B5EF4-FFF2-40B4-BE49-F238E27FC236}">
                <a16:creationId xmlns:a16="http://schemas.microsoft.com/office/drawing/2014/main" id="{FAFF9816-8512-4368-BA76-1B60A271C0E2}"/>
              </a:ext>
            </a:extLst>
          </p:cNvPr>
          <p:cNvSpPr/>
          <p:nvPr/>
        </p:nvSpPr>
        <p:spPr>
          <a:xfrm>
            <a:off x="762000" y="2230658"/>
            <a:ext cx="17678400" cy="6863417"/>
          </a:xfrm>
          <a:prstGeom prst="rect">
            <a:avLst/>
          </a:prstGeom>
        </p:spPr>
        <p:txBody>
          <a:bodyPr wrap="square">
            <a:spAutoFit/>
          </a:bodyPr>
          <a:lstStyle/>
          <a:p>
            <a:pPr marL="1371600" lvl="1" indent="-685800">
              <a:buClr>
                <a:srgbClr val="FF0000"/>
              </a:buClr>
              <a:buFont typeface="Arial" panose="020B0604020202020204" pitchFamily="34" charset="0"/>
              <a:buChar char="•"/>
            </a:pPr>
            <a:r>
              <a:rPr lang="en-US" sz="4800" dirty="0">
                <a:latin typeface="Calibri Light" panose="020F0302020204030204" pitchFamily="34" charset="0"/>
              </a:rPr>
              <a:t>Eliminates interior pipe and turbine corrosion problems</a:t>
            </a:r>
          </a:p>
          <a:p>
            <a:pPr marL="1371600" lvl="1" indent="-685800">
              <a:buClr>
                <a:srgbClr val="FF0000"/>
              </a:buClr>
              <a:buFont typeface="Arial" panose="020B0604020202020204" pitchFamily="34" charset="0"/>
              <a:buChar char="•"/>
            </a:pPr>
            <a:endParaRPr lang="en-US" sz="20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Eliminates odors associated with hot water harvesting</a:t>
            </a:r>
          </a:p>
          <a:p>
            <a:pPr marL="1371600" lvl="1" indent="-685800">
              <a:buClr>
                <a:srgbClr val="FF0000"/>
              </a:buClr>
              <a:buFont typeface="Arial" panose="020B0604020202020204" pitchFamily="34" charset="0"/>
              <a:buChar char="•"/>
            </a:pPr>
            <a:endParaRPr lang="en-US"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Eliminates seismicity concerns from water removal &amp; injection</a:t>
            </a:r>
          </a:p>
          <a:p>
            <a:pPr marL="1371600" lvl="1" indent="-685800">
              <a:buClr>
                <a:srgbClr val="FF0000"/>
              </a:buClr>
              <a:buFont typeface="Arial" panose="020B0604020202020204" pitchFamily="34" charset="0"/>
              <a:buChar char="•"/>
            </a:pPr>
            <a:endParaRPr lang="en-US" sz="24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Eliminates above ground gathering lines</a:t>
            </a:r>
          </a:p>
          <a:p>
            <a:pPr marL="1371600" lvl="1" indent="-685800">
              <a:buClr>
                <a:srgbClr val="FF0000"/>
              </a:buClr>
              <a:buFont typeface="Arial" panose="020B0604020202020204" pitchFamily="34" charset="0"/>
              <a:buChar char="•"/>
            </a:pPr>
            <a:endParaRPr lang="en-US" sz="2400"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Zero emissions, zero contaminants</a:t>
            </a:r>
          </a:p>
          <a:p>
            <a:pPr marL="1371600" lvl="1" indent="-685800">
              <a:buClr>
                <a:srgbClr val="FF0000"/>
              </a:buClr>
              <a:buFont typeface="Arial" panose="020B0604020202020204" pitchFamily="34" charset="0"/>
              <a:buChar char="•"/>
            </a:pPr>
            <a:endParaRPr lang="en-US" dirty="0">
              <a:latin typeface="Calibri Light" panose="020F0302020204030204" pitchFamily="34" charset="0"/>
            </a:endParaRPr>
          </a:p>
          <a:p>
            <a:pPr marL="1371600" lvl="1" indent="-685800">
              <a:buClr>
                <a:srgbClr val="FF0000"/>
              </a:buClr>
              <a:buFont typeface="Arial" panose="020B0604020202020204" pitchFamily="34" charset="0"/>
              <a:buChar char="•"/>
            </a:pPr>
            <a:r>
              <a:rPr lang="en-US" sz="4800" dirty="0">
                <a:latin typeface="Calibri Light" panose="020F0302020204030204" pitchFamily="34" charset="0"/>
              </a:rPr>
              <a:t>Smallest above ground footprint of any renewable power </a:t>
            </a:r>
          </a:p>
          <a:p>
            <a:pPr marL="685800" lvl="1">
              <a:buClr>
                <a:srgbClr val="FF0000"/>
              </a:buClr>
            </a:pPr>
            <a:r>
              <a:rPr lang="en-US" sz="3600" dirty="0">
                <a:solidFill>
                  <a:srgbClr val="FF0000"/>
                </a:solidFill>
                <a:latin typeface="Calibri Light" panose="020F0302020204030204" pitchFamily="34" charset="0"/>
              </a:rPr>
              <a:t>(for equivalent power </a:t>
            </a:r>
            <a:r>
              <a:rPr lang="en-US" sz="3600" dirty="0">
                <a:solidFill>
                  <a:srgbClr val="006600"/>
                </a:solidFill>
              </a:rPr>
              <a:t>GeoHeat</a:t>
            </a:r>
            <a:r>
              <a:rPr lang="en-US" sz="3600" baseline="30000" dirty="0">
                <a:solidFill>
                  <a:srgbClr val="006600"/>
                </a:solidFill>
              </a:rPr>
              <a:t>TM</a:t>
            </a:r>
            <a:r>
              <a:rPr lang="en-US" sz="3600" dirty="0">
                <a:latin typeface="Calibri Light" panose="020F0302020204030204" pitchFamily="34" charset="0"/>
              </a:rPr>
              <a:t> </a:t>
            </a:r>
            <a:r>
              <a:rPr lang="en-US" sz="3600" dirty="0">
                <a:solidFill>
                  <a:srgbClr val="FF0000"/>
                </a:solidFill>
                <a:latin typeface="Calibri Light" panose="020F0302020204030204" pitchFamily="34" charset="0"/>
              </a:rPr>
              <a:t>- 25 acres, Solar - 5,000 acres, Wind – 50,000 acres)</a:t>
            </a:r>
            <a:endParaRPr lang="en-US" sz="4800" dirty="0">
              <a:solidFill>
                <a:srgbClr val="FF0000"/>
              </a:solidFill>
              <a:latin typeface="Calibri Light" panose="020F0302020204030204" pitchFamily="34" charset="0"/>
            </a:endParaRPr>
          </a:p>
        </p:txBody>
      </p:sp>
    </p:spTree>
    <p:extLst>
      <p:ext uri="{BB962C8B-B14F-4D97-AF65-F5344CB8AC3E}">
        <p14:creationId xmlns:p14="http://schemas.microsoft.com/office/powerpoint/2010/main" val="266744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sp>
        <p:nvSpPr>
          <p:cNvPr id="3" name="TextBox 3"/>
          <p:cNvSpPr txBox="1"/>
          <p:nvPr/>
        </p:nvSpPr>
        <p:spPr>
          <a:xfrm>
            <a:off x="1073666" y="647700"/>
            <a:ext cx="16140668" cy="738664"/>
          </a:xfrm>
          <a:prstGeom prst="rect">
            <a:avLst/>
          </a:prstGeom>
        </p:spPr>
        <p:txBody>
          <a:bodyPr wrap="square" lIns="0" tIns="0" rIns="0" bIns="0" rtlCol="0" anchor="t">
            <a:spAutoFit/>
          </a:bodyPr>
          <a:lstStyle/>
          <a:p>
            <a:r>
              <a:rPr lang="en-US" sz="4800" b="1" dirty="0">
                <a:solidFill>
                  <a:srgbClr val="006600"/>
                </a:solidFill>
                <a:latin typeface="Calibri Light" panose="020F0302020204030204" pitchFamily="34" charset="0"/>
                <a:cs typeface="Times New Roman" pitchFamily="18" charset="0"/>
              </a:rPr>
              <a:t>GeoHeat</a:t>
            </a:r>
            <a:r>
              <a:rPr lang="en-US" sz="3200" b="1" baseline="30000" dirty="0">
                <a:solidFill>
                  <a:srgbClr val="006600"/>
                </a:solidFill>
              </a:rPr>
              <a:t>TM</a:t>
            </a:r>
            <a:r>
              <a:rPr lang="en-US" sz="3200" b="1" baseline="30000" dirty="0">
                <a:solidFill>
                  <a:schemeClr val="accent3">
                    <a:lumMod val="50000"/>
                  </a:schemeClr>
                </a:solidFill>
              </a:rPr>
              <a:t> </a:t>
            </a:r>
            <a:r>
              <a:rPr lang="en-US" sz="4800" b="1" dirty="0">
                <a:solidFill>
                  <a:srgbClr val="006600"/>
                </a:solidFill>
                <a:latin typeface="Calibri Light" panose="020F0302020204030204" pitchFamily="34" charset="0"/>
                <a:cs typeface="Times New Roman" pitchFamily="18" charset="0"/>
              </a:rPr>
              <a:t>Design - Informed by our decade of Technical Leadership</a:t>
            </a: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
        <p:nvSpPr>
          <p:cNvPr id="4" name="Rectangle 3">
            <a:extLst>
              <a:ext uri="{FF2B5EF4-FFF2-40B4-BE49-F238E27FC236}">
                <a16:creationId xmlns:a16="http://schemas.microsoft.com/office/drawing/2014/main" id="{66932609-299C-4F28-BD74-9001C1F219ED}"/>
              </a:ext>
            </a:extLst>
          </p:cNvPr>
          <p:cNvSpPr/>
          <p:nvPr/>
        </p:nvSpPr>
        <p:spPr>
          <a:xfrm>
            <a:off x="685800" y="2360488"/>
            <a:ext cx="16611600" cy="7031220"/>
          </a:xfrm>
          <a:prstGeom prst="rect">
            <a:avLst/>
          </a:prstGeom>
        </p:spPr>
        <p:txBody>
          <a:bodyPr wrap="square">
            <a:spAutoFit/>
          </a:bodyPr>
          <a:lstStyle/>
          <a:p>
            <a:pPr algn="just">
              <a:lnSpc>
                <a:spcPct val="107000"/>
              </a:lnSpc>
            </a:pPr>
            <a:r>
              <a:rPr lang="en-US" sz="3200" b="1" dirty="0">
                <a:solidFill>
                  <a:srgbClr val="000000"/>
                </a:solidFill>
                <a:ea typeface="Times New Roman" panose="02020603050405020304" pitchFamily="18" charset="0"/>
                <a:cs typeface="Times New Roman" panose="02020603050405020304" pitchFamily="18" charset="0"/>
              </a:rPr>
              <a:t>GSL determined 5 basic design premises based upon years of research, study, and modeling work</a:t>
            </a:r>
            <a:endParaRPr lang="en-US" sz="2400" b="1" dirty="0">
              <a:ea typeface="Calibri" panose="020F0502020204030204" pitchFamily="34" charset="0"/>
              <a:cs typeface="Times New Roman" panose="02020603050405020304" pitchFamily="18" charset="0"/>
            </a:endParaRPr>
          </a:p>
          <a:p>
            <a:pPr marL="685800">
              <a:lnSpc>
                <a:spcPct val="107000"/>
              </a:lnSpc>
            </a:pPr>
            <a:r>
              <a:rPr lang="en-US" sz="2000" dirty="0">
                <a:solidFill>
                  <a:srgbClr val="000000"/>
                </a:solidFill>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514350" indent="-514350" algn="just">
              <a:lnSpc>
                <a:spcPct val="107000"/>
              </a:lnSpc>
              <a:spcBef>
                <a:spcPts val="600"/>
              </a:spcBef>
              <a:spcAft>
                <a:spcPts val="1200"/>
              </a:spcAft>
              <a:buClr>
                <a:srgbClr val="FF0000"/>
              </a:buClr>
              <a:buSzPct val="98000"/>
              <a:buFont typeface="Arial" panose="020B0604020202020204" pitchFamily="34" charset="0"/>
              <a:buChar char="•"/>
              <a:tabLst>
                <a:tab pos="685800" algn="l"/>
              </a:tabLst>
            </a:pPr>
            <a:r>
              <a:rPr lang="en-US" sz="2800" dirty="0">
                <a:ea typeface="Calibri" panose="020F0502020204030204" pitchFamily="34" charset="0"/>
                <a:cs typeface="Times New Roman" panose="02020603050405020304" pitchFamily="18" charset="0"/>
              </a:rPr>
              <a:t>Any system that </a:t>
            </a:r>
            <a:r>
              <a:rPr lang="en-US" sz="2800" u="sng" dirty="0">
                <a:ea typeface="Calibri" panose="020F0502020204030204" pitchFamily="34" charset="0"/>
                <a:cs typeface="Times New Roman" panose="02020603050405020304" pitchFamily="18" charset="0"/>
              </a:rPr>
              <a:t>harvests hot water or steam </a:t>
            </a:r>
            <a:r>
              <a:rPr lang="en-US" sz="2800" dirty="0">
                <a:ea typeface="Calibri" panose="020F0502020204030204" pitchFamily="34" charset="0"/>
                <a:cs typeface="Times New Roman" panose="02020603050405020304" pitchFamily="18" charset="0"/>
              </a:rPr>
              <a:t>(e.g. conventional geothermal and EGS) will not scale</a:t>
            </a:r>
          </a:p>
          <a:p>
            <a:pPr marL="514350" indent="-514350" algn="just">
              <a:lnSpc>
                <a:spcPct val="107000"/>
              </a:lnSpc>
              <a:spcBef>
                <a:spcPts val="600"/>
              </a:spcBef>
              <a:spcAft>
                <a:spcPts val="1200"/>
              </a:spcAft>
              <a:buClr>
                <a:srgbClr val="FF0000"/>
              </a:buClr>
              <a:buSzPct val="98000"/>
              <a:buFont typeface="Arial" panose="020B0604020202020204" pitchFamily="34" charset="0"/>
              <a:buChar char="•"/>
              <a:tabLst>
                <a:tab pos="685800" algn="l"/>
              </a:tabLst>
            </a:pPr>
            <a:r>
              <a:rPr lang="en-US" sz="2800" dirty="0">
                <a:ea typeface="Calibri" panose="020F0502020204030204" pitchFamily="34" charset="0"/>
                <a:cs typeface="Times New Roman" panose="02020603050405020304" pitchFamily="18" charset="0"/>
              </a:rPr>
              <a:t>Any system that </a:t>
            </a:r>
            <a:r>
              <a:rPr lang="en-US" sz="2800" u="sng" dirty="0">
                <a:ea typeface="Calibri" panose="020F0502020204030204" pitchFamily="34" charset="0"/>
                <a:cs typeface="Times New Roman" panose="02020603050405020304" pitchFamily="18" charset="0"/>
              </a:rPr>
              <a:t>depends on the intrinsic thermal conductivity of the rock formation </a:t>
            </a:r>
            <a:r>
              <a:rPr lang="en-US" sz="2800" dirty="0">
                <a:ea typeface="Calibri" panose="020F0502020204030204" pitchFamily="34" charset="0"/>
                <a:cs typeface="Times New Roman" panose="02020603050405020304" pitchFamily="18" charset="0"/>
              </a:rPr>
              <a:t>will not scale</a:t>
            </a:r>
          </a:p>
          <a:p>
            <a:pPr marL="514350" indent="-514350" algn="just">
              <a:lnSpc>
                <a:spcPct val="107000"/>
              </a:lnSpc>
              <a:spcBef>
                <a:spcPts val="600"/>
              </a:spcBef>
              <a:spcAft>
                <a:spcPts val="1200"/>
              </a:spcAft>
              <a:buClr>
                <a:srgbClr val="FF0000"/>
              </a:buClr>
              <a:buSzPct val="98000"/>
              <a:buFont typeface="Arial" panose="020B0604020202020204" pitchFamily="34" charset="0"/>
              <a:buChar char="•"/>
              <a:tabLst>
                <a:tab pos="685800" algn="l"/>
              </a:tabLst>
            </a:pPr>
            <a:r>
              <a:rPr lang="en-US" sz="2800" dirty="0">
                <a:ea typeface="Calibri" panose="020F0502020204030204" pitchFamily="34" charset="0"/>
                <a:cs typeface="Times New Roman" panose="02020603050405020304" pitchFamily="18" charset="0"/>
              </a:rPr>
              <a:t>Any system that </a:t>
            </a:r>
            <a:r>
              <a:rPr lang="en-US" sz="2800" u="sng" dirty="0">
                <a:ea typeface="Calibri" panose="020F0502020204030204" pitchFamily="34" charset="0"/>
                <a:cs typeface="Times New Roman" panose="02020603050405020304" pitchFamily="18" charset="0"/>
              </a:rPr>
              <a:t>operates at ≤ 200°C </a:t>
            </a:r>
            <a:r>
              <a:rPr lang="en-US" sz="2800" dirty="0">
                <a:ea typeface="Calibri" panose="020F0502020204030204" pitchFamily="34" charset="0"/>
                <a:cs typeface="Times New Roman" panose="02020603050405020304" pitchFamily="18" charset="0"/>
              </a:rPr>
              <a:t>will not scale</a:t>
            </a:r>
          </a:p>
          <a:p>
            <a:pPr marL="514350" indent="-514350" algn="just">
              <a:lnSpc>
                <a:spcPct val="107000"/>
              </a:lnSpc>
              <a:spcBef>
                <a:spcPts val="600"/>
              </a:spcBef>
              <a:spcAft>
                <a:spcPts val="1200"/>
              </a:spcAft>
              <a:buClr>
                <a:srgbClr val="FF0000"/>
              </a:buClr>
              <a:buSzPct val="98000"/>
              <a:buFont typeface="Arial" panose="020B0604020202020204" pitchFamily="34" charset="0"/>
              <a:buChar char="•"/>
              <a:tabLst>
                <a:tab pos="685800" algn="l"/>
              </a:tabLst>
            </a:pPr>
            <a:r>
              <a:rPr lang="en-US" sz="2800" dirty="0">
                <a:ea typeface="Calibri" panose="020F0502020204030204" pitchFamily="34" charset="0"/>
                <a:cs typeface="Times New Roman" panose="02020603050405020304" pitchFamily="18" charset="0"/>
              </a:rPr>
              <a:t>Any system that </a:t>
            </a:r>
            <a:r>
              <a:rPr lang="en-US" sz="2800" u="sng" dirty="0">
                <a:ea typeface="Calibri" panose="020F0502020204030204" pitchFamily="34" charset="0"/>
                <a:cs typeface="Times New Roman" panose="02020603050405020304" pitchFamily="18" charset="0"/>
              </a:rPr>
              <a:t>lacks thermo-conductive grout penetrating into the formation </a:t>
            </a:r>
            <a:r>
              <a:rPr lang="en-US" sz="2800" dirty="0">
                <a:ea typeface="Calibri" panose="020F0502020204030204" pitchFamily="34" charset="0"/>
                <a:cs typeface="Times New Roman" panose="02020603050405020304" pitchFamily="18" charset="0"/>
              </a:rPr>
              <a:t>will not scale</a:t>
            </a:r>
          </a:p>
          <a:p>
            <a:pPr marL="514350" indent="-514350" algn="just">
              <a:lnSpc>
                <a:spcPct val="107000"/>
              </a:lnSpc>
              <a:spcBef>
                <a:spcPts val="600"/>
              </a:spcBef>
              <a:spcAft>
                <a:spcPts val="1200"/>
              </a:spcAft>
              <a:buClr>
                <a:srgbClr val="FF0000"/>
              </a:buClr>
              <a:buSzPct val="98000"/>
              <a:buFont typeface="Arial" panose="020B0604020202020204" pitchFamily="34" charset="0"/>
              <a:buChar char="•"/>
              <a:tabLst>
                <a:tab pos="685800" algn="l"/>
              </a:tabLst>
            </a:pPr>
            <a:r>
              <a:rPr lang="en-US" sz="2800" dirty="0">
                <a:ea typeface="Calibri" panose="020F0502020204030204" pitchFamily="34" charset="0"/>
                <a:cs typeface="Times New Roman" panose="02020603050405020304" pitchFamily="18" charset="0"/>
              </a:rPr>
              <a:t>Any </a:t>
            </a:r>
            <a:r>
              <a:rPr lang="en-US" sz="2800" u="sng" dirty="0">
                <a:ea typeface="Calibri" panose="020F0502020204030204" pitchFamily="34" charset="0"/>
                <a:cs typeface="Times New Roman" panose="02020603050405020304" pitchFamily="18" charset="0"/>
              </a:rPr>
              <a:t>closed loop system w/o sufficient length in the target temperature zone </a:t>
            </a:r>
            <a:r>
              <a:rPr lang="en-US" sz="2800" dirty="0">
                <a:ea typeface="Calibri" panose="020F0502020204030204" pitchFamily="34" charset="0"/>
                <a:cs typeface="Times New Roman" panose="02020603050405020304" pitchFamily="18" charset="0"/>
              </a:rPr>
              <a:t>will not scale </a:t>
            </a:r>
          </a:p>
          <a:p>
            <a:pPr algn="ctr">
              <a:lnSpc>
                <a:spcPct val="107000"/>
              </a:lnSpc>
              <a:spcAft>
                <a:spcPts val="1200"/>
              </a:spcAft>
              <a:buClr>
                <a:srgbClr val="FF0000"/>
              </a:buClr>
              <a:buSzPts val="1000"/>
              <a:tabLst>
                <a:tab pos="685800" algn="l"/>
              </a:tabLst>
            </a:pPr>
            <a:endParaRPr lang="en-US" sz="1100" b="1" dirty="0">
              <a:ea typeface="Calibri" panose="020F0502020204030204" pitchFamily="34" charset="0"/>
              <a:cs typeface="Times New Roman" panose="02020603050405020304" pitchFamily="18" charset="0"/>
            </a:endParaRPr>
          </a:p>
          <a:p>
            <a:pPr algn="ctr">
              <a:lnSpc>
                <a:spcPct val="107000"/>
              </a:lnSpc>
              <a:spcAft>
                <a:spcPts val="1200"/>
              </a:spcAft>
              <a:buClr>
                <a:srgbClr val="FF0000"/>
              </a:buClr>
              <a:buSzPts val="1000"/>
              <a:tabLst>
                <a:tab pos="685800" algn="l"/>
              </a:tabLst>
            </a:pPr>
            <a:endParaRPr lang="en-US" sz="2800" b="1" u="sng" dirty="0">
              <a:solidFill>
                <a:srgbClr val="FF0000"/>
              </a:solidFill>
              <a:ea typeface="Calibri" panose="020F0502020204030204" pitchFamily="34" charset="0"/>
              <a:cs typeface="Times New Roman" panose="02020603050405020304" pitchFamily="18" charset="0"/>
            </a:endParaRPr>
          </a:p>
          <a:p>
            <a:pPr algn="ctr">
              <a:lnSpc>
                <a:spcPct val="107000"/>
              </a:lnSpc>
              <a:spcAft>
                <a:spcPts val="1200"/>
              </a:spcAft>
              <a:buClr>
                <a:srgbClr val="FF0000"/>
              </a:buClr>
              <a:buSzPts val="1000"/>
              <a:tabLst>
                <a:tab pos="685800" algn="l"/>
              </a:tabLst>
            </a:pPr>
            <a:r>
              <a:rPr lang="en-US" sz="3200" b="1" u="sng" dirty="0">
                <a:solidFill>
                  <a:srgbClr val="FF0000"/>
                </a:solidFill>
                <a:ea typeface="Calibri" panose="020F0502020204030204" pitchFamily="34" charset="0"/>
                <a:cs typeface="Times New Roman" panose="02020603050405020304" pitchFamily="18" charset="0"/>
              </a:rPr>
              <a:t>Each</a:t>
            </a:r>
            <a:r>
              <a:rPr lang="en-US" sz="3200" b="1" dirty="0">
                <a:solidFill>
                  <a:srgbClr val="FF0000"/>
                </a:solidFill>
                <a:ea typeface="Calibri" panose="020F0502020204030204" pitchFamily="34" charset="0"/>
                <a:cs typeface="Times New Roman" panose="02020603050405020304" pitchFamily="18" charset="0"/>
              </a:rPr>
              <a:t> of these is a fatal flaw to scalable global exploitation of geothermal resources</a:t>
            </a:r>
          </a:p>
          <a:p>
            <a:pPr algn="ctr">
              <a:lnSpc>
                <a:spcPct val="107000"/>
              </a:lnSpc>
              <a:spcAft>
                <a:spcPts val="1200"/>
              </a:spcAft>
              <a:buClr>
                <a:srgbClr val="FF0000"/>
              </a:buClr>
              <a:buSzPts val="1000"/>
              <a:tabLst>
                <a:tab pos="685800" algn="l"/>
              </a:tabLst>
            </a:pPr>
            <a:endParaRPr lang="en-US" sz="2800" b="1" dirty="0">
              <a:solidFill>
                <a:srgbClr val="FF0000"/>
              </a:solidFill>
              <a:ea typeface="Calibri" panose="020F0502020204030204" pitchFamily="34" charset="0"/>
              <a:cs typeface="Times New Roman" panose="02020603050405020304" pitchFamily="18" charset="0"/>
            </a:endParaRPr>
          </a:p>
          <a:p>
            <a:pPr algn="ctr">
              <a:lnSpc>
                <a:spcPct val="107000"/>
              </a:lnSpc>
              <a:spcAft>
                <a:spcPts val="1200"/>
              </a:spcAft>
              <a:buClr>
                <a:srgbClr val="FF0000"/>
              </a:buClr>
              <a:buSzPts val="1000"/>
              <a:tabLst>
                <a:tab pos="685800" algn="l"/>
              </a:tabLst>
            </a:pPr>
            <a:endParaRPr lang="en-US" sz="2400" b="1"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42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grpSp>
        <p:nvGrpSpPr>
          <p:cNvPr id="2" name="Group 2"/>
          <p:cNvGrpSpPr/>
          <p:nvPr/>
        </p:nvGrpSpPr>
        <p:grpSpPr>
          <a:xfrm>
            <a:off x="1040202" y="486772"/>
            <a:ext cx="12233723" cy="2445305"/>
            <a:chOff x="0" y="-722571"/>
            <a:chExt cx="16311631" cy="3260407"/>
          </a:xfrm>
        </p:grpSpPr>
        <p:sp>
          <p:nvSpPr>
            <p:cNvPr id="3" name="TextBox 3"/>
            <p:cNvSpPr txBox="1"/>
            <p:nvPr/>
          </p:nvSpPr>
          <p:spPr>
            <a:xfrm>
              <a:off x="1762664" y="-722571"/>
              <a:ext cx="14548967" cy="1491948"/>
            </a:xfrm>
            <a:prstGeom prst="rect">
              <a:avLst/>
            </a:prstGeom>
          </p:spPr>
          <p:txBody>
            <a:bodyPr lIns="0" tIns="0" rIns="0" bIns="0" rtlCol="0" anchor="t">
              <a:spAutoFit/>
            </a:bodyPr>
            <a:lstStyle/>
            <a:p>
              <a:pPr marL="0" lvl="0" indent="0" algn="l">
                <a:lnSpc>
                  <a:spcPts val="9119"/>
                </a:lnSpc>
                <a:spcBef>
                  <a:spcPct val="0"/>
                </a:spcBef>
              </a:pPr>
              <a:r>
                <a:rPr lang="en-US" sz="6000" spc="-488" dirty="0">
                  <a:solidFill>
                    <a:srgbClr val="006600"/>
                  </a:solidFill>
                  <a:latin typeface="+mj-lt"/>
                </a:rPr>
                <a:t>Harnessing GeoHeat</a:t>
              </a:r>
              <a:r>
                <a:rPr lang="en-US" sz="6000" spc="-488" baseline="40000" dirty="0">
                  <a:solidFill>
                    <a:srgbClr val="006600"/>
                  </a:solidFill>
                  <a:latin typeface="+mj-lt"/>
                </a:rPr>
                <a:t>TM</a:t>
              </a:r>
            </a:p>
          </p:txBody>
        </p:sp>
        <p:sp>
          <p:nvSpPr>
            <p:cNvPr id="4" name="TextBox 4"/>
            <p:cNvSpPr txBox="1"/>
            <p:nvPr/>
          </p:nvSpPr>
          <p:spPr>
            <a:xfrm>
              <a:off x="0" y="1999991"/>
              <a:ext cx="14548967" cy="537845"/>
            </a:xfrm>
            <a:prstGeom prst="rect">
              <a:avLst/>
            </a:prstGeom>
          </p:spPr>
          <p:txBody>
            <a:bodyPr lIns="0" tIns="0" rIns="0" bIns="0" rtlCol="0" anchor="t">
              <a:spAutoFit/>
            </a:bodyPr>
            <a:lstStyle/>
            <a:p>
              <a:pPr marL="0" lvl="0" indent="0" algn="l">
                <a:lnSpc>
                  <a:spcPts val="3120"/>
                </a:lnSpc>
                <a:spcBef>
                  <a:spcPct val="0"/>
                </a:spcBef>
              </a:pPr>
              <a:r>
                <a:rPr lang="en-US" sz="2600" spc="260">
                  <a:solidFill>
                    <a:srgbClr val="C1A480"/>
                  </a:solidFill>
                  <a:latin typeface="Open Sans 1 Bold"/>
                </a:rPr>
                <a:t>GEOTHERMIC PROPRIETARY HEAT HARVESTING SYSTEM</a:t>
              </a:r>
            </a:p>
          </p:txBody>
        </p:sp>
      </p:grpSp>
      <p:sp>
        <p:nvSpPr>
          <p:cNvPr id="6" name="AutoShape 6"/>
          <p:cNvSpPr/>
          <p:nvPr/>
        </p:nvSpPr>
        <p:spPr>
          <a:xfrm rot="5400000">
            <a:off x="6300802" y="3009456"/>
            <a:ext cx="9525" cy="5115463"/>
          </a:xfrm>
          <a:prstGeom prst="rect">
            <a:avLst/>
          </a:prstGeom>
          <a:solidFill>
            <a:srgbClr val="151715"/>
          </a:solidFill>
        </p:spPr>
      </p:sp>
      <p:pic>
        <p:nvPicPr>
          <p:cNvPr id="7" name="Picture 7"/>
          <p:cNvPicPr>
            <a:picLocks noChangeAspect="1"/>
          </p:cNvPicPr>
          <p:nvPr/>
        </p:nvPicPr>
        <p:blipFill>
          <a:blip r:embed="rId2"/>
          <a:srcRect/>
          <a:stretch>
            <a:fillRect/>
          </a:stretch>
        </p:blipFill>
        <p:spPr>
          <a:xfrm>
            <a:off x="11372779" y="682774"/>
            <a:ext cx="5407974" cy="8793453"/>
          </a:xfrm>
          <a:prstGeom prst="rect">
            <a:avLst/>
          </a:prstGeom>
        </p:spPr>
      </p:pic>
      <p:grpSp>
        <p:nvGrpSpPr>
          <p:cNvPr id="9" name="Group 9"/>
          <p:cNvGrpSpPr/>
          <p:nvPr/>
        </p:nvGrpSpPr>
        <p:grpSpPr>
          <a:xfrm>
            <a:off x="1763449" y="3833955"/>
            <a:ext cx="8078311" cy="1342565"/>
            <a:chOff x="0" y="0"/>
            <a:chExt cx="10771082" cy="1790087"/>
          </a:xfrm>
        </p:grpSpPr>
        <p:sp>
          <p:nvSpPr>
            <p:cNvPr id="10" name="TextBox 10"/>
            <p:cNvSpPr txBox="1"/>
            <p:nvPr/>
          </p:nvSpPr>
          <p:spPr>
            <a:xfrm>
              <a:off x="0" y="28575"/>
              <a:ext cx="10771082" cy="581025"/>
            </a:xfrm>
            <a:prstGeom prst="rect">
              <a:avLst/>
            </a:prstGeom>
          </p:spPr>
          <p:txBody>
            <a:bodyPr lIns="0" tIns="0" rIns="0" bIns="0" rtlCol="0" anchor="t">
              <a:spAutoFit/>
            </a:bodyPr>
            <a:lstStyle/>
            <a:p>
              <a:pPr marL="0" lvl="0" indent="0" algn="just">
                <a:lnSpc>
                  <a:spcPts val="3300"/>
                </a:lnSpc>
                <a:spcBef>
                  <a:spcPct val="0"/>
                </a:spcBef>
              </a:pPr>
              <a:r>
                <a:rPr lang="en-US" sz="3000">
                  <a:solidFill>
                    <a:srgbClr val="151715"/>
                  </a:solidFill>
                  <a:latin typeface="Open Sans 1 Bold"/>
                </a:rPr>
                <a:t>ABOVE GROUND</a:t>
              </a:r>
            </a:p>
          </p:txBody>
        </p:sp>
        <p:sp>
          <p:nvSpPr>
            <p:cNvPr id="11" name="TextBox 11"/>
            <p:cNvSpPr txBox="1"/>
            <p:nvPr/>
          </p:nvSpPr>
          <p:spPr>
            <a:xfrm>
              <a:off x="0" y="695347"/>
              <a:ext cx="10771082" cy="1094740"/>
            </a:xfrm>
            <a:prstGeom prst="rect">
              <a:avLst/>
            </a:prstGeom>
          </p:spPr>
          <p:txBody>
            <a:bodyPr lIns="0" tIns="0" rIns="0" bIns="0" rtlCol="0" anchor="t">
              <a:spAutoFit/>
            </a:bodyPr>
            <a:lstStyle/>
            <a:p>
              <a:pPr algn="l">
                <a:lnSpc>
                  <a:spcPts val="3359"/>
                </a:lnSpc>
              </a:pPr>
              <a:r>
                <a:rPr lang="en-US" sz="2399">
                  <a:solidFill>
                    <a:srgbClr val="151715"/>
                  </a:solidFill>
                  <a:latin typeface="Open Sans Light 2"/>
                </a:rPr>
                <a:t>Conventional equipment for power and industrial processes</a:t>
              </a:r>
            </a:p>
          </p:txBody>
        </p:sp>
      </p:grpSp>
      <p:grpSp>
        <p:nvGrpSpPr>
          <p:cNvPr id="12" name="Group 12"/>
          <p:cNvGrpSpPr/>
          <p:nvPr/>
        </p:nvGrpSpPr>
        <p:grpSpPr>
          <a:xfrm>
            <a:off x="1763449" y="6229893"/>
            <a:ext cx="8703525" cy="2196005"/>
            <a:chOff x="0" y="0"/>
            <a:chExt cx="11604700" cy="2928007"/>
          </a:xfrm>
        </p:grpSpPr>
        <p:sp>
          <p:nvSpPr>
            <p:cNvPr id="13" name="TextBox 13"/>
            <p:cNvSpPr txBox="1"/>
            <p:nvPr/>
          </p:nvSpPr>
          <p:spPr>
            <a:xfrm>
              <a:off x="0" y="28575"/>
              <a:ext cx="11604700" cy="581025"/>
            </a:xfrm>
            <a:prstGeom prst="rect">
              <a:avLst/>
            </a:prstGeom>
          </p:spPr>
          <p:txBody>
            <a:bodyPr lIns="0" tIns="0" rIns="0" bIns="0" rtlCol="0" anchor="t">
              <a:spAutoFit/>
            </a:bodyPr>
            <a:lstStyle/>
            <a:p>
              <a:pPr marL="0" lvl="0" indent="0" algn="just">
                <a:lnSpc>
                  <a:spcPts val="3300"/>
                </a:lnSpc>
                <a:spcBef>
                  <a:spcPct val="0"/>
                </a:spcBef>
              </a:pPr>
              <a:r>
                <a:rPr lang="en-US" sz="3000">
                  <a:solidFill>
                    <a:srgbClr val="151715"/>
                  </a:solidFill>
                  <a:latin typeface="Open Sans 1 Bold"/>
                </a:rPr>
                <a:t>BELOW GROUND</a:t>
              </a:r>
            </a:p>
          </p:txBody>
        </p:sp>
        <p:sp>
          <p:nvSpPr>
            <p:cNvPr id="14" name="TextBox 14"/>
            <p:cNvSpPr txBox="1"/>
            <p:nvPr/>
          </p:nvSpPr>
          <p:spPr>
            <a:xfrm>
              <a:off x="0" y="695347"/>
              <a:ext cx="11604700" cy="2232660"/>
            </a:xfrm>
            <a:prstGeom prst="rect">
              <a:avLst/>
            </a:prstGeom>
          </p:spPr>
          <p:txBody>
            <a:bodyPr lIns="0" tIns="0" rIns="0" bIns="0" rtlCol="0" anchor="t">
              <a:spAutoFit/>
            </a:bodyPr>
            <a:lstStyle/>
            <a:p>
              <a:pPr algn="l">
                <a:lnSpc>
                  <a:spcPts val="3359"/>
                </a:lnSpc>
              </a:pPr>
              <a:r>
                <a:rPr lang="en-US" sz="2399">
                  <a:solidFill>
                    <a:srgbClr val="151715"/>
                  </a:solidFill>
                  <a:latin typeface="Open Sans Light 2"/>
                </a:rPr>
                <a:t>Multiple closed loop “heat harvesters” absorb heat at depth and cycle 300°C+ water to a heat exchanger at the surface</a:t>
              </a:r>
            </a:p>
            <a:p>
              <a:pPr algn="l">
                <a:lnSpc>
                  <a:spcPts val="3359"/>
                </a:lnSpc>
              </a:pPr>
              <a:endParaRPr lang="en-US" sz="2399">
                <a:solidFill>
                  <a:srgbClr val="151715"/>
                </a:solidFill>
                <a:latin typeface="Open Sans Light 2"/>
              </a:endParaRPr>
            </a:p>
            <a:p>
              <a:pPr algn="l">
                <a:lnSpc>
                  <a:spcPts val="3359"/>
                </a:lnSpc>
              </a:pPr>
              <a:r>
                <a:rPr lang="en-US" sz="2399">
                  <a:solidFill>
                    <a:srgbClr val="151715"/>
                  </a:solidFill>
                  <a:latin typeface="Open Sans Light 2"/>
                </a:rPr>
                <a:t>At 3-7 km deep, the target rock temperature is about 350°C</a:t>
              </a:r>
            </a:p>
          </p:txBody>
        </p:sp>
      </p:grpSp>
      <p:grpSp>
        <p:nvGrpSpPr>
          <p:cNvPr id="15" name="Group 19">
            <a:extLst>
              <a:ext uri="{FF2B5EF4-FFF2-40B4-BE49-F238E27FC236}">
                <a16:creationId xmlns:a16="http://schemas.microsoft.com/office/drawing/2014/main" id="{0E5A6B4B-F447-4129-A1DA-D7B6319A945A}"/>
              </a:ext>
            </a:extLst>
          </p:cNvPr>
          <p:cNvGrpSpPr/>
          <p:nvPr/>
        </p:nvGrpSpPr>
        <p:grpSpPr>
          <a:xfrm>
            <a:off x="1752600" y="9163050"/>
            <a:ext cx="7834868" cy="625348"/>
            <a:chOff x="0" y="0"/>
            <a:chExt cx="10446491" cy="833797"/>
          </a:xfrm>
        </p:grpSpPr>
        <p:sp>
          <p:nvSpPr>
            <p:cNvPr id="16" name="AutoShape 20">
              <a:extLst>
                <a:ext uri="{FF2B5EF4-FFF2-40B4-BE49-F238E27FC236}">
                  <a16:creationId xmlns:a16="http://schemas.microsoft.com/office/drawing/2014/main" id="{A9372AE2-B408-4AED-B95E-95D2E7C1D355}"/>
                </a:ext>
              </a:extLst>
            </p:cNvPr>
            <p:cNvSpPr/>
            <p:nvPr/>
          </p:nvSpPr>
          <p:spPr>
            <a:xfrm rot="5400000">
              <a:off x="5216896" y="-5216896"/>
              <a:ext cx="12700" cy="10446491"/>
            </a:xfrm>
            <a:prstGeom prst="rect">
              <a:avLst/>
            </a:prstGeom>
            <a:solidFill>
              <a:srgbClr val="151715"/>
            </a:solidFill>
          </p:spPr>
        </p:sp>
        <p:sp>
          <p:nvSpPr>
            <p:cNvPr id="17" name="TextBox 21">
              <a:extLst>
                <a:ext uri="{FF2B5EF4-FFF2-40B4-BE49-F238E27FC236}">
                  <a16:creationId xmlns:a16="http://schemas.microsoft.com/office/drawing/2014/main" id="{26BC4BD1-9809-414B-B932-8DD1F0BBC2C3}"/>
                </a:ext>
              </a:extLst>
            </p:cNvPr>
            <p:cNvSpPr txBox="1"/>
            <p:nvPr/>
          </p:nvSpPr>
          <p:spPr>
            <a:xfrm>
              <a:off x="0" y="496583"/>
              <a:ext cx="10446491" cy="337214"/>
            </a:xfrm>
            <a:prstGeom prst="rect">
              <a:avLst/>
            </a:prstGeom>
          </p:spPr>
          <p:txBody>
            <a:bodyPr lIns="0" tIns="0" rIns="0" bIns="0" rtlCol="0" anchor="t">
              <a:spAutoFit/>
            </a:bodyPr>
            <a:lstStyle/>
            <a:p>
              <a:pPr>
                <a:lnSpc>
                  <a:spcPts val="1980"/>
                </a:lnSpc>
              </a:pPr>
              <a:r>
                <a:rPr lang="en-US" sz="1800" dirty="0">
                  <a:solidFill>
                    <a:srgbClr val="151715"/>
                  </a:solidFill>
                  <a:latin typeface="Open Sans 1"/>
                </a:rPr>
                <a:t>2021 Geothermic Solution LLC. Confidential, for limited distribution only.</a:t>
              </a:r>
            </a:p>
          </p:txBody>
        </p:sp>
      </p:grpSp>
    </p:spTree>
    <p:extLst>
      <p:ext uri="{BB962C8B-B14F-4D97-AF65-F5344CB8AC3E}">
        <p14:creationId xmlns:p14="http://schemas.microsoft.com/office/powerpoint/2010/main" val="397692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334000" y="1791416"/>
            <a:ext cx="10700571" cy="7530527"/>
          </a:xfrm>
          <a:prstGeom prst="rect">
            <a:avLst/>
          </a:prstGeom>
        </p:spPr>
      </p:pic>
      <p:sp>
        <p:nvSpPr>
          <p:cNvPr id="5" name="TextBox 5"/>
          <p:cNvSpPr txBox="1"/>
          <p:nvPr/>
        </p:nvSpPr>
        <p:spPr>
          <a:xfrm>
            <a:off x="433138" y="562958"/>
            <a:ext cx="17421723" cy="789832"/>
          </a:xfrm>
          <a:prstGeom prst="rect">
            <a:avLst/>
          </a:prstGeom>
        </p:spPr>
        <p:txBody>
          <a:bodyPr wrap="square" lIns="0" tIns="0" rIns="0" bIns="0" rtlCol="0" anchor="t">
            <a:spAutoFit/>
          </a:bodyPr>
          <a:lstStyle/>
          <a:p>
            <a:pPr marL="0" lvl="0" indent="0" algn="l">
              <a:lnSpc>
                <a:spcPts val="6120"/>
              </a:lnSpc>
              <a:spcBef>
                <a:spcPct val="0"/>
              </a:spcBef>
            </a:pPr>
            <a:r>
              <a:rPr lang="en-US" sz="6000" spc="-252" dirty="0">
                <a:solidFill>
                  <a:srgbClr val="006600"/>
                </a:solidFill>
                <a:latin typeface="Calibri Light" panose="020F0302020204030204" pitchFamily="34" charset="0"/>
              </a:rPr>
              <a:t>Power Output Increases &amp; CapEx decreases with Temperature</a:t>
            </a:r>
          </a:p>
        </p:txBody>
      </p:sp>
      <p:sp>
        <p:nvSpPr>
          <p:cNvPr id="7" name="TextBox 7"/>
          <p:cNvSpPr txBox="1"/>
          <p:nvPr/>
        </p:nvSpPr>
        <p:spPr>
          <a:xfrm rot="-5400000">
            <a:off x="3762899" y="5559847"/>
            <a:ext cx="2652083" cy="302895"/>
          </a:xfrm>
          <a:prstGeom prst="rect">
            <a:avLst/>
          </a:prstGeom>
        </p:spPr>
        <p:txBody>
          <a:bodyPr lIns="0" tIns="0" rIns="0" bIns="0" rtlCol="0" anchor="t">
            <a:spAutoFit/>
          </a:bodyPr>
          <a:lstStyle/>
          <a:p>
            <a:pPr algn="ctr">
              <a:lnSpc>
                <a:spcPts val="2519"/>
              </a:lnSpc>
            </a:pPr>
            <a:r>
              <a:rPr lang="en-US" sz="1799" dirty="0">
                <a:solidFill>
                  <a:srgbClr val="000000"/>
                </a:solidFill>
                <a:latin typeface="Open Sans 2"/>
              </a:rPr>
              <a:t>Net Power (W)</a:t>
            </a:r>
          </a:p>
        </p:txBody>
      </p:sp>
      <p:sp>
        <p:nvSpPr>
          <p:cNvPr id="8" name="TextBox 8"/>
          <p:cNvSpPr txBox="1"/>
          <p:nvPr/>
        </p:nvSpPr>
        <p:spPr>
          <a:xfrm>
            <a:off x="9358243" y="9304728"/>
            <a:ext cx="2652083" cy="302895"/>
          </a:xfrm>
          <a:prstGeom prst="rect">
            <a:avLst/>
          </a:prstGeom>
        </p:spPr>
        <p:txBody>
          <a:bodyPr lIns="0" tIns="0" rIns="0" bIns="0" rtlCol="0" anchor="t">
            <a:spAutoFit/>
          </a:bodyPr>
          <a:lstStyle/>
          <a:p>
            <a:pPr algn="ctr">
              <a:lnSpc>
                <a:spcPts val="2519"/>
              </a:lnSpc>
            </a:pPr>
            <a:r>
              <a:rPr lang="en-US" sz="1799" dirty="0">
                <a:solidFill>
                  <a:srgbClr val="000000"/>
                </a:solidFill>
                <a:latin typeface="Open Sans 2"/>
              </a:rPr>
              <a:t>Temperature (C)</a:t>
            </a:r>
          </a:p>
        </p:txBody>
      </p:sp>
      <p:sp>
        <p:nvSpPr>
          <p:cNvPr id="9" name="TextBox 9"/>
          <p:cNvSpPr txBox="1"/>
          <p:nvPr/>
        </p:nvSpPr>
        <p:spPr>
          <a:xfrm>
            <a:off x="762000" y="3203121"/>
            <a:ext cx="3627227" cy="3017520"/>
          </a:xfrm>
          <a:prstGeom prst="rect">
            <a:avLst/>
          </a:prstGeom>
        </p:spPr>
        <p:txBody>
          <a:bodyPr lIns="0" tIns="0" rIns="0" bIns="0" rtlCol="0" anchor="t">
            <a:spAutoFit/>
          </a:bodyPr>
          <a:lstStyle/>
          <a:p>
            <a:pPr marL="0" lvl="0" indent="0" algn="r">
              <a:lnSpc>
                <a:spcPts val="5980"/>
              </a:lnSpc>
            </a:pPr>
            <a:r>
              <a:rPr lang="en-US" sz="4600" spc="-193" dirty="0">
                <a:solidFill>
                  <a:srgbClr val="151715"/>
                </a:solidFill>
                <a:latin typeface="+mj-lt"/>
              </a:rPr>
              <a:t>5x the power output of conventional geothermal</a:t>
            </a:r>
          </a:p>
        </p:txBody>
      </p:sp>
      <p:sp>
        <p:nvSpPr>
          <p:cNvPr id="10" name="TextBox 10"/>
          <p:cNvSpPr txBox="1"/>
          <p:nvPr/>
        </p:nvSpPr>
        <p:spPr>
          <a:xfrm>
            <a:off x="11066659" y="9760569"/>
            <a:ext cx="5349495" cy="302895"/>
          </a:xfrm>
          <a:prstGeom prst="rect">
            <a:avLst/>
          </a:prstGeom>
        </p:spPr>
        <p:txBody>
          <a:bodyPr lIns="0" tIns="0" rIns="0" bIns="0" rtlCol="0" anchor="t">
            <a:spAutoFit/>
          </a:bodyPr>
          <a:lstStyle/>
          <a:p>
            <a:pPr algn="ctr">
              <a:lnSpc>
                <a:spcPts val="2519"/>
              </a:lnSpc>
            </a:pPr>
            <a:r>
              <a:rPr lang="en-US" sz="1799">
                <a:solidFill>
                  <a:srgbClr val="000000"/>
                </a:solidFill>
                <a:latin typeface="Open Sans 2"/>
              </a:rPr>
              <a:t>Source:  POWER Engineers Report to GSL 2017</a:t>
            </a:r>
          </a:p>
        </p:txBody>
      </p:sp>
      <p:grpSp>
        <p:nvGrpSpPr>
          <p:cNvPr id="11" name="Group 11"/>
          <p:cNvGrpSpPr/>
          <p:nvPr/>
        </p:nvGrpSpPr>
        <p:grpSpPr>
          <a:xfrm>
            <a:off x="8695819" y="8049542"/>
            <a:ext cx="3112072" cy="701040"/>
            <a:chOff x="0" y="0"/>
            <a:chExt cx="4149429" cy="934720"/>
          </a:xfrm>
        </p:grpSpPr>
        <p:sp>
          <p:nvSpPr>
            <p:cNvPr id="12" name="TextBox 12"/>
            <p:cNvSpPr txBox="1"/>
            <p:nvPr/>
          </p:nvSpPr>
          <p:spPr>
            <a:xfrm>
              <a:off x="0" y="28575"/>
              <a:ext cx="4149429" cy="906145"/>
            </a:xfrm>
            <a:prstGeom prst="rect">
              <a:avLst/>
            </a:prstGeom>
          </p:spPr>
          <p:txBody>
            <a:bodyPr lIns="0" tIns="0" rIns="0" bIns="0" rtlCol="0" anchor="t">
              <a:spAutoFit/>
            </a:bodyPr>
            <a:lstStyle/>
            <a:p>
              <a:pPr>
                <a:lnSpc>
                  <a:spcPts val="2640"/>
                </a:lnSpc>
              </a:pPr>
              <a:r>
                <a:rPr lang="en-US" sz="2400" spc="-62">
                  <a:solidFill>
                    <a:srgbClr val="C1A480"/>
                  </a:solidFill>
                  <a:latin typeface="Open Sans 1 Bold"/>
                </a:rPr>
                <a:t>150-200  C</a:t>
              </a:r>
            </a:p>
            <a:p>
              <a:pPr marL="0" lvl="0" indent="0">
                <a:lnSpc>
                  <a:spcPts val="2640"/>
                </a:lnSpc>
                <a:spcBef>
                  <a:spcPct val="0"/>
                </a:spcBef>
              </a:pPr>
              <a:r>
                <a:rPr lang="en-US" sz="2400" spc="-62">
                  <a:solidFill>
                    <a:srgbClr val="C1A480"/>
                  </a:solidFill>
                  <a:latin typeface="Open Sans 1"/>
                </a:rPr>
                <a:t>CONVENTIONAL</a:t>
              </a:r>
            </a:p>
          </p:txBody>
        </p:sp>
        <p:sp>
          <p:nvSpPr>
            <p:cNvPr id="13" name="TextBox 13"/>
            <p:cNvSpPr txBox="1"/>
            <p:nvPr/>
          </p:nvSpPr>
          <p:spPr>
            <a:xfrm>
              <a:off x="1467107" y="-12700"/>
              <a:ext cx="124037" cy="281940"/>
            </a:xfrm>
            <a:prstGeom prst="rect">
              <a:avLst/>
            </a:prstGeom>
          </p:spPr>
          <p:txBody>
            <a:bodyPr lIns="0" tIns="0" rIns="0" bIns="0" rtlCol="0" anchor="t">
              <a:spAutoFit/>
            </a:bodyPr>
            <a:lstStyle/>
            <a:p>
              <a:pPr algn="ctr">
                <a:lnSpc>
                  <a:spcPts val="1679"/>
                </a:lnSpc>
              </a:pPr>
              <a:r>
                <a:rPr lang="en-US" sz="1200">
                  <a:solidFill>
                    <a:srgbClr val="C1A480"/>
                  </a:solidFill>
                  <a:latin typeface="Arimo Bold"/>
                </a:rPr>
                <a:t>o</a:t>
              </a:r>
            </a:p>
          </p:txBody>
        </p:sp>
      </p:grpSp>
      <p:grpSp>
        <p:nvGrpSpPr>
          <p:cNvPr id="14" name="Group 14"/>
          <p:cNvGrpSpPr/>
          <p:nvPr/>
        </p:nvGrpSpPr>
        <p:grpSpPr>
          <a:xfrm>
            <a:off x="14322828" y="8049542"/>
            <a:ext cx="3112072" cy="701040"/>
            <a:chOff x="0" y="0"/>
            <a:chExt cx="4149429" cy="934720"/>
          </a:xfrm>
        </p:grpSpPr>
        <p:sp>
          <p:nvSpPr>
            <p:cNvPr id="15" name="TextBox 15"/>
            <p:cNvSpPr txBox="1"/>
            <p:nvPr/>
          </p:nvSpPr>
          <p:spPr>
            <a:xfrm>
              <a:off x="0" y="28575"/>
              <a:ext cx="4149429" cy="906145"/>
            </a:xfrm>
            <a:prstGeom prst="rect">
              <a:avLst/>
            </a:prstGeom>
          </p:spPr>
          <p:txBody>
            <a:bodyPr lIns="0" tIns="0" rIns="0" bIns="0" rtlCol="0" anchor="t">
              <a:spAutoFit/>
            </a:bodyPr>
            <a:lstStyle/>
            <a:p>
              <a:pPr>
                <a:lnSpc>
                  <a:spcPts val="2640"/>
                </a:lnSpc>
              </a:pPr>
              <a:r>
                <a:rPr lang="en-US" sz="2400" spc="-62">
                  <a:solidFill>
                    <a:srgbClr val="C1A480"/>
                  </a:solidFill>
                  <a:latin typeface="Open Sans 1 Bold"/>
                </a:rPr>
                <a:t>300-350  C</a:t>
              </a:r>
            </a:p>
            <a:p>
              <a:pPr marL="0" lvl="0" indent="0">
                <a:lnSpc>
                  <a:spcPts val="2640"/>
                </a:lnSpc>
                <a:spcBef>
                  <a:spcPct val="0"/>
                </a:spcBef>
              </a:pPr>
              <a:r>
                <a:rPr lang="en-US" sz="2400" spc="-62">
                  <a:solidFill>
                    <a:srgbClr val="C1A480"/>
                  </a:solidFill>
                  <a:latin typeface="Open Sans 1"/>
                </a:rPr>
                <a:t>GSL</a:t>
              </a:r>
            </a:p>
          </p:txBody>
        </p:sp>
        <p:sp>
          <p:nvSpPr>
            <p:cNvPr id="16" name="TextBox 16"/>
            <p:cNvSpPr txBox="1"/>
            <p:nvPr/>
          </p:nvSpPr>
          <p:spPr>
            <a:xfrm>
              <a:off x="1457429" y="-10191"/>
              <a:ext cx="124037" cy="281940"/>
            </a:xfrm>
            <a:prstGeom prst="rect">
              <a:avLst/>
            </a:prstGeom>
          </p:spPr>
          <p:txBody>
            <a:bodyPr lIns="0" tIns="0" rIns="0" bIns="0" rtlCol="0" anchor="t">
              <a:spAutoFit/>
            </a:bodyPr>
            <a:lstStyle/>
            <a:p>
              <a:pPr algn="ctr">
                <a:lnSpc>
                  <a:spcPts val="1679"/>
                </a:lnSpc>
              </a:pPr>
              <a:r>
                <a:rPr lang="en-US" sz="1200">
                  <a:solidFill>
                    <a:srgbClr val="C1A480"/>
                  </a:solidFill>
                  <a:latin typeface="Arimo Bold"/>
                </a:rPr>
                <a:t>o</a:t>
              </a:r>
            </a:p>
          </p:txBody>
        </p:sp>
      </p:grpSp>
      <p:sp>
        <p:nvSpPr>
          <p:cNvPr id="17" name="TextBox 7">
            <a:extLst>
              <a:ext uri="{FF2B5EF4-FFF2-40B4-BE49-F238E27FC236}">
                <a16:creationId xmlns:a16="http://schemas.microsoft.com/office/drawing/2014/main" id="{47FA7220-BC20-4433-BA3A-A5C34EAA7961}"/>
              </a:ext>
            </a:extLst>
          </p:cNvPr>
          <p:cNvSpPr txBox="1"/>
          <p:nvPr/>
        </p:nvSpPr>
        <p:spPr>
          <a:xfrm>
            <a:off x="304800" y="10041497"/>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09842" y="1995529"/>
            <a:ext cx="10023996" cy="7530527"/>
          </a:xfrm>
          <a:prstGeom prst="rect">
            <a:avLst/>
          </a:prstGeom>
        </p:spPr>
      </p:pic>
      <p:sp>
        <p:nvSpPr>
          <p:cNvPr id="3" name="TextBox 3"/>
          <p:cNvSpPr txBox="1"/>
          <p:nvPr/>
        </p:nvSpPr>
        <p:spPr>
          <a:xfrm>
            <a:off x="3551250" y="685243"/>
            <a:ext cx="15647702" cy="782265"/>
          </a:xfrm>
          <a:prstGeom prst="rect">
            <a:avLst/>
          </a:prstGeom>
        </p:spPr>
        <p:txBody>
          <a:bodyPr lIns="0" tIns="0" rIns="0" bIns="0" rtlCol="0" anchor="t">
            <a:spAutoFit/>
          </a:bodyPr>
          <a:lstStyle/>
          <a:p>
            <a:pPr marL="0" lvl="0" indent="0" algn="ctr">
              <a:lnSpc>
                <a:spcPts val="6120"/>
              </a:lnSpc>
              <a:spcBef>
                <a:spcPct val="0"/>
              </a:spcBef>
            </a:pPr>
            <a:r>
              <a:rPr lang="en-US" sz="6000" spc="-252" dirty="0">
                <a:solidFill>
                  <a:srgbClr val="006600"/>
                </a:solidFill>
                <a:latin typeface="Calibri Light" panose="020F0302020204030204" pitchFamily="34" charset="0"/>
              </a:rPr>
              <a:t>Functional Closed Loop System</a:t>
            </a:r>
          </a:p>
        </p:txBody>
      </p:sp>
      <p:sp>
        <p:nvSpPr>
          <p:cNvPr id="4" name="TextBox 4"/>
          <p:cNvSpPr txBox="1"/>
          <p:nvPr/>
        </p:nvSpPr>
        <p:spPr>
          <a:xfrm>
            <a:off x="1574668" y="3192690"/>
            <a:ext cx="3953165" cy="2271712"/>
          </a:xfrm>
          <a:prstGeom prst="rect">
            <a:avLst/>
          </a:prstGeom>
        </p:spPr>
        <p:txBody>
          <a:bodyPr lIns="0" tIns="0" rIns="0" bIns="0" rtlCol="0" anchor="t">
            <a:spAutoFit/>
          </a:bodyPr>
          <a:lstStyle/>
          <a:p>
            <a:pPr marL="0" lvl="0" indent="0" algn="r">
              <a:lnSpc>
                <a:spcPts val="5980"/>
              </a:lnSpc>
            </a:pPr>
            <a:r>
              <a:rPr lang="en-US" sz="4600" spc="-193" dirty="0">
                <a:solidFill>
                  <a:srgbClr val="000000"/>
                </a:solidFill>
                <a:latin typeface="+mj-lt"/>
              </a:rPr>
              <a:t>Flow completely isolated from environment</a:t>
            </a:r>
          </a:p>
        </p:txBody>
      </p:sp>
      <p:sp>
        <p:nvSpPr>
          <p:cNvPr id="5" name="TextBox 5"/>
          <p:cNvSpPr txBox="1"/>
          <p:nvPr/>
        </p:nvSpPr>
        <p:spPr>
          <a:xfrm>
            <a:off x="6708930" y="3244030"/>
            <a:ext cx="3112072" cy="361950"/>
          </a:xfrm>
          <a:prstGeom prst="rect">
            <a:avLst/>
          </a:prstGeom>
        </p:spPr>
        <p:txBody>
          <a:bodyPr lIns="0" tIns="0" rIns="0" bIns="0" rtlCol="0" anchor="t">
            <a:spAutoFit/>
          </a:bodyPr>
          <a:lstStyle/>
          <a:p>
            <a:pPr marL="0" lvl="0" indent="0">
              <a:lnSpc>
                <a:spcPts val="2750"/>
              </a:lnSpc>
              <a:spcBef>
                <a:spcPct val="0"/>
              </a:spcBef>
            </a:pPr>
            <a:r>
              <a:rPr lang="en-US" sz="2500" spc="-65">
                <a:solidFill>
                  <a:srgbClr val="C1A480"/>
                </a:solidFill>
                <a:latin typeface="Open Sans 1"/>
              </a:rPr>
              <a:t>HOT DRY ROCK</a:t>
            </a:r>
          </a:p>
        </p:txBody>
      </p:sp>
      <p:sp>
        <p:nvSpPr>
          <p:cNvPr id="6" name="TextBox 6"/>
          <p:cNvSpPr txBox="1"/>
          <p:nvPr/>
        </p:nvSpPr>
        <p:spPr>
          <a:xfrm>
            <a:off x="15825898" y="8032374"/>
            <a:ext cx="93027" cy="220980"/>
          </a:xfrm>
          <a:prstGeom prst="rect">
            <a:avLst/>
          </a:prstGeom>
        </p:spPr>
        <p:txBody>
          <a:bodyPr lIns="0" tIns="0" rIns="0" bIns="0" rtlCol="0" anchor="t">
            <a:spAutoFit/>
          </a:bodyPr>
          <a:lstStyle/>
          <a:p>
            <a:pPr algn="ctr">
              <a:lnSpc>
                <a:spcPts val="1679"/>
              </a:lnSpc>
            </a:pPr>
            <a:r>
              <a:rPr lang="en-US" sz="1200">
                <a:solidFill>
                  <a:srgbClr val="C1A480"/>
                </a:solidFill>
                <a:latin typeface="Arimo Bold"/>
              </a:rPr>
              <a:t>o</a:t>
            </a:r>
          </a:p>
        </p:txBody>
      </p:sp>
      <p:sp>
        <p:nvSpPr>
          <p:cNvPr id="9" name="TextBox 9"/>
          <p:cNvSpPr txBox="1"/>
          <p:nvPr/>
        </p:nvSpPr>
        <p:spPr>
          <a:xfrm>
            <a:off x="12924174" y="8559800"/>
            <a:ext cx="3452178" cy="698500"/>
          </a:xfrm>
          <a:prstGeom prst="rect">
            <a:avLst/>
          </a:prstGeom>
        </p:spPr>
        <p:txBody>
          <a:bodyPr lIns="0" tIns="0" rIns="0" bIns="0" rtlCol="0" anchor="t">
            <a:spAutoFit/>
          </a:bodyPr>
          <a:lstStyle/>
          <a:p>
            <a:pPr>
              <a:lnSpc>
                <a:spcPts val="2799"/>
              </a:lnSpc>
            </a:pPr>
            <a:r>
              <a:rPr lang="en-US" sz="1999">
                <a:solidFill>
                  <a:srgbClr val="FFFFFF"/>
                </a:solidFill>
                <a:latin typeface="Open Sans 2 Bold"/>
              </a:rPr>
              <a:t>Flowrate 20kg/s – 40 kg/s</a:t>
            </a:r>
          </a:p>
          <a:p>
            <a:pPr>
              <a:lnSpc>
                <a:spcPts val="2799"/>
              </a:lnSpc>
            </a:pPr>
            <a:r>
              <a:rPr lang="en-US" sz="1999">
                <a:solidFill>
                  <a:srgbClr val="FFFFFF"/>
                </a:solidFill>
                <a:latin typeface="Open Sans 2 Bold"/>
              </a:rPr>
              <a:t>Temp. loss on return &lt; 15°C</a:t>
            </a:r>
          </a:p>
        </p:txBody>
      </p:sp>
      <p:sp>
        <p:nvSpPr>
          <p:cNvPr id="10" name="TextBox 10"/>
          <p:cNvSpPr txBox="1"/>
          <p:nvPr/>
        </p:nvSpPr>
        <p:spPr>
          <a:xfrm rot="-1703513">
            <a:off x="7017665" y="4871544"/>
            <a:ext cx="4440841" cy="300990"/>
          </a:xfrm>
          <a:prstGeom prst="rect">
            <a:avLst/>
          </a:prstGeom>
        </p:spPr>
        <p:txBody>
          <a:bodyPr lIns="0" tIns="0" rIns="0" bIns="0" rtlCol="0" anchor="t">
            <a:spAutoFit/>
          </a:bodyPr>
          <a:lstStyle/>
          <a:p>
            <a:pPr marL="0" lvl="0" indent="0">
              <a:lnSpc>
                <a:spcPts val="2310"/>
              </a:lnSpc>
              <a:spcBef>
                <a:spcPct val="0"/>
              </a:spcBef>
            </a:pPr>
            <a:r>
              <a:rPr lang="en-US" sz="2100" spc="-54">
                <a:solidFill>
                  <a:srgbClr val="FFFFFF"/>
                </a:solidFill>
                <a:latin typeface="Open Sans 1"/>
              </a:rPr>
              <a:t>THERMAL CONDUCTIVE GROUT</a:t>
            </a:r>
          </a:p>
        </p:txBody>
      </p:sp>
      <p:sp>
        <p:nvSpPr>
          <p:cNvPr id="11" name="TextBox 7">
            <a:extLst>
              <a:ext uri="{FF2B5EF4-FFF2-40B4-BE49-F238E27FC236}">
                <a16:creationId xmlns:a16="http://schemas.microsoft.com/office/drawing/2014/main" id="{52D7035C-C9A7-4CC5-93CB-41B1F6F0848F}"/>
              </a:ext>
            </a:extLst>
          </p:cNvPr>
          <p:cNvSpPr txBox="1"/>
          <p:nvPr/>
        </p:nvSpPr>
        <p:spPr>
          <a:xfrm>
            <a:off x="9677400" y="9924484"/>
            <a:ext cx="7834868" cy="256480"/>
          </a:xfrm>
          <a:prstGeom prst="rect">
            <a:avLst/>
          </a:prstGeom>
        </p:spPr>
        <p:txBody>
          <a:bodyPr lIns="0" tIns="0" rIns="0" bIns="0" rtlCol="0" anchor="t">
            <a:spAutoFit/>
          </a:bodyPr>
          <a:lstStyle/>
          <a:p>
            <a:pPr>
              <a:lnSpc>
                <a:spcPts val="1980"/>
              </a:lnSpc>
            </a:pPr>
            <a:r>
              <a:rPr lang="en-US" sz="1800" dirty="0">
                <a:latin typeface="Open Sans 1"/>
              </a:rPr>
              <a:t>2021 Geothermic Solution LLC. Confidential, for limited distribution only.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4ED"/>
        </a:solidFill>
        <a:effectLst/>
      </p:bgPr>
    </p:bg>
    <p:spTree>
      <p:nvGrpSpPr>
        <p:cNvPr id="1" name=""/>
        <p:cNvGrpSpPr/>
        <p:nvPr/>
      </p:nvGrpSpPr>
      <p:grpSpPr>
        <a:xfrm>
          <a:off x="0" y="0"/>
          <a:ext cx="0" cy="0"/>
          <a:chOff x="0" y="0"/>
          <a:chExt cx="0" cy="0"/>
        </a:xfrm>
      </p:grpSpPr>
      <p:grpSp>
        <p:nvGrpSpPr>
          <p:cNvPr id="2" name="Group 2"/>
          <p:cNvGrpSpPr/>
          <p:nvPr/>
        </p:nvGrpSpPr>
        <p:grpSpPr>
          <a:xfrm>
            <a:off x="10287000" y="2628900"/>
            <a:ext cx="6972300" cy="2884103"/>
            <a:chOff x="0" y="133351"/>
            <a:chExt cx="9784484" cy="3845470"/>
          </a:xfrm>
        </p:grpSpPr>
        <p:sp>
          <p:nvSpPr>
            <p:cNvPr id="3" name="TextBox 3"/>
            <p:cNvSpPr txBox="1"/>
            <p:nvPr/>
          </p:nvSpPr>
          <p:spPr>
            <a:xfrm>
              <a:off x="0" y="133351"/>
              <a:ext cx="9784484" cy="2814788"/>
            </a:xfrm>
            <a:prstGeom prst="rect">
              <a:avLst/>
            </a:prstGeom>
          </p:spPr>
          <p:txBody>
            <a:bodyPr lIns="0" tIns="0" rIns="0" bIns="0" rtlCol="0" anchor="t">
              <a:spAutoFit/>
            </a:bodyPr>
            <a:lstStyle/>
            <a:p>
              <a:pPr marL="0" lvl="0" indent="0" algn="r">
                <a:lnSpc>
                  <a:spcPts val="8159"/>
                </a:lnSpc>
                <a:spcBef>
                  <a:spcPct val="0"/>
                </a:spcBef>
              </a:pPr>
              <a:r>
                <a:rPr lang="en-US" sz="8000" b="1" spc="-336" dirty="0">
                  <a:solidFill>
                    <a:srgbClr val="006600"/>
                  </a:solidFill>
                  <a:latin typeface="+mj-lt"/>
                </a:rPr>
                <a:t>Only Now Possible</a:t>
              </a:r>
            </a:p>
          </p:txBody>
        </p:sp>
        <p:sp>
          <p:nvSpPr>
            <p:cNvPr id="4" name="TextBox 4"/>
            <p:cNvSpPr txBox="1"/>
            <p:nvPr/>
          </p:nvSpPr>
          <p:spPr>
            <a:xfrm>
              <a:off x="0" y="3438436"/>
              <a:ext cx="9784484" cy="540385"/>
            </a:xfrm>
            <a:prstGeom prst="rect">
              <a:avLst/>
            </a:prstGeom>
          </p:spPr>
          <p:txBody>
            <a:bodyPr lIns="0" tIns="0" rIns="0" bIns="0" rtlCol="0" anchor="t">
              <a:spAutoFit/>
            </a:bodyPr>
            <a:lstStyle/>
            <a:p>
              <a:pPr marL="0" lvl="0" indent="0" algn="r">
                <a:lnSpc>
                  <a:spcPts val="3080"/>
                </a:lnSpc>
                <a:spcBef>
                  <a:spcPct val="0"/>
                </a:spcBef>
              </a:pPr>
              <a:endParaRPr/>
            </a:p>
          </p:txBody>
        </p:sp>
      </p:grpSp>
      <p:grpSp>
        <p:nvGrpSpPr>
          <p:cNvPr id="6" name="Group 6"/>
          <p:cNvGrpSpPr/>
          <p:nvPr/>
        </p:nvGrpSpPr>
        <p:grpSpPr>
          <a:xfrm>
            <a:off x="1114425" y="8432014"/>
            <a:ext cx="139658" cy="139658"/>
            <a:chOff x="0" y="0"/>
            <a:chExt cx="6350000" cy="6350000"/>
          </a:xfrm>
          <a:solidFill>
            <a:srgbClr val="FF0000"/>
          </a:solidFill>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8" name="Group 8"/>
          <p:cNvGrpSpPr/>
          <p:nvPr/>
        </p:nvGrpSpPr>
        <p:grpSpPr>
          <a:xfrm>
            <a:off x="1109735" y="3149063"/>
            <a:ext cx="139658" cy="139658"/>
            <a:chOff x="0" y="0"/>
            <a:chExt cx="6350000" cy="6350000"/>
          </a:xfrm>
          <a:solidFill>
            <a:srgbClr val="FF0000"/>
          </a:solidFill>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0" name="Group 10"/>
          <p:cNvGrpSpPr/>
          <p:nvPr/>
        </p:nvGrpSpPr>
        <p:grpSpPr>
          <a:xfrm>
            <a:off x="1123382" y="6927124"/>
            <a:ext cx="139658" cy="139658"/>
            <a:chOff x="0" y="0"/>
            <a:chExt cx="6350000" cy="6350000"/>
          </a:xfrm>
          <a:solidFill>
            <a:srgbClr val="FF0000"/>
          </a:solidFill>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12" name="Group 12"/>
          <p:cNvGrpSpPr/>
          <p:nvPr/>
        </p:nvGrpSpPr>
        <p:grpSpPr>
          <a:xfrm>
            <a:off x="2036445" y="908067"/>
            <a:ext cx="7621902" cy="1607079"/>
            <a:chOff x="0" y="28575"/>
            <a:chExt cx="10162535" cy="2142773"/>
          </a:xfrm>
        </p:grpSpPr>
        <p:sp>
          <p:nvSpPr>
            <p:cNvPr id="13" name="TextBox 13"/>
            <p:cNvSpPr txBox="1"/>
            <p:nvPr/>
          </p:nvSpPr>
          <p:spPr>
            <a:xfrm>
              <a:off x="0" y="28575"/>
              <a:ext cx="9824767" cy="581025"/>
            </a:xfrm>
            <a:prstGeom prst="rect">
              <a:avLst/>
            </a:prstGeom>
          </p:spPr>
          <p:txBody>
            <a:bodyPr lIns="0" tIns="0" rIns="0" bIns="0" rtlCol="0" anchor="t">
              <a:spAutoFit/>
            </a:bodyPr>
            <a:lstStyle/>
            <a:p>
              <a:pPr marL="0" lvl="0" indent="0" algn="just">
                <a:lnSpc>
                  <a:spcPts val="3300"/>
                </a:lnSpc>
                <a:spcBef>
                  <a:spcPct val="0"/>
                </a:spcBef>
              </a:pPr>
              <a:r>
                <a:rPr lang="en-US" sz="3000" dirty="0">
                  <a:solidFill>
                    <a:srgbClr val="151715"/>
                  </a:solidFill>
                  <a:latin typeface="Open Sans 1 Bold"/>
                </a:rPr>
                <a:t>DRILLING </a:t>
              </a:r>
            </a:p>
          </p:txBody>
        </p:sp>
        <p:sp>
          <p:nvSpPr>
            <p:cNvPr id="14" name="TextBox 14"/>
            <p:cNvSpPr txBox="1"/>
            <p:nvPr/>
          </p:nvSpPr>
          <p:spPr>
            <a:xfrm>
              <a:off x="46180" y="769938"/>
              <a:ext cx="10116355" cy="1401410"/>
            </a:xfrm>
            <a:prstGeom prst="rect">
              <a:avLst/>
            </a:prstGeom>
          </p:spPr>
          <p:txBody>
            <a:bodyPr wrap="square" lIns="0" tIns="0" rIns="0" bIns="0" rtlCol="0" anchor="t">
              <a:spAutoFit/>
            </a:bodyPr>
            <a:lstStyle/>
            <a:p>
              <a:pPr>
                <a:lnSpc>
                  <a:spcPts val="2940"/>
                </a:lnSpc>
              </a:pPr>
              <a:r>
                <a:rPr lang="en-US" sz="2100" dirty="0">
                  <a:solidFill>
                    <a:srgbClr val="151715"/>
                  </a:solidFill>
                  <a:latin typeface="Open Sans Light 2"/>
                </a:rPr>
                <a:t>GSL got faster, deeper, cheaper, and is improving everyday</a:t>
              </a:r>
            </a:p>
            <a:p>
              <a:pPr>
                <a:lnSpc>
                  <a:spcPts val="2940"/>
                </a:lnSpc>
              </a:pPr>
              <a:r>
                <a:rPr lang="en-US" sz="2100" dirty="0">
                  <a:solidFill>
                    <a:srgbClr val="151715"/>
                  </a:solidFill>
                  <a:latin typeface="Open Sans Light 2" panose="020B0604020202020204" charset="0"/>
                  <a:ea typeface="Open Sans Light 2" panose="020B0604020202020204" charset="0"/>
                  <a:cs typeface="Open Sans Light 2" panose="020B0604020202020204" charset="0"/>
                </a:rPr>
                <a:t>GSL uses advanced drilling technology unavailable 15 years ago </a:t>
              </a:r>
            </a:p>
            <a:p>
              <a:pPr algn="l">
                <a:lnSpc>
                  <a:spcPts val="2800"/>
                </a:lnSpc>
              </a:pPr>
              <a:endParaRPr lang="en-US" sz="1300" dirty="0">
                <a:solidFill>
                  <a:srgbClr val="151715"/>
                </a:solidFill>
                <a:latin typeface="Arimo Italics"/>
              </a:endParaRPr>
            </a:p>
          </p:txBody>
        </p:sp>
      </p:grpSp>
      <p:grpSp>
        <p:nvGrpSpPr>
          <p:cNvPr id="15" name="Group 15"/>
          <p:cNvGrpSpPr/>
          <p:nvPr/>
        </p:nvGrpSpPr>
        <p:grpSpPr>
          <a:xfrm>
            <a:off x="2036444" y="5307547"/>
            <a:ext cx="9917429" cy="2702118"/>
            <a:chOff x="-46181" y="28575"/>
            <a:chExt cx="11344443" cy="3602823"/>
          </a:xfrm>
        </p:grpSpPr>
        <p:sp>
          <p:nvSpPr>
            <p:cNvPr id="16" name="TextBox 16"/>
            <p:cNvSpPr txBox="1"/>
            <p:nvPr/>
          </p:nvSpPr>
          <p:spPr>
            <a:xfrm>
              <a:off x="-46181" y="28575"/>
              <a:ext cx="11344443" cy="601345"/>
            </a:xfrm>
            <a:prstGeom prst="rect">
              <a:avLst/>
            </a:prstGeom>
          </p:spPr>
          <p:txBody>
            <a:bodyPr wrap="square" lIns="0" tIns="0" rIns="0" bIns="0" rtlCol="0" anchor="t">
              <a:spAutoFit/>
            </a:bodyPr>
            <a:lstStyle/>
            <a:p>
              <a:pPr marL="0" lvl="0" indent="0" algn="just">
                <a:lnSpc>
                  <a:spcPts val="3410"/>
                </a:lnSpc>
                <a:spcBef>
                  <a:spcPct val="0"/>
                </a:spcBef>
              </a:pPr>
              <a:r>
                <a:rPr lang="en-US" sz="3100" dirty="0">
                  <a:solidFill>
                    <a:srgbClr val="151715"/>
                  </a:solidFill>
                  <a:latin typeface="Open Sans 1 Bold"/>
                </a:rPr>
                <a:t>TUBE-IN-TUBE</a:t>
              </a:r>
            </a:p>
          </p:txBody>
        </p:sp>
        <p:sp>
          <p:nvSpPr>
            <p:cNvPr id="17" name="TextBox 17"/>
            <p:cNvSpPr txBox="1"/>
            <p:nvPr/>
          </p:nvSpPr>
          <p:spPr>
            <a:xfrm>
              <a:off x="-46181" y="700340"/>
              <a:ext cx="11298262" cy="2931058"/>
            </a:xfrm>
            <a:prstGeom prst="rect">
              <a:avLst/>
            </a:prstGeom>
          </p:spPr>
          <p:txBody>
            <a:bodyPr lIns="0" tIns="0" rIns="0" bIns="0" rtlCol="0" anchor="t">
              <a:spAutoFit/>
            </a:bodyPr>
            <a:lstStyle/>
            <a:p>
              <a:pPr>
                <a:lnSpc>
                  <a:spcPts val="2940"/>
                </a:lnSpc>
              </a:pPr>
              <a:r>
                <a:rPr lang="en-US" sz="2100" dirty="0">
                  <a:solidFill>
                    <a:srgbClr val="151715"/>
                  </a:solidFill>
                  <a:latin typeface="Open Sans Light 2" panose="020B0604020202020204" charset="0"/>
                  <a:ea typeface="Open Sans Light 2" panose="020B0604020202020204" charset="0"/>
                  <a:cs typeface="Open Sans Light 2" panose="020B0604020202020204" charset="0"/>
                </a:rPr>
                <a:t>Oil and gas insulated tube technology enables our proprietary harvester design</a:t>
              </a:r>
            </a:p>
            <a:p>
              <a:pPr>
                <a:lnSpc>
                  <a:spcPts val="2940"/>
                </a:lnSpc>
              </a:pPr>
              <a:r>
                <a:rPr lang="en-US" sz="2100" dirty="0">
                  <a:solidFill>
                    <a:srgbClr val="151715"/>
                  </a:solidFill>
                  <a:latin typeface="Open Sans Light 2 Italics"/>
                </a:rPr>
                <a:t>GSL is working with the world’s leading insulated tube manufacturer</a:t>
              </a:r>
            </a:p>
            <a:p>
              <a:pPr>
                <a:lnSpc>
                  <a:spcPts val="2940"/>
                </a:lnSpc>
              </a:pPr>
              <a:endParaRPr lang="en-US" sz="2100" dirty="0">
                <a:solidFill>
                  <a:srgbClr val="151715"/>
                </a:solidFill>
                <a:latin typeface="Open Sans Light 2"/>
              </a:endParaRPr>
            </a:p>
            <a:p>
              <a:pPr>
                <a:lnSpc>
                  <a:spcPts val="2940"/>
                </a:lnSpc>
              </a:pPr>
              <a:endParaRPr lang="en-US" sz="2100" dirty="0">
                <a:solidFill>
                  <a:srgbClr val="151715"/>
                </a:solidFill>
                <a:latin typeface="Open Sans Light 2"/>
              </a:endParaRPr>
            </a:p>
            <a:p>
              <a:pPr algn="l">
                <a:lnSpc>
                  <a:spcPts val="2800"/>
                </a:lnSpc>
              </a:pPr>
              <a:endParaRPr lang="en-US" sz="2100" dirty="0">
                <a:solidFill>
                  <a:srgbClr val="151715"/>
                </a:solidFill>
                <a:latin typeface="Open Sans Light 2"/>
              </a:endParaRPr>
            </a:p>
          </p:txBody>
        </p:sp>
      </p:grpSp>
      <p:grpSp>
        <p:nvGrpSpPr>
          <p:cNvPr id="18" name="Group 18"/>
          <p:cNvGrpSpPr/>
          <p:nvPr/>
        </p:nvGrpSpPr>
        <p:grpSpPr>
          <a:xfrm>
            <a:off x="10014072" y="9359664"/>
            <a:ext cx="7834868" cy="625348"/>
            <a:chOff x="0" y="0"/>
            <a:chExt cx="10446491" cy="833797"/>
          </a:xfrm>
        </p:grpSpPr>
        <p:sp>
          <p:nvSpPr>
            <p:cNvPr id="19" name="AutoShape 19"/>
            <p:cNvSpPr/>
            <p:nvPr/>
          </p:nvSpPr>
          <p:spPr>
            <a:xfrm rot="5400000">
              <a:off x="5216896" y="-5216896"/>
              <a:ext cx="12700" cy="10446491"/>
            </a:xfrm>
            <a:prstGeom prst="rect">
              <a:avLst/>
            </a:prstGeom>
            <a:solidFill>
              <a:srgbClr val="151715"/>
            </a:solidFill>
          </p:spPr>
        </p:sp>
        <p:sp>
          <p:nvSpPr>
            <p:cNvPr id="20" name="TextBox 20"/>
            <p:cNvSpPr txBox="1"/>
            <p:nvPr/>
          </p:nvSpPr>
          <p:spPr>
            <a:xfrm>
              <a:off x="0" y="496583"/>
              <a:ext cx="10446491" cy="337214"/>
            </a:xfrm>
            <a:prstGeom prst="rect">
              <a:avLst/>
            </a:prstGeom>
          </p:spPr>
          <p:txBody>
            <a:bodyPr lIns="0" tIns="0" rIns="0" bIns="0" rtlCol="0" anchor="t">
              <a:spAutoFit/>
            </a:bodyPr>
            <a:lstStyle/>
            <a:p>
              <a:pPr>
                <a:lnSpc>
                  <a:spcPts val="1980"/>
                </a:lnSpc>
              </a:pPr>
              <a:r>
                <a:rPr lang="en-US" sz="1800">
                  <a:solidFill>
                    <a:srgbClr val="151715"/>
                  </a:solidFill>
                  <a:latin typeface="Open Sans 1"/>
                </a:rPr>
                <a:t>2021 Geothermic Solution LLC. Confidential, for limited distribution only.</a:t>
              </a:r>
            </a:p>
          </p:txBody>
        </p:sp>
      </p:grpSp>
      <p:grpSp>
        <p:nvGrpSpPr>
          <p:cNvPr id="21" name="Group 21"/>
          <p:cNvGrpSpPr/>
          <p:nvPr/>
        </p:nvGrpSpPr>
        <p:grpSpPr>
          <a:xfrm>
            <a:off x="2036445" y="8347856"/>
            <a:ext cx="8250555" cy="1202789"/>
            <a:chOff x="-1" y="28575"/>
            <a:chExt cx="11000740" cy="1603718"/>
          </a:xfrm>
        </p:grpSpPr>
        <p:sp>
          <p:nvSpPr>
            <p:cNvPr id="22" name="TextBox 22"/>
            <p:cNvSpPr txBox="1"/>
            <p:nvPr/>
          </p:nvSpPr>
          <p:spPr>
            <a:xfrm>
              <a:off x="0" y="28575"/>
              <a:ext cx="10512656" cy="601345"/>
            </a:xfrm>
            <a:prstGeom prst="rect">
              <a:avLst/>
            </a:prstGeom>
          </p:spPr>
          <p:txBody>
            <a:bodyPr lIns="0" tIns="0" rIns="0" bIns="0" rtlCol="0" anchor="t">
              <a:spAutoFit/>
            </a:bodyPr>
            <a:lstStyle/>
            <a:p>
              <a:pPr marL="0" lvl="0" indent="0" algn="just">
                <a:lnSpc>
                  <a:spcPts val="3410"/>
                </a:lnSpc>
                <a:spcBef>
                  <a:spcPct val="0"/>
                </a:spcBef>
              </a:pPr>
              <a:r>
                <a:rPr lang="en-US" sz="3100" dirty="0">
                  <a:solidFill>
                    <a:srgbClr val="151715"/>
                  </a:solidFill>
                  <a:latin typeface="Open Sans 1 Bold"/>
                </a:rPr>
                <a:t>SCIENTIFIC MODELLING</a:t>
              </a:r>
            </a:p>
          </p:txBody>
        </p:sp>
        <p:sp>
          <p:nvSpPr>
            <p:cNvPr id="23" name="TextBox 23"/>
            <p:cNvSpPr txBox="1"/>
            <p:nvPr/>
          </p:nvSpPr>
          <p:spPr>
            <a:xfrm>
              <a:off x="-1" y="706141"/>
              <a:ext cx="11000740" cy="926152"/>
            </a:xfrm>
            <a:prstGeom prst="rect">
              <a:avLst/>
            </a:prstGeom>
          </p:spPr>
          <p:txBody>
            <a:bodyPr wrap="square" lIns="0" tIns="0" rIns="0" bIns="0" rtlCol="0" anchor="t">
              <a:spAutoFit/>
            </a:bodyPr>
            <a:lstStyle/>
            <a:p>
              <a:pPr>
                <a:lnSpc>
                  <a:spcPts val="2800"/>
                </a:lnSpc>
              </a:pPr>
              <a:r>
                <a:rPr lang="en-US" sz="2100" dirty="0">
                  <a:solidFill>
                    <a:srgbClr val="151715"/>
                  </a:solidFill>
                  <a:latin typeface="Open Sans Light 2"/>
                </a:rPr>
                <a:t>Supported by recent developments in state-of-the-art analytical tools</a:t>
              </a:r>
            </a:p>
            <a:p>
              <a:pPr algn="l">
                <a:lnSpc>
                  <a:spcPts val="2800"/>
                </a:lnSpc>
              </a:pPr>
              <a:endParaRPr lang="en-US" sz="2000" dirty="0">
                <a:solidFill>
                  <a:srgbClr val="151715"/>
                </a:solidFill>
                <a:latin typeface="Open Sans Light 2"/>
              </a:endParaRPr>
            </a:p>
          </p:txBody>
        </p:sp>
      </p:grpSp>
      <p:grpSp>
        <p:nvGrpSpPr>
          <p:cNvPr id="24" name="Group 24"/>
          <p:cNvGrpSpPr/>
          <p:nvPr/>
        </p:nvGrpSpPr>
        <p:grpSpPr>
          <a:xfrm>
            <a:off x="2071080" y="6827439"/>
            <a:ext cx="7884492" cy="1597923"/>
            <a:chOff x="0" y="28575"/>
            <a:chExt cx="10512656" cy="2130564"/>
          </a:xfrm>
        </p:grpSpPr>
        <p:sp>
          <p:nvSpPr>
            <p:cNvPr id="25" name="TextBox 25"/>
            <p:cNvSpPr txBox="1"/>
            <p:nvPr/>
          </p:nvSpPr>
          <p:spPr>
            <a:xfrm>
              <a:off x="0" y="28575"/>
              <a:ext cx="10512656" cy="601345"/>
            </a:xfrm>
            <a:prstGeom prst="rect">
              <a:avLst/>
            </a:prstGeom>
          </p:spPr>
          <p:txBody>
            <a:bodyPr lIns="0" tIns="0" rIns="0" bIns="0" rtlCol="0" anchor="t">
              <a:spAutoFit/>
            </a:bodyPr>
            <a:lstStyle/>
            <a:p>
              <a:pPr marL="0" lvl="0" indent="0" algn="just">
                <a:lnSpc>
                  <a:spcPts val="3410"/>
                </a:lnSpc>
                <a:spcBef>
                  <a:spcPct val="0"/>
                </a:spcBef>
              </a:pPr>
              <a:r>
                <a:rPr lang="en-US" sz="3100">
                  <a:solidFill>
                    <a:srgbClr val="151715"/>
                  </a:solidFill>
                  <a:latin typeface="Open Sans 1 Bold"/>
                </a:rPr>
                <a:t>INSULATION</a:t>
              </a:r>
            </a:p>
          </p:txBody>
        </p:sp>
        <p:sp>
          <p:nvSpPr>
            <p:cNvPr id="26" name="TextBox 26"/>
            <p:cNvSpPr txBox="1"/>
            <p:nvPr/>
          </p:nvSpPr>
          <p:spPr>
            <a:xfrm>
              <a:off x="0" y="715667"/>
              <a:ext cx="10512656" cy="1443472"/>
            </a:xfrm>
            <a:prstGeom prst="rect">
              <a:avLst/>
            </a:prstGeom>
          </p:spPr>
          <p:txBody>
            <a:bodyPr lIns="0" tIns="0" rIns="0" bIns="0" rtlCol="0" anchor="t">
              <a:spAutoFit/>
            </a:bodyPr>
            <a:lstStyle/>
            <a:p>
              <a:pPr>
                <a:lnSpc>
                  <a:spcPts val="2940"/>
                </a:lnSpc>
              </a:pPr>
              <a:r>
                <a:rPr lang="en-US" sz="2100" dirty="0">
                  <a:solidFill>
                    <a:srgbClr val="151715"/>
                  </a:solidFill>
                  <a:latin typeface="Open Sans Light 2"/>
                </a:rPr>
                <a:t>GSL’s harvester uses new insulating materials developed and made commercially available only in recent years</a:t>
              </a:r>
            </a:p>
            <a:p>
              <a:pPr algn="l">
                <a:lnSpc>
                  <a:spcPts val="2800"/>
                </a:lnSpc>
              </a:pPr>
              <a:endParaRPr lang="en-US" sz="2100" dirty="0">
                <a:solidFill>
                  <a:srgbClr val="151715"/>
                </a:solidFill>
                <a:latin typeface="Open Sans Light 2"/>
              </a:endParaRPr>
            </a:p>
          </p:txBody>
        </p:sp>
      </p:grpSp>
      <p:grpSp>
        <p:nvGrpSpPr>
          <p:cNvPr id="27" name="Group 27"/>
          <p:cNvGrpSpPr/>
          <p:nvPr/>
        </p:nvGrpSpPr>
        <p:grpSpPr>
          <a:xfrm>
            <a:off x="1114425" y="1020874"/>
            <a:ext cx="139658" cy="139658"/>
            <a:chOff x="0" y="0"/>
            <a:chExt cx="6350000" cy="6350000"/>
          </a:xfrm>
          <a:solidFill>
            <a:srgbClr val="FF0000"/>
          </a:solidFill>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grpSp>
        <p:nvGrpSpPr>
          <p:cNvPr id="29" name="Group 12">
            <a:extLst>
              <a:ext uri="{FF2B5EF4-FFF2-40B4-BE49-F238E27FC236}">
                <a16:creationId xmlns:a16="http://schemas.microsoft.com/office/drawing/2014/main" id="{6693FEB0-5920-4F0D-B8A9-2E3B6F0051C8}"/>
              </a:ext>
            </a:extLst>
          </p:cNvPr>
          <p:cNvGrpSpPr/>
          <p:nvPr/>
        </p:nvGrpSpPr>
        <p:grpSpPr>
          <a:xfrm>
            <a:off x="2036444" y="3007296"/>
            <a:ext cx="7884491" cy="1978976"/>
            <a:chOff x="-1" y="28575"/>
            <a:chExt cx="10512654" cy="2638636"/>
          </a:xfrm>
        </p:grpSpPr>
        <p:sp>
          <p:nvSpPr>
            <p:cNvPr id="30" name="TextBox 13">
              <a:extLst>
                <a:ext uri="{FF2B5EF4-FFF2-40B4-BE49-F238E27FC236}">
                  <a16:creationId xmlns:a16="http://schemas.microsoft.com/office/drawing/2014/main" id="{DCC6A0F2-C6AD-4E2E-A897-407B8B2CDF7C}"/>
                </a:ext>
              </a:extLst>
            </p:cNvPr>
            <p:cNvSpPr txBox="1"/>
            <p:nvPr/>
          </p:nvSpPr>
          <p:spPr>
            <a:xfrm>
              <a:off x="-1" y="28575"/>
              <a:ext cx="10512654" cy="564258"/>
            </a:xfrm>
            <a:prstGeom prst="rect">
              <a:avLst/>
            </a:prstGeom>
          </p:spPr>
          <p:txBody>
            <a:bodyPr wrap="square" lIns="0" tIns="0" rIns="0" bIns="0" rtlCol="0" anchor="t">
              <a:spAutoFit/>
            </a:bodyPr>
            <a:lstStyle/>
            <a:p>
              <a:pPr marL="0" lvl="0" indent="0" algn="just">
                <a:lnSpc>
                  <a:spcPts val="3300"/>
                </a:lnSpc>
                <a:spcBef>
                  <a:spcPct val="0"/>
                </a:spcBef>
              </a:pPr>
              <a:r>
                <a:rPr lang="en-US" sz="3000" dirty="0">
                  <a:solidFill>
                    <a:srgbClr val="151715"/>
                  </a:solidFill>
                  <a:latin typeface="Open Sans 1 Bold"/>
                </a:rPr>
                <a:t>THERMAL CONDUCTIVITY ENHANCEMENT  </a:t>
              </a:r>
            </a:p>
          </p:txBody>
        </p:sp>
        <p:sp>
          <p:nvSpPr>
            <p:cNvPr id="31" name="TextBox 14">
              <a:extLst>
                <a:ext uri="{FF2B5EF4-FFF2-40B4-BE49-F238E27FC236}">
                  <a16:creationId xmlns:a16="http://schemas.microsoft.com/office/drawing/2014/main" id="{D37A3D11-CC48-4B8B-942F-A41531A44C66}"/>
                </a:ext>
              </a:extLst>
            </p:cNvPr>
            <p:cNvSpPr txBox="1"/>
            <p:nvPr/>
          </p:nvSpPr>
          <p:spPr>
            <a:xfrm>
              <a:off x="46180" y="769938"/>
              <a:ext cx="10116355" cy="1897273"/>
            </a:xfrm>
            <a:prstGeom prst="rect">
              <a:avLst/>
            </a:prstGeom>
          </p:spPr>
          <p:txBody>
            <a:bodyPr wrap="square" lIns="0" tIns="0" rIns="0" bIns="0" rtlCol="0" anchor="t">
              <a:spAutoFit/>
            </a:bodyPr>
            <a:lstStyle/>
            <a:p>
              <a:pPr>
                <a:lnSpc>
                  <a:spcPts val="2940"/>
                </a:lnSpc>
              </a:pPr>
              <a:r>
                <a:rPr lang="en-US" sz="2100" dirty="0">
                  <a:solidFill>
                    <a:srgbClr val="151715"/>
                  </a:solidFill>
                  <a:latin typeface="Open Sans Light 2"/>
                </a:rPr>
                <a:t>GSL has grout more than10x conductive than rock</a:t>
              </a:r>
            </a:p>
            <a:p>
              <a:pPr>
                <a:lnSpc>
                  <a:spcPts val="2940"/>
                </a:lnSpc>
              </a:pPr>
              <a:r>
                <a:rPr lang="en-US" sz="2100" dirty="0">
                  <a:solidFill>
                    <a:srgbClr val="151715"/>
                  </a:solidFill>
                  <a:latin typeface="Open Sans Light 2" panose="020B0604020202020204" charset="0"/>
                  <a:ea typeface="Open Sans Light 2" panose="020B0604020202020204" charset="0"/>
                  <a:cs typeface="Open Sans Light 2" panose="020B0604020202020204" charset="0"/>
                </a:rPr>
                <a:t>GSL has penetrant to enhance surrounding rock conductivity</a:t>
              </a:r>
            </a:p>
            <a:p>
              <a:pPr>
                <a:lnSpc>
                  <a:spcPts val="2940"/>
                </a:lnSpc>
              </a:pPr>
              <a:r>
                <a:rPr lang="en-US" sz="2100" dirty="0">
                  <a:solidFill>
                    <a:srgbClr val="151715"/>
                  </a:solidFill>
                  <a:latin typeface="Open Sans Light 2 Italics"/>
                </a:rPr>
                <a:t>GSL has world leading experts in heat transfer to the harvester</a:t>
              </a:r>
            </a:p>
            <a:p>
              <a:pPr algn="l">
                <a:lnSpc>
                  <a:spcPts val="2800"/>
                </a:lnSpc>
              </a:pPr>
              <a:endParaRPr lang="en-US" sz="1300" dirty="0">
                <a:solidFill>
                  <a:srgbClr val="151715"/>
                </a:solidFill>
                <a:latin typeface="Arimo Italics"/>
              </a:endParaRPr>
            </a:p>
          </p:txBody>
        </p:sp>
      </p:grpSp>
      <p:grpSp>
        <p:nvGrpSpPr>
          <p:cNvPr id="32" name="Group 27">
            <a:extLst>
              <a:ext uri="{FF2B5EF4-FFF2-40B4-BE49-F238E27FC236}">
                <a16:creationId xmlns:a16="http://schemas.microsoft.com/office/drawing/2014/main" id="{C44BD74F-88C7-4C3A-A43B-F39F791C9823}"/>
              </a:ext>
            </a:extLst>
          </p:cNvPr>
          <p:cNvGrpSpPr/>
          <p:nvPr/>
        </p:nvGrpSpPr>
        <p:grpSpPr>
          <a:xfrm>
            <a:off x="1114737" y="5365732"/>
            <a:ext cx="139658" cy="139658"/>
            <a:chOff x="0" y="0"/>
            <a:chExt cx="6350000" cy="6350000"/>
          </a:xfrm>
          <a:solidFill>
            <a:srgbClr val="FF0000"/>
          </a:solidFill>
        </p:grpSpPr>
        <p:sp>
          <p:nvSpPr>
            <p:cNvPr id="33" name="Freeform 28">
              <a:extLst>
                <a:ext uri="{FF2B5EF4-FFF2-40B4-BE49-F238E27FC236}">
                  <a16:creationId xmlns:a16="http://schemas.microsoft.com/office/drawing/2014/main" id="{7DF954DE-21E7-4504-8289-AEC6B4063F2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2110</Words>
  <Application>Microsoft Office PowerPoint</Application>
  <PresentationFormat>Custom</PresentationFormat>
  <Paragraphs>248</Paragraphs>
  <Slides>24</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24</vt:i4>
      </vt:variant>
    </vt:vector>
  </HeadingPairs>
  <TitlesOfParts>
    <vt:vector size="42" baseType="lpstr">
      <vt:lpstr>Open Sans</vt:lpstr>
      <vt:lpstr>Libre Baskerville</vt:lpstr>
      <vt:lpstr>Open Sans 2</vt:lpstr>
      <vt:lpstr>Calibri Light</vt:lpstr>
      <vt:lpstr>Open Sans 1 Bold</vt:lpstr>
      <vt:lpstr>Calibri</vt:lpstr>
      <vt:lpstr>Open Sans Light 2 Italics</vt:lpstr>
      <vt:lpstr>Open Sans Light 2</vt:lpstr>
      <vt:lpstr>Arimo Italics</vt:lpstr>
      <vt:lpstr>Open Sans Light 1</vt:lpstr>
      <vt:lpstr>Times New Roman</vt:lpstr>
      <vt:lpstr>Open Sans Light</vt:lpstr>
      <vt:lpstr>Open Sans 1</vt:lpstr>
      <vt:lpstr>Arial</vt:lpstr>
      <vt:lpstr>Arimo Bold</vt:lpstr>
      <vt:lpstr>Open Sans Bold</vt:lpstr>
      <vt:lpstr>Open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Powerpoint</dc:title>
  <dc:creator>Piotr Moncarz</dc:creator>
  <cp:lastModifiedBy>Walt</cp:lastModifiedBy>
  <cp:revision>112</cp:revision>
  <cp:lastPrinted>2021-09-19T22:56:26Z</cp:lastPrinted>
  <dcterms:created xsi:type="dcterms:W3CDTF">2006-08-16T00:00:00Z</dcterms:created>
  <dcterms:modified xsi:type="dcterms:W3CDTF">2021-10-22T19:57:55Z</dcterms:modified>
  <dc:identifier>DAEbTaZtG0U</dc:identifier>
</cp:coreProperties>
</file>