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7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310" r:id="rId24"/>
    <p:sldId id="283" r:id="rId25"/>
    <p:sldId id="311" r:id="rId26"/>
    <p:sldId id="309" r:id="rId27"/>
    <p:sldId id="284" r:id="rId28"/>
    <p:sldId id="281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261" r:id="rId53"/>
    <p:sldId id="263" r:id="rId54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sFNLIccFUmyOiQRRQoc2Uu92l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E676D-6E49-478B-9A47-256C6840FB3A}" v="1" dt="2021-11-09T17:38:22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40" autoAdjust="0"/>
  </p:normalViewPr>
  <p:slideViewPr>
    <p:cSldViewPr snapToGrid="0">
      <p:cViewPr varScale="1">
        <p:scale>
          <a:sx n="102" d="100"/>
          <a:sy n="102" d="100"/>
        </p:scale>
        <p:origin x="83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EDB3B4-D755-4B58-976E-EB5B1195DF18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24DB0F-CFCE-426B-A776-27C86C5123B3}">
      <dgm:prSet phldrT="[Text]"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1980 – 1990</a:t>
          </a:r>
        </a:p>
        <a:p>
          <a:endParaRPr lang="en-US" sz="1800" b="1" dirty="0">
            <a:solidFill>
              <a:srgbClr val="C00000"/>
            </a:solidFill>
          </a:endParaRPr>
        </a:p>
        <a:p>
          <a:endParaRPr lang="en-US" sz="1800" b="1" dirty="0">
            <a:solidFill>
              <a:srgbClr val="C00000"/>
            </a:solidFill>
          </a:endParaRPr>
        </a:p>
      </dgm:t>
    </dgm:pt>
    <dgm:pt modelId="{008F8364-4BFF-411F-A0E0-B907B939F3B2}" type="parTrans" cxnId="{72714881-BAE4-4D00-9A9B-F14D395F9275}">
      <dgm:prSet/>
      <dgm:spPr/>
      <dgm:t>
        <a:bodyPr/>
        <a:lstStyle/>
        <a:p>
          <a:endParaRPr lang="en-US"/>
        </a:p>
      </dgm:t>
    </dgm:pt>
    <dgm:pt modelId="{014B665B-7451-4680-AF7D-AFD6CAC8D4DC}" type="sibTrans" cxnId="{72714881-BAE4-4D00-9A9B-F14D395F9275}">
      <dgm:prSet/>
      <dgm:spPr/>
      <dgm:t>
        <a:bodyPr/>
        <a:lstStyle/>
        <a:p>
          <a:endParaRPr lang="en-US"/>
        </a:p>
      </dgm:t>
    </dgm:pt>
    <dgm:pt modelId="{BA27C869-ABCB-418A-98A0-37568AF76768}">
      <dgm:prSet phldrT="[Text]"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1990 – 2000  </a:t>
          </a:r>
        </a:p>
      </dgm:t>
    </dgm:pt>
    <dgm:pt modelId="{E02A61BB-82F8-49AA-A87A-9F4F9C4ADD79}" type="parTrans" cxnId="{47303B62-9116-4B4F-8374-5E67EDD12C9A}">
      <dgm:prSet/>
      <dgm:spPr/>
      <dgm:t>
        <a:bodyPr/>
        <a:lstStyle/>
        <a:p>
          <a:endParaRPr lang="en-US"/>
        </a:p>
      </dgm:t>
    </dgm:pt>
    <dgm:pt modelId="{E389E878-3503-4E76-9CD6-885BCAB29403}" type="sibTrans" cxnId="{47303B62-9116-4B4F-8374-5E67EDD12C9A}">
      <dgm:prSet/>
      <dgm:spPr/>
      <dgm:t>
        <a:bodyPr/>
        <a:lstStyle/>
        <a:p>
          <a:endParaRPr lang="en-US"/>
        </a:p>
      </dgm:t>
    </dgm:pt>
    <dgm:pt modelId="{2E14FB9C-47CD-4A1C-A515-16E9C457412B}">
      <dgm:prSet phldrT="[Text]"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2000 – Present  </a:t>
          </a:r>
        </a:p>
      </dgm:t>
    </dgm:pt>
    <dgm:pt modelId="{0BCB2B19-50A8-437E-BCD8-2648F9572524}" type="parTrans" cxnId="{27BA85CF-8F1C-4A35-AF6A-4DCA8E3291E3}">
      <dgm:prSet/>
      <dgm:spPr/>
      <dgm:t>
        <a:bodyPr/>
        <a:lstStyle/>
        <a:p>
          <a:endParaRPr lang="en-US"/>
        </a:p>
      </dgm:t>
    </dgm:pt>
    <dgm:pt modelId="{D89D5AC6-CEC4-4BAA-BE3E-9D0E44DD5B3E}" type="sibTrans" cxnId="{27BA85CF-8F1C-4A35-AF6A-4DCA8E3291E3}">
      <dgm:prSet/>
      <dgm:spPr/>
      <dgm:t>
        <a:bodyPr/>
        <a:lstStyle/>
        <a:p>
          <a:endParaRPr lang="en-US"/>
        </a:p>
      </dgm:t>
    </dgm:pt>
    <dgm:pt modelId="{604A72B5-1D3B-4C13-A774-D0292DDE04E0}">
      <dgm:prSet phldrT="[Text]"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</a:rPr>
            <a:t>1950 - 1980</a:t>
          </a:r>
        </a:p>
      </dgm:t>
    </dgm:pt>
    <dgm:pt modelId="{2681A777-40CF-439B-8126-88D6C7CF4887}" type="sibTrans" cxnId="{72FE46B8-96E6-4D4A-AEA3-631741EBBEDB}">
      <dgm:prSet/>
      <dgm:spPr/>
      <dgm:t>
        <a:bodyPr/>
        <a:lstStyle/>
        <a:p>
          <a:endParaRPr lang="en-US"/>
        </a:p>
      </dgm:t>
    </dgm:pt>
    <dgm:pt modelId="{DF356B66-0DA8-458E-B22F-36E81D331448}" type="parTrans" cxnId="{72FE46B8-96E6-4D4A-AEA3-631741EBBEDB}">
      <dgm:prSet/>
      <dgm:spPr/>
      <dgm:t>
        <a:bodyPr/>
        <a:lstStyle/>
        <a:p>
          <a:endParaRPr lang="en-US"/>
        </a:p>
      </dgm:t>
    </dgm:pt>
    <dgm:pt modelId="{30A64CC7-BB86-4BE6-9ADA-7D538905509D}" type="pres">
      <dgm:prSet presAssocID="{B0EDB3B4-D755-4B58-976E-EB5B1195DF18}" presName="arrowDiagram" presStyleCnt="0">
        <dgm:presLayoutVars>
          <dgm:chMax val="5"/>
          <dgm:dir/>
          <dgm:resizeHandles val="exact"/>
        </dgm:presLayoutVars>
      </dgm:prSet>
      <dgm:spPr/>
    </dgm:pt>
    <dgm:pt modelId="{F84E3093-F1D1-4C02-869D-A400DA47DEA3}" type="pres">
      <dgm:prSet presAssocID="{B0EDB3B4-D755-4B58-976E-EB5B1195DF18}" presName="arrow" presStyleLbl="bgShp" presStyleIdx="0" presStyleCnt="1"/>
      <dgm:spPr/>
    </dgm:pt>
    <dgm:pt modelId="{47094AF1-27B9-4A3B-B68F-5521B99DB2D9}" type="pres">
      <dgm:prSet presAssocID="{B0EDB3B4-D755-4B58-976E-EB5B1195DF18}" presName="arrowDiagram4" presStyleCnt="0"/>
      <dgm:spPr/>
    </dgm:pt>
    <dgm:pt modelId="{226286FC-05CF-4FA9-8B46-E7BCC7B805DE}" type="pres">
      <dgm:prSet presAssocID="{604A72B5-1D3B-4C13-A774-D0292DDE04E0}" presName="bullet4a" presStyleLbl="node1" presStyleIdx="0" presStyleCnt="4" custLinFactX="-8049" custLinFactY="15258" custLinFactNeighborX="-100000" custLinFactNeighborY="100000"/>
      <dgm:spPr/>
    </dgm:pt>
    <dgm:pt modelId="{BD1DCF38-1ACB-4D4F-BCD2-5627D62120EA}" type="pres">
      <dgm:prSet presAssocID="{604A72B5-1D3B-4C13-A774-D0292DDE04E0}" presName="textBox4a" presStyleLbl="revTx" presStyleIdx="0" presStyleCnt="4" custScaleX="116526" custScaleY="48808" custLinFactNeighborX="1861" custLinFactNeighborY="-11548">
        <dgm:presLayoutVars>
          <dgm:bulletEnabled val="1"/>
        </dgm:presLayoutVars>
      </dgm:prSet>
      <dgm:spPr/>
    </dgm:pt>
    <dgm:pt modelId="{E48DA611-BC60-4B2C-AE50-F9085610407F}" type="pres">
      <dgm:prSet presAssocID="{3C24DB0F-CFCE-426B-A776-27C86C5123B3}" presName="bullet4b" presStyleLbl="node1" presStyleIdx="1" presStyleCnt="4"/>
      <dgm:spPr/>
    </dgm:pt>
    <dgm:pt modelId="{3A53F319-5BDB-4E6D-8695-036D6DDD0B89}" type="pres">
      <dgm:prSet presAssocID="{3C24DB0F-CFCE-426B-A776-27C86C5123B3}" presName="textBox4b" presStyleLbl="revTx" presStyleIdx="1" presStyleCnt="4" custAng="10800000" custFlipVert="1" custScaleY="27466" custLinFactNeighborX="1649" custLinFactNeighborY="-23589">
        <dgm:presLayoutVars>
          <dgm:bulletEnabled val="1"/>
        </dgm:presLayoutVars>
      </dgm:prSet>
      <dgm:spPr/>
    </dgm:pt>
    <dgm:pt modelId="{21FC542A-A535-44A7-BB61-46CB91CDDFD6}" type="pres">
      <dgm:prSet presAssocID="{BA27C869-ABCB-418A-98A0-37568AF76768}" presName="bullet4c" presStyleLbl="node1" presStyleIdx="2" presStyleCnt="4"/>
      <dgm:spPr/>
    </dgm:pt>
    <dgm:pt modelId="{5335FB55-F0CB-4BB5-819E-02BA9B154DF4}" type="pres">
      <dgm:prSet presAssocID="{BA27C869-ABCB-418A-98A0-37568AF76768}" presName="textBox4c" presStyleLbl="revTx" presStyleIdx="2" presStyleCnt="4" custScaleY="17210" custLinFactNeighborX="5212" custLinFactNeighborY="-28671">
        <dgm:presLayoutVars>
          <dgm:bulletEnabled val="1"/>
        </dgm:presLayoutVars>
      </dgm:prSet>
      <dgm:spPr/>
    </dgm:pt>
    <dgm:pt modelId="{21A15909-9900-4B60-BC72-5ADFB840659F}" type="pres">
      <dgm:prSet presAssocID="{2E14FB9C-47CD-4A1C-A515-16E9C457412B}" presName="bullet4d" presStyleLbl="node1" presStyleIdx="3" presStyleCnt="4"/>
      <dgm:spPr/>
    </dgm:pt>
    <dgm:pt modelId="{96A5735D-BB63-4EDF-8A27-FA05CD0E4860}" type="pres">
      <dgm:prSet presAssocID="{2E14FB9C-47CD-4A1C-A515-16E9C457412B}" presName="textBox4d" presStyleLbl="revTx" presStyleIdx="3" presStyleCnt="4" custScaleX="127192" custLinFactNeighborX="15585" custLinFactNeighborY="14073">
        <dgm:presLayoutVars>
          <dgm:bulletEnabled val="1"/>
        </dgm:presLayoutVars>
      </dgm:prSet>
      <dgm:spPr/>
    </dgm:pt>
  </dgm:ptLst>
  <dgm:cxnLst>
    <dgm:cxn modelId="{47303B62-9116-4B4F-8374-5E67EDD12C9A}" srcId="{B0EDB3B4-D755-4B58-976E-EB5B1195DF18}" destId="{BA27C869-ABCB-418A-98A0-37568AF76768}" srcOrd="2" destOrd="0" parTransId="{E02A61BB-82F8-49AA-A87A-9F4F9C4ADD79}" sibTransId="{E389E878-3503-4E76-9CD6-885BCAB29403}"/>
    <dgm:cxn modelId="{EAB7AE52-4D3B-41D0-BAD5-1DA83F7A7212}" type="presOf" srcId="{2E14FB9C-47CD-4A1C-A515-16E9C457412B}" destId="{96A5735D-BB63-4EDF-8A27-FA05CD0E4860}" srcOrd="0" destOrd="0" presId="urn:microsoft.com/office/officeart/2005/8/layout/arrow2"/>
    <dgm:cxn modelId="{67E0957C-C5EF-4721-853C-4990EEB99873}" type="presOf" srcId="{604A72B5-1D3B-4C13-A774-D0292DDE04E0}" destId="{BD1DCF38-1ACB-4D4F-BCD2-5627D62120EA}" srcOrd="0" destOrd="0" presId="urn:microsoft.com/office/officeart/2005/8/layout/arrow2"/>
    <dgm:cxn modelId="{72714881-BAE4-4D00-9A9B-F14D395F9275}" srcId="{B0EDB3B4-D755-4B58-976E-EB5B1195DF18}" destId="{3C24DB0F-CFCE-426B-A776-27C86C5123B3}" srcOrd="1" destOrd="0" parTransId="{008F8364-4BFF-411F-A0E0-B907B939F3B2}" sibTransId="{014B665B-7451-4680-AF7D-AFD6CAC8D4DC}"/>
    <dgm:cxn modelId="{ACFD749C-87B7-4B21-B46F-D7C86456D4CC}" type="presOf" srcId="{BA27C869-ABCB-418A-98A0-37568AF76768}" destId="{5335FB55-F0CB-4BB5-819E-02BA9B154DF4}" srcOrd="0" destOrd="0" presId="urn:microsoft.com/office/officeart/2005/8/layout/arrow2"/>
    <dgm:cxn modelId="{22FDD3AB-0BBD-4A37-B0AE-326A520BD2E2}" type="presOf" srcId="{B0EDB3B4-D755-4B58-976E-EB5B1195DF18}" destId="{30A64CC7-BB86-4BE6-9ADA-7D538905509D}" srcOrd="0" destOrd="0" presId="urn:microsoft.com/office/officeart/2005/8/layout/arrow2"/>
    <dgm:cxn modelId="{72FE46B8-96E6-4D4A-AEA3-631741EBBEDB}" srcId="{B0EDB3B4-D755-4B58-976E-EB5B1195DF18}" destId="{604A72B5-1D3B-4C13-A774-D0292DDE04E0}" srcOrd="0" destOrd="0" parTransId="{DF356B66-0DA8-458E-B22F-36E81D331448}" sibTransId="{2681A777-40CF-439B-8126-88D6C7CF4887}"/>
    <dgm:cxn modelId="{27BA85CF-8F1C-4A35-AF6A-4DCA8E3291E3}" srcId="{B0EDB3B4-D755-4B58-976E-EB5B1195DF18}" destId="{2E14FB9C-47CD-4A1C-A515-16E9C457412B}" srcOrd="3" destOrd="0" parTransId="{0BCB2B19-50A8-437E-BCD8-2648F9572524}" sibTransId="{D89D5AC6-CEC4-4BAA-BE3E-9D0E44DD5B3E}"/>
    <dgm:cxn modelId="{D7A42DDA-C44A-44AA-8508-20E4D685CF7D}" type="presOf" srcId="{3C24DB0F-CFCE-426B-A776-27C86C5123B3}" destId="{3A53F319-5BDB-4E6D-8695-036D6DDD0B89}" srcOrd="0" destOrd="0" presId="urn:microsoft.com/office/officeart/2005/8/layout/arrow2"/>
    <dgm:cxn modelId="{A3B563D4-F2FE-4417-8A9E-78DC8AE46191}" type="presParOf" srcId="{30A64CC7-BB86-4BE6-9ADA-7D538905509D}" destId="{F84E3093-F1D1-4C02-869D-A400DA47DEA3}" srcOrd="0" destOrd="0" presId="urn:microsoft.com/office/officeart/2005/8/layout/arrow2"/>
    <dgm:cxn modelId="{E99913A8-48C9-4F87-9E0A-410A94E76675}" type="presParOf" srcId="{30A64CC7-BB86-4BE6-9ADA-7D538905509D}" destId="{47094AF1-27B9-4A3B-B68F-5521B99DB2D9}" srcOrd="1" destOrd="0" presId="urn:microsoft.com/office/officeart/2005/8/layout/arrow2"/>
    <dgm:cxn modelId="{FA69897F-68FE-4852-9A36-82C43BD2268B}" type="presParOf" srcId="{47094AF1-27B9-4A3B-B68F-5521B99DB2D9}" destId="{226286FC-05CF-4FA9-8B46-E7BCC7B805DE}" srcOrd="0" destOrd="0" presId="urn:microsoft.com/office/officeart/2005/8/layout/arrow2"/>
    <dgm:cxn modelId="{F2B88DAA-313C-46DC-8BBB-4FE2BCF5253C}" type="presParOf" srcId="{47094AF1-27B9-4A3B-B68F-5521B99DB2D9}" destId="{BD1DCF38-1ACB-4D4F-BCD2-5627D62120EA}" srcOrd="1" destOrd="0" presId="urn:microsoft.com/office/officeart/2005/8/layout/arrow2"/>
    <dgm:cxn modelId="{D9D8B175-9138-4907-BC65-B408C6345D21}" type="presParOf" srcId="{47094AF1-27B9-4A3B-B68F-5521B99DB2D9}" destId="{E48DA611-BC60-4B2C-AE50-F9085610407F}" srcOrd="2" destOrd="0" presId="urn:microsoft.com/office/officeart/2005/8/layout/arrow2"/>
    <dgm:cxn modelId="{B7282E4E-3309-4C5A-BF1F-F5B74FA39B76}" type="presParOf" srcId="{47094AF1-27B9-4A3B-B68F-5521B99DB2D9}" destId="{3A53F319-5BDB-4E6D-8695-036D6DDD0B89}" srcOrd="3" destOrd="0" presId="urn:microsoft.com/office/officeart/2005/8/layout/arrow2"/>
    <dgm:cxn modelId="{E9FE5B69-F644-4802-8958-294577625176}" type="presParOf" srcId="{47094AF1-27B9-4A3B-B68F-5521B99DB2D9}" destId="{21FC542A-A535-44A7-BB61-46CB91CDDFD6}" srcOrd="4" destOrd="0" presId="urn:microsoft.com/office/officeart/2005/8/layout/arrow2"/>
    <dgm:cxn modelId="{319E7F48-F9F3-435B-A3B0-E074C11B9650}" type="presParOf" srcId="{47094AF1-27B9-4A3B-B68F-5521B99DB2D9}" destId="{5335FB55-F0CB-4BB5-819E-02BA9B154DF4}" srcOrd="5" destOrd="0" presId="urn:microsoft.com/office/officeart/2005/8/layout/arrow2"/>
    <dgm:cxn modelId="{1FB0137E-4EB9-4DCB-A537-1248D6961444}" type="presParOf" srcId="{47094AF1-27B9-4A3B-B68F-5521B99DB2D9}" destId="{21A15909-9900-4B60-BC72-5ADFB840659F}" srcOrd="6" destOrd="0" presId="urn:microsoft.com/office/officeart/2005/8/layout/arrow2"/>
    <dgm:cxn modelId="{8A1FC114-E7A1-418C-85A6-9D7884B732DD}" type="presParOf" srcId="{47094AF1-27B9-4A3B-B68F-5521B99DB2D9}" destId="{96A5735D-BB63-4EDF-8A27-FA05CD0E486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E3093-F1D1-4C02-869D-A400DA47DEA3}">
      <dsp:nvSpPr>
        <dsp:cNvPr id="0" name=""/>
        <dsp:cNvSpPr/>
      </dsp:nvSpPr>
      <dsp:spPr>
        <a:xfrm>
          <a:off x="328486" y="0"/>
          <a:ext cx="6735096" cy="4209435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26286FC-05CF-4FA9-8B46-E7BCC7B805DE}">
      <dsp:nvSpPr>
        <dsp:cNvPr id="0" name=""/>
        <dsp:cNvSpPr/>
      </dsp:nvSpPr>
      <dsp:spPr>
        <a:xfrm>
          <a:off x="824518" y="3308678"/>
          <a:ext cx="154907" cy="154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1DCF38-1ACB-4D4F-BCD2-5627D62120EA}">
      <dsp:nvSpPr>
        <dsp:cNvPr id="0" name=""/>
        <dsp:cNvSpPr/>
      </dsp:nvSpPr>
      <dsp:spPr>
        <a:xfrm>
          <a:off x="995615" y="3348328"/>
          <a:ext cx="1342031" cy="488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08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1950 - 1980</a:t>
          </a:r>
        </a:p>
      </dsp:txBody>
      <dsp:txXfrm>
        <a:off x="995615" y="3348328"/>
        <a:ext cx="1342031" cy="488980"/>
      </dsp:txXfrm>
    </dsp:sp>
    <dsp:sp modelId="{E48DA611-BC60-4B2C-AE50-F9085610407F}">
      <dsp:nvSpPr>
        <dsp:cNvPr id="0" name=""/>
        <dsp:cNvSpPr/>
      </dsp:nvSpPr>
      <dsp:spPr>
        <a:xfrm>
          <a:off x="2086347" y="2151021"/>
          <a:ext cx="269403" cy="2694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53F319-5BDB-4E6D-8695-036D6DDD0B89}">
      <dsp:nvSpPr>
        <dsp:cNvPr id="0" name=""/>
        <dsp:cNvSpPr/>
      </dsp:nvSpPr>
      <dsp:spPr>
        <a:xfrm rot="10800000" flipV="1">
          <a:off x="2244371" y="2529611"/>
          <a:ext cx="1414370" cy="528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75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1980 – 1990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</dsp:txBody>
      <dsp:txXfrm rot="-10800000">
        <a:off x="2244371" y="2529611"/>
        <a:ext cx="1414370" cy="528366"/>
      </dsp:txXfrm>
    </dsp:sp>
    <dsp:sp modelId="{21FC542A-A535-44A7-BB61-46CB91CDDFD6}">
      <dsp:nvSpPr>
        <dsp:cNvPr id="0" name=""/>
        <dsp:cNvSpPr/>
      </dsp:nvSpPr>
      <dsp:spPr>
        <a:xfrm>
          <a:off x="3483879" y="1429524"/>
          <a:ext cx="356960" cy="3569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35FB55-F0CB-4BB5-819E-02BA9B154DF4}">
      <dsp:nvSpPr>
        <dsp:cNvPr id="0" name=""/>
        <dsp:cNvSpPr/>
      </dsp:nvSpPr>
      <dsp:spPr>
        <a:xfrm>
          <a:off x="3736076" y="1939010"/>
          <a:ext cx="1414370" cy="44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14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1990 – 2000  </a:t>
          </a:r>
        </a:p>
      </dsp:txBody>
      <dsp:txXfrm>
        <a:off x="3736076" y="1939010"/>
        <a:ext cx="1414370" cy="447706"/>
      </dsp:txXfrm>
    </dsp:sp>
    <dsp:sp modelId="{21A15909-9900-4B60-BC72-5ADFB840659F}">
      <dsp:nvSpPr>
        <dsp:cNvPr id="0" name=""/>
        <dsp:cNvSpPr/>
      </dsp:nvSpPr>
      <dsp:spPr>
        <a:xfrm>
          <a:off x="5006011" y="952174"/>
          <a:ext cx="478191" cy="4781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A5735D-BB63-4EDF-8A27-FA05CD0E4860}">
      <dsp:nvSpPr>
        <dsp:cNvPr id="0" name=""/>
        <dsp:cNvSpPr/>
      </dsp:nvSpPr>
      <dsp:spPr>
        <a:xfrm>
          <a:off x="5273238" y="1191270"/>
          <a:ext cx="1798965" cy="3018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38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</a:rPr>
            <a:t>2000 – Present  </a:t>
          </a:r>
        </a:p>
      </dsp:txBody>
      <dsp:txXfrm>
        <a:off x="5273238" y="1191270"/>
        <a:ext cx="1798965" cy="3018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6224F-354D-43EE-9C43-D3A369747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7769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51932a95f_0_1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e51932a95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1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4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3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43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93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3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46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5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9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6" name="Google Shape;2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47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00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7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9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22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01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0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6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84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3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57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0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05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46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b70d594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4" name="Google Shape;254;gdb70d59412_0_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b70d594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4" name="Google Shape;254;gdb70d59412_0_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95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5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1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e2a1faadd5_0_1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e2a1faadd5_0_1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ge2a1faadd5_0_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e2a1faadd5_0_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e2a1faadd5_0_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2a1faadd5_0_19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e2a1faadd5_0_19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e2a1faadd5_0_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e2a1faadd5_0_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e2a1faadd5_0_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8128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>
                <a:solidFill>
                  <a:schemeClr val="dk2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–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" name="Google Shape;96;p12"/>
          <p:cNvCxnSpPr/>
          <p:nvPr/>
        </p:nvCxnSpPr>
        <p:spPr>
          <a:xfrm>
            <a:off x="609600" y="1295400"/>
            <a:ext cx="10972800" cy="0"/>
          </a:xfrm>
          <a:prstGeom prst="straightConnector1">
            <a:avLst/>
          </a:prstGeom>
          <a:noFill/>
          <a:ln w="222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7" name="Google Shape;9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0" y="-76200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B49AD-3F30-454F-9235-894FE6BF72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144" y="336244"/>
            <a:ext cx="1561048" cy="880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609600" y="1295400"/>
            <a:ext cx="10972800" cy="0"/>
          </a:xfrm>
          <a:prstGeom prst="straightConnector1">
            <a:avLst/>
          </a:prstGeom>
          <a:noFill/>
          <a:ln w="222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6" name="Google Shape;10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0" y="-76200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12C76-408F-4ACD-A788-6020CB7C24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144" y="336244"/>
            <a:ext cx="1561048" cy="880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0" y="-76200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2965CD-3C74-4CEA-88E4-D188C6426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144" y="336244"/>
            <a:ext cx="1561048" cy="880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55387" y="1434749"/>
            <a:ext cx="3405002" cy="3157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2965CD-3C74-4CEA-88E4-D188C6426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3098" y="1983172"/>
            <a:ext cx="3405003" cy="19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7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A93A9"/>
              </a:buClr>
              <a:buSzPts val="2800"/>
              <a:buNone/>
              <a:defRPr>
                <a:solidFill>
                  <a:srgbClr val="8A93A9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A93A9"/>
              </a:buClr>
              <a:buSzPts val="2400"/>
              <a:buNone/>
              <a:defRPr>
                <a:solidFill>
                  <a:srgbClr val="8A93A9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A93A9"/>
              </a:buClr>
              <a:buSzPts val="2000"/>
              <a:buNone/>
              <a:defRPr>
                <a:solidFill>
                  <a:srgbClr val="8A93A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" name="Google Shape;118;p11"/>
          <p:cNvCxnSpPr/>
          <p:nvPr/>
        </p:nvCxnSpPr>
        <p:spPr>
          <a:xfrm>
            <a:off x="914400" y="3581400"/>
            <a:ext cx="10363200" cy="0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29200" y="152400"/>
            <a:ext cx="21336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9" name="Google Shape;129;p14"/>
          <p:cNvCxnSpPr/>
          <p:nvPr/>
        </p:nvCxnSpPr>
        <p:spPr>
          <a:xfrm>
            <a:off x="609600" y="1295400"/>
            <a:ext cx="10972800" cy="0"/>
          </a:xfrm>
          <a:prstGeom prst="straightConnector1">
            <a:avLst/>
          </a:prstGeom>
          <a:noFill/>
          <a:ln w="222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0" y="-76200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B5D38-86EA-49D8-861E-F206059B0C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144" y="336244"/>
            <a:ext cx="1561048" cy="880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" name="Google Shape;136;p15"/>
          <p:cNvCxnSpPr/>
          <p:nvPr/>
        </p:nvCxnSpPr>
        <p:spPr>
          <a:xfrm>
            <a:off x="609600" y="1295400"/>
            <a:ext cx="10972800" cy="0"/>
          </a:xfrm>
          <a:prstGeom prst="straightConnector1">
            <a:avLst/>
          </a:prstGeom>
          <a:noFill/>
          <a:ln w="222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7" name="Google Shape;13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0" y="-76200"/>
            <a:ext cx="16764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CE63F-64E8-4BA6-9A4D-03C37693A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144" y="336244"/>
            <a:ext cx="1561048" cy="880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e2a1faadd5_0_1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e2a1faadd5_0_1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ge2a1faadd5_0_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e2a1faadd5_0_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e2a1faadd5_0_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2a1faadd5_0_1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e2a1faadd5_0_1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ge2a1faadd5_0_1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ge2a1faadd5_0_1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e2a1faadd5_0_1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e2a1faadd5_0_1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2a1faadd5_0_1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e2a1faadd5_0_1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ge2a1faadd5_0_1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ge2a1faadd5_0_1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ge2a1faadd5_0_1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ge2a1faadd5_0_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e2a1faadd5_0_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e2a1faadd5_0_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2a1faadd5_0_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e2a1faadd5_0_1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e2a1faadd5_0_1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e2a1faadd5_0_1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2a1faadd5_0_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e2a1faadd5_0_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e2a1faadd5_0_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2a1faadd5_0_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e2a1faadd5_0_17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ge2a1faadd5_0_17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ge2a1faadd5_0_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e2a1faadd5_0_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e2a1faadd5_0_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2a1faadd5_0_18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e2a1faadd5_0_18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ge2a1faadd5_0_18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ge2a1faadd5_0_1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e2a1faadd5_0_1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e2a1faadd5_0_1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2a1faadd5_0_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e2a1faadd5_0_19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ge2a1faadd5_0_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e2a1faadd5_0_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e2a1faadd5_0_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2a1faadd5_0_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e2a1faadd5_0_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ge2a1faadd5_0_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ge2a1faadd5_0_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ge2a1faadd5_0_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3A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1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tudrp.utulsa.edu/" TargetMode="External"/><Relationship Id="rId4" Type="http://schemas.openxmlformats.org/officeDocument/2006/relationships/hyperlink" Target="TUDRP_HR_shortened.mp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52F29-A732-4405-9F69-AF67B7564D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r="-1" b="-1"/>
          <a:stretch/>
        </p:blipFill>
        <p:spPr>
          <a:xfrm>
            <a:off x="154974" y="156423"/>
            <a:ext cx="11881286" cy="6517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82DEBA-6B71-4D48-9403-ADCF09894572}"/>
              </a:ext>
            </a:extLst>
          </p:cNvPr>
          <p:cNvSpPr/>
          <p:nvPr/>
        </p:nvSpPr>
        <p:spPr>
          <a:xfrm>
            <a:off x="6760406" y="428613"/>
            <a:ext cx="5042157" cy="110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D98C2-123F-49DE-A47E-20A7EBD5018B}"/>
              </a:ext>
            </a:extLst>
          </p:cNvPr>
          <p:cNvSpPr txBox="1"/>
          <p:nvPr/>
        </p:nvSpPr>
        <p:spPr>
          <a:xfrm>
            <a:off x="5735698" y="683608"/>
            <a:ext cx="615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  <a:cs typeface="Aharoni" panose="02010803020104030203" pitchFamily="2" charset="-79"/>
              </a:rPr>
              <a:t>SPE-GCS DSG / AADE JOINT 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EC8A9-182B-4B46-A26C-55D0A3DD59A3}"/>
              </a:ext>
            </a:extLst>
          </p:cNvPr>
          <p:cNvSpPr txBox="1"/>
          <p:nvPr/>
        </p:nvSpPr>
        <p:spPr>
          <a:xfrm>
            <a:off x="1298072" y="2877294"/>
            <a:ext cx="7925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Cuttings Transport: Mechanistic Models, Data Driven Models, and More</a:t>
            </a:r>
            <a:endParaRPr lang="en-US" sz="2800" i="0" dirty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568E9-3297-42E5-A690-0909CD67C582}"/>
              </a:ext>
            </a:extLst>
          </p:cNvPr>
          <p:cNvSpPr txBox="1"/>
          <p:nvPr/>
        </p:nvSpPr>
        <p:spPr>
          <a:xfrm>
            <a:off x="221382" y="5299376"/>
            <a:ext cx="81624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Petroleum Club of Houston (1201 Louisiana St, 35th Floor, Houston, Texas 77002)</a:t>
            </a:r>
          </a:p>
          <a:p>
            <a:r>
              <a:rPr lang="en-US" dirty="0">
                <a:solidFill>
                  <a:schemeClr val="bg1"/>
                </a:solidFill>
              </a:rPr>
              <a:t>May 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, 2022 / 11:30 am to 1:00 pm US CST (Webinar 12:00 pm to 1:00 pm)</a:t>
            </a:r>
          </a:p>
          <a:p>
            <a:endParaRPr lang="en-US" sz="1400" b="0" kern="1200" dirty="0">
              <a:solidFill>
                <a:schemeClr val="tx2"/>
              </a:solidFill>
            </a:endParaRPr>
          </a:p>
          <a:p>
            <a:r>
              <a:rPr lang="en-US" sz="1400" b="0" kern="1200" dirty="0">
                <a:solidFill>
                  <a:schemeClr val="tx2"/>
                </a:solidFill>
              </a:rPr>
              <a:t>Q&amp;A session will follow the presentation.  We encourage you to ask questions using the chat feature.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2CE12-8DFE-4807-93D2-948982EBFE4B}"/>
              </a:ext>
            </a:extLst>
          </p:cNvPr>
          <p:cNvSpPr txBox="1"/>
          <p:nvPr/>
        </p:nvSpPr>
        <p:spPr>
          <a:xfrm>
            <a:off x="8762516" y="5168666"/>
            <a:ext cx="31274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Dr. Evren M. Ozbayoglu </a:t>
            </a:r>
          </a:p>
          <a:p>
            <a:pPr algn="ctr"/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Professor and Director of </a:t>
            </a:r>
            <a:b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Drilling Research Projects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</a:rPr>
              <a:t>University of Tulsa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7653C-D671-4118-86FC-548F92523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0" t="1950" r="10319" b="1"/>
          <a:stretch/>
        </p:blipFill>
        <p:spPr>
          <a:xfrm>
            <a:off x="9213433" y="1942370"/>
            <a:ext cx="2306350" cy="2828743"/>
          </a:xfrm>
          <a:prstGeom prst="rect">
            <a:avLst/>
          </a:prstGeom>
          <a:effectLst>
            <a:outerShdw blurRad="50800" dist="38100" dir="18900000" algn="bl" rotWithShape="0">
              <a:schemeClr val="bg1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A858E-F563-4DFA-A61E-244867C70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837" y="154947"/>
            <a:ext cx="2672806" cy="15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91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Current Studies</a:t>
            </a:r>
            <a:br>
              <a:rPr lang="en-US" dirty="0"/>
            </a:br>
            <a:r>
              <a:rPr lang="en-US" sz="2400" dirty="0"/>
              <a:t>Local Velocity Determination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80" y="1608293"/>
            <a:ext cx="8575040" cy="4899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86586" y="6276782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Erge et al, 2015</a:t>
            </a:r>
          </a:p>
        </p:txBody>
      </p:sp>
    </p:spTree>
    <p:extLst>
      <p:ext uri="{BB962C8B-B14F-4D97-AF65-F5344CB8AC3E}">
        <p14:creationId xmlns:p14="http://schemas.microsoft.com/office/powerpoint/2010/main" val="259051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410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Current Studies</a:t>
            </a:r>
            <a:br>
              <a:rPr lang="en-US" dirty="0"/>
            </a:br>
            <a:r>
              <a:rPr lang="en-US" sz="2700" dirty="0"/>
              <a:t>CFD Multiphase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531" y="1638300"/>
            <a:ext cx="4973556" cy="4863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040" y="1638300"/>
            <a:ext cx="2835965" cy="230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040" y="3984009"/>
            <a:ext cx="2835964" cy="2517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86586" y="6276782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Fu et al, 2013</a:t>
            </a:r>
          </a:p>
        </p:txBody>
      </p:sp>
    </p:spTree>
    <p:extLst>
      <p:ext uri="{BB962C8B-B14F-4D97-AF65-F5344CB8AC3E}">
        <p14:creationId xmlns:p14="http://schemas.microsoft.com/office/powerpoint/2010/main" val="355149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23" y="1289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Current Studies</a:t>
            </a:r>
            <a:br>
              <a:rPr lang="en-US" sz="4900" dirty="0"/>
            </a:br>
            <a:r>
              <a:rPr lang="en-US" sz="2700" dirty="0"/>
              <a:t>Image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8" y="3009084"/>
            <a:ext cx="3443080" cy="1935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767" y="1582599"/>
            <a:ext cx="6198981" cy="5008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48561" y="5985968"/>
            <a:ext cx="1409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Ozbayoglu et al, 2010</a:t>
            </a:r>
          </a:p>
        </p:txBody>
      </p:sp>
    </p:spTree>
    <p:extLst>
      <p:ext uri="{BB962C8B-B14F-4D97-AF65-F5344CB8AC3E}">
        <p14:creationId xmlns:p14="http://schemas.microsoft.com/office/powerpoint/2010/main" val="63635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39" y="10885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Current Studies</a:t>
            </a:r>
            <a:br>
              <a:rPr lang="en-US" dirty="0"/>
            </a:br>
            <a:r>
              <a:rPr lang="en-US" sz="2400" dirty="0"/>
              <a:t>Similar Rheology – Different Base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1712637"/>
            <a:ext cx="3654287" cy="135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72" y="3146456"/>
            <a:ext cx="1987619" cy="707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665" y="1981199"/>
            <a:ext cx="6628863" cy="3902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928664"/>
            <a:ext cx="3550924" cy="2620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79182" y="6199659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Tong et al, 2020</a:t>
            </a:r>
          </a:p>
        </p:txBody>
      </p:sp>
    </p:spTree>
    <p:extLst>
      <p:ext uri="{BB962C8B-B14F-4D97-AF65-F5344CB8AC3E}">
        <p14:creationId xmlns:p14="http://schemas.microsoft.com/office/powerpoint/2010/main" val="51466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254542"/>
            <a:ext cx="10972800" cy="1143000"/>
          </a:xfrm>
        </p:spPr>
        <p:txBody>
          <a:bodyPr/>
          <a:lstStyle/>
          <a:p>
            <a:r>
              <a:rPr lang="en-US" dirty="0"/>
              <a:t>Current Studies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20" y="1603539"/>
            <a:ext cx="3560693" cy="2365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4" y="4133312"/>
            <a:ext cx="3560693" cy="236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405" y="2344508"/>
            <a:ext cx="8108931" cy="2630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46266" y="5084049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Kuru et al, 2020</a:t>
            </a:r>
          </a:p>
        </p:txBody>
      </p:sp>
    </p:spTree>
    <p:extLst>
      <p:ext uri="{BB962C8B-B14F-4D97-AF65-F5344CB8AC3E}">
        <p14:creationId xmlns:p14="http://schemas.microsoft.com/office/powerpoint/2010/main" val="40003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Settling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0" hangingPunct="0"/>
            <a:r>
              <a:rPr lang="en-GB" altLang="en-US" sz="3200" dirty="0"/>
              <a:t>Free Settling</a:t>
            </a:r>
          </a:p>
          <a:p>
            <a:pPr lvl="1" eaLnBrk="0" hangingPunct="0"/>
            <a:r>
              <a:rPr lang="en-GB" altLang="en-US" sz="2800" dirty="0"/>
              <a:t>A single particle in a fluid (</a:t>
            </a:r>
            <a:r>
              <a:rPr lang="en-GB" altLang="en-US" sz="2800" dirty="0" err="1"/>
              <a:t>Stoke’s</a:t>
            </a:r>
            <a:r>
              <a:rPr lang="en-GB" altLang="en-US" sz="2800" dirty="0"/>
              <a:t> Law)</a:t>
            </a:r>
          </a:p>
          <a:p>
            <a:pPr eaLnBrk="0" hangingPunct="0"/>
            <a:r>
              <a:rPr lang="en-GB" altLang="en-US" sz="3200" dirty="0"/>
              <a:t>Dynamic Slippage</a:t>
            </a:r>
          </a:p>
          <a:p>
            <a:pPr lvl="1" eaLnBrk="0" hangingPunct="0"/>
            <a:r>
              <a:rPr lang="en-GB" altLang="en-US" sz="2800" dirty="0"/>
              <a:t>Difference in upward velocity and slip velocity</a:t>
            </a:r>
          </a:p>
          <a:p>
            <a:pPr lvl="1" eaLnBrk="0" hangingPunct="0"/>
            <a:r>
              <a:rPr lang="en-GB" altLang="en-US" sz="2800" dirty="0"/>
              <a:t>Increased slip component in highly deviated wells</a:t>
            </a:r>
          </a:p>
          <a:p>
            <a:pPr eaLnBrk="0" hangingPunct="0"/>
            <a:r>
              <a:rPr lang="en-GB" altLang="en-US" sz="3200" dirty="0"/>
              <a:t>Hindered Settling</a:t>
            </a:r>
          </a:p>
          <a:p>
            <a:pPr lvl="1" eaLnBrk="0" hangingPunct="0"/>
            <a:r>
              <a:rPr lang="en-GB" altLang="en-US" sz="2800" dirty="0"/>
              <a:t>At high concentrations, particles tend to support themselves</a:t>
            </a:r>
          </a:p>
          <a:p>
            <a:pPr eaLnBrk="0" hangingPunct="0"/>
            <a:r>
              <a:rPr lang="en-GB" altLang="en-US" sz="3200" dirty="0"/>
              <a:t>Boycott Settling</a:t>
            </a:r>
          </a:p>
          <a:p>
            <a:pPr lvl="1" eaLnBrk="0" hangingPunct="0"/>
            <a:r>
              <a:rPr lang="en-GB" altLang="en-US" sz="2800" dirty="0"/>
              <a:t>Settling occurs more rapidly in inclined wellbores</a:t>
            </a:r>
          </a:p>
          <a:p>
            <a:pPr lvl="1" eaLnBrk="0" hangingPunct="0"/>
            <a:r>
              <a:rPr lang="en-GB" altLang="en-US" sz="2800" dirty="0"/>
              <a:t>Occurs in static or low velocity conditions only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1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Variables Influencing Cuttings Transport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02" y="1597548"/>
            <a:ext cx="9536596" cy="4738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4365" y="6003291"/>
            <a:ext cx="24052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Luo et al, 1992</a:t>
            </a:r>
          </a:p>
        </p:txBody>
      </p:sp>
    </p:spTree>
    <p:extLst>
      <p:ext uri="{BB962C8B-B14F-4D97-AF65-F5344CB8AC3E}">
        <p14:creationId xmlns:p14="http://schemas.microsoft.com/office/powerpoint/2010/main" val="225821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87" y="1615109"/>
            <a:ext cx="7581226" cy="4825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83857" y="5973417"/>
            <a:ext cx="1684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Zhang et al, 2014</a:t>
            </a:r>
          </a:p>
        </p:txBody>
      </p:sp>
    </p:spTree>
    <p:extLst>
      <p:ext uri="{BB962C8B-B14F-4D97-AF65-F5344CB8AC3E}">
        <p14:creationId xmlns:p14="http://schemas.microsoft.com/office/powerpoint/2010/main" val="24741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92"/>
    </mc:Choice>
    <mc:Fallback xmlns="">
      <p:transition spd="slow" advTm="799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Patterns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947" y="1638300"/>
            <a:ext cx="6922106" cy="4843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14" y="3105597"/>
            <a:ext cx="1917630" cy="1617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648" y="1638299"/>
            <a:ext cx="1575352" cy="132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940" y="2663272"/>
            <a:ext cx="1578832" cy="1211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747" y="4589535"/>
            <a:ext cx="1744109" cy="1356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425" y="2395253"/>
            <a:ext cx="2513979" cy="69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0549" y="2482825"/>
            <a:ext cx="1132273" cy="4076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85876" y="5946064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Zhang, 2015</a:t>
            </a:r>
          </a:p>
        </p:txBody>
      </p:sp>
    </p:spTree>
    <p:extLst>
      <p:ext uri="{BB962C8B-B14F-4D97-AF65-F5344CB8AC3E}">
        <p14:creationId xmlns:p14="http://schemas.microsoft.com/office/powerpoint/2010/main" val="864030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8070"/>
            <a:ext cx="10515600" cy="436700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Physical based mechanistic models</a:t>
            </a:r>
          </a:p>
          <a:p>
            <a:r>
              <a:rPr lang="en-US" sz="3200" dirty="0"/>
              <a:t>Empirical correlations</a:t>
            </a:r>
          </a:p>
          <a:p>
            <a:r>
              <a:rPr lang="en-US" sz="3200" dirty="0"/>
              <a:t>Dimensional analysis</a:t>
            </a:r>
          </a:p>
          <a:p>
            <a:r>
              <a:rPr lang="en-US" sz="3200" dirty="0"/>
              <a:t>Conformal mapping</a:t>
            </a:r>
          </a:p>
          <a:p>
            <a:r>
              <a:rPr lang="en-US" sz="3200" dirty="0"/>
              <a:t>Boundary layer</a:t>
            </a:r>
          </a:p>
          <a:p>
            <a:r>
              <a:rPr lang="en-US" sz="3200" dirty="0"/>
              <a:t>Computational Fluid Dynamics</a:t>
            </a:r>
          </a:p>
          <a:p>
            <a:r>
              <a:rPr lang="en-US" sz="3200" dirty="0"/>
              <a:t>Machine learning methodology</a:t>
            </a:r>
          </a:p>
          <a:p>
            <a:r>
              <a:rPr lang="en-US" sz="3200" dirty="0"/>
              <a:t>Hybrid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314" y="2468013"/>
            <a:ext cx="3018600" cy="2689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27901" y="5106725"/>
            <a:ext cx="2263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https://www.shutterstock.com/</a:t>
            </a:r>
          </a:p>
        </p:txBody>
      </p:sp>
    </p:spTree>
    <p:extLst>
      <p:ext uri="{BB962C8B-B14F-4D97-AF65-F5344CB8AC3E}">
        <p14:creationId xmlns:p14="http://schemas.microsoft.com/office/powerpoint/2010/main" val="256669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51932a95f_0_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26" name="Google Shape;226;ge51932a95f_0_18"/>
          <p:cNvSpPr txBox="1">
            <a:spLocks noGrp="1"/>
          </p:cNvSpPr>
          <p:nvPr>
            <p:ph type="body" idx="1"/>
          </p:nvPr>
        </p:nvSpPr>
        <p:spPr>
          <a:xfrm>
            <a:off x="847969" y="1417638"/>
            <a:ext cx="10515930" cy="471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1787" algn="l" rtl="0"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25"/>
              <a:buChar char="•"/>
            </a:pPr>
            <a:r>
              <a:rPr lang="en-US" sz="3600" dirty="0"/>
              <a:t>Introduction</a:t>
            </a:r>
            <a:endParaRPr sz="3600" dirty="0"/>
          </a:p>
          <a:p>
            <a:pPr marL="342900" indent="-331787">
              <a:spcBef>
                <a:spcPts val="900"/>
              </a:spcBef>
              <a:spcAft>
                <a:spcPts val="900"/>
              </a:spcAft>
              <a:buSzPts val="3025"/>
            </a:pPr>
            <a:r>
              <a:rPr lang="en-US" sz="3600" dirty="0"/>
              <a:t>Programs Highlight &amp; Announcements</a:t>
            </a:r>
          </a:p>
          <a:p>
            <a:pPr marL="342900" indent="-331787">
              <a:spcBef>
                <a:spcPts val="900"/>
              </a:spcBef>
              <a:spcAft>
                <a:spcPts val="900"/>
              </a:spcAft>
              <a:buSzPts val="3025"/>
            </a:pPr>
            <a:r>
              <a:rPr lang="en-US" sz="3600" dirty="0"/>
              <a:t>Presentation: </a:t>
            </a:r>
            <a:br>
              <a:rPr lang="en-US" sz="3600" dirty="0"/>
            </a:br>
            <a:r>
              <a:rPr lang="en-US" b="1" dirty="0"/>
              <a:t>“</a:t>
            </a:r>
            <a:r>
              <a:rPr lang="en-US" b="1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Cuttings Transport: Mechanistic Models, Data Driven Models, and More</a:t>
            </a:r>
            <a:r>
              <a:rPr lang="en-US" b="1" dirty="0"/>
              <a:t>”</a:t>
            </a:r>
            <a:r>
              <a:rPr lang="en-US" dirty="0"/>
              <a:t> </a:t>
            </a:r>
          </a:p>
          <a:p>
            <a:pPr marL="342900" indent="-331787">
              <a:spcBef>
                <a:spcPts val="900"/>
              </a:spcBef>
              <a:spcAft>
                <a:spcPts val="900"/>
              </a:spcAft>
              <a:buSzPts val="3025"/>
            </a:pPr>
            <a:r>
              <a:rPr lang="en-US" sz="3600" dirty="0"/>
              <a:t>Q&amp;A </a:t>
            </a:r>
            <a:endParaRPr sz="3600" dirty="0"/>
          </a:p>
          <a:p>
            <a:pPr marL="342900" indent="-331787">
              <a:spcBef>
                <a:spcPts val="900"/>
              </a:spcBef>
              <a:spcAft>
                <a:spcPts val="900"/>
              </a:spcAft>
              <a:buSzPts val="3025"/>
            </a:pPr>
            <a:r>
              <a:rPr lang="en-US" sz="3600" dirty="0"/>
              <a:t>Survey &amp; Wrap Up</a:t>
            </a:r>
            <a:endParaRPr sz="3600" dirty="0"/>
          </a:p>
          <a:p>
            <a:pPr marL="914400" lvl="0" indent="0" algn="l" rtl="0">
              <a:spcBef>
                <a:spcPts val="900"/>
              </a:spcBef>
              <a:spcAft>
                <a:spcPts val="900"/>
              </a:spcAft>
              <a:buSzPts val="852"/>
              <a:buNone/>
            </a:pPr>
            <a:endParaRPr sz="3000" dirty="0"/>
          </a:p>
          <a:p>
            <a:pPr marL="342900" lvl="0" indent="-139700" algn="l" rtl="0"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2480"/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Mechanistic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017"/>
            <a:ext cx="10515600" cy="4476058"/>
          </a:xfrm>
        </p:spPr>
        <p:txBody>
          <a:bodyPr/>
          <a:lstStyle/>
          <a:p>
            <a:r>
              <a:rPr lang="en-US" dirty="0"/>
              <a:t>Mass Conservation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Momentum Conservation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Concentration Between Layers</a:t>
            </a:r>
          </a:p>
          <a:p>
            <a:endParaRPr lang="en-US" dirty="0"/>
          </a:p>
          <a:p>
            <a:r>
              <a:rPr lang="en-US" dirty="0"/>
              <a:t>Constitutive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44980" y="1707643"/>
            <a:ext cx="3949417" cy="949401"/>
            <a:chOff x="3186112" y="2633662"/>
            <a:chExt cx="6617055" cy="15906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6112" y="2633662"/>
              <a:ext cx="5819775" cy="15906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7342" y="2869632"/>
              <a:ext cx="885825" cy="9144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965587" y="2827259"/>
            <a:ext cx="4182126" cy="967023"/>
            <a:chOff x="2905124" y="4436268"/>
            <a:chExt cx="7208803" cy="1666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124" y="4436268"/>
              <a:ext cx="6381750" cy="16668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8102" y="4677147"/>
              <a:ext cx="885825" cy="9144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283" y="4046460"/>
            <a:ext cx="5360101" cy="871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601" y="5137495"/>
            <a:ext cx="2518538" cy="7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Mechanistic Model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9" y="1439664"/>
            <a:ext cx="6492556" cy="3414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609" y="3677022"/>
            <a:ext cx="5716093" cy="2994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622" y="2024117"/>
            <a:ext cx="6764499" cy="42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34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21" y="18650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Frictional Pressure Loss</a:t>
            </a:r>
            <a:br>
              <a:rPr lang="en-US" dirty="0"/>
            </a:br>
            <a:r>
              <a:rPr lang="en-US" sz="2800" dirty="0"/>
              <a:t>Physical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5" y="2201813"/>
            <a:ext cx="4802761" cy="4311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621" y="2000836"/>
            <a:ext cx="1413372" cy="70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003" y="1968983"/>
            <a:ext cx="765831" cy="765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9844" y="2062833"/>
            <a:ext cx="1204806" cy="578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163" y="2933450"/>
            <a:ext cx="3779509" cy="756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140" y="3988144"/>
            <a:ext cx="2177554" cy="671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7307" y="4957522"/>
            <a:ext cx="1162741" cy="73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8290" y="4812297"/>
            <a:ext cx="2466360" cy="8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9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Geometrical Transformation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37" y="1588084"/>
            <a:ext cx="3072731" cy="2750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338" y="4338430"/>
            <a:ext cx="3670441" cy="2097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0916" y="6126040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Chen et al, 2009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243" y="2540516"/>
            <a:ext cx="5024483" cy="2484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74990" y="5156295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Hashemian, 2005</a:t>
            </a:r>
          </a:p>
        </p:txBody>
      </p:sp>
    </p:spTree>
    <p:extLst>
      <p:ext uri="{BB962C8B-B14F-4D97-AF65-F5344CB8AC3E}">
        <p14:creationId xmlns:p14="http://schemas.microsoft.com/office/powerpoint/2010/main" val="3655255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7331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Frictional Pressure Loss</a:t>
            </a:r>
            <a:br>
              <a:rPr lang="en-US" dirty="0"/>
            </a:br>
            <a:r>
              <a:rPr lang="en-US" sz="2800" dirty="0"/>
              <a:t>Physical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 loss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19" y="3664207"/>
            <a:ext cx="1181553" cy="71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63" y="3601824"/>
            <a:ext cx="3912034" cy="843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15" y="3765452"/>
            <a:ext cx="5745544" cy="515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973" y="5795388"/>
            <a:ext cx="2884053" cy="653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045" y="4684181"/>
            <a:ext cx="3909907" cy="871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558" y="2054786"/>
            <a:ext cx="2766879" cy="9022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105" y="3330266"/>
            <a:ext cx="118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Laminar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37940" y="3330266"/>
            <a:ext cx="180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7660" y="3330266"/>
            <a:ext cx="180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Turbulent</a:t>
            </a:r>
          </a:p>
        </p:txBody>
      </p:sp>
    </p:spTree>
    <p:extLst>
      <p:ext uri="{BB962C8B-B14F-4D97-AF65-F5344CB8AC3E}">
        <p14:creationId xmlns:p14="http://schemas.microsoft.com/office/powerpoint/2010/main" val="70798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5379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Frictional Pressure Loss</a:t>
            </a:r>
            <a:br>
              <a:rPr lang="en-US" dirty="0"/>
            </a:br>
            <a:r>
              <a:rPr lang="en-US" sz="2800" dirty="0"/>
              <a:t>Physical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 of Moving Cuttings on Rheology and Density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43" y="3047651"/>
            <a:ext cx="5561510" cy="669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18" y="4592455"/>
            <a:ext cx="9783159" cy="6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06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 Rotation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04" y="1716846"/>
            <a:ext cx="4416184" cy="420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u="sng" dirty="0"/>
              <a:t>Dependents on:</a:t>
            </a:r>
          </a:p>
          <a:p>
            <a:r>
              <a:rPr lang="en-US" sz="3200" dirty="0"/>
              <a:t>Well geometry</a:t>
            </a:r>
          </a:p>
          <a:p>
            <a:r>
              <a:rPr lang="en-US" sz="3200" dirty="0"/>
              <a:t>Pipe rotation speed</a:t>
            </a:r>
          </a:p>
          <a:p>
            <a:r>
              <a:rPr lang="en-US" sz="3200" dirty="0"/>
              <a:t>Inclination</a:t>
            </a:r>
          </a:p>
          <a:p>
            <a:r>
              <a:rPr lang="en-US" sz="3200" dirty="0"/>
              <a:t>Cuttings properties</a:t>
            </a:r>
          </a:p>
          <a:p>
            <a:r>
              <a:rPr lang="en-US" sz="3200" dirty="0"/>
              <a:t>Fluid properties </a:t>
            </a:r>
          </a:p>
          <a:p>
            <a:r>
              <a:rPr lang="en-US" sz="3200" dirty="0"/>
              <a:t>Q &amp; ROP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7729" y="1799843"/>
            <a:ext cx="5370443" cy="4120013"/>
            <a:chOff x="5702907" y="2046064"/>
            <a:chExt cx="5370443" cy="4120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227" y="2046064"/>
              <a:ext cx="3787802" cy="37084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02907" y="5919856"/>
              <a:ext cx="53704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https://www.merlinerd.com/annular-velocity-vs-hole-cleaning/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812" y="3242088"/>
            <a:ext cx="32099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Semi-Mechanistic Modeling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4074"/>
            <a:ext cx="4476750" cy="47012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Layered model</a:t>
            </a:r>
          </a:p>
          <a:p>
            <a:r>
              <a:rPr lang="en-US" dirty="0"/>
              <a:t>Dune model</a:t>
            </a:r>
          </a:p>
          <a:p>
            <a:r>
              <a:rPr lang="en-US" dirty="0"/>
              <a:t>Dispersed model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/>
              <a:t>Flow patterns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Function of: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Critical fluid velocity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Inclination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Fluid rheology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Reynolds number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Froude number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691" y="1563432"/>
            <a:ext cx="3878772" cy="50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7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High inclinations </a:t>
            </a:r>
            <a:r>
              <a:rPr lang="en-US" sz="3200" dirty="0">
                <a:sym typeface="Symbol" panose="05050102010706020507" pitchFamily="18" charset="2"/>
              </a:rPr>
              <a:t> Cuttings bed</a:t>
            </a:r>
          </a:p>
          <a:p>
            <a:r>
              <a:rPr lang="en-US" sz="3200" dirty="0">
                <a:sym typeface="Symbol" panose="05050102010706020507" pitchFamily="18" charset="2"/>
              </a:rPr>
              <a:t>Lower inclinations  Unstable cases </a:t>
            </a:r>
          </a:p>
          <a:p>
            <a:pPr lvl="1"/>
            <a:r>
              <a:rPr lang="en-US" sz="2800" dirty="0">
                <a:sym typeface="Symbol" panose="05050102010706020507" pitchFamily="18" charset="2"/>
              </a:rPr>
              <a:t>Backsliding, avalanching</a:t>
            </a:r>
          </a:p>
          <a:p>
            <a:r>
              <a:rPr lang="en-US" sz="3200" dirty="0">
                <a:sym typeface="Symbol" panose="05050102010706020507" pitchFamily="18" charset="2"/>
              </a:rPr>
              <a:t>Bond interconnecting bed particles</a:t>
            </a:r>
          </a:p>
          <a:p>
            <a:pPr lvl="1"/>
            <a:r>
              <a:rPr lang="en-US" sz="2800" dirty="0">
                <a:sym typeface="Symbol" panose="05050102010706020507" pitchFamily="18" charset="2"/>
              </a:rPr>
              <a:t>Function of fluid properties</a:t>
            </a:r>
          </a:p>
          <a:p>
            <a:r>
              <a:rPr lang="en-US" sz="3200" dirty="0">
                <a:sym typeface="Symbol" panose="05050102010706020507" pitchFamily="18" charset="2"/>
              </a:rPr>
              <a:t>Drill string axis unpredictable</a:t>
            </a:r>
          </a:p>
          <a:p>
            <a:r>
              <a:rPr lang="en-US" sz="3200" dirty="0">
                <a:sym typeface="Symbol" panose="05050102010706020507" pitchFamily="18" charset="2"/>
              </a:rPr>
              <a:t>Fluid properties not stable, hard to predict</a:t>
            </a:r>
          </a:p>
          <a:p>
            <a:r>
              <a:rPr lang="en-US" sz="3200" dirty="0">
                <a:sym typeface="Symbol" panose="05050102010706020507" pitchFamily="18" charset="2"/>
              </a:rPr>
              <a:t>Cuttings size distribution and shape not known</a:t>
            </a:r>
          </a:p>
          <a:p>
            <a:r>
              <a:rPr lang="en-US" sz="3200" dirty="0">
                <a:sym typeface="Symbol" panose="05050102010706020507" pitchFamily="18" charset="2"/>
              </a:rPr>
              <a:t>Steady state vs transient</a:t>
            </a:r>
          </a:p>
          <a:p>
            <a:pPr marL="0" indent="0">
              <a:buNone/>
            </a:pPr>
            <a:endParaRPr lang="en-US" sz="32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2576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2800" dirty="0"/>
              <a:t>Semi-Mechanistic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" y="1997157"/>
            <a:ext cx="6068213" cy="3873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538" y="1997157"/>
            <a:ext cx="5876378" cy="38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Dr. Evren M. Ozbayoglu </a:t>
            </a:r>
          </a:p>
        </p:txBody>
      </p:sp>
      <p:sp>
        <p:nvSpPr>
          <p:cNvPr id="250" name="Google Shape;250;p1"/>
          <p:cNvSpPr txBox="1">
            <a:spLocks noGrp="1"/>
          </p:cNvSpPr>
          <p:nvPr>
            <p:ph type="body" idx="2"/>
          </p:nvPr>
        </p:nvSpPr>
        <p:spPr>
          <a:xfrm>
            <a:off x="4244741" y="1589907"/>
            <a:ext cx="7652085" cy="561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Evren M. Ozbayoglu is currently a “Jonathan Detwiler Chair” full Professor of The University of Tulsa (TU), Petroleum Engineering Department, and the Director of The University of Tulsa, Drilling Research Projects (TUDRP).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 has earned his BSc in 1996 and MSc in 1998 from METU. He earned his PhD degree from The University of Tulsa in 2002 where he has been a full-time faculty member since August 2009.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Dr. Ozbayoglu has numerous publications and has participated in several industry projects on major drilling engineering topics. His research interests include non-Newtonian fluid flow, multiphase fluid flow, underbalanced drilling, hole cleaning, tubular mechanics, horizontal &amp; directional drilling, data analytics, optimization, automation and computational fluid dynamics.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 is an SPE member since 1994, and ASME member since 2015. He was awarded for “Outstanding Technical Editor Award” for SPE Journal, SPE Reservoir Application &amp; Engineering, and SPE Drilling &amp; Completion for years 2012, 2013, 2015, 2018, 2019, and 2021, “SPE Regional Distinguished Faculty Award – Mid-Continent Region – 2013” within 2012-2013 academic year, SPE Regional Drilling Engineer Award in 2019, and SPE Distinguished Membership Award in 2020.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BE285-8D7B-4C43-AD38-73FB21462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9" r="4939"/>
          <a:stretch/>
        </p:blipFill>
        <p:spPr>
          <a:xfrm>
            <a:off x="751267" y="1789520"/>
            <a:ext cx="3176789" cy="428163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79" y="10381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University of Tulsa</a:t>
            </a:r>
            <a:br>
              <a:rPr lang="en-US" dirty="0"/>
            </a:br>
            <a:r>
              <a:rPr lang="en-US" dirty="0"/>
              <a:t>Drilling Research 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11" y="1201602"/>
            <a:ext cx="5516072" cy="5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2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74155"/>
            <a:ext cx="10972800" cy="1143000"/>
          </a:xfrm>
        </p:spPr>
        <p:txBody>
          <a:bodyPr>
            <a:noAutofit/>
          </a:bodyPr>
          <a:lstStyle/>
          <a:p>
            <a:r>
              <a:rPr lang="en-US" sz="3200" dirty="0"/>
              <a:t>The University of Tulsa</a:t>
            </a:r>
            <a:br>
              <a:rPr lang="en-US" sz="3200" dirty="0"/>
            </a:br>
            <a:r>
              <a:rPr lang="en-US" sz="3200" dirty="0"/>
              <a:t>Drilling Research Projects - </a:t>
            </a:r>
            <a:r>
              <a:rPr lang="en-US" sz="2400" dirty="0"/>
              <a:t>Experimental Facilities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0" y="1659835"/>
            <a:ext cx="11926559" cy="4870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53800" y="6445526"/>
            <a:ext cx="40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  <a:hlinkClick r:id="rId4" action="ppaction://hlinkfile"/>
              </a:rPr>
              <a:t>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0132" y="6105903"/>
            <a:ext cx="2613992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www.tudrp.utulsa.edu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0148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Experimental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82" y="1598385"/>
            <a:ext cx="7029130" cy="49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1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Summary of Cuttings Transport Experimental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38" y="1635454"/>
            <a:ext cx="9818124" cy="52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0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04" y="1610147"/>
            <a:ext cx="3213899" cy="2493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48" y="1610148"/>
            <a:ext cx="3537447" cy="2393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462" y="1679281"/>
            <a:ext cx="3487950" cy="2376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0116" y="6538513"/>
            <a:ext cx="1145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Zhang, 2015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03" y="4103336"/>
            <a:ext cx="3484135" cy="2435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248" y="4185375"/>
            <a:ext cx="3618809" cy="2212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3497" y="4103336"/>
            <a:ext cx="3349880" cy="2279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2432" y="4927561"/>
            <a:ext cx="1269103" cy="2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7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Approach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692" y="2464130"/>
            <a:ext cx="6465721" cy="3648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921" y="2464130"/>
            <a:ext cx="3601431" cy="33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49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111" y="1839644"/>
            <a:ext cx="10515600" cy="494565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Cost function</a:t>
            </a:r>
          </a:p>
          <a:p>
            <a:endParaRPr lang="en-US" sz="2400" dirty="0"/>
          </a:p>
          <a:p>
            <a:endParaRPr lang="en-US" sz="1600" dirty="0"/>
          </a:p>
          <a:p>
            <a:endParaRPr lang="en-US" dirty="0"/>
          </a:p>
          <a:p>
            <a:r>
              <a:rPr lang="en-US" dirty="0"/>
              <a:t>Hypothesis</a:t>
            </a:r>
          </a:p>
          <a:p>
            <a:endParaRPr lang="en-US" sz="1800" dirty="0"/>
          </a:p>
          <a:p>
            <a:endParaRPr lang="en-US" dirty="0"/>
          </a:p>
          <a:p>
            <a:r>
              <a:rPr lang="en-US" dirty="0"/>
              <a:t>Weight function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002" y="2066656"/>
            <a:ext cx="3736255" cy="71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002" y="2848350"/>
            <a:ext cx="6789104" cy="795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02" y="4388777"/>
            <a:ext cx="1779818" cy="558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002" y="5438844"/>
            <a:ext cx="3919565" cy="13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4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Matlab</a:t>
            </a:r>
            <a:r>
              <a:rPr lang="en-US" dirty="0"/>
              <a:t> - </a:t>
            </a:r>
            <a:r>
              <a:rPr lang="en-US" dirty="0" err="1"/>
              <a:t>Fitnet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41032"/>
            <a:ext cx="7156415" cy="3674043"/>
          </a:xfrm>
        </p:spPr>
        <p:txBody>
          <a:bodyPr/>
          <a:lstStyle/>
          <a:p>
            <a:r>
              <a:rPr lang="en-US" dirty="0"/>
              <a:t>Backpropagation</a:t>
            </a:r>
          </a:p>
          <a:p>
            <a:r>
              <a:rPr lang="en-US" dirty="0"/>
              <a:t>Support vector</a:t>
            </a:r>
          </a:p>
          <a:p>
            <a:r>
              <a:rPr lang="en-US" dirty="0"/>
              <a:t>Random forest </a:t>
            </a:r>
          </a:p>
          <a:p>
            <a:r>
              <a:rPr lang="en-US" dirty="0"/>
              <a:t>Adaptive boosting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694" y="1653076"/>
            <a:ext cx="2924210" cy="502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0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/>
              <a:t>Raw Data</a:t>
            </a:r>
          </a:p>
          <a:p>
            <a:r>
              <a:rPr lang="en-US" sz="3200" dirty="0"/>
              <a:t>Wellbore geometry</a:t>
            </a:r>
          </a:p>
          <a:p>
            <a:r>
              <a:rPr lang="en-US" sz="3200" dirty="0"/>
              <a:t>Fluid properties</a:t>
            </a:r>
          </a:p>
          <a:p>
            <a:r>
              <a:rPr lang="en-US" sz="3200" dirty="0"/>
              <a:t>Cuttings properties</a:t>
            </a:r>
          </a:p>
          <a:p>
            <a:r>
              <a:rPr lang="en-US" sz="3200" dirty="0"/>
              <a:t>Operational conditions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sng" dirty="0"/>
              <a:t>Dimensional Analysis</a:t>
            </a:r>
          </a:p>
          <a:p>
            <a:r>
              <a:rPr lang="en-US" sz="3200" dirty="0"/>
              <a:t>Reynolds number</a:t>
            </a:r>
          </a:p>
          <a:p>
            <a:r>
              <a:rPr lang="en-US" sz="3200" dirty="0"/>
              <a:t>Froude number</a:t>
            </a:r>
          </a:p>
          <a:p>
            <a:r>
              <a:rPr lang="en-US" sz="3200" dirty="0"/>
              <a:t>Taylor number</a:t>
            </a:r>
          </a:p>
          <a:p>
            <a:r>
              <a:rPr lang="en-US" sz="3200" dirty="0"/>
              <a:t>Stokes number</a:t>
            </a:r>
          </a:p>
          <a:p>
            <a:r>
              <a:rPr lang="en-US" sz="3200" dirty="0"/>
              <a:t>Shields number</a:t>
            </a:r>
          </a:p>
          <a:p>
            <a:r>
              <a:rPr lang="en-US" sz="3200" dirty="0"/>
              <a:t>Archimedes number</a:t>
            </a:r>
          </a:p>
          <a:p>
            <a:r>
              <a:rPr lang="en-US" sz="3200" dirty="0"/>
              <a:t>…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3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Dimensionless Groups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355" y="1567434"/>
            <a:ext cx="8269289" cy="48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4" name="stock-footage-shale-shaker-on-an-offshore-oil-rig-separating-the-cutting-from-water-based-mu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878" y="2210613"/>
            <a:ext cx="4757343" cy="2681295"/>
          </a:xfrm>
        </p:spPr>
      </p:pic>
      <p:pic>
        <p:nvPicPr>
          <p:cNvPr id="1026" name="Picture 2" descr="Animated Machine Learning Classifier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14" y="2048795"/>
            <a:ext cx="3013297" cy="30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tAcrobaticArcticseal-mobi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0104" y="2542872"/>
            <a:ext cx="3606248" cy="2016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7713" y="4986857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Cuttings transport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0979" y="4653211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Potential 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6221" y="5171523"/>
            <a:ext cx="349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 + Data Driven Models </a:t>
            </a:r>
          </a:p>
        </p:txBody>
      </p:sp>
    </p:spTree>
    <p:extLst>
      <p:ext uri="{BB962C8B-B14F-4D97-AF65-F5344CB8AC3E}">
        <p14:creationId xmlns:p14="http://schemas.microsoft.com/office/powerpoint/2010/main" val="34346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58" y="18922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</a:t>
            </a:r>
            <a:br>
              <a:rPr lang="en-US" dirty="0"/>
            </a:br>
            <a:r>
              <a:rPr lang="en-US" sz="2700" dirty="0"/>
              <a:t>Raw Data Input vs Dimensionless Group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614"/>
            <a:ext cx="4066618" cy="237975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28" y="1638300"/>
            <a:ext cx="3961729" cy="238107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2592"/>
            <a:ext cx="4028882" cy="242111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23" y="1639614"/>
            <a:ext cx="3964900" cy="238283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88" y="4097240"/>
            <a:ext cx="4015374" cy="241647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68" y="4107223"/>
            <a:ext cx="3996516" cy="2402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521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6" y="2189112"/>
            <a:ext cx="5692709" cy="3777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525" y="2189112"/>
            <a:ext cx="6031128" cy="37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1277"/>
            <a:ext cx="10515600" cy="4133797"/>
          </a:xfrm>
        </p:spPr>
        <p:txBody>
          <a:bodyPr>
            <a:normAutofit/>
          </a:bodyPr>
          <a:lstStyle/>
          <a:p>
            <a:r>
              <a:rPr lang="en-US" sz="3200" dirty="0"/>
              <a:t>Design &amp; operation stages</a:t>
            </a:r>
          </a:p>
          <a:p>
            <a:r>
              <a:rPr lang="en-US" sz="3200" dirty="0"/>
              <a:t>Automation &amp; optimization</a:t>
            </a:r>
          </a:p>
          <a:p>
            <a:r>
              <a:rPr lang="en-US" sz="3200" dirty="0"/>
              <a:t>Drilling dysfunction detection</a:t>
            </a:r>
          </a:p>
          <a:p>
            <a:r>
              <a:rPr lang="en-US" sz="3200" dirty="0"/>
              <a:t>Minimizing user judgement calls</a:t>
            </a:r>
          </a:p>
          <a:p>
            <a:r>
              <a:rPr lang="en-US" sz="3200" dirty="0"/>
              <a:t>Improved accuracy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80" y="2181277"/>
            <a:ext cx="3375608" cy="2731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0668" y="4957597"/>
            <a:ext cx="2145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http://pngkey.com</a:t>
            </a:r>
          </a:p>
        </p:txBody>
      </p:sp>
    </p:spTree>
    <p:extLst>
      <p:ext uri="{BB962C8B-B14F-4D97-AF65-F5344CB8AC3E}">
        <p14:creationId xmlns:p14="http://schemas.microsoft.com/office/powerpoint/2010/main" val="1967798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52" y="10884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“Measured” Frictional </a:t>
            </a:r>
            <a:br>
              <a:rPr lang="en-US" dirty="0"/>
            </a:br>
            <a:r>
              <a:rPr lang="en-US" dirty="0"/>
              <a:t>Pressure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6" y="2710474"/>
            <a:ext cx="3935197" cy="2501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095" y="1386672"/>
            <a:ext cx="8011855" cy="51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381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“Measured” Frictional </a:t>
            </a:r>
            <a:br>
              <a:rPr lang="en-US" dirty="0"/>
            </a:br>
            <a:r>
              <a:rPr lang="en-US" dirty="0"/>
              <a:t>Pressure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7716"/>
            <a:ext cx="10515600" cy="4537359"/>
          </a:xfrm>
        </p:spPr>
        <p:txBody>
          <a:bodyPr>
            <a:normAutofit/>
          </a:bodyPr>
          <a:lstStyle/>
          <a:p>
            <a:r>
              <a:rPr lang="en-US" sz="3200" dirty="0"/>
              <a:t>Can be used as an expert system</a:t>
            </a:r>
          </a:p>
          <a:p>
            <a:r>
              <a:rPr lang="en-US" sz="3200" dirty="0"/>
              <a:t>Accurate cuttings concentration estimation</a:t>
            </a:r>
          </a:p>
          <a:p>
            <a:r>
              <a:rPr lang="en-US" sz="3200" dirty="0" err="1"/>
              <a:t>dP</a:t>
            </a:r>
            <a:r>
              <a:rPr lang="en-US" sz="3200" dirty="0"/>
              <a:t>/</a:t>
            </a:r>
            <a:r>
              <a:rPr lang="en-US" sz="3200" dirty="0" err="1"/>
              <a:t>dL</a:t>
            </a:r>
            <a:r>
              <a:rPr lang="en-US" sz="3200" dirty="0"/>
              <a:t> discrepancy may indicate “other” problems</a:t>
            </a:r>
          </a:p>
          <a:p>
            <a:pPr lvl="1"/>
            <a:r>
              <a:rPr lang="en-US" sz="2800" dirty="0"/>
              <a:t>Lost circulation, hole enlargement, poor hole cleaning, </a:t>
            </a:r>
            <a:r>
              <a:rPr lang="en-US" sz="2800" dirty="0" err="1"/>
              <a:t>etc</a:t>
            </a:r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Future Work:</a:t>
            </a:r>
          </a:p>
          <a:p>
            <a:pPr lvl="1"/>
            <a:r>
              <a:rPr lang="en-US" sz="2800" dirty="0"/>
              <a:t>Automation tool for drilling dysfunction detection</a:t>
            </a:r>
          </a:p>
        </p:txBody>
      </p:sp>
    </p:spTree>
    <p:extLst>
      <p:ext uri="{BB962C8B-B14F-4D97-AF65-F5344CB8AC3E}">
        <p14:creationId xmlns:p14="http://schemas.microsoft.com/office/powerpoint/2010/main" val="106387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Flow Rate and Pipe Rotation Speed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98" y="1663841"/>
            <a:ext cx="10515600" cy="46767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0" y="2196603"/>
            <a:ext cx="5914212" cy="366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067" y="2199875"/>
            <a:ext cx="6084416" cy="36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97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292" y="2061899"/>
            <a:ext cx="2504470" cy="741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033" y="3277340"/>
            <a:ext cx="2512446" cy="65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147" y="1600199"/>
            <a:ext cx="2608158" cy="133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943" y="2887316"/>
            <a:ext cx="2472566" cy="1300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83" y="5059079"/>
            <a:ext cx="4333875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39449" y="6273516"/>
            <a:ext cx="1684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Ozbayoglu et al,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907" y="5216241"/>
            <a:ext cx="2981325" cy="1057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891" y="5411503"/>
            <a:ext cx="2562225" cy="666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87637" y="4566593"/>
            <a:ext cx="4616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Optimization Criteria</a:t>
            </a:r>
          </a:p>
        </p:txBody>
      </p:sp>
    </p:spTree>
    <p:extLst>
      <p:ext uri="{BB962C8B-B14F-4D97-AF65-F5344CB8AC3E}">
        <p14:creationId xmlns:p14="http://schemas.microsoft.com/office/powerpoint/2010/main" val="1231454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Flow Rate and Pipe Rotation Speed Optimization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" y="2186386"/>
            <a:ext cx="12055777" cy="39385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824657" y="6009530"/>
            <a:ext cx="13673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Ozbayoglu et al 2021</a:t>
            </a:r>
          </a:p>
        </p:txBody>
      </p:sp>
    </p:spTree>
    <p:extLst>
      <p:ext uri="{BB962C8B-B14F-4D97-AF65-F5344CB8AC3E}">
        <p14:creationId xmlns:p14="http://schemas.microsoft.com/office/powerpoint/2010/main" val="14270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1"/>
    </mc:Choice>
    <mc:Fallback xmlns="">
      <p:transition spd="slow" advTm="6863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6" y="1785081"/>
            <a:ext cx="3756697" cy="2258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Flow Rate and Pipe Rotation Speed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091" y="1936076"/>
            <a:ext cx="5522158" cy="8122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Different cases considered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501" y="2950907"/>
            <a:ext cx="3955922" cy="237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071" y="4223775"/>
            <a:ext cx="3955922" cy="23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58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Flow Rate and Pipe Rotation Speed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2825"/>
            <a:ext cx="10515600" cy="4532250"/>
          </a:xfrm>
        </p:spPr>
        <p:txBody>
          <a:bodyPr/>
          <a:lstStyle/>
          <a:p>
            <a:r>
              <a:rPr lang="en-US" sz="3200" dirty="0"/>
              <a:t>Quantification and automation of the optimization process</a:t>
            </a:r>
          </a:p>
          <a:p>
            <a:r>
              <a:rPr lang="en-US" sz="3200" dirty="0"/>
              <a:t>Data driven algorithm provides user independent results</a:t>
            </a:r>
          </a:p>
          <a:p>
            <a:r>
              <a:rPr lang="en-US" sz="3200" dirty="0"/>
              <a:t>Mechanistic models require user judgement calls with subjective decisions</a:t>
            </a:r>
          </a:p>
          <a:p>
            <a:pPr lvl="1"/>
            <a:endParaRPr lang="en-US" sz="2800" dirty="0"/>
          </a:p>
          <a:p>
            <a:r>
              <a:rPr lang="en-US" sz="3200" dirty="0"/>
              <a:t>Future Work:</a:t>
            </a:r>
          </a:p>
          <a:p>
            <a:pPr lvl="1"/>
            <a:r>
              <a:rPr lang="en-US" sz="2800" dirty="0"/>
              <a:t>Consideration of “other” hydraulic related aspects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6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Take-Away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441" y="1317155"/>
            <a:ext cx="10515600" cy="4399433"/>
          </a:xfrm>
        </p:spPr>
        <p:txBody>
          <a:bodyPr>
            <a:noAutofit/>
          </a:bodyPr>
          <a:lstStyle/>
          <a:p>
            <a:r>
              <a:rPr lang="en-US" sz="2400" dirty="0"/>
              <a:t>Mechanistic models</a:t>
            </a:r>
          </a:p>
          <a:p>
            <a:pPr lvl="1"/>
            <a:r>
              <a:rPr lang="en-US" sz="2000" dirty="0"/>
              <a:t>Provides insight information</a:t>
            </a:r>
          </a:p>
          <a:p>
            <a:pPr lvl="1"/>
            <a:r>
              <a:rPr lang="en-US" sz="2000" dirty="0"/>
              <a:t>Understanding physical aspects</a:t>
            </a:r>
          </a:p>
          <a:p>
            <a:pPr lvl="1"/>
            <a:r>
              <a:rPr lang="en-US" sz="2000" dirty="0"/>
              <a:t>Assumptions required</a:t>
            </a:r>
          </a:p>
          <a:p>
            <a:r>
              <a:rPr lang="en-US" sz="2400" dirty="0"/>
              <a:t>Data driven models</a:t>
            </a:r>
          </a:p>
          <a:p>
            <a:pPr lvl="1"/>
            <a:r>
              <a:rPr lang="en-US" sz="2000" dirty="0"/>
              <a:t>Provides good estimates for difficult cases to model</a:t>
            </a:r>
          </a:p>
          <a:p>
            <a:pPr lvl="1"/>
            <a:r>
              <a:rPr lang="en-US" sz="2000" dirty="0"/>
              <a:t>No assumptions required</a:t>
            </a:r>
          </a:p>
          <a:p>
            <a:pPr lvl="1"/>
            <a:r>
              <a:rPr lang="en-US" sz="2000" dirty="0"/>
              <a:t>Accuracy is reasonable</a:t>
            </a:r>
          </a:p>
          <a:p>
            <a:pPr lvl="1"/>
            <a:r>
              <a:rPr lang="en-US" sz="2000" dirty="0"/>
              <a:t>Extrapolation not suggested</a:t>
            </a:r>
          </a:p>
          <a:p>
            <a:r>
              <a:rPr lang="en-US" sz="2400" dirty="0"/>
              <a:t>Hybrid models</a:t>
            </a:r>
          </a:p>
          <a:p>
            <a:pPr lvl="1"/>
            <a:r>
              <a:rPr lang="en-US" sz="2000" dirty="0"/>
              <a:t>Promising results</a:t>
            </a:r>
          </a:p>
          <a:p>
            <a:pPr lvl="1"/>
            <a:r>
              <a:rPr lang="en-US" sz="2000" dirty="0"/>
              <a:t>Decent accuracy</a:t>
            </a:r>
          </a:p>
          <a:p>
            <a:pPr lvl="1"/>
            <a:r>
              <a:rPr lang="en-US" sz="2000" dirty="0"/>
              <a:t>Provides some insight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43969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03" y="1417638"/>
            <a:ext cx="11274193" cy="517989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Mechanistic models provide 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Detailed information about process and physics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Extrapolation is possible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Several assumptions required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ANN estimated more accurate than mechanistic model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More accurate than mechanistic models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No assumptions required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Heavily depends on training data quality, range and domain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Extrapolation is limited 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Potential use as a tool for drilling automation &amp; at design stages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Real time monitoring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11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b70d59412_0_0"/>
          <p:cNvSpPr txBox="1"/>
          <p:nvPr/>
        </p:nvSpPr>
        <p:spPr>
          <a:xfrm>
            <a:off x="674016" y="1671554"/>
            <a:ext cx="10843967" cy="39395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Q&amp;A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endParaRPr lang="en-US" sz="7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If attending on Zoom, we encourage you to ask questions using the Chat feature.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2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Cuttings Transport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630" y="1776012"/>
            <a:ext cx="6410739" cy="4395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025" y="6221895"/>
            <a:ext cx="9998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https://agushoe.wordpress.com/2013/10/08/horizontal-extended-reach-well-hole-cleaning-part1/</a:t>
            </a:r>
          </a:p>
        </p:txBody>
      </p:sp>
    </p:spTree>
    <p:extLst>
      <p:ext uri="{BB962C8B-B14F-4D97-AF65-F5344CB8AC3E}">
        <p14:creationId xmlns:p14="http://schemas.microsoft.com/office/powerpoint/2010/main" val="388277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Cuttings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35" y="1931504"/>
            <a:ext cx="6813274" cy="4523961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ts val="0"/>
              </a:spcBef>
              <a:spcAft>
                <a:spcPts val="1000"/>
              </a:spcAft>
              <a:buSzPct val="95000"/>
            </a:pPr>
            <a:r>
              <a:rPr lang="en-CA" dirty="0">
                <a:cs typeface="Helvetica" panose="020B0604020202020204" pitchFamily="34" charset="0"/>
              </a:rPr>
              <a:t>Formation of stationary cuttings bed deposits inevitable when drilling long horizontal and extended reach wells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SzPct val="95000"/>
            </a:pPr>
            <a:r>
              <a:rPr lang="en-CA" dirty="0">
                <a:cs typeface="Helvetica" panose="020B0604020202020204" pitchFamily="34" charset="0"/>
              </a:rPr>
              <a:t>Operational problems arise such as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SzPct val="95000"/>
              <a:buFont typeface="Wingdings" panose="05000000000000000000" pitchFamily="2" charset="2"/>
              <a:buChar char="Ø"/>
            </a:pPr>
            <a:r>
              <a:rPr lang="en-CA" dirty="0">
                <a:cs typeface="Helvetica" panose="020B0604020202020204" pitchFamily="34" charset="0"/>
              </a:rPr>
              <a:t>low ROP, excessive torque and drag, bridging, pack-off, hole fill and pipe stuck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SzPct val="95000"/>
            </a:pPr>
            <a:r>
              <a:rPr lang="en-CA" dirty="0">
                <a:cs typeface="Helvetica" panose="020B0604020202020204" pitchFamily="34" charset="0"/>
              </a:rPr>
              <a:t>Occasionally drilling must stop to clean the well, this costs time and money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032" y="1835289"/>
            <a:ext cx="4784864" cy="3866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5613" y="5804452"/>
            <a:ext cx="1406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Lake, 2007</a:t>
            </a:r>
          </a:p>
        </p:txBody>
      </p:sp>
    </p:spTree>
    <p:extLst>
      <p:ext uri="{BB962C8B-B14F-4D97-AF65-F5344CB8AC3E}">
        <p14:creationId xmlns:p14="http://schemas.microsoft.com/office/powerpoint/2010/main" val="3479251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History of Research on Cuttings Transport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65512" y="1575352"/>
            <a:ext cx="9701629" cy="4837043"/>
            <a:chOff x="107504" y="930196"/>
            <a:chExt cx="10865827" cy="5503974"/>
          </a:xfrm>
        </p:grpSpPr>
        <p:graphicFrame>
          <p:nvGraphicFramePr>
            <p:cNvPr id="5" name="Diagram 4"/>
            <p:cNvGraphicFramePr/>
            <p:nvPr/>
          </p:nvGraphicFramePr>
          <p:xfrm>
            <a:off x="685800" y="1524000"/>
            <a:ext cx="8279120" cy="47898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Title 2"/>
            <p:cNvSpPr txBox="1">
              <a:spLocks/>
            </p:cNvSpPr>
            <p:nvPr/>
          </p:nvSpPr>
          <p:spPr>
            <a:xfrm>
              <a:off x="107504" y="930196"/>
              <a:ext cx="7756263" cy="914628"/>
            </a:xfrm>
            <a:prstGeom prst="rect">
              <a:avLst/>
            </a:prstGeom>
          </p:spPr>
          <p:txBody>
            <a:bodyPr vert="horz" lIns="91429" tIns="45715" rIns="91429" bIns="45715" rtlCol="0" anchor="ctr">
              <a:noAutofit/>
            </a:bodyPr>
            <a:lstStyle>
              <a:lvl1pPr algn="ctr" defTabSz="914290" rtl="0" eaLnBrk="1" latinLnBrk="0" hangingPunct="1">
                <a:spcBef>
                  <a:spcPct val="0"/>
                </a:spcBef>
                <a:buNone/>
                <a:defRPr sz="5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Cloud Callout 6"/>
            <p:cNvSpPr/>
            <p:nvPr/>
          </p:nvSpPr>
          <p:spPr>
            <a:xfrm>
              <a:off x="2209800" y="2667000"/>
              <a:ext cx="1676400" cy="729777"/>
            </a:xfrm>
            <a:prstGeom prst="cloudCallout">
              <a:avLst>
                <a:gd name="adj1" fmla="val 1575"/>
                <a:gd name="adj2" fmla="val 884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  <a:cs typeface="Calibri" pitchFamily="34" charset="0"/>
                </a:rPr>
                <a:t>Pioneering Studies</a:t>
              </a:r>
              <a:r>
                <a:rPr lang="en-US" sz="1400" baseline="30000" dirty="0"/>
                <a:t>2</a:t>
              </a:r>
              <a:endParaRPr lang="en-US" sz="1400" dirty="0"/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3886200" y="1828800"/>
              <a:ext cx="1676400" cy="729777"/>
            </a:xfrm>
            <a:prstGeom prst="cloudCallout">
              <a:avLst>
                <a:gd name="adj1" fmla="val 1575"/>
                <a:gd name="adj2" fmla="val 884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  <a:cs typeface="Calibri" pitchFamily="34" charset="0"/>
                </a:rPr>
                <a:t>Awakening years</a:t>
              </a:r>
              <a:r>
                <a:rPr lang="en-US" sz="1400" baseline="30000" dirty="0"/>
                <a:t>2</a:t>
              </a:r>
              <a:endParaRPr lang="en-US" sz="1400" dirty="0"/>
            </a:p>
          </p:txBody>
        </p:sp>
        <p:sp>
          <p:nvSpPr>
            <p:cNvPr id="9" name="Cloud Callout 8"/>
            <p:cNvSpPr/>
            <p:nvPr/>
          </p:nvSpPr>
          <p:spPr>
            <a:xfrm>
              <a:off x="5715000" y="1219200"/>
              <a:ext cx="1676400" cy="729777"/>
            </a:xfrm>
            <a:prstGeom prst="cloudCallout">
              <a:avLst>
                <a:gd name="adj1" fmla="val 2956"/>
                <a:gd name="adj2" fmla="val 10908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Calibri" pitchFamily="34" charset="0"/>
                  <a:cs typeface="Calibri" pitchFamily="34" charset="0"/>
                </a:rPr>
                <a:t>Advanced  Studies</a:t>
              </a:r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685800" y="4147023"/>
              <a:ext cx="1676400" cy="729777"/>
            </a:xfrm>
            <a:prstGeom prst="cloudCallout">
              <a:avLst>
                <a:gd name="adj1" fmla="val 2228"/>
                <a:gd name="adj2" fmla="val 872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Settling Days</a:t>
              </a:r>
              <a:r>
                <a:rPr lang="en-US" sz="1400" baseline="30000" dirty="0"/>
                <a:t>1</a:t>
              </a:r>
              <a:endParaRPr lang="en-US" sz="1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5331" y="6053170"/>
              <a:ext cx="3048000" cy="381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>
                  <a:solidFill>
                    <a:schemeClr val="tx1"/>
                  </a:solidFill>
                </a:rPr>
                <a:t>1- J.J. </a:t>
              </a:r>
              <a:r>
                <a:rPr lang="en-US" sz="900" dirty="0" err="1">
                  <a:solidFill>
                    <a:schemeClr val="tx1"/>
                  </a:solidFill>
                </a:rPr>
                <a:t>Azar</a:t>
              </a:r>
              <a:r>
                <a:rPr lang="en-US" sz="900" dirty="0">
                  <a:solidFill>
                    <a:schemeClr val="tx1"/>
                  </a:solidFill>
                </a:rPr>
                <a:t> 1997, SPE 39020</a:t>
              </a:r>
            </a:p>
            <a:p>
              <a:r>
                <a:rPr lang="en-US" sz="900" dirty="0">
                  <a:solidFill>
                    <a:schemeClr val="tx1"/>
                  </a:solidFill>
                </a:rPr>
                <a:t>2- A.A. </a:t>
              </a:r>
              <a:r>
                <a:rPr lang="en-US" sz="900" dirty="0" err="1">
                  <a:solidFill>
                    <a:schemeClr val="tx1"/>
                  </a:solidFill>
                </a:rPr>
                <a:t>Pilehvari</a:t>
              </a:r>
              <a:r>
                <a:rPr lang="en-US" sz="900" dirty="0">
                  <a:solidFill>
                    <a:schemeClr val="tx1"/>
                  </a:solidFill>
                </a:rPr>
                <a:t> 1999, SPE 57716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40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709679" cy="1143000"/>
          </a:xfrm>
        </p:spPr>
        <p:txBody>
          <a:bodyPr>
            <a:normAutofit/>
          </a:bodyPr>
          <a:lstStyle/>
          <a:p>
            <a:r>
              <a:rPr lang="en-US" sz="3600" dirty="0"/>
              <a:t>History of Research on Cuttings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Settling Days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Hall et al. (1950), </a:t>
            </a:r>
            <a:r>
              <a:rPr lang="en-US" dirty="0" err="1"/>
              <a:t>Zeidler</a:t>
            </a:r>
            <a:r>
              <a:rPr lang="en-US" dirty="0"/>
              <a:t> (1974), </a:t>
            </a:r>
            <a:r>
              <a:rPr lang="en-US" dirty="0" err="1"/>
              <a:t>Sifferman</a:t>
            </a:r>
            <a:r>
              <a:rPr lang="en-US" dirty="0"/>
              <a:t> (1973), Moore (1974), </a:t>
            </a:r>
            <a:r>
              <a:rPr lang="en-US" dirty="0" err="1"/>
              <a:t>Chien</a:t>
            </a:r>
            <a:r>
              <a:rPr lang="en-US" dirty="0"/>
              <a:t> (1994) …</a:t>
            </a:r>
          </a:p>
          <a:p>
            <a:r>
              <a:rPr lang="en-US" dirty="0"/>
              <a:t>Pioneering Studies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Tomren</a:t>
            </a:r>
            <a:r>
              <a:rPr lang="en-US" dirty="0"/>
              <a:t> (1979), </a:t>
            </a:r>
            <a:r>
              <a:rPr lang="en-US" dirty="0" err="1"/>
              <a:t>Iyoho</a:t>
            </a:r>
            <a:r>
              <a:rPr lang="en-US" dirty="0"/>
              <a:t> (1980), </a:t>
            </a:r>
            <a:r>
              <a:rPr lang="en-US" dirty="0" err="1"/>
              <a:t>Okranji</a:t>
            </a:r>
            <a:r>
              <a:rPr lang="en-US" dirty="0"/>
              <a:t> (1981), </a:t>
            </a:r>
            <a:r>
              <a:rPr lang="en-US" dirty="0" err="1"/>
              <a:t>Hareland</a:t>
            </a:r>
            <a:r>
              <a:rPr lang="en-US" dirty="0"/>
              <a:t> (1985), Becker (1987), </a:t>
            </a:r>
            <a:r>
              <a:rPr lang="en-US" dirty="0" err="1"/>
              <a:t>Gavignet</a:t>
            </a:r>
            <a:r>
              <a:rPr lang="en-US" dirty="0"/>
              <a:t> and </a:t>
            </a:r>
            <a:r>
              <a:rPr lang="en-US" dirty="0" err="1"/>
              <a:t>Sobey</a:t>
            </a:r>
            <a:r>
              <a:rPr lang="en-US" dirty="0"/>
              <a:t> (1989) …</a:t>
            </a:r>
          </a:p>
          <a:p>
            <a:r>
              <a:rPr lang="en-US" dirty="0"/>
              <a:t>Awakening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dirty="0"/>
              <a:t>Larsen (1990), Jalukar (1993), Bassal (1995), Campos (1995), </a:t>
            </a:r>
            <a:r>
              <a:rPr lang="en-US" dirty="0"/>
              <a:t>Nguyen and Rahman (1996), </a:t>
            </a:r>
            <a:r>
              <a:rPr lang="en-US" dirty="0" err="1"/>
              <a:t>Adari</a:t>
            </a:r>
            <a:r>
              <a:rPr lang="en-US" dirty="0"/>
              <a:t> (1999), </a:t>
            </a:r>
            <a:r>
              <a:rPr lang="en-US" dirty="0" err="1"/>
              <a:t>Sapru</a:t>
            </a:r>
            <a:r>
              <a:rPr lang="en-US" dirty="0"/>
              <a:t> (2001) … </a:t>
            </a:r>
          </a:p>
          <a:p>
            <a:r>
              <a:rPr lang="en-US" dirty="0"/>
              <a:t>Advanced Studies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Okpobiri</a:t>
            </a:r>
            <a:r>
              <a:rPr lang="en-US" dirty="0"/>
              <a:t> (1982), Martins, et al (2001), Zhou (2004), Li (2004), </a:t>
            </a:r>
            <a:r>
              <a:rPr lang="en-US" dirty="0" err="1"/>
              <a:t>Duan</a:t>
            </a:r>
            <a:r>
              <a:rPr lang="en-US" dirty="0"/>
              <a:t> (2007) … </a:t>
            </a:r>
          </a:p>
        </p:txBody>
      </p:sp>
    </p:spTree>
    <p:extLst>
      <p:ext uri="{BB962C8B-B14F-4D97-AF65-F5344CB8AC3E}">
        <p14:creationId xmlns:p14="http://schemas.microsoft.com/office/powerpoint/2010/main" val="4157922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1F497D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1289</Words>
  <Application>Microsoft Office PowerPoint</Application>
  <PresentationFormat>Widescreen</PresentationFormat>
  <Paragraphs>249</Paragraphs>
  <Slides>52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Cambria</vt:lpstr>
      <vt:lpstr>Source Sans Pro</vt:lpstr>
      <vt:lpstr>Times New Roman</vt:lpstr>
      <vt:lpstr>Wingdings</vt:lpstr>
      <vt:lpstr>Office Theme</vt:lpstr>
      <vt:lpstr>Office Theme</vt:lpstr>
      <vt:lpstr>PowerPoint Presentation</vt:lpstr>
      <vt:lpstr>Agenda</vt:lpstr>
      <vt:lpstr>Dr. Evren M. Ozbayoglu </vt:lpstr>
      <vt:lpstr>Outline</vt:lpstr>
      <vt:lpstr>Take-Away</vt:lpstr>
      <vt:lpstr>Cuttings Transport</vt:lpstr>
      <vt:lpstr>Cuttings Transport</vt:lpstr>
      <vt:lpstr>History of Research on Cuttings Transport</vt:lpstr>
      <vt:lpstr>History of Research on Cuttings Transport</vt:lpstr>
      <vt:lpstr>Current Studies Local Velocity Determination</vt:lpstr>
      <vt:lpstr>Current Studies CFD Multiphase</vt:lpstr>
      <vt:lpstr>Current Studies Image Processing</vt:lpstr>
      <vt:lpstr>Current Studies Similar Rheology – Different Base</vt:lpstr>
      <vt:lpstr>Current Studies</vt:lpstr>
      <vt:lpstr>Particle Settling</vt:lpstr>
      <vt:lpstr>Key Variables Influencing Cuttings Transport</vt:lpstr>
      <vt:lpstr>Flow Patterns</vt:lpstr>
      <vt:lpstr>Flow Patterns</vt:lpstr>
      <vt:lpstr>Modeling</vt:lpstr>
      <vt:lpstr>Mechanistic Model</vt:lpstr>
      <vt:lpstr>Mechanistic Model</vt:lpstr>
      <vt:lpstr>Frictional Pressure Loss Physical Model</vt:lpstr>
      <vt:lpstr>Geometrical Transformation</vt:lpstr>
      <vt:lpstr>Frictional Pressure Loss Physical Model</vt:lpstr>
      <vt:lpstr>Frictional Pressure Loss Physical Model</vt:lpstr>
      <vt:lpstr>Pipe Rotation </vt:lpstr>
      <vt:lpstr>Semi-Mechanistic Modeling Approach</vt:lpstr>
      <vt:lpstr>Modeling Challenges</vt:lpstr>
      <vt:lpstr>Results Semi-Mechanistic Model</vt:lpstr>
      <vt:lpstr>The University of Tulsa Drilling Research Projects</vt:lpstr>
      <vt:lpstr>The University of Tulsa Drilling Research Projects - Experimental Facilities</vt:lpstr>
      <vt:lpstr>Typical Experimental Data</vt:lpstr>
      <vt:lpstr>Summary of Cuttings Transport Experimental Data</vt:lpstr>
      <vt:lpstr>Experimental Results</vt:lpstr>
      <vt:lpstr>Machine Learning Approach </vt:lpstr>
      <vt:lpstr>Machine Learning</vt:lpstr>
      <vt:lpstr>Matlab - Fitnet</vt:lpstr>
      <vt:lpstr>Input Data</vt:lpstr>
      <vt:lpstr>Dimensionless Groups</vt:lpstr>
      <vt:lpstr>Comparison Raw Data Input vs Dimensionless Group Input</vt:lpstr>
      <vt:lpstr>Artificial Neural Networks</vt:lpstr>
      <vt:lpstr>Applications</vt:lpstr>
      <vt:lpstr>“Measured” Frictional  Pressure Loss</vt:lpstr>
      <vt:lpstr>“Measured” Frictional  Pressure Loss</vt:lpstr>
      <vt:lpstr>Flow Rate and Pipe Rotation Speed Optimization</vt:lpstr>
      <vt:lpstr>Optimization</vt:lpstr>
      <vt:lpstr>Flow Rate and Pipe Rotation Speed Optimization</vt:lpstr>
      <vt:lpstr>Flow Rate and Pipe Rotation Speed Optimization</vt:lpstr>
      <vt:lpstr>Flow Rate and Pipe Rotation Speed Optimization</vt:lpstr>
      <vt:lpstr>Remarks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Tumino</dc:creator>
  <cp:lastModifiedBy>AADE Houston</cp:lastModifiedBy>
  <cp:revision>25</cp:revision>
  <cp:lastPrinted>2022-04-30T13:52:26Z</cp:lastPrinted>
  <dcterms:created xsi:type="dcterms:W3CDTF">2006-08-24T23:40:27Z</dcterms:created>
  <dcterms:modified xsi:type="dcterms:W3CDTF">2022-05-04T18:25:01Z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0x010100739248A3E73C0F428F7450E5DAA2BD68</vt:lpwstr>
  </property>
  <property fmtid="{D5CDD505-2E9C-101B-9397-08002B2CF9AE}" pid="3" name="MSIP_Label_6e4db608-ddec-4a44-8ad7-7d5a79b7448e_Enabled">
    <vt:lpwstr>true</vt:lpwstr>
  </property>
  <property fmtid="{D5CDD505-2E9C-101B-9397-08002B2CF9AE}" pid="4" name="MSIP_Label_6e4db608-ddec-4a44-8ad7-7d5a79b7448e_SetDate">
    <vt:lpwstr>2021-01-22T21:34:23Z</vt:lpwstr>
  </property>
  <property fmtid="{D5CDD505-2E9C-101B-9397-08002B2CF9AE}" pid="5" name="MSIP_Label_6e4db608-ddec-4a44-8ad7-7d5a79b7448e_Method">
    <vt:lpwstr>Standard</vt:lpwstr>
  </property>
  <property fmtid="{D5CDD505-2E9C-101B-9397-08002B2CF9AE}" pid="6" name="MSIP_Label_6e4db608-ddec-4a44-8ad7-7d5a79b7448e_Name">
    <vt:lpwstr>Internal</vt:lpwstr>
  </property>
  <property fmtid="{D5CDD505-2E9C-101B-9397-08002B2CF9AE}" pid="7" name="MSIP_Label_6e4db608-ddec-4a44-8ad7-7d5a79b7448e_SiteId">
    <vt:lpwstr>fd799da1-bfc1-4234-a91c-72b3a1cb9e26</vt:lpwstr>
  </property>
  <property fmtid="{D5CDD505-2E9C-101B-9397-08002B2CF9AE}" pid="8" name="MSIP_Label_6e4db608-ddec-4a44-8ad7-7d5a79b7448e_ActionId">
    <vt:lpwstr>c887fab1-80cb-4ff2-a3aa-463caa280cc5</vt:lpwstr>
  </property>
  <property fmtid="{D5CDD505-2E9C-101B-9397-08002B2CF9AE}" pid="9" name="MSIP_Label_6e4db608-ddec-4a44-8ad7-7d5a79b7448e_ContentBits">
    <vt:lpwstr>0</vt:lpwstr>
  </property>
</Properties>
</file>