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7.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5.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16.xml" ContentType="application/vnd.openxmlformats-officedocument.drawingml.chart+xml"/>
  <Override PartName="/ppt/theme/themeOverride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5" r:id="rId2"/>
    <p:sldMasterId id="2147483697" r:id="rId3"/>
    <p:sldMasterId id="2147483722" r:id="rId4"/>
    <p:sldMasterId id="2147483731" r:id="rId5"/>
    <p:sldMasterId id="2147483741" r:id="rId6"/>
    <p:sldMasterId id="2147483747" r:id="rId7"/>
    <p:sldMasterId id="2147483797" r:id="rId8"/>
  </p:sldMasterIdLst>
  <p:notesMasterIdLst>
    <p:notesMasterId r:id="rId23"/>
  </p:notesMasterIdLst>
  <p:sldIdLst>
    <p:sldId id="738" r:id="rId9"/>
    <p:sldId id="888" r:id="rId10"/>
    <p:sldId id="849" r:id="rId11"/>
    <p:sldId id="894" r:id="rId12"/>
    <p:sldId id="880" r:id="rId13"/>
    <p:sldId id="875" r:id="rId14"/>
    <p:sldId id="882" r:id="rId15"/>
    <p:sldId id="889" r:id="rId16"/>
    <p:sldId id="892" r:id="rId17"/>
    <p:sldId id="893" r:id="rId18"/>
    <p:sldId id="784" r:id="rId19"/>
    <p:sldId id="785" r:id="rId20"/>
    <p:sldId id="876" r:id="rId21"/>
    <p:sldId id="877"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47" userDrawn="1">
          <p15:clr>
            <a:srgbClr val="A4A3A4"/>
          </p15:clr>
        </p15:guide>
        <p15:guide id="3" orient="horz"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AF"/>
    <a:srgbClr val="A077AF"/>
    <a:srgbClr val="4596B9"/>
    <a:srgbClr val="5F6062"/>
    <a:srgbClr val="156048"/>
    <a:srgbClr val="FCB216"/>
    <a:srgbClr val="000000"/>
    <a:srgbClr val="303031"/>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1" autoAdjust="0"/>
    <p:restoredTop sz="89803" autoAdjust="0"/>
  </p:normalViewPr>
  <p:slideViewPr>
    <p:cSldViewPr>
      <p:cViewPr varScale="1">
        <p:scale>
          <a:sx n="103" d="100"/>
          <a:sy n="103" d="100"/>
        </p:scale>
        <p:origin x="1536" y="102"/>
      </p:cViewPr>
      <p:guideLst>
        <p:guide pos="647"/>
        <p:guide orient="horz" pos="3168"/>
      </p:guideLst>
    </p:cSldViewPr>
  </p:slideViewPr>
  <p:notesTextViewPr>
    <p:cViewPr>
      <p:scale>
        <a:sx n="100" d="100"/>
        <a:sy n="100" d="100"/>
      </p:scale>
      <p:origin x="0" y="0"/>
    </p:cViewPr>
  </p:notesTextViewPr>
  <p:sorterViewPr>
    <p:cViewPr>
      <p:scale>
        <a:sx n="100" d="100"/>
        <a:sy n="100" d="100"/>
      </p:scale>
      <p:origin x="0" y="-27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Antero\Shares\Finance\Antero%20Resources%20Corporation\10)%20Conference%20Presentations\2021\Sep%202021\Barclays\backup\product%20diversity%20peer%20comp%20-%2008.26.2021.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Antero\Shares\Finance\Antero%20Resources%20Corporation\10)%20Conference%20Presentations\2021\Sep%202021\Barclays\AR%20Historical%20Capital%20-%202010-20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ntero\Shares\Finance\Antero%20Resources%20Corporation\8)%20Website%20Presentations\2021\Feb%202021\backup\CoreUndevelopedLocationsPeerGroup_2020Q4.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oleObject" Target="file:///\\Antero\Shares\Finance\Antero%20Resources%20Corporation\10)%20Conference%20Presentations\2021\Sep%202021\Barclays\backup\product%20diversity%20peer%20comp%20-%2008.26.20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ntero\Shares\Finance\Antero%20Resources%20Corporation\10)%20Conference%20Presentations\2021\Sep%202021\Barclays\backup\product%20diversity%20peer%20comp%20-%2008.26.20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ntero\Shares\Finance\Antero%20Resources%20Corporation\10)%20Conference%20Presentations\2021\Sep%202021\Barclays\backup\product%20diversity%20peer%20comp%20-%2008.26.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view3D>
      <c:rotX val="30"/>
      <c:rotY val="200"/>
      <c:rAngAx val="0"/>
    </c:view3D>
    <c:floor>
      <c:thickness val="0"/>
    </c:floor>
    <c:sideWall>
      <c:thickness val="0"/>
    </c:sideWall>
    <c:backWall>
      <c:thickness val="0"/>
    </c:backWall>
    <c:plotArea>
      <c:layout>
        <c:manualLayout>
          <c:layoutTarget val="inner"/>
          <c:xMode val="edge"/>
          <c:yMode val="edge"/>
          <c:x val="4.3098956973185276E-2"/>
          <c:y val="0.15108979533691058"/>
          <c:w val="0.95216119908911434"/>
          <c:h val="0.83795911260653178"/>
        </c:manualLayout>
      </c:layout>
      <c:pie3DChart>
        <c:varyColors val="1"/>
        <c:ser>
          <c:idx val="0"/>
          <c:order val="0"/>
          <c:spPr>
            <a:solidFill>
              <a:srgbClr val="4596B9"/>
            </a:solidFill>
          </c:spPr>
          <c:dPt>
            <c:idx val="0"/>
            <c:bubble3D val="0"/>
            <c:explosion val="5"/>
            <c:spPr>
              <a:solidFill>
                <a:srgbClr val="156048"/>
              </a:solidFill>
            </c:spPr>
            <c:extLst>
              <c:ext xmlns:c16="http://schemas.microsoft.com/office/drawing/2014/chart" uri="{C3380CC4-5D6E-409C-BE32-E72D297353CC}">
                <c16:uniqueId val="{00000001-1665-49D8-8CAA-9439CFFC8E23}"/>
              </c:ext>
            </c:extLst>
          </c:dPt>
          <c:dPt>
            <c:idx val="1"/>
            <c:bubble3D val="0"/>
            <c:extLst>
              <c:ext xmlns:c16="http://schemas.microsoft.com/office/drawing/2014/chart" uri="{C3380CC4-5D6E-409C-BE32-E72D297353CC}">
                <c16:uniqueId val="{00000002-1665-49D8-8CAA-9439CFFC8E23}"/>
              </c:ext>
            </c:extLst>
          </c:dPt>
          <c:dPt>
            <c:idx val="2"/>
            <c:bubble3D val="0"/>
            <c:extLst>
              <c:ext xmlns:c16="http://schemas.microsoft.com/office/drawing/2014/chart" uri="{C3380CC4-5D6E-409C-BE32-E72D297353CC}">
                <c16:uniqueId val="{00000003-1665-49D8-8CAA-9439CFFC8E23}"/>
              </c:ext>
            </c:extLst>
          </c:dPt>
          <c:dPt>
            <c:idx val="3"/>
            <c:bubble3D val="0"/>
            <c:extLst>
              <c:ext xmlns:c16="http://schemas.microsoft.com/office/drawing/2014/chart" uri="{C3380CC4-5D6E-409C-BE32-E72D297353CC}">
                <c16:uniqueId val="{00000004-1665-49D8-8CAA-9439CFFC8E23}"/>
              </c:ext>
            </c:extLst>
          </c:dPt>
          <c:dPt>
            <c:idx val="4"/>
            <c:bubble3D val="0"/>
            <c:extLst>
              <c:ext xmlns:c16="http://schemas.microsoft.com/office/drawing/2014/chart" uri="{C3380CC4-5D6E-409C-BE32-E72D297353CC}">
                <c16:uniqueId val="{00000005-1665-49D8-8CAA-9439CFFC8E23}"/>
              </c:ext>
            </c:extLst>
          </c:dPt>
          <c:dPt>
            <c:idx val="5"/>
            <c:bubble3D val="0"/>
            <c:extLst>
              <c:ext xmlns:c16="http://schemas.microsoft.com/office/drawing/2014/chart" uri="{C3380CC4-5D6E-409C-BE32-E72D297353CC}">
                <c16:uniqueId val="{00000006-1665-49D8-8CAA-9439CFFC8E23}"/>
              </c:ext>
            </c:extLst>
          </c:dPt>
          <c:dPt>
            <c:idx val="6"/>
            <c:bubble3D val="0"/>
            <c:extLst>
              <c:ext xmlns:c16="http://schemas.microsoft.com/office/drawing/2014/chart" uri="{C3380CC4-5D6E-409C-BE32-E72D297353CC}">
                <c16:uniqueId val="{00000007-1665-49D8-8CAA-9439CFFC8E23}"/>
              </c:ext>
            </c:extLst>
          </c:dPt>
          <c:dPt>
            <c:idx val="7"/>
            <c:bubble3D val="0"/>
            <c:extLst>
              <c:ext xmlns:c16="http://schemas.microsoft.com/office/drawing/2014/chart" uri="{C3380CC4-5D6E-409C-BE32-E72D297353CC}">
                <c16:uniqueId val="{00000008-1665-49D8-8CAA-9439CFFC8E23}"/>
              </c:ext>
            </c:extLst>
          </c:dPt>
          <c:dPt>
            <c:idx val="8"/>
            <c:bubble3D val="0"/>
            <c:extLst>
              <c:ext xmlns:c16="http://schemas.microsoft.com/office/drawing/2014/chart" uri="{C3380CC4-5D6E-409C-BE32-E72D297353CC}">
                <c16:uniqueId val="{00000009-1665-49D8-8CAA-9439CFFC8E23}"/>
              </c:ext>
            </c:extLst>
          </c:dPt>
          <c:dLbls>
            <c:dLbl>
              <c:idx val="0"/>
              <c:layout>
                <c:manualLayout>
                  <c:x val="0.18518518518518517"/>
                  <c:y val="-9.3138315858331169E-2"/>
                </c:manualLayout>
              </c:layout>
              <c:tx>
                <c:rich>
                  <a:bodyPr/>
                  <a:lstStyle/>
                  <a:p>
                    <a:pPr>
                      <a:defRPr sz="1000" b="1">
                        <a:solidFill>
                          <a:schemeClr val="tx1"/>
                        </a:solidFill>
                      </a:defRPr>
                    </a:pPr>
                    <a:r>
                      <a:rPr lang="en-US" sz="1000" b="1" dirty="0">
                        <a:solidFill>
                          <a:schemeClr val="tx1"/>
                        </a:solidFill>
                      </a:rPr>
                      <a:t>AR 
~38%</a:t>
                    </a:r>
                    <a:endParaRPr lang="en-US" sz="1400" b="1" dirty="0">
                      <a:solidFill>
                        <a:schemeClr val="tx1"/>
                      </a:solidFill>
                    </a:endParaRPr>
                  </a:p>
                </c:rich>
              </c:tx>
              <c:sp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665-49D8-8CAA-9439CFFC8E23}"/>
                </c:ext>
              </c:extLst>
            </c:dLbl>
            <c:dLbl>
              <c:idx val="1"/>
              <c:delete val="1"/>
              <c:extLst>
                <c:ext xmlns:c15="http://schemas.microsoft.com/office/drawing/2012/chart" uri="{CE6537A1-D6FC-4f65-9D91-7224C49458BB}"/>
                <c:ext xmlns:c16="http://schemas.microsoft.com/office/drawing/2014/chart" uri="{C3380CC4-5D6E-409C-BE32-E72D297353CC}">
                  <c16:uniqueId val="{00000002-1665-49D8-8CAA-9439CFFC8E23}"/>
                </c:ext>
              </c:extLst>
            </c:dLbl>
            <c:dLbl>
              <c:idx val="2"/>
              <c:layout>
                <c:manualLayout>
                  <c:x val="-0.20370370370370369"/>
                  <c:y val="0.18451887445450402"/>
                </c:manualLayout>
              </c:layout>
              <c:tx>
                <c:rich>
                  <a:bodyPr/>
                  <a:lstStyle/>
                  <a:p>
                    <a:pPr>
                      <a:defRPr sz="1000">
                        <a:solidFill>
                          <a:schemeClr val="tx1"/>
                        </a:solidFill>
                      </a:defRPr>
                    </a:pPr>
                    <a:r>
                      <a:rPr lang="en-US" sz="1000" dirty="0">
                        <a:solidFill>
                          <a:schemeClr val="tx1"/>
                        </a:solidFill>
                      </a:rPr>
                      <a:t>Peers</a:t>
                    </a:r>
                  </a:p>
                  <a:p>
                    <a:pPr>
                      <a:defRPr sz="1000">
                        <a:solidFill>
                          <a:schemeClr val="tx1"/>
                        </a:solidFill>
                      </a:defRPr>
                    </a:pPr>
                    <a:r>
                      <a:rPr lang="en-US" sz="1000" dirty="0">
                        <a:solidFill>
                          <a:schemeClr val="tx1"/>
                        </a:solidFill>
                      </a:rPr>
                      <a:t>~62%</a:t>
                    </a:r>
                    <a:endParaRPr lang="en-US" dirty="0">
                      <a:solidFill>
                        <a:schemeClr val="tx1"/>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65-49D8-8CAA-9439CFFC8E23}"/>
                </c:ext>
              </c:extLst>
            </c:dLbl>
            <c:dLbl>
              <c:idx val="3"/>
              <c:delete val="1"/>
              <c:extLst>
                <c:ext xmlns:c15="http://schemas.microsoft.com/office/drawing/2012/chart" uri="{CE6537A1-D6FC-4f65-9D91-7224C49458BB}"/>
                <c:ext xmlns:c16="http://schemas.microsoft.com/office/drawing/2014/chart" uri="{C3380CC4-5D6E-409C-BE32-E72D297353CC}">
                  <c16:uniqueId val="{00000004-1665-49D8-8CAA-9439CFFC8E23}"/>
                </c:ext>
              </c:extLst>
            </c:dLbl>
            <c:dLbl>
              <c:idx val="4"/>
              <c:delete val="1"/>
              <c:extLst>
                <c:ext xmlns:c15="http://schemas.microsoft.com/office/drawing/2012/chart" uri="{CE6537A1-D6FC-4f65-9D91-7224C49458BB}"/>
                <c:ext xmlns:c16="http://schemas.microsoft.com/office/drawing/2014/chart" uri="{C3380CC4-5D6E-409C-BE32-E72D297353CC}">
                  <c16:uniqueId val="{00000005-1665-49D8-8CAA-9439CFFC8E23}"/>
                </c:ext>
              </c:extLst>
            </c:dLbl>
            <c:dLbl>
              <c:idx val="5"/>
              <c:delete val="1"/>
              <c:extLst>
                <c:ext xmlns:c15="http://schemas.microsoft.com/office/drawing/2012/chart" uri="{CE6537A1-D6FC-4f65-9D91-7224C49458BB}"/>
                <c:ext xmlns:c16="http://schemas.microsoft.com/office/drawing/2014/chart" uri="{C3380CC4-5D6E-409C-BE32-E72D297353CC}">
                  <c16:uniqueId val="{00000006-1665-49D8-8CAA-9439CFFC8E23}"/>
                </c:ext>
              </c:extLst>
            </c:dLbl>
            <c:dLbl>
              <c:idx val="6"/>
              <c:delete val="1"/>
              <c:extLst>
                <c:ext xmlns:c15="http://schemas.microsoft.com/office/drawing/2012/chart" uri="{CE6537A1-D6FC-4f65-9D91-7224C49458BB}"/>
                <c:ext xmlns:c16="http://schemas.microsoft.com/office/drawing/2014/chart" uri="{C3380CC4-5D6E-409C-BE32-E72D297353CC}">
                  <c16:uniqueId val="{00000007-1665-49D8-8CAA-9439CFFC8E23}"/>
                </c:ext>
              </c:extLst>
            </c:dLbl>
            <c:dLbl>
              <c:idx val="7"/>
              <c:delete val="1"/>
              <c:extLst>
                <c:ext xmlns:c15="http://schemas.microsoft.com/office/drawing/2012/chart" uri="{CE6537A1-D6FC-4f65-9D91-7224C49458BB}"/>
                <c:ext xmlns:c16="http://schemas.microsoft.com/office/drawing/2014/chart" uri="{C3380CC4-5D6E-409C-BE32-E72D297353CC}">
                  <c16:uniqueId val="{00000008-1665-49D8-8CAA-9439CFFC8E23}"/>
                </c:ext>
              </c:extLst>
            </c:dLbl>
            <c:dLbl>
              <c:idx val="8"/>
              <c:delete val="1"/>
              <c:extLst>
                <c:ext xmlns:c15="http://schemas.microsoft.com/office/drawing/2012/chart" uri="{CE6537A1-D6FC-4f65-9D91-7224C49458BB}"/>
                <c:ext xmlns:c16="http://schemas.microsoft.com/office/drawing/2014/chart" uri="{C3380CC4-5D6E-409C-BE32-E72D297353CC}">
                  <c16:uniqueId val="{00000009-1665-49D8-8CAA-9439CFFC8E23}"/>
                </c:ext>
              </c:extLst>
            </c:dLbl>
            <c:dLbl>
              <c:idx val="9"/>
              <c:delete val="1"/>
              <c:extLst>
                <c:ext xmlns:c15="http://schemas.microsoft.com/office/drawing/2012/chart" uri="{CE6537A1-D6FC-4f65-9D91-7224C49458BB}"/>
                <c:ext xmlns:c16="http://schemas.microsoft.com/office/drawing/2014/chart" uri="{C3380CC4-5D6E-409C-BE32-E72D297353CC}">
                  <c16:uniqueId val="{0000000A-1665-49D8-8CAA-9439CFFC8E23}"/>
                </c:ext>
              </c:extLst>
            </c:dLbl>
            <c:dLbl>
              <c:idx val="10"/>
              <c:layout>
                <c:manualLayout>
                  <c:x val="6.9237625135492392E-2"/>
                  <c:y val="-2.0159751676768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665-49D8-8CAA-9439CFFC8E23}"/>
                </c:ext>
              </c:extLst>
            </c:dLbl>
            <c:spPr>
              <a:noFill/>
              <a:ln>
                <a:noFill/>
              </a:ln>
              <a:effectLst/>
            </c:spPr>
            <c:txPr>
              <a:bodyPr/>
              <a:lstStyle/>
              <a:p>
                <a:pPr>
                  <a:defRPr sz="10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Production!$U$47:$U$56</c:f>
              <c:strCache>
                <c:ptCount val="10"/>
                <c:pt idx="0">
                  <c:v>AR</c:v>
                </c:pt>
                <c:pt idx="1">
                  <c:v>A</c:v>
                </c:pt>
                <c:pt idx="2">
                  <c:v>C</c:v>
                </c:pt>
                <c:pt idx="3">
                  <c:v>K</c:v>
                </c:pt>
                <c:pt idx="4">
                  <c:v>D</c:v>
                </c:pt>
                <c:pt idx="5">
                  <c:v>I</c:v>
                </c:pt>
                <c:pt idx="6">
                  <c:v>B</c:v>
                </c:pt>
                <c:pt idx="7">
                  <c:v>H</c:v>
                </c:pt>
                <c:pt idx="8">
                  <c:v>F</c:v>
                </c:pt>
                <c:pt idx="9">
                  <c:v>J</c:v>
                </c:pt>
              </c:strCache>
            </c:strRef>
          </c:cat>
          <c:val>
            <c:numRef>
              <c:f>Production!$W$47:$W$56</c:f>
              <c:numCache>
                <c:formatCode>_(* #,##0_);_(* \(#,##0\);_(* "-"??_);_(@_)</c:formatCode>
                <c:ptCount val="10"/>
                <c:pt idx="0">
                  <c:v>2043</c:v>
                </c:pt>
                <c:pt idx="1">
                  <c:v>796</c:v>
                </c:pt>
                <c:pt idx="2">
                  <c:v>704</c:v>
                </c:pt>
                <c:pt idx="3">
                  <c:v>341</c:v>
                </c:pt>
                <c:pt idx="4">
                  <c:v>180</c:v>
                </c:pt>
                <c:pt idx="5">
                  <c:v>415.14</c:v>
                </c:pt>
                <c:pt idx="6">
                  <c:v>269</c:v>
                </c:pt>
                <c:pt idx="7">
                  <c:v>281</c:v>
                </c:pt>
                <c:pt idx="8">
                  <c:v>129</c:v>
                </c:pt>
                <c:pt idx="9">
                  <c:v>95</c:v>
                </c:pt>
              </c:numCache>
            </c:numRef>
          </c:val>
          <c:extLst>
            <c:ext xmlns:c16="http://schemas.microsoft.com/office/drawing/2014/chart" uri="{C3380CC4-5D6E-409C-BE32-E72D297353CC}">
              <c16:uniqueId val="{0000000C-1665-49D8-8CAA-9439CFFC8E23}"/>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FFFFFF">
        <a:alpha val="50000"/>
      </a:srgbClr>
    </a:solidFill>
    <a:ln w="25400">
      <a:noFill/>
    </a:ln>
  </c:spPr>
  <c:txPr>
    <a:bodyPr/>
    <a:lstStyle/>
    <a:p>
      <a:pPr>
        <a:defRPr sz="1800">
          <a:solidFill>
            <a:schemeClr val="bg1"/>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Sheet1!$N$3</c:f>
              <c:strCache>
                <c:ptCount val="1"/>
                <c:pt idx="0">
                  <c:v>NGL Price as % of WTI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Pt>
            <c:idx val="0"/>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686B-4100-B1B6-28873285B77E}"/>
              </c:ext>
            </c:extLst>
          </c:dPt>
          <c:dLbls>
            <c:dLbl>
              <c:idx val="0"/>
              <c:layout>
                <c:manualLayout>
                  <c:x val="3.1142197726962864E-3"/>
                  <c:y val="-1.2345679012345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6B-4100-B1B6-28873285B77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Sheet1!$M$4:$M$8</c:f>
              <c:strCache>
                <c:ptCount val="5"/>
                <c:pt idx="0">
                  <c:v>AR</c:v>
                </c:pt>
                <c:pt idx="1">
                  <c:v>CNX</c:v>
                </c:pt>
                <c:pt idx="2">
                  <c:v>RRC</c:v>
                </c:pt>
                <c:pt idx="3">
                  <c:v>EQT</c:v>
                </c:pt>
                <c:pt idx="4">
                  <c:v>SWN</c:v>
                </c:pt>
              </c:strCache>
            </c:strRef>
          </c:cat>
          <c:val>
            <c:numRef>
              <c:f>Sheet1!$N$4:$N$8</c:f>
              <c:numCache>
                <c:formatCode>0%</c:formatCode>
                <c:ptCount val="5"/>
                <c:pt idx="0">
                  <c:v>0.53400000000000003</c:v>
                </c:pt>
                <c:pt idx="1">
                  <c:v>0.48222273638747493</c:v>
                </c:pt>
                <c:pt idx="2">
                  <c:v>0.45472774949868888</c:v>
                </c:pt>
                <c:pt idx="3">
                  <c:v>0.43328705846058924</c:v>
                </c:pt>
                <c:pt idx="4">
                  <c:v>0.40182014499460128</c:v>
                </c:pt>
              </c:numCache>
            </c:numRef>
          </c:val>
          <c:extLst>
            <c:ext xmlns:c16="http://schemas.microsoft.com/office/drawing/2014/chart" uri="{C3380CC4-5D6E-409C-BE32-E72D297353CC}">
              <c16:uniqueId val="{00000002-686B-4100-B1B6-28873285B77E}"/>
            </c:ext>
          </c:extLst>
        </c:ser>
        <c:dLbls>
          <c:showLegendKey val="0"/>
          <c:showVal val="0"/>
          <c:showCatName val="0"/>
          <c:showSerName val="0"/>
          <c:showPercent val="0"/>
          <c:showBubbleSize val="0"/>
        </c:dLbls>
        <c:gapWidth val="150"/>
        <c:axId val="403819904"/>
        <c:axId val="403829888"/>
      </c:barChart>
      <c:catAx>
        <c:axId val="403819904"/>
        <c:scaling>
          <c:orientation val="minMax"/>
        </c:scaling>
        <c:delete val="0"/>
        <c:axPos val="b"/>
        <c:numFmt formatCode="General" sourceLinked="0"/>
        <c:majorTickMark val="out"/>
        <c:minorTickMark val="none"/>
        <c:tickLblPos val="nextTo"/>
        <c:crossAx val="403829888"/>
        <c:crosses val="autoZero"/>
        <c:auto val="1"/>
        <c:lblAlgn val="ctr"/>
        <c:lblOffset val="100"/>
        <c:noMultiLvlLbl val="0"/>
      </c:catAx>
      <c:valAx>
        <c:axId val="403829888"/>
        <c:scaling>
          <c:orientation val="minMax"/>
          <c:min val="0.2"/>
        </c:scaling>
        <c:delete val="0"/>
        <c:axPos val="l"/>
        <c:majorGridlines/>
        <c:numFmt formatCode="0%" sourceLinked="1"/>
        <c:majorTickMark val="out"/>
        <c:minorTickMark val="none"/>
        <c:tickLblPos val="nextTo"/>
        <c:crossAx val="403819904"/>
        <c:crosses val="autoZero"/>
        <c:crossBetween val="between"/>
      </c:valAx>
    </c:plotArea>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39702685405457"/>
          <c:y val="5.7948232344110395E-2"/>
          <c:w val="0.81756551597063487"/>
          <c:h val="0.74750671671415481"/>
        </c:manualLayout>
      </c:layout>
      <c:barChart>
        <c:barDir val="col"/>
        <c:grouping val="clustered"/>
        <c:varyColors val="0"/>
        <c:ser>
          <c:idx val="0"/>
          <c:order val="0"/>
          <c:tx>
            <c:strRef>
              <c:f>'2021 Q4 BOARD SLIDES'!$B$38</c:f>
              <c:strCache>
                <c:ptCount val="1"/>
                <c:pt idx="0">
                  <c:v>Marcellus</c:v>
                </c:pt>
              </c:strCache>
            </c:strRef>
          </c:tx>
          <c:spPr>
            <a:solidFill>
              <a:srgbClr val="076A4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5F7-4440-90CC-0333F0BB9DAE}"/>
                </c:ext>
              </c:extLst>
            </c:dLbl>
            <c:dLbl>
              <c:idx val="1"/>
              <c:delete val="1"/>
              <c:extLst>
                <c:ext xmlns:c15="http://schemas.microsoft.com/office/drawing/2012/chart" uri="{CE6537A1-D6FC-4f65-9D91-7224C49458BB}"/>
                <c:ext xmlns:c16="http://schemas.microsoft.com/office/drawing/2014/chart" uri="{C3380CC4-5D6E-409C-BE32-E72D297353CC}">
                  <c16:uniqueId val="{00000001-35F7-4440-90CC-0333F0BB9DAE}"/>
                </c:ext>
              </c:extLst>
            </c:dLbl>
            <c:dLbl>
              <c:idx val="2"/>
              <c:delete val="1"/>
              <c:extLst>
                <c:ext xmlns:c15="http://schemas.microsoft.com/office/drawing/2012/chart" uri="{CE6537A1-D6FC-4f65-9D91-7224C49458BB}"/>
                <c:ext xmlns:c16="http://schemas.microsoft.com/office/drawing/2014/chart" uri="{C3380CC4-5D6E-409C-BE32-E72D297353CC}">
                  <c16:uniqueId val="{00000002-35F7-4440-90CC-0333F0BB9DAE}"/>
                </c:ext>
              </c:extLst>
            </c:dLbl>
            <c:dLbl>
              <c:idx val="3"/>
              <c:delete val="1"/>
              <c:extLst>
                <c:ext xmlns:c15="http://schemas.microsoft.com/office/drawing/2012/chart" uri="{CE6537A1-D6FC-4f65-9D91-7224C49458BB}"/>
                <c:ext xmlns:c16="http://schemas.microsoft.com/office/drawing/2014/chart" uri="{C3380CC4-5D6E-409C-BE32-E72D297353CC}">
                  <c16:uniqueId val="{00000003-35F7-4440-90CC-0333F0BB9DAE}"/>
                </c:ext>
              </c:extLst>
            </c:dLbl>
            <c:numFmt formatCode="_(* #,##0\'_);_(* \(#,##0\'\);_(* &quot;-&quot;_);_(@_)"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Q4 BOARD SLIDES'!$A$39:$A$45</c:f>
              <c:strCache>
                <c:ptCount val="7"/>
                <c:pt idx="0">
                  <c:v>2016</c:v>
                </c:pt>
                <c:pt idx="1">
                  <c:v>2017</c:v>
                </c:pt>
                <c:pt idx="2">
                  <c:v>2018</c:v>
                </c:pt>
                <c:pt idx="3">
                  <c:v>2019</c:v>
                </c:pt>
                <c:pt idx="4">
                  <c:v>2020</c:v>
                </c:pt>
                <c:pt idx="5">
                  <c:v>2021 YTD</c:v>
                </c:pt>
                <c:pt idx="6">
                  <c:v>RECORD</c:v>
                </c:pt>
              </c:strCache>
            </c:strRef>
          </c:cat>
          <c:val>
            <c:numRef>
              <c:f>'2021 Q4 BOARD SLIDES'!$B$39:$B$45</c:f>
              <c:numCache>
                <c:formatCode>_(* #,##0_);_(* \(#,##0\);_(* "-"??_);_(@_)</c:formatCode>
                <c:ptCount val="7"/>
                <c:pt idx="0">
                  <c:v>3450.5496233292588</c:v>
                </c:pt>
                <c:pt idx="1">
                  <c:v>4520.4435303582432</c:v>
                </c:pt>
                <c:pt idx="2">
                  <c:v>4562.2249460910907</c:v>
                </c:pt>
                <c:pt idx="3">
                  <c:v>5934.0723304076673</c:v>
                </c:pt>
                <c:pt idx="4">
                  <c:v>6409</c:v>
                </c:pt>
                <c:pt idx="5">
                  <c:v>6805</c:v>
                </c:pt>
                <c:pt idx="6">
                  <c:v>12118</c:v>
                </c:pt>
              </c:numCache>
            </c:numRef>
          </c:val>
          <c:extLst>
            <c:ext xmlns:c16="http://schemas.microsoft.com/office/drawing/2014/chart" uri="{C3380CC4-5D6E-409C-BE32-E72D297353CC}">
              <c16:uniqueId val="{00000004-35F7-4440-90CC-0333F0BB9DAE}"/>
            </c:ext>
          </c:extLst>
        </c:ser>
        <c:ser>
          <c:idx val="1"/>
          <c:order val="1"/>
          <c:tx>
            <c:strRef>
              <c:f>'2021 Q4 BOARD SLIDES'!$C$38</c:f>
              <c:strCache>
                <c:ptCount val="1"/>
                <c:pt idx="0">
                  <c:v>Utica</c:v>
                </c:pt>
              </c:strCache>
            </c:strRef>
          </c:tx>
          <c:spPr>
            <a:solidFill>
              <a:srgbClr val="DC641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35F7-4440-90CC-0333F0BB9DAE}"/>
                </c:ext>
              </c:extLst>
            </c:dLbl>
            <c:dLbl>
              <c:idx val="1"/>
              <c:delete val="1"/>
              <c:extLst>
                <c:ext xmlns:c15="http://schemas.microsoft.com/office/drawing/2012/chart" uri="{CE6537A1-D6FC-4f65-9D91-7224C49458BB}"/>
                <c:ext xmlns:c16="http://schemas.microsoft.com/office/drawing/2014/chart" uri="{C3380CC4-5D6E-409C-BE32-E72D297353CC}">
                  <c16:uniqueId val="{00000006-35F7-4440-90CC-0333F0BB9DAE}"/>
                </c:ext>
              </c:extLst>
            </c:dLbl>
            <c:dLbl>
              <c:idx val="2"/>
              <c:layout>
                <c:manualLayout>
                  <c:x val="2.0685564756637471E-2"/>
                  <c:y val="-4.96031552293638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F7-4440-90CC-0333F0BB9DAE}"/>
                </c:ext>
              </c:extLst>
            </c:dLbl>
            <c:dLbl>
              <c:idx val="3"/>
              <c:layout>
                <c:manualLayout>
                  <c:x val="2.39393016179999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F7-4440-90CC-0333F0BB9DAE}"/>
                </c:ext>
              </c:extLst>
            </c:dLbl>
            <c:dLbl>
              <c:idx val="5"/>
              <c:layout>
                <c:manualLayout>
                  <c:x val="1.49301527483941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F7-4440-90CC-0333F0BB9DAE}"/>
                </c:ext>
              </c:extLst>
            </c:dLbl>
            <c:dLbl>
              <c:idx val="6"/>
              <c:layout>
                <c:manualLayout>
                  <c:x val="2.09468889157499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5F7-4440-90CC-0333F0BB9DAE}"/>
                </c:ext>
              </c:extLst>
            </c:dLbl>
            <c:numFmt formatCode="_(* #,##0\'_);_(* \(#,##0\'\);_(* &quot;-&quot;_);_(@_)"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Q4 BOARD SLIDES'!$A$39:$A$45</c:f>
              <c:strCache>
                <c:ptCount val="7"/>
                <c:pt idx="0">
                  <c:v>2016</c:v>
                </c:pt>
                <c:pt idx="1">
                  <c:v>2017</c:v>
                </c:pt>
                <c:pt idx="2">
                  <c:v>2018</c:v>
                </c:pt>
                <c:pt idx="3">
                  <c:v>2019</c:v>
                </c:pt>
                <c:pt idx="4">
                  <c:v>2020</c:v>
                </c:pt>
                <c:pt idx="5">
                  <c:v>2021 YTD</c:v>
                </c:pt>
                <c:pt idx="6">
                  <c:v>RECORD</c:v>
                </c:pt>
              </c:strCache>
            </c:strRef>
          </c:cat>
          <c:val>
            <c:numRef>
              <c:f>'2021 Q4 BOARD SLIDES'!$C$39:$C$45</c:f>
              <c:numCache>
                <c:formatCode>_(* #,##0_);_(* \(#,##0\);_(* "-"??_);_(@_)</c:formatCode>
                <c:ptCount val="7"/>
                <c:pt idx="0">
                  <c:v>2101.0665275371034</c:v>
                </c:pt>
                <c:pt idx="1">
                  <c:v>2031.2821444797282</c:v>
                </c:pt>
                <c:pt idx="2">
                  <c:v>2326.980458794003</c:v>
                </c:pt>
                <c:pt idx="5">
                  <c:v>4996</c:v>
                </c:pt>
                <c:pt idx="6" formatCode="#,##0">
                  <c:v>7760</c:v>
                </c:pt>
              </c:numCache>
            </c:numRef>
          </c:val>
          <c:extLst>
            <c:ext xmlns:c16="http://schemas.microsoft.com/office/drawing/2014/chart" uri="{C3380CC4-5D6E-409C-BE32-E72D297353CC}">
              <c16:uniqueId val="{0000000B-35F7-4440-90CC-0333F0BB9DAE}"/>
            </c:ext>
          </c:extLst>
        </c:ser>
        <c:dLbls>
          <c:showLegendKey val="0"/>
          <c:showVal val="0"/>
          <c:showCatName val="0"/>
          <c:showSerName val="0"/>
          <c:showPercent val="0"/>
          <c:showBubbleSize val="0"/>
        </c:dLbls>
        <c:gapWidth val="219"/>
        <c:overlap val="-27"/>
        <c:axId val="250816000"/>
        <c:axId val="250817536"/>
      </c:barChart>
      <c:catAx>
        <c:axId val="250816000"/>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0" spcFirstLastPara="1" vertOverflow="ellipsis" wrap="square" anchor="ctr" anchorCtr="1"/>
          <a:lstStyle/>
          <a:p>
            <a:pPr>
              <a:defRPr sz="900" b="1" i="0" u="none" strike="noStrike" kern="1200" baseline="0">
                <a:solidFill>
                  <a:schemeClr val="bg1"/>
                </a:solidFill>
                <a:latin typeface="+mn-lt"/>
                <a:ea typeface="+mn-ea"/>
                <a:cs typeface="+mn-cs"/>
              </a:defRPr>
            </a:pPr>
            <a:endParaRPr lang="en-US"/>
          </a:p>
        </c:txPr>
        <c:crossAx val="250817536"/>
        <c:crosses val="autoZero"/>
        <c:auto val="1"/>
        <c:lblAlgn val="ctr"/>
        <c:lblOffset val="100"/>
        <c:noMultiLvlLbl val="0"/>
      </c:catAx>
      <c:valAx>
        <c:axId val="250817536"/>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bg1"/>
                    </a:solidFill>
                    <a:latin typeface="+mn-lt"/>
                    <a:ea typeface="+mn-ea"/>
                    <a:cs typeface="+mn-cs"/>
                  </a:defRPr>
                </a:pPr>
                <a:r>
                  <a:rPr lang="en-US" sz="1050" b="1"/>
                  <a:t>Lateral Feet per Day</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title>
        <c:numFmt formatCode="_(* #,##0\'_);_(* \(#,##0\'\);_(* &quot;-&quot;_);_(@_)"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5081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47316516669928"/>
          <c:y val="5.7948067788523509E-2"/>
          <c:w val="0.78831729551361385"/>
          <c:h val="0.74750671671415481"/>
        </c:manualLayout>
      </c:layout>
      <c:barChart>
        <c:barDir val="col"/>
        <c:grouping val="clustered"/>
        <c:varyColors val="0"/>
        <c:ser>
          <c:idx val="0"/>
          <c:order val="0"/>
          <c:tx>
            <c:strRef>
              <c:f>'2021 Q4 BOARD SLIDES'!$B$2</c:f>
              <c:strCache>
                <c:ptCount val="1"/>
                <c:pt idx="0">
                  <c:v>Marcellus</c:v>
                </c:pt>
              </c:strCache>
            </c:strRef>
          </c:tx>
          <c:spPr>
            <a:solidFill>
              <a:srgbClr val="076A4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EED-4CED-A90C-BFE1DAD4920A}"/>
                </c:ext>
              </c:extLst>
            </c:dLbl>
            <c:dLbl>
              <c:idx val="1"/>
              <c:delete val="1"/>
              <c:extLst>
                <c:ext xmlns:c15="http://schemas.microsoft.com/office/drawing/2012/chart" uri="{CE6537A1-D6FC-4f65-9D91-7224C49458BB}"/>
                <c:ext xmlns:c16="http://schemas.microsoft.com/office/drawing/2014/chart" uri="{C3380CC4-5D6E-409C-BE32-E72D297353CC}">
                  <c16:uniqueId val="{00000001-AEED-4CED-A90C-BFE1DAD4920A}"/>
                </c:ext>
              </c:extLst>
            </c:dLbl>
            <c:dLbl>
              <c:idx val="2"/>
              <c:delete val="1"/>
              <c:extLst>
                <c:ext xmlns:c15="http://schemas.microsoft.com/office/drawing/2012/chart" uri="{CE6537A1-D6FC-4f65-9D91-7224C49458BB}"/>
                <c:ext xmlns:c16="http://schemas.microsoft.com/office/drawing/2014/chart" uri="{C3380CC4-5D6E-409C-BE32-E72D297353CC}">
                  <c16:uniqueId val="{00000002-AEED-4CED-A90C-BFE1DAD4920A}"/>
                </c:ext>
              </c:extLst>
            </c:dLbl>
            <c:dLbl>
              <c:idx val="3"/>
              <c:delete val="1"/>
              <c:extLst>
                <c:ext xmlns:c15="http://schemas.microsoft.com/office/drawing/2012/chart" uri="{CE6537A1-D6FC-4f65-9D91-7224C49458BB}"/>
                <c:ext xmlns:c16="http://schemas.microsoft.com/office/drawing/2014/chart" uri="{C3380CC4-5D6E-409C-BE32-E72D297353CC}">
                  <c16:uniqueId val="{00000003-AEED-4CED-A90C-BFE1DAD4920A}"/>
                </c:ext>
              </c:extLst>
            </c:dLbl>
            <c:dLbl>
              <c:idx val="5"/>
              <c:layout>
                <c:manualLayout>
                  <c:x val="-1.303214506850290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ED-4CED-A90C-BFE1DAD4920A}"/>
                </c:ext>
              </c:extLst>
            </c:dLbl>
            <c:dLbl>
              <c:idx val="6"/>
              <c:layout>
                <c:manualLayout>
                  <c:x val="-2.0934724868498608E-2"/>
                  <c:y val="2.0955530960765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ED-4CED-A90C-BFE1DAD4920A}"/>
                </c:ext>
              </c:extLst>
            </c:dLbl>
            <c:numFmt formatCode="_(* #,##0\'_);_(* \(#,##0\'\);_(* &quot;-&quot;_);_(@_)" sourceLinked="0"/>
            <c:spPr>
              <a:noFill/>
              <a:ln>
                <a:noFill/>
              </a:ln>
              <a:effectLst/>
            </c:spPr>
            <c:txPr>
              <a:bodyPr rot="0" spcFirstLastPara="1" vertOverflow="ellipsis" vert="horz" wrap="square" anchor="ctr" anchorCtr="1"/>
              <a:lstStyle/>
              <a:p>
                <a:pPr>
                  <a:defRPr sz="900" b="0" i="0" u="none" strike="noStrike" kern="1200" baseline="0">
                    <a:solidFill>
                      <a:srgbClr val="5F606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Q4 BOARD SLIDES'!$A$3:$A$9</c:f>
              <c:strCache>
                <c:ptCount val="7"/>
                <c:pt idx="0">
                  <c:v>2016</c:v>
                </c:pt>
                <c:pt idx="1">
                  <c:v>2017</c:v>
                </c:pt>
                <c:pt idx="2">
                  <c:v>2018</c:v>
                </c:pt>
                <c:pt idx="3">
                  <c:v>2019</c:v>
                </c:pt>
                <c:pt idx="4">
                  <c:v>2020</c:v>
                </c:pt>
                <c:pt idx="5">
                  <c:v>2021 YTD</c:v>
                </c:pt>
                <c:pt idx="6">
                  <c:v>RECORD</c:v>
                </c:pt>
              </c:strCache>
            </c:strRef>
          </c:cat>
          <c:val>
            <c:numRef>
              <c:f>'2021 Q4 BOARD SLIDES'!$B$3:$B$9</c:f>
              <c:numCache>
                <c:formatCode>_(* #,##0_);_(* \(#,##0\);_(* "-"??_);_(@_)</c:formatCode>
                <c:ptCount val="7"/>
                <c:pt idx="0">
                  <c:v>9198</c:v>
                </c:pt>
                <c:pt idx="1">
                  <c:v>9712</c:v>
                </c:pt>
                <c:pt idx="2">
                  <c:v>10107</c:v>
                </c:pt>
                <c:pt idx="3">
                  <c:v>11062</c:v>
                </c:pt>
                <c:pt idx="4">
                  <c:v>12539</c:v>
                </c:pt>
                <c:pt idx="5">
                  <c:v>13364</c:v>
                </c:pt>
                <c:pt idx="6">
                  <c:v>18998</c:v>
                </c:pt>
              </c:numCache>
            </c:numRef>
          </c:val>
          <c:extLst>
            <c:ext xmlns:c16="http://schemas.microsoft.com/office/drawing/2014/chart" uri="{C3380CC4-5D6E-409C-BE32-E72D297353CC}">
              <c16:uniqueId val="{00000006-AEED-4CED-A90C-BFE1DAD4920A}"/>
            </c:ext>
          </c:extLst>
        </c:ser>
        <c:ser>
          <c:idx val="1"/>
          <c:order val="1"/>
          <c:tx>
            <c:strRef>
              <c:f>'2021 Q4 BOARD SLIDES'!$C$2</c:f>
              <c:strCache>
                <c:ptCount val="1"/>
                <c:pt idx="0">
                  <c:v>Utica</c:v>
                </c:pt>
              </c:strCache>
            </c:strRef>
          </c:tx>
          <c:spPr>
            <a:solidFill>
              <a:srgbClr val="DC641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AEED-4CED-A90C-BFE1DAD4920A}"/>
                </c:ext>
              </c:extLst>
            </c:dLbl>
            <c:dLbl>
              <c:idx val="1"/>
              <c:delete val="1"/>
              <c:extLst>
                <c:ext xmlns:c15="http://schemas.microsoft.com/office/drawing/2012/chart" uri="{CE6537A1-D6FC-4f65-9D91-7224C49458BB}"/>
                <c:ext xmlns:c16="http://schemas.microsoft.com/office/drawing/2014/chart" uri="{C3380CC4-5D6E-409C-BE32-E72D297353CC}">
                  <c16:uniqueId val="{00000008-AEED-4CED-A90C-BFE1DAD4920A}"/>
                </c:ext>
              </c:extLst>
            </c:dLbl>
            <c:dLbl>
              <c:idx val="5"/>
              <c:layout>
                <c:manualLayout>
                  <c:x val="1.8467372335282804E-2"/>
                  <c:y val="9.77312122325613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EED-4CED-A90C-BFE1DAD4920A}"/>
                </c:ext>
              </c:extLst>
            </c:dLbl>
            <c:dLbl>
              <c:idx val="6"/>
              <c:layout>
                <c:manualLayout>
                  <c:x val="2.585260084967142E-2"/>
                  <c:y val="1.047759245813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EED-4CED-A90C-BFE1DAD4920A}"/>
                </c:ext>
              </c:extLst>
            </c:dLbl>
            <c:numFmt formatCode="_(* #,##0\'_);_(* \(#,##0\'\);_(* &quot;-&quot;_);_(@_)" sourceLinked="0"/>
            <c:spPr>
              <a:noFill/>
              <a:ln>
                <a:noFill/>
              </a:ln>
              <a:effectLst/>
            </c:spPr>
            <c:txPr>
              <a:bodyPr rot="0" spcFirstLastPara="1" vertOverflow="ellipsis" vert="horz" wrap="square" anchor="ctr" anchorCtr="1"/>
              <a:lstStyle/>
              <a:p>
                <a:pPr>
                  <a:defRPr sz="900" b="0" i="0" u="none" strike="noStrike" kern="1200" baseline="0">
                    <a:solidFill>
                      <a:srgbClr val="5F606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Q4 BOARD SLIDES'!$A$3:$A$9</c:f>
              <c:strCache>
                <c:ptCount val="7"/>
                <c:pt idx="0">
                  <c:v>2016</c:v>
                </c:pt>
                <c:pt idx="1">
                  <c:v>2017</c:v>
                </c:pt>
                <c:pt idx="2">
                  <c:v>2018</c:v>
                </c:pt>
                <c:pt idx="3">
                  <c:v>2019</c:v>
                </c:pt>
                <c:pt idx="4">
                  <c:v>2020</c:v>
                </c:pt>
                <c:pt idx="5">
                  <c:v>2021 YTD</c:v>
                </c:pt>
                <c:pt idx="6">
                  <c:v>RECORD</c:v>
                </c:pt>
              </c:strCache>
            </c:strRef>
          </c:cat>
          <c:val>
            <c:numRef>
              <c:f>'2021 Q4 BOARD SLIDES'!$C$3:$C$9</c:f>
              <c:numCache>
                <c:formatCode>_(* #,##0_);_(* \(#,##0\);_(* "-"??_);_(@_)</c:formatCode>
                <c:ptCount val="7"/>
                <c:pt idx="0">
                  <c:v>9250</c:v>
                </c:pt>
                <c:pt idx="1">
                  <c:v>11290</c:v>
                </c:pt>
                <c:pt idx="2">
                  <c:v>11412</c:v>
                </c:pt>
                <c:pt idx="5">
                  <c:v>11945</c:v>
                </c:pt>
                <c:pt idx="6">
                  <c:v>17455</c:v>
                </c:pt>
              </c:numCache>
            </c:numRef>
          </c:val>
          <c:extLst>
            <c:ext xmlns:c16="http://schemas.microsoft.com/office/drawing/2014/chart" uri="{C3380CC4-5D6E-409C-BE32-E72D297353CC}">
              <c16:uniqueId val="{0000000C-AEED-4CED-A90C-BFE1DAD4920A}"/>
            </c:ext>
          </c:extLst>
        </c:ser>
        <c:dLbls>
          <c:showLegendKey val="0"/>
          <c:showVal val="0"/>
          <c:showCatName val="0"/>
          <c:showSerName val="0"/>
          <c:showPercent val="0"/>
          <c:showBubbleSize val="0"/>
        </c:dLbls>
        <c:gapWidth val="219"/>
        <c:overlap val="-27"/>
        <c:axId val="250220544"/>
        <c:axId val="250222080"/>
      </c:barChart>
      <c:catAx>
        <c:axId val="250220544"/>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0" spcFirstLastPara="1" vertOverflow="ellipsis" wrap="square" anchor="ctr" anchorCtr="1"/>
          <a:lstStyle/>
          <a:p>
            <a:pPr>
              <a:defRPr sz="900" b="1" i="0" u="none" strike="noStrike" kern="1200" baseline="0">
                <a:solidFill>
                  <a:srgbClr val="5F6062"/>
                </a:solidFill>
                <a:latin typeface="+mn-lt"/>
                <a:ea typeface="+mn-ea"/>
                <a:cs typeface="+mn-cs"/>
              </a:defRPr>
            </a:pPr>
            <a:endParaRPr lang="en-US"/>
          </a:p>
        </c:txPr>
        <c:crossAx val="250222080"/>
        <c:crosses val="autoZero"/>
        <c:auto val="1"/>
        <c:lblAlgn val="ctr"/>
        <c:lblOffset val="100"/>
        <c:noMultiLvlLbl val="0"/>
      </c:catAx>
      <c:valAx>
        <c:axId val="250222080"/>
        <c:scaling>
          <c:orientation val="minMax"/>
        </c:scaling>
        <c:delete val="0"/>
        <c:axPos val="l"/>
        <c:title>
          <c:tx>
            <c:rich>
              <a:bodyPr rot="-5400000" spcFirstLastPara="1" vertOverflow="ellipsis" vert="horz" wrap="square" anchor="ctr" anchorCtr="1"/>
              <a:lstStyle/>
              <a:p>
                <a:pPr>
                  <a:defRPr sz="1050" b="1" i="0" u="none" strike="noStrike" kern="1200" baseline="0">
                    <a:solidFill>
                      <a:srgbClr val="5F6062"/>
                    </a:solidFill>
                    <a:latin typeface="+mn-lt"/>
                    <a:ea typeface="+mn-ea"/>
                    <a:cs typeface="+mn-cs"/>
                  </a:defRPr>
                </a:pPr>
                <a:r>
                  <a:rPr lang="en-US" sz="1050" b="1"/>
                  <a:t>Lateral Length (ft)</a:t>
                </a:r>
              </a:p>
            </c:rich>
          </c:tx>
          <c:layout>
            <c:manualLayout>
              <c:xMode val="edge"/>
              <c:yMode val="edge"/>
              <c:x val="1.1840156029016773E-2"/>
              <c:y val="0.20936295794672111"/>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rgbClr val="5F6062"/>
                  </a:solidFill>
                  <a:latin typeface="+mn-lt"/>
                  <a:ea typeface="+mn-ea"/>
                  <a:cs typeface="+mn-cs"/>
                </a:defRPr>
              </a:pPr>
              <a:endParaRPr lang="en-US"/>
            </a:p>
          </c:txPr>
        </c:title>
        <c:numFmt formatCode="_(* #,##0\'_);_(* \(#,##0\'\);_(* &quot;-&quot;_);_(@_)"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rgbClr val="5F6062"/>
                </a:solidFill>
                <a:latin typeface="+mn-lt"/>
                <a:ea typeface="+mn-ea"/>
                <a:cs typeface="+mn-cs"/>
              </a:defRPr>
            </a:pPr>
            <a:endParaRPr lang="en-US"/>
          </a:p>
        </c:txPr>
        <c:crossAx val="25022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F606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5F6062"/>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74159811215549"/>
          <c:y val="5.7948310144908692E-2"/>
          <c:w val="0.80127063441936053"/>
          <c:h val="0.74750671671415481"/>
        </c:manualLayout>
      </c:layout>
      <c:barChart>
        <c:barDir val="col"/>
        <c:grouping val="clustered"/>
        <c:varyColors val="0"/>
        <c:ser>
          <c:idx val="0"/>
          <c:order val="0"/>
          <c:tx>
            <c:strRef>
              <c:f>'2021 Q3 BOARD SLIDES'!$B$47</c:f>
              <c:strCache>
                <c:ptCount val="1"/>
                <c:pt idx="0">
                  <c:v>Marcellus</c:v>
                </c:pt>
              </c:strCache>
            </c:strRef>
          </c:tx>
          <c:spPr>
            <a:solidFill>
              <a:srgbClr val="076A4A"/>
            </a:solidFill>
            <a:ln>
              <a:solidFill>
                <a:srgbClr val="076A4A"/>
              </a:solid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93-4F16-8146-226F2E97BAC7}"/>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93-4F16-8146-226F2E97BAC7}"/>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93-4F16-8146-226F2E97BAC7}"/>
                </c:ext>
              </c:extLst>
            </c:dLbl>
            <c:spPr>
              <a:noFill/>
              <a:ln>
                <a:noFill/>
              </a:ln>
              <a:effectLst/>
            </c:spPr>
            <c:txPr>
              <a:bodyPr rot="0" spcFirstLastPara="1" vertOverflow="ellipsis" vert="horz" wrap="square" anchor="ctr" anchorCtr="1"/>
              <a:lstStyle/>
              <a:p>
                <a:pPr>
                  <a:defRPr sz="900" b="0" i="0" u="none" strike="noStrike" kern="1200" baseline="0">
                    <a:solidFill>
                      <a:srgbClr val="5F6062"/>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Q3 BOARD SLIDES'!$A$48:$A$54</c:f>
              <c:strCache>
                <c:ptCount val="7"/>
                <c:pt idx="0">
                  <c:v>2016</c:v>
                </c:pt>
                <c:pt idx="1">
                  <c:v>2017</c:v>
                </c:pt>
                <c:pt idx="2">
                  <c:v>2018</c:v>
                </c:pt>
                <c:pt idx="3">
                  <c:v>2019</c:v>
                </c:pt>
                <c:pt idx="4">
                  <c:v>2020</c:v>
                </c:pt>
                <c:pt idx="5">
                  <c:v>2021
YTD</c:v>
                </c:pt>
                <c:pt idx="6">
                  <c:v>RECORD</c:v>
                </c:pt>
              </c:strCache>
            </c:strRef>
          </c:cat>
          <c:val>
            <c:numRef>
              <c:f>'2021 Q3 BOARD SLIDES'!$B$48:$B$54</c:f>
              <c:numCache>
                <c:formatCode>#,##0\'</c:formatCode>
                <c:ptCount val="7"/>
                <c:pt idx="0">
                  <c:v>800</c:v>
                </c:pt>
                <c:pt idx="1">
                  <c:v>920</c:v>
                </c:pt>
                <c:pt idx="2">
                  <c:v>1040</c:v>
                </c:pt>
                <c:pt idx="3">
                  <c:v>1160</c:v>
                </c:pt>
                <c:pt idx="4">
                  <c:v>1620</c:v>
                </c:pt>
                <c:pt idx="5">
                  <c:v>1900</c:v>
                </c:pt>
                <c:pt idx="6">
                  <c:v>4500</c:v>
                </c:pt>
              </c:numCache>
            </c:numRef>
          </c:val>
          <c:extLst>
            <c:ext xmlns:c16="http://schemas.microsoft.com/office/drawing/2014/chart" uri="{C3380CC4-5D6E-409C-BE32-E72D297353CC}">
              <c16:uniqueId val="{00000007-1893-4F16-8146-226F2E97BAC7}"/>
            </c:ext>
          </c:extLst>
        </c:ser>
        <c:ser>
          <c:idx val="1"/>
          <c:order val="1"/>
          <c:tx>
            <c:strRef>
              <c:f>'2021 Q3 BOARD SLIDES'!$C$47</c:f>
              <c:strCache>
                <c:ptCount val="1"/>
                <c:pt idx="0">
                  <c:v>Utica</c:v>
                </c:pt>
              </c:strCache>
            </c:strRef>
          </c:tx>
          <c:spPr>
            <a:solidFill>
              <a:srgbClr val="DC641E"/>
            </a:solidFill>
            <a:ln>
              <a:solidFill>
                <a:srgbClr val="DC641E"/>
              </a:solid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F9-4899-9E9A-82B42C54047E}"/>
                </c:ext>
              </c:extLst>
            </c:dLbl>
            <c:dLbl>
              <c:idx val="5"/>
              <c:layout>
                <c:manualLayout>
                  <c:x val="2.3514196033284928E-2"/>
                  <c:y val="4.5863072025995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93-4F16-8146-226F2E97BAC7}"/>
                </c:ext>
              </c:extLst>
            </c:dLbl>
            <c:dLbl>
              <c:idx val="6"/>
              <c:layout>
                <c:manualLayout>
                  <c:x val="2.064963690021309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93-4F16-8146-226F2E97BAC7}"/>
                </c:ext>
              </c:extLst>
            </c:dLbl>
            <c:spPr>
              <a:noFill/>
              <a:ln>
                <a:noFill/>
              </a:ln>
              <a:effectLst/>
            </c:spPr>
            <c:txPr>
              <a:bodyPr rot="0" spcFirstLastPara="1" vertOverflow="ellipsis" vert="horz" wrap="square" anchor="ctr" anchorCtr="1"/>
              <a:lstStyle/>
              <a:p>
                <a:pPr>
                  <a:defRPr sz="900" b="0" i="0" u="none" strike="noStrike" kern="1200" baseline="0">
                    <a:solidFill>
                      <a:srgbClr val="5F6062"/>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Q3 BOARD SLIDES'!$A$48:$A$54</c:f>
              <c:strCache>
                <c:ptCount val="7"/>
                <c:pt idx="0">
                  <c:v>2016</c:v>
                </c:pt>
                <c:pt idx="1">
                  <c:v>2017</c:v>
                </c:pt>
                <c:pt idx="2">
                  <c:v>2018</c:v>
                </c:pt>
                <c:pt idx="3">
                  <c:v>2019</c:v>
                </c:pt>
                <c:pt idx="4">
                  <c:v>2020</c:v>
                </c:pt>
                <c:pt idx="5">
                  <c:v>2021
YTD</c:v>
                </c:pt>
                <c:pt idx="6">
                  <c:v>RECORD</c:v>
                </c:pt>
              </c:strCache>
            </c:strRef>
          </c:cat>
          <c:val>
            <c:numRef>
              <c:f>'2021 Q3 BOARD SLIDES'!$C$48:$C$54</c:f>
              <c:numCache>
                <c:formatCode>#,##0\'</c:formatCode>
                <c:ptCount val="7"/>
                <c:pt idx="0">
                  <c:v>960</c:v>
                </c:pt>
                <c:pt idx="1">
                  <c:v>720</c:v>
                </c:pt>
                <c:pt idx="2">
                  <c:v>1060</c:v>
                </c:pt>
                <c:pt idx="3">
                  <c:v>1060</c:v>
                </c:pt>
                <c:pt idx="4">
                  <c:v>0</c:v>
                </c:pt>
                <c:pt idx="5">
                  <c:v>1639.9999999999998</c:v>
                </c:pt>
                <c:pt idx="6">
                  <c:v>2200</c:v>
                </c:pt>
              </c:numCache>
            </c:numRef>
          </c:val>
          <c:extLst>
            <c:ext xmlns:c16="http://schemas.microsoft.com/office/drawing/2014/chart" uri="{C3380CC4-5D6E-409C-BE32-E72D297353CC}">
              <c16:uniqueId val="{00000009-1893-4F16-8146-226F2E97BAC7}"/>
            </c:ext>
          </c:extLst>
        </c:ser>
        <c:dLbls>
          <c:showLegendKey val="0"/>
          <c:showVal val="0"/>
          <c:showCatName val="0"/>
          <c:showSerName val="0"/>
          <c:showPercent val="0"/>
          <c:showBubbleSize val="0"/>
        </c:dLbls>
        <c:gapWidth val="219"/>
        <c:overlap val="-27"/>
        <c:axId val="250473472"/>
        <c:axId val="250610432"/>
      </c:barChart>
      <c:catAx>
        <c:axId val="250473472"/>
        <c:scaling>
          <c:orientation val="minMax"/>
        </c:scaling>
        <c:delete val="0"/>
        <c:axPos val="b"/>
        <c:numFmt formatCode="General" sourceLinked="1"/>
        <c:majorTickMark val="none"/>
        <c:minorTickMark val="none"/>
        <c:tickLblPos val="nextTo"/>
        <c:spPr>
          <a:noFill/>
          <a:ln w="9525" cap="flat" cmpd="sng" algn="ctr">
            <a:solidFill>
              <a:srgbClr val="5F6062"/>
            </a:solidFill>
            <a:round/>
          </a:ln>
          <a:effectLst/>
        </c:spPr>
        <c:txPr>
          <a:bodyPr rot="0" spcFirstLastPara="1" vertOverflow="ellipsis" wrap="square" anchor="ctr" anchorCtr="1"/>
          <a:lstStyle/>
          <a:p>
            <a:pPr>
              <a:defRPr sz="900" b="1" i="0" u="none" strike="noStrike" kern="1200" baseline="0">
                <a:solidFill>
                  <a:srgbClr val="5F6062"/>
                </a:solidFill>
                <a:latin typeface="Arial" panose="020B0604020202020204" pitchFamily="34" charset="0"/>
                <a:ea typeface="+mn-ea"/>
                <a:cs typeface="Arial" panose="020B0604020202020204" pitchFamily="34" charset="0"/>
              </a:defRPr>
            </a:pPr>
            <a:endParaRPr lang="en-US"/>
          </a:p>
        </c:txPr>
        <c:crossAx val="250610432"/>
        <c:crosses val="autoZero"/>
        <c:auto val="1"/>
        <c:lblAlgn val="ctr"/>
        <c:lblOffset val="100"/>
        <c:noMultiLvlLbl val="0"/>
      </c:catAx>
      <c:valAx>
        <c:axId val="250610432"/>
        <c:scaling>
          <c:orientation val="minMax"/>
          <c:min val="0"/>
        </c:scaling>
        <c:delete val="0"/>
        <c:axPos val="l"/>
        <c:title>
          <c:tx>
            <c:rich>
              <a:bodyPr rot="-5400000" spcFirstLastPara="1" vertOverflow="ellipsis" vert="horz" wrap="square" anchor="ctr" anchorCtr="1"/>
              <a:lstStyle/>
              <a:p>
                <a:pPr>
                  <a:defRPr sz="1050" b="1" i="0" u="none" strike="noStrike" kern="1200" baseline="0">
                    <a:solidFill>
                      <a:srgbClr val="5F6062"/>
                    </a:solidFill>
                    <a:latin typeface="Arial" panose="020B0604020202020204" pitchFamily="34" charset="0"/>
                    <a:ea typeface="+mn-ea"/>
                    <a:cs typeface="Arial" panose="020B0604020202020204" pitchFamily="34" charset="0"/>
                  </a:defRPr>
                </a:pPr>
                <a:r>
                  <a:rPr lang="en-US" sz="1050" b="1"/>
                  <a:t>Completed Feet per Day</a:t>
                </a:r>
              </a:p>
            </c:rich>
          </c:tx>
          <c:layout>
            <c:manualLayout>
              <c:xMode val="edge"/>
              <c:yMode val="edge"/>
              <c:x val="2.9904192902569801E-3"/>
              <c:y val="0.11445680106270521"/>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rgbClr val="5F6062"/>
                  </a:solidFill>
                  <a:latin typeface="Arial" panose="020B0604020202020204" pitchFamily="34" charset="0"/>
                  <a:ea typeface="+mn-ea"/>
                  <a:cs typeface="Arial" panose="020B0604020202020204" pitchFamily="34" charset="0"/>
                </a:defRPr>
              </a:pPr>
              <a:endParaRPr lang="en-US"/>
            </a:p>
          </c:txPr>
        </c:title>
        <c:numFmt formatCode="_(* #,##0\'_);_(* \(#,##0\'\);_(* &quot;-&quot;_);_(@_)" sourceLinked="0"/>
        <c:majorTickMark val="out"/>
        <c:minorTickMark val="none"/>
        <c:tickLblPos val="nextTo"/>
        <c:spPr>
          <a:noFill/>
          <a:ln>
            <a:solidFill>
              <a:srgbClr val="5F6062"/>
            </a:solidFill>
          </a:ln>
          <a:effectLst/>
        </c:spPr>
        <c:txPr>
          <a:bodyPr rot="-60000000" spcFirstLastPara="1" vertOverflow="ellipsis" vert="horz" wrap="square" anchor="ctr" anchorCtr="1"/>
          <a:lstStyle/>
          <a:p>
            <a:pPr>
              <a:defRPr sz="900" b="0" i="0" u="none" strike="noStrike" kern="1200" baseline="0">
                <a:solidFill>
                  <a:srgbClr val="5F6062"/>
                </a:solidFill>
                <a:latin typeface="Arial" panose="020B0604020202020204" pitchFamily="34" charset="0"/>
                <a:ea typeface="+mn-ea"/>
                <a:cs typeface="Arial" panose="020B0604020202020204" pitchFamily="34" charset="0"/>
              </a:defRPr>
            </a:pPr>
            <a:endParaRPr lang="en-US"/>
          </a:p>
        </c:txPr>
        <c:crossAx val="2504734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5F6062"/>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rgbClr val="5F606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rgbClr val="5F6062"/>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75737718215687"/>
          <c:y val="5.7948191258701355E-2"/>
          <c:w val="0.81820527336043791"/>
          <c:h val="0.74750671671415481"/>
        </c:manualLayout>
      </c:layout>
      <c:barChart>
        <c:barDir val="col"/>
        <c:grouping val="clustered"/>
        <c:varyColors val="0"/>
        <c:ser>
          <c:idx val="0"/>
          <c:order val="0"/>
          <c:tx>
            <c:strRef>
              <c:f>'2021 Q3 BOARD SLIDES'!$B$2</c:f>
              <c:strCache>
                <c:ptCount val="1"/>
                <c:pt idx="0">
                  <c:v>Marcellus</c:v>
                </c:pt>
              </c:strCache>
            </c:strRef>
          </c:tx>
          <c:spPr>
            <a:solidFill>
              <a:srgbClr val="076A4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87F-441C-B2FB-1F90163ED8E5}"/>
                </c:ext>
              </c:extLst>
            </c:dLbl>
            <c:dLbl>
              <c:idx val="1"/>
              <c:delete val="1"/>
              <c:extLst>
                <c:ext xmlns:c15="http://schemas.microsoft.com/office/drawing/2012/chart" uri="{CE6537A1-D6FC-4f65-9D91-7224C49458BB}"/>
                <c:ext xmlns:c16="http://schemas.microsoft.com/office/drawing/2014/chart" uri="{C3380CC4-5D6E-409C-BE32-E72D297353CC}">
                  <c16:uniqueId val="{00000001-787F-441C-B2FB-1F90163ED8E5}"/>
                </c:ext>
              </c:extLst>
            </c:dLbl>
            <c:dLbl>
              <c:idx val="2"/>
              <c:delete val="1"/>
              <c:extLst>
                <c:ext xmlns:c15="http://schemas.microsoft.com/office/drawing/2012/chart" uri="{CE6537A1-D6FC-4f65-9D91-7224C49458BB}"/>
                <c:ext xmlns:c16="http://schemas.microsoft.com/office/drawing/2014/chart" uri="{C3380CC4-5D6E-409C-BE32-E72D297353CC}">
                  <c16:uniqueId val="{00000000-67E7-4F7B-9327-4CC753A35841}"/>
                </c:ext>
              </c:extLst>
            </c:dLbl>
            <c:dLbl>
              <c:idx val="3"/>
              <c:delete val="1"/>
              <c:extLst>
                <c:ext xmlns:c15="http://schemas.microsoft.com/office/drawing/2012/chart" uri="{CE6537A1-D6FC-4f65-9D91-7224C49458BB}"/>
                <c:ext xmlns:c16="http://schemas.microsoft.com/office/drawing/2014/chart" uri="{C3380CC4-5D6E-409C-BE32-E72D297353CC}">
                  <c16:uniqueId val="{00000001-67E7-4F7B-9327-4CC753A35841}"/>
                </c:ext>
              </c:extLst>
            </c:dLbl>
            <c:numFmt formatCode="_(* #,##0\'_);_(* \(#,##0\'\);_(* &quot;-&quot;_);_(@_)" sourceLinked="0"/>
            <c:spPr>
              <a:noFill/>
              <a:ln>
                <a:noFill/>
              </a:ln>
              <a:effectLst/>
            </c:spPr>
            <c:txPr>
              <a:bodyPr rot="0" spcFirstLastPara="1" vertOverflow="ellipsis" vert="horz" wrap="square" anchor="ctr" anchorCtr="1"/>
              <a:lstStyle/>
              <a:p>
                <a:pPr>
                  <a:defRPr sz="900" b="0" i="0" u="none" strike="noStrike" kern="1200" baseline="0">
                    <a:solidFill>
                      <a:srgbClr val="5F606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Q3 BOARD SLIDES'!$A$12:$A$18</c:f>
              <c:strCache>
                <c:ptCount val="7"/>
                <c:pt idx="0">
                  <c:v>2016</c:v>
                </c:pt>
                <c:pt idx="1">
                  <c:v>2017</c:v>
                </c:pt>
                <c:pt idx="2">
                  <c:v>2018</c:v>
                </c:pt>
                <c:pt idx="3">
                  <c:v>2019</c:v>
                </c:pt>
                <c:pt idx="4">
                  <c:v>2020</c:v>
                </c:pt>
                <c:pt idx="5">
                  <c:v>2021 YTD</c:v>
                </c:pt>
                <c:pt idx="6">
                  <c:v>RECORD</c:v>
                </c:pt>
              </c:strCache>
            </c:strRef>
          </c:cat>
          <c:val>
            <c:numRef>
              <c:f>'2021 Q3 BOARD SLIDES'!$B$12:$B$18</c:f>
              <c:numCache>
                <c:formatCode>#,##0\'</c:formatCode>
                <c:ptCount val="7"/>
                <c:pt idx="0">
                  <c:v>1429.668502</c:v>
                </c:pt>
                <c:pt idx="1">
                  <c:v>1771.989947</c:v>
                </c:pt>
                <c:pt idx="2">
                  <c:v>1781.3242359999999</c:v>
                </c:pt>
                <c:pt idx="3">
                  <c:v>2795</c:v>
                </c:pt>
                <c:pt idx="4">
                  <c:v>3771</c:v>
                </c:pt>
                <c:pt idx="5">
                  <c:v>4120</c:v>
                </c:pt>
                <c:pt idx="6">
                  <c:v>6450</c:v>
                </c:pt>
              </c:numCache>
            </c:numRef>
          </c:val>
          <c:extLst>
            <c:ext xmlns:c16="http://schemas.microsoft.com/office/drawing/2014/chart" uri="{C3380CC4-5D6E-409C-BE32-E72D297353CC}">
              <c16:uniqueId val="{00000002-787F-441C-B2FB-1F90163ED8E5}"/>
            </c:ext>
          </c:extLst>
        </c:ser>
        <c:ser>
          <c:idx val="1"/>
          <c:order val="1"/>
          <c:tx>
            <c:strRef>
              <c:f>'2021 Q3 BOARD SLIDES'!$C$2</c:f>
              <c:strCache>
                <c:ptCount val="1"/>
                <c:pt idx="0">
                  <c:v>Utica</c:v>
                </c:pt>
              </c:strCache>
            </c:strRef>
          </c:tx>
          <c:spPr>
            <a:solidFill>
              <a:srgbClr val="DC641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787F-441C-B2FB-1F90163ED8E5}"/>
                </c:ext>
              </c:extLst>
            </c:dLbl>
            <c:dLbl>
              <c:idx val="1"/>
              <c:delete val="1"/>
              <c:extLst>
                <c:ext xmlns:c15="http://schemas.microsoft.com/office/drawing/2012/chart" uri="{CE6537A1-D6FC-4f65-9D91-7224C49458BB}"/>
                <c:ext xmlns:c16="http://schemas.microsoft.com/office/drawing/2014/chart" uri="{C3380CC4-5D6E-409C-BE32-E72D297353CC}">
                  <c16:uniqueId val="{00000004-787F-441C-B2FB-1F90163ED8E5}"/>
                </c:ext>
              </c:extLst>
            </c:dLbl>
            <c:dLbl>
              <c:idx val="2"/>
              <c:delete val="1"/>
              <c:extLst>
                <c:ext xmlns:c15="http://schemas.microsoft.com/office/drawing/2012/chart" uri="{CE6537A1-D6FC-4f65-9D91-7224C49458BB}"/>
                <c:ext xmlns:c16="http://schemas.microsoft.com/office/drawing/2014/chart" uri="{C3380CC4-5D6E-409C-BE32-E72D297353CC}">
                  <c16:uniqueId val="{00000005-787F-441C-B2FB-1F90163ED8E5}"/>
                </c:ext>
              </c:extLst>
            </c:dLbl>
            <c:dLbl>
              <c:idx val="3"/>
              <c:layout>
                <c:manualLayout>
                  <c:x val="2.67374490422739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7F-441C-B2FB-1F90163ED8E5}"/>
                </c:ext>
              </c:extLst>
            </c:dLbl>
            <c:dLbl>
              <c:idx val="5"/>
              <c:layout>
                <c:manualLayout>
                  <c:x val="1.77304964539006E-2"/>
                  <c:y val="-9.36207071312080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0B-4A03-920D-4952916A83D7}"/>
                </c:ext>
              </c:extLst>
            </c:dLbl>
            <c:dLbl>
              <c:idx val="6"/>
              <c:layout>
                <c:manualLayout>
                  <c:x val="1.7942976655057105E-2"/>
                  <c:y val="-8.865753438601680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7F-441C-B2FB-1F90163ED8E5}"/>
                </c:ext>
              </c:extLst>
            </c:dLbl>
            <c:numFmt formatCode="_(* #,##0\'_);_(* \(#,##0\'\);_(* &quot;-&quot;_);_(@_)" sourceLinked="0"/>
            <c:spPr>
              <a:noFill/>
              <a:ln>
                <a:noFill/>
              </a:ln>
              <a:effectLst/>
            </c:spPr>
            <c:txPr>
              <a:bodyPr rot="0" spcFirstLastPara="1" vertOverflow="ellipsis" vert="horz" wrap="square" anchor="ctr" anchorCtr="1"/>
              <a:lstStyle/>
              <a:p>
                <a:pPr>
                  <a:defRPr sz="900" b="0" i="0" u="none" strike="noStrike" kern="1200" baseline="0">
                    <a:solidFill>
                      <a:srgbClr val="5F606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'2021 Q3 BOARD SLIDES'!$A$12:$A$18</c:f>
              <c:strCache>
                <c:ptCount val="7"/>
                <c:pt idx="0">
                  <c:v>2016</c:v>
                </c:pt>
                <c:pt idx="1">
                  <c:v>2017</c:v>
                </c:pt>
                <c:pt idx="2">
                  <c:v>2018</c:v>
                </c:pt>
                <c:pt idx="3">
                  <c:v>2019</c:v>
                </c:pt>
                <c:pt idx="4">
                  <c:v>2020</c:v>
                </c:pt>
                <c:pt idx="5">
                  <c:v>2021 YTD</c:v>
                </c:pt>
                <c:pt idx="6">
                  <c:v>RECORD</c:v>
                </c:pt>
              </c:strCache>
            </c:strRef>
          </c:cat>
          <c:val>
            <c:numRef>
              <c:f>'2021 Q3 BOARD SLIDES'!$C$12:$C$18</c:f>
              <c:numCache>
                <c:formatCode>#,##0\'</c:formatCode>
                <c:ptCount val="7"/>
                <c:pt idx="0">
                  <c:v>1630.6823429999999</c:v>
                </c:pt>
                <c:pt idx="1">
                  <c:v>1742.929846</c:v>
                </c:pt>
                <c:pt idx="2">
                  <c:v>1498.330721</c:v>
                </c:pt>
                <c:pt idx="3">
                  <c:v>2291</c:v>
                </c:pt>
                <c:pt idx="5">
                  <c:v>3018</c:v>
                </c:pt>
                <c:pt idx="6">
                  <c:v>3638</c:v>
                </c:pt>
              </c:numCache>
            </c:numRef>
          </c:val>
          <c:extLst>
            <c:ext xmlns:c16="http://schemas.microsoft.com/office/drawing/2014/chart" uri="{C3380CC4-5D6E-409C-BE32-E72D297353CC}">
              <c16:uniqueId val="{00000008-787F-441C-B2FB-1F90163ED8E5}"/>
            </c:ext>
          </c:extLst>
        </c:ser>
        <c:dLbls>
          <c:showLegendKey val="0"/>
          <c:showVal val="0"/>
          <c:showCatName val="0"/>
          <c:showSerName val="0"/>
          <c:showPercent val="0"/>
          <c:showBubbleSize val="0"/>
        </c:dLbls>
        <c:gapWidth val="219"/>
        <c:overlap val="-27"/>
        <c:axId val="250207232"/>
        <c:axId val="250213120"/>
      </c:barChart>
      <c:catAx>
        <c:axId val="250207232"/>
        <c:scaling>
          <c:orientation val="minMax"/>
        </c:scaling>
        <c:delete val="0"/>
        <c:axPos val="b"/>
        <c:numFmt formatCode="General" sourceLinked="1"/>
        <c:majorTickMark val="none"/>
        <c:minorTickMark val="none"/>
        <c:tickLblPos val="nextTo"/>
        <c:spPr>
          <a:noFill/>
          <a:ln w="9525" cap="flat" cmpd="sng" algn="ctr">
            <a:solidFill>
              <a:srgbClr val="5F6062"/>
            </a:solidFill>
            <a:round/>
          </a:ln>
          <a:effectLst/>
        </c:spPr>
        <c:txPr>
          <a:bodyPr rot="0" spcFirstLastPara="1" vertOverflow="ellipsis" wrap="square" anchor="ctr" anchorCtr="1"/>
          <a:lstStyle/>
          <a:p>
            <a:pPr>
              <a:defRPr sz="900" b="1" i="0" u="none" strike="noStrike" kern="1200" baseline="0">
                <a:solidFill>
                  <a:srgbClr val="5F6062"/>
                </a:solidFill>
                <a:latin typeface="Arial" panose="020B0604020202020204" pitchFamily="34" charset="0"/>
                <a:ea typeface="+mn-ea"/>
                <a:cs typeface="Arial" panose="020B0604020202020204" pitchFamily="34" charset="0"/>
              </a:defRPr>
            </a:pPr>
            <a:endParaRPr lang="en-US"/>
          </a:p>
        </c:txPr>
        <c:crossAx val="250213120"/>
        <c:crosses val="autoZero"/>
        <c:auto val="1"/>
        <c:lblAlgn val="ctr"/>
        <c:lblOffset val="100"/>
        <c:noMultiLvlLbl val="0"/>
      </c:catAx>
      <c:valAx>
        <c:axId val="250213120"/>
        <c:scaling>
          <c:orientation val="minMax"/>
          <c:min val="0"/>
        </c:scaling>
        <c:delete val="0"/>
        <c:axPos val="l"/>
        <c:title>
          <c:tx>
            <c:rich>
              <a:bodyPr rot="-5400000" spcFirstLastPara="1" vertOverflow="ellipsis" vert="horz" wrap="square" anchor="ctr" anchorCtr="1"/>
              <a:lstStyle/>
              <a:p>
                <a:pPr>
                  <a:defRPr sz="1050" b="1" i="0" u="none" strike="noStrike" kern="1200" baseline="0">
                    <a:solidFill>
                      <a:srgbClr val="5F6062"/>
                    </a:solidFill>
                    <a:latin typeface="Arial" panose="020B0604020202020204" pitchFamily="34" charset="0"/>
                    <a:ea typeface="+mn-ea"/>
                    <a:cs typeface="Arial" panose="020B0604020202020204" pitchFamily="34" charset="0"/>
                  </a:defRPr>
                </a:pPr>
                <a:r>
                  <a:rPr lang="en-US" sz="1050" b="1" dirty="0"/>
                  <a:t>Drill Out Feet</a:t>
                </a:r>
                <a:r>
                  <a:rPr lang="en-US" sz="1050" b="1" baseline="0" dirty="0"/>
                  <a:t> per </a:t>
                </a:r>
                <a:r>
                  <a:rPr lang="en-US" sz="1050" b="1" dirty="0"/>
                  <a:t>Day</a:t>
                </a:r>
              </a:p>
            </c:rich>
          </c:tx>
          <c:layout>
            <c:manualLayout>
              <c:xMode val="edge"/>
              <c:yMode val="edge"/>
              <c:x val="5.9101654846335696E-3"/>
              <c:y val="0.18286188181307189"/>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rgbClr val="5F6062"/>
                  </a:solidFill>
                  <a:latin typeface="Arial" panose="020B0604020202020204" pitchFamily="34" charset="0"/>
                  <a:ea typeface="+mn-ea"/>
                  <a:cs typeface="Arial" panose="020B0604020202020204" pitchFamily="34" charset="0"/>
                </a:defRPr>
              </a:pPr>
              <a:endParaRPr lang="en-US"/>
            </a:p>
          </c:txPr>
        </c:title>
        <c:numFmt formatCode="_(* #,##0\'_);_(* \(#,##0\'\);_(* &quot;-&quot;_);_(@_)" sourceLinked="0"/>
        <c:majorTickMark val="out"/>
        <c:minorTickMark val="none"/>
        <c:tickLblPos val="nextTo"/>
        <c:spPr>
          <a:noFill/>
          <a:ln>
            <a:solidFill>
              <a:srgbClr val="5F6062"/>
            </a:solidFill>
          </a:ln>
          <a:effectLst/>
        </c:spPr>
        <c:txPr>
          <a:bodyPr rot="-60000000" spcFirstLastPara="1" vertOverflow="ellipsis" vert="horz" wrap="square" anchor="ctr" anchorCtr="1"/>
          <a:lstStyle/>
          <a:p>
            <a:pPr>
              <a:defRPr sz="900" b="0" i="0" u="none" strike="noStrike" kern="1200" baseline="0">
                <a:solidFill>
                  <a:srgbClr val="5F6062"/>
                </a:solidFill>
                <a:latin typeface="Arial" panose="020B0604020202020204" pitchFamily="34" charset="0"/>
                <a:ea typeface="+mn-ea"/>
                <a:cs typeface="Arial" panose="020B0604020202020204" pitchFamily="34" charset="0"/>
              </a:defRPr>
            </a:pPr>
            <a:endParaRPr lang="en-US"/>
          </a:p>
        </c:txPr>
        <c:crossAx val="25020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F606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rgbClr val="5F6062"/>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bg2">
                    <a:lumMod val="50000"/>
                  </a:schemeClr>
                </a:solidFill>
                <a:latin typeface="Arial" panose="020B0604020202020204" pitchFamily="34" charset="0"/>
                <a:ea typeface="+mn-ea"/>
                <a:cs typeface="Arial" panose="020B0604020202020204" pitchFamily="34" charset="0"/>
              </a:defRPr>
            </a:pPr>
            <a:r>
              <a:rPr lang="en-US" b="1">
                <a:solidFill>
                  <a:schemeClr val="bg2">
                    <a:lumMod val="50000"/>
                  </a:schemeClr>
                </a:solidFill>
                <a:latin typeface="Arial" panose="020B0604020202020204" pitchFamily="34" charset="0"/>
                <a:cs typeface="Arial" panose="020B0604020202020204" pitchFamily="34" charset="0"/>
              </a:rPr>
              <a:t>Top 20 Marcellus Drilling 24-Hour Lateral Footages</a:t>
            </a:r>
          </a:p>
        </c:rich>
      </c:tx>
      <c:overlay val="0"/>
      <c:spPr>
        <a:noFill/>
        <a:ln>
          <a:noFill/>
        </a:ln>
        <a:effectLst/>
      </c:spPr>
    </c:title>
    <c:autoTitleDeleted val="0"/>
    <c:plotArea>
      <c:layout>
        <c:manualLayout>
          <c:layoutTarget val="inner"/>
          <c:xMode val="edge"/>
          <c:yMode val="edge"/>
          <c:x val="5.9075075679437837E-2"/>
          <c:y val="0.11331817144302879"/>
          <c:w val="0.8896576186762597"/>
          <c:h val="0.81798798369477554"/>
        </c:manualLayout>
      </c:layout>
      <c:barChart>
        <c:barDir val="bar"/>
        <c:grouping val="stacked"/>
        <c:varyColors val="0"/>
        <c:ser>
          <c:idx val="0"/>
          <c:order val="0"/>
          <c:tx>
            <c:strRef>
              <c:f>'2021 Q3 BOARD SLIDES'!$V$2</c:f>
              <c:strCache>
                <c:ptCount val="1"/>
                <c:pt idx="0">
                  <c:v>2019 (10%)</c:v>
                </c:pt>
              </c:strCache>
            </c:strRef>
          </c:tx>
          <c:spPr>
            <a:solidFill>
              <a:schemeClr val="bg1">
                <a:lumMod val="50000"/>
              </a:schemeClr>
            </a:solidFill>
            <a:ln>
              <a:noFill/>
            </a:ln>
            <a:effectLst/>
          </c:spPr>
          <c:invertIfNegative val="0"/>
          <c:dLbls>
            <c:dLbl>
              <c:idx val="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65-4B6E-8FBC-C9712540F07B}"/>
                </c:ext>
              </c:extLst>
            </c:dLbl>
            <c:dLbl>
              <c:idx val="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65-4B6E-8FBC-C9712540F07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65-4B6E-8FBC-C9712540F07B}"/>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65-4B6E-8FBC-C9712540F07B}"/>
                </c:ext>
              </c:extLst>
            </c:dLbl>
            <c:dLbl>
              <c:idx val="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65-4B6E-8FBC-C9712540F07B}"/>
                </c:ext>
              </c:extLst>
            </c:dLbl>
            <c:dLbl>
              <c:idx val="5"/>
              <c:tx>
                <c:rich>
                  <a:bodyPr/>
                  <a:lstStyle/>
                  <a:p>
                    <a:fld id="{74327CA8-08DA-44CA-B018-12741017373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565-4B6E-8FBC-C9712540F07B}"/>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65-4B6E-8FBC-C9712540F07B}"/>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65-4B6E-8FBC-C9712540F07B}"/>
                </c:ext>
              </c:extLst>
            </c:dLbl>
            <c:dLbl>
              <c:idx val="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65-4B6E-8FBC-C9712540F07B}"/>
                </c:ext>
              </c:extLst>
            </c:dLbl>
            <c:dLbl>
              <c:idx val="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65-4B6E-8FBC-C9712540F07B}"/>
                </c:ext>
              </c:extLst>
            </c:dLbl>
            <c:dLbl>
              <c:idx val="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565-4B6E-8FBC-C9712540F07B}"/>
                </c:ext>
              </c:extLst>
            </c:dLbl>
            <c:dLbl>
              <c:idx val="11"/>
              <c:tx>
                <c:rich>
                  <a:bodyPr/>
                  <a:lstStyle/>
                  <a:p>
                    <a:fld id="{422A0109-A922-4AD4-9E6A-8A7B3F1BCCB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565-4B6E-8FBC-C9712540F07B}"/>
                </c:ext>
              </c:extLst>
            </c:dLbl>
            <c:dLbl>
              <c:idx val="1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565-4B6E-8FBC-C9712540F07B}"/>
                </c:ext>
              </c:extLst>
            </c:dLbl>
            <c:dLbl>
              <c:idx val="1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65-4B6E-8FBC-C9712540F07B}"/>
                </c:ext>
              </c:extLst>
            </c:dLbl>
            <c:dLbl>
              <c:idx val="1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565-4B6E-8FBC-C9712540F07B}"/>
                </c:ext>
              </c:extLst>
            </c:dLbl>
            <c:dLbl>
              <c:idx val="1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565-4B6E-8FBC-C9712540F07B}"/>
                </c:ext>
              </c:extLst>
            </c:dLbl>
            <c:dLbl>
              <c:idx val="1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565-4B6E-8FBC-C9712540F07B}"/>
                </c:ext>
              </c:extLst>
            </c:dLbl>
            <c:dLbl>
              <c:idx val="1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565-4B6E-8FBC-C9712540F07B}"/>
                </c:ext>
              </c:extLst>
            </c:dLbl>
            <c:dLbl>
              <c:idx val="1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565-4B6E-8FBC-C9712540F07B}"/>
                </c:ext>
              </c:extLst>
            </c:dLbl>
            <c:dLbl>
              <c:idx val="1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565-4B6E-8FBC-C9712540F07B}"/>
                </c:ext>
              </c:extLst>
            </c:dLbl>
            <c:spPr>
              <a:noFill/>
              <a:ln>
                <a:noFill/>
              </a:ln>
              <a:effectLst/>
            </c:spPr>
            <c:txPr>
              <a:bodyPr wrap="non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numRef>
              <c:f>'2021 Q3 BOARD SLIDES'!$U$3:$U$22</c:f>
              <c:numCache>
                <c:formatCode>General</c:formatCode>
                <c:ptCount val="20"/>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numCache>
            </c:numRef>
          </c:cat>
          <c:val>
            <c:numRef>
              <c:f>'2021 Q3 BOARD SLIDES'!$V$3:$V$22</c:f>
              <c:numCache>
                <c:formatCode>General</c:formatCode>
                <c:ptCount val="20"/>
                <c:pt idx="5" formatCode="_(* #,##0_);_(* \(#,##0\);_(* &quot;-&quot;??_);_(@_)\'">
                  <c:v>10067</c:v>
                </c:pt>
                <c:pt idx="11" formatCode="_(* #,##0_);_(* \(#,##0\);_(* &quot;-&quot;??_);_(@_)\'">
                  <c:v>10452.5</c:v>
                </c:pt>
              </c:numCache>
            </c:numRef>
          </c:val>
          <c:extLst>
            <c:ext xmlns:c15="http://schemas.microsoft.com/office/drawing/2012/chart" uri="{02D57815-91ED-43cb-92C2-25804820EDAC}">
              <c15:datalabelsRange>
                <c15:f>'2021 Q3 BOARD SLIDES'!$Z$3:$Z$22</c15:f>
                <c15:dlblRangeCache>
                  <c:ptCount val="20"/>
                  <c:pt idx="5">
                    <c:v>World Record When Drilled</c:v>
                  </c:pt>
                  <c:pt idx="11">
                    <c:v>World Record When Drilled</c:v>
                  </c:pt>
                  <c:pt idx="16">
                    <c:v>World Record When Drilled</c:v>
                  </c:pt>
                  <c:pt idx="19">
                    <c:v>World Record</c:v>
                  </c:pt>
                </c15:dlblRangeCache>
              </c15:datalabelsRange>
            </c:ext>
            <c:ext xmlns:c16="http://schemas.microsoft.com/office/drawing/2014/chart" uri="{C3380CC4-5D6E-409C-BE32-E72D297353CC}">
              <c16:uniqueId val="{00000014-6565-4B6E-8FBC-C9712540F07B}"/>
            </c:ext>
          </c:extLst>
        </c:ser>
        <c:ser>
          <c:idx val="4"/>
          <c:order val="1"/>
          <c:tx>
            <c:strRef>
              <c:f>'2021 Q3 BOARD SLIDES'!$W$2</c:f>
              <c:strCache>
                <c:ptCount val="1"/>
                <c:pt idx="0">
                  <c:v>2020 (40%)</c:v>
                </c:pt>
              </c:strCache>
            </c:strRef>
          </c:tx>
          <c:spPr>
            <a:solidFill>
              <a:srgbClr val="076A4A"/>
            </a:solidFill>
            <a:ln>
              <a:noFill/>
            </a:ln>
            <a:effectLst/>
          </c:spPr>
          <c:invertIfNegative val="0"/>
          <c:dLbls>
            <c:dLbl>
              <c:idx val="0"/>
              <c:tx>
                <c:rich>
                  <a:bodyPr/>
                  <a:lstStyle/>
                  <a:p>
                    <a:fld id="{92161A8C-51DB-4B4F-9B17-FF3F00DCD94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6565-4B6E-8FBC-C9712540F07B}"/>
                </c:ext>
              </c:extLst>
            </c:dLbl>
            <c:dLbl>
              <c:idx val="1"/>
              <c:tx>
                <c:rich>
                  <a:bodyPr/>
                  <a:lstStyle/>
                  <a:p>
                    <a:fld id="{2C45F43E-C016-4AA4-AA72-F4FC1CC2908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6565-4B6E-8FBC-C9712540F07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565-4B6E-8FBC-C9712540F07B}"/>
                </c:ext>
              </c:extLst>
            </c:dLbl>
            <c:dLbl>
              <c:idx val="3"/>
              <c:tx>
                <c:rich>
                  <a:bodyPr/>
                  <a:lstStyle/>
                  <a:p>
                    <a:fld id="{09E8B4E7-386C-4869-8622-1651860CE50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6565-4B6E-8FBC-C9712540F07B}"/>
                </c:ext>
              </c:extLst>
            </c:dLbl>
            <c:dLbl>
              <c:idx val="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565-4B6E-8FBC-C9712540F07B}"/>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565-4B6E-8FBC-C9712540F07B}"/>
                </c:ext>
              </c:extLst>
            </c:dLbl>
            <c:dLbl>
              <c:idx val="6"/>
              <c:tx>
                <c:rich>
                  <a:bodyPr/>
                  <a:lstStyle/>
                  <a:p>
                    <a:fld id="{CCF25EC4-490C-4722-9086-6ED6A383DBC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6565-4B6E-8FBC-C9712540F07B}"/>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565-4B6E-8FBC-C9712540F07B}"/>
                </c:ext>
              </c:extLst>
            </c:dLbl>
            <c:dLbl>
              <c:idx val="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565-4B6E-8FBC-C9712540F07B}"/>
                </c:ext>
              </c:extLst>
            </c:dLbl>
            <c:dLbl>
              <c:idx val="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565-4B6E-8FBC-C9712540F07B}"/>
                </c:ext>
              </c:extLst>
            </c:dLbl>
            <c:dLbl>
              <c:idx val="10"/>
              <c:tx>
                <c:rich>
                  <a:bodyPr/>
                  <a:lstStyle/>
                  <a:p>
                    <a:fld id="{46BD4A33-702E-4AFC-9965-A7E8DCAF48A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6565-4B6E-8FBC-C9712540F07B}"/>
                </c:ext>
              </c:extLst>
            </c:dLbl>
            <c:dLbl>
              <c:idx val="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565-4B6E-8FBC-C9712540F07B}"/>
                </c:ext>
              </c:extLst>
            </c:dLbl>
            <c:dLbl>
              <c:idx val="12"/>
              <c:tx>
                <c:rich>
                  <a:bodyPr/>
                  <a:lstStyle/>
                  <a:p>
                    <a:fld id="{567759FD-8886-4FE3-9F6E-A11713102D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6565-4B6E-8FBC-C9712540F07B}"/>
                </c:ext>
              </c:extLst>
            </c:dLbl>
            <c:dLbl>
              <c:idx val="13"/>
              <c:tx>
                <c:rich>
                  <a:bodyPr/>
                  <a:lstStyle/>
                  <a:p>
                    <a:fld id="{99EEBCE5-7E2B-4C4E-8B39-9F8AA3E5FC9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6565-4B6E-8FBC-C9712540F07B}"/>
                </c:ext>
              </c:extLst>
            </c:dLbl>
            <c:dLbl>
              <c:idx val="1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565-4B6E-8FBC-C9712540F07B}"/>
                </c:ext>
              </c:extLst>
            </c:dLbl>
            <c:dLbl>
              <c:idx val="1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565-4B6E-8FBC-C9712540F07B}"/>
                </c:ext>
              </c:extLst>
            </c:dLbl>
            <c:dLbl>
              <c:idx val="16"/>
              <c:tx>
                <c:rich>
                  <a:bodyPr/>
                  <a:lstStyle/>
                  <a:p>
                    <a:fld id="{A48D78A4-7D45-4CFE-9CC0-00DAAB0E150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6565-4B6E-8FBC-C9712540F07B}"/>
                </c:ext>
              </c:extLst>
            </c:dLbl>
            <c:dLbl>
              <c:idx val="1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565-4B6E-8FBC-C9712540F07B}"/>
                </c:ext>
              </c:extLst>
            </c:dLbl>
            <c:dLbl>
              <c:idx val="1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565-4B6E-8FBC-C9712540F07B}"/>
                </c:ext>
              </c:extLst>
            </c:dLbl>
            <c:dLbl>
              <c:idx val="1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565-4B6E-8FBC-C9712540F07B}"/>
                </c:ext>
              </c:extLst>
            </c:dLbl>
            <c:spPr>
              <a:noFill/>
              <a:ln>
                <a:noFill/>
              </a:ln>
              <a:effectLst/>
            </c:spPr>
            <c:txPr>
              <a:bodyPr vertOverflow="overflow" horzOverflow="overflow" wrap="non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numRef>
              <c:f>'2021 Q3 BOARD SLIDES'!$U$3:$U$22</c:f>
              <c:numCache>
                <c:formatCode>General</c:formatCode>
                <c:ptCount val="20"/>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numCache>
            </c:numRef>
          </c:cat>
          <c:val>
            <c:numRef>
              <c:f>'2021 Q3 BOARD SLIDES'!$W$3:$W$22</c:f>
              <c:numCache>
                <c:formatCode>_(* #,##0_);_(* \(#,##0\);_(* "-"??_);_(@_)\'</c:formatCode>
                <c:ptCount val="20"/>
                <c:pt idx="0">
                  <c:v>9796.1999999999989</c:v>
                </c:pt>
                <c:pt idx="1">
                  <c:v>9825.9000000000015</c:v>
                </c:pt>
                <c:pt idx="3">
                  <c:v>9925.4000000000015</c:v>
                </c:pt>
                <c:pt idx="6">
                  <c:v>10148.200000000001</c:v>
                </c:pt>
                <c:pt idx="10">
                  <c:v>10403.900000000001</c:v>
                </c:pt>
                <c:pt idx="12">
                  <c:v>10567</c:v>
                </c:pt>
                <c:pt idx="13">
                  <c:v>10621.500000000002</c:v>
                </c:pt>
                <c:pt idx="16">
                  <c:v>11253.3</c:v>
                </c:pt>
              </c:numCache>
            </c:numRef>
          </c:val>
          <c:extLst>
            <c:ext xmlns:c15="http://schemas.microsoft.com/office/drawing/2012/chart" uri="{02D57815-91ED-43cb-92C2-25804820EDAC}">
              <c15:datalabelsRange>
                <c15:f>'2021 Q3 BOARD SLIDES'!$Z$3:$Z$22</c15:f>
                <c15:dlblRangeCache>
                  <c:ptCount val="20"/>
                  <c:pt idx="5">
                    <c:v>World Record When Drilled</c:v>
                  </c:pt>
                  <c:pt idx="11">
                    <c:v>World Record When Drilled</c:v>
                  </c:pt>
                  <c:pt idx="16">
                    <c:v>World Record When Drilled</c:v>
                  </c:pt>
                  <c:pt idx="19">
                    <c:v>World Record</c:v>
                  </c:pt>
                </c15:dlblRangeCache>
              </c15:datalabelsRange>
            </c:ext>
            <c:ext xmlns:c16="http://schemas.microsoft.com/office/drawing/2014/chart" uri="{C3380CC4-5D6E-409C-BE32-E72D297353CC}">
              <c16:uniqueId val="{00000029-6565-4B6E-8FBC-C9712540F07B}"/>
            </c:ext>
          </c:extLst>
        </c:ser>
        <c:ser>
          <c:idx val="1"/>
          <c:order val="2"/>
          <c:tx>
            <c:strRef>
              <c:f>'2021 Q3 BOARD SLIDES'!$X$2</c:f>
              <c:strCache>
                <c:ptCount val="1"/>
                <c:pt idx="0">
                  <c:v>2021 (50%)</c:v>
                </c:pt>
              </c:strCache>
            </c:strRef>
          </c:tx>
          <c:spPr>
            <a:solidFill>
              <a:srgbClr val="DC641E"/>
            </a:solidFill>
            <a:ln>
              <a:noFill/>
            </a:ln>
            <a:effectLst/>
          </c:spPr>
          <c:invertIfNegative val="0"/>
          <c:dLbls>
            <c:dLbl>
              <c:idx val="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565-4B6E-8FBC-C9712540F07B}"/>
                </c:ext>
              </c:extLst>
            </c:dLbl>
            <c:dLbl>
              <c:idx val="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565-4B6E-8FBC-C9712540F07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6565-4B6E-8FBC-C9712540F07B}"/>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6565-4B6E-8FBC-C9712540F07B}"/>
                </c:ext>
              </c:extLst>
            </c:dLbl>
            <c:dLbl>
              <c:idx val="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6565-4B6E-8FBC-C9712540F07B}"/>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6565-4B6E-8FBC-C9712540F07B}"/>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6565-4B6E-8FBC-C9712540F07B}"/>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6565-4B6E-8FBC-C9712540F07B}"/>
                </c:ext>
              </c:extLst>
            </c:dLbl>
            <c:dLbl>
              <c:idx val="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6565-4B6E-8FBC-C9712540F07B}"/>
                </c:ext>
              </c:extLst>
            </c:dLbl>
            <c:dLbl>
              <c:idx val="9"/>
              <c:tx>
                <c:rich>
                  <a:bodyPr/>
                  <a:lstStyle/>
                  <a:p>
                    <a:fld id="{3521ED30-3E33-4E6C-B5CC-1E985931556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3-6565-4B6E-8FBC-C9712540F07B}"/>
                </c:ext>
              </c:extLst>
            </c:dLbl>
            <c:dLbl>
              <c:idx val="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6565-4B6E-8FBC-C9712540F07B}"/>
                </c:ext>
              </c:extLst>
            </c:dLbl>
            <c:dLbl>
              <c:idx val="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6565-4B6E-8FBC-C9712540F07B}"/>
                </c:ext>
              </c:extLst>
            </c:dLbl>
            <c:dLbl>
              <c:idx val="1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6565-4B6E-8FBC-C9712540F07B}"/>
                </c:ext>
              </c:extLst>
            </c:dLbl>
            <c:dLbl>
              <c:idx val="1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6565-4B6E-8FBC-C9712540F07B}"/>
                </c:ext>
              </c:extLst>
            </c:dLbl>
            <c:dLbl>
              <c:idx val="14"/>
              <c:tx>
                <c:rich>
                  <a:bodyPr/>
                  <a:lstStyle/>
                  <a:p>
                    <a:fld id="{20046B75-7724-4E6C-8366-CA4448A4F19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6565-4B6E-8FBC-C9712540F07B}"/>
                </c:ext>
              </c:extLst>
            </c:dLbl>
            <c:dLbl>
              <c:idx val="15"/>
              <c:tx>
                <c:rich>
                  <a:bodyPr/>
                  <a:lstStyle/>
                  <a:p>
                    <a:fld id="{02BF559E-B740-45AC-849E-1789FC32B73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9-6565-4B6E-8FBC-C9712540F07B}"/>
                </c:ext>
              </c:extLst>
            </c:dLbl>
            <c:dLbl>
              <c:idx val="1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6565-4B6E-8FBC-C9712540F07B}"/>
                </c:ext>
              </c:extLst>
            </c:dLbl>
            <c:dLbl>
              <c:idx val="17"/>
              <c:tx>
                <c:rich>
                  <a:bodyPr/>
                  <a:lstStyle/>
                  <a:p>
                    <a:fld id="{7E3DE9E1-3D71-4AE5-8334-2541D2F1297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B-6565-4B6E-8FBC-C9712540F07B}"/>
                </c:ext>
              </c:extLst>
            </c:dLbl>
            <c:dLbl>
              <c:idx val="18"/>
              <c:tx>
                <c:rich>
                  <a:bodyPr/>
                  <a:lstStyle/>
                  <a:p>
                    <a:fld id="{538015DF-1672-48C7-9EC5-EE24C78F9E5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C-6565-4B6E-8FBC-C9712540F07B}"/>
                </c:ext>
              </c:extLst>
            </c:dLbl>
            <c:dLbl>
              <c:idx val="19"/>
              <c:tx>
                <c:rich>
                  <a:bodyPr/>
                  <a:lstStyle/>
                  <a:p>
                    <a:fld id="{DD7E3796-D2D6-445D-9BDA-1F1188E40B5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D-6565-4B6E-8FBC-C9712540F07B}"/>
                </c:ext>
              </c:extLst>
            </c:dLbl>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numRef>
              <c:f>'2021 Q3 BOARD SLIDES'!$U$3:$U$22</c:f>
              <c:numCache>
                <c:formatCode>General</c:formatCode>
                <c:ptCount val="20"/>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numCache>
            </c:numRef>
          </c:cat>
          <c:val>
            <c:numRef>
              <c:f>'2021 Q3 BOARD SLIDES'!$X$3:$X$22</c:f>
              <c:numCache>
                <c:formatCode>General</c:formatCode>
                <c:ptCount val="20"/>
                <c:pt idx="2" formatCode="_(* #,##0_);_(* \(#,##0\);_(* &quot;-&quot;??_);_(@_)\'">
                  <c:v>9844</c:v>
                </c:pt>
                <c:pt idx="4" formatCode="_(* #,##0_);_(* \(#,##0\);_(* &quot;-&quot;??_);_(@_)\'">
                  <c:v>10011.6</c:v>
                </c:pt>
                <c:pt idx="7" formatCode="_(* #,##0_);_(* \(#,##0\);_(* &quot;-&quot;??_);_(@_)\'">
                  <c:v>10175.399999999998</c:v>
                </c:pt>
                <c:pt idx="8" formatCode="_(* #,##0_);_(* \(#,##0\);_(* &quot;-&quot;??_);_(@_)\'">
                  <c:v>10281.200000000001</c:v>
                </c:pt>
                <c:pt idx="9" formatCode="_(* #,##0_);_(* \(#,##0\);_(* &quot;-&quot;??_);_(@_)\'">
                  <c:v>10308</c:v>
                </c:pt>
                <c:pt idx="14" formatCode="_(* #,##0_);_(* \(#,##0\);_(* &quot;-&quot;??_);_(@_)\'">
                  <c:v>10701.9</c:v>
                </c:pt>
                <c:pt idx="15" formatCode="_(* #,##0_);_(* \(#,##0\);_(* &quot;-&quot;??_);_(@_)\'">
                  <c:v>11175.4</c:v>
                </c:pt>
                <c:pt idx="17" formatCode="_(* #,##0_);_(* \(#,##0\);_(* &quot;-&quot;??_);_(@_)\'">
                  <c:v>11666</c:v>
                </c:pt>
                <c:pt idx="18" formatCode="_(* #,##0_);_(* \(#,##0\);_(* &quot;-&quot;??_);_(@_)\'">
                  <c:v>11709</c:v>
                </c:pt>
                <c:pt idx="19" formatCode="_(* #,##0_);_(* \(#,##0\);_(* &quot;-&quot;??_);_(@_)\'">
                  <c:v>12118</c:v>
                </c:pt>
              </c:numCache>
            </c:numRef>
          </c:val>
          <c:extLst>
            <c:ext xmlns:c15="http://schemas.microsoft.com/office/drawing/2012/chart" uri="{02D57815-91ED-43cb-92C2-25804820EDAC}">
              <c15:datalabelsRange>
                <c15:f>'2021 Q3 BOARD SLIDES'!$Z$3:$Z$22</c15:f>
                <c15:dlblRangeCache>
                  <c:ptCount val="20"/>
                  <c:pt idx="5">
                    <c:v>World Record When Drilled</c:v>
                  </c:pt>
                  <c:pt idx="11">
                    <c:v>World Record When Drilled</c:v>
                  </c:pt>
                  <c:pt idx="16">
                    <c:v>World Record When Drilled</c:v>
                  </c:pt>
                  <c:pt idx="19">
                    <c:v>World Record</c:v>
                  </c:pt>
                </c15:dlblRangeCache>
              </c15:datalabelsRange>
            </c:ext>
            <c:ext xmlns:c16="http://schemas.microsoft.com/office/drawing/2014/chart" uri="{C3380CC4-5D6E-409C-BE32-E72D297353CC}">
              <c16:uniqueId val="{0000003E-6565-4B6E-8FBC-C9712540F07B}"/>
            </c:ext>
          </c:extLst>
        </c:ser>
        <c:ser>
          <c:idx val="2"/>
          <c:order val="3"/>
          <c:tx>
            <c:strRef>
              <c:f>'2021 Q3 BOARD SLIDES'!$Y$2</c:f>
              <c:strCache>
                <c:ptCount val="1"/>
                <c:pt idx="0">
                  <c:v>Grand Total</c:v>
                </c:pt>
              </c:strCache>
            </c:strRef>
          </c:tx>
          <c:spPr>
            <a:noFill/>
            <a:ln>
              <a:noFill/>
            </a:ln>
            <a:effectLst/>
          </c:spPr>
          <c:invertIfNegative val="0"/>
          <c:dLbls>
            <c:dLbl>
              <c:idx val="19"/>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6565-4B6E-8FBC-C9712540F07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'2021 Q3 BOARD SLIDES'!$U$3:$U$22</c:f>
              <c:numCache>
                <c:formatCode>General</c:formatCode>
                <c:ptCount val="20"/>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numCache>
            </c:numRef>
          </c:cat>
          <c:val>
            <c:numRef>
              <c:f>'2021 Q3 BOARD SLIDES'!$Y$3:$Y$22</c:f>
              <c:numCache>
                <c:formatCode>_(* #,##0_);_(* \(#,##0\);_(* "-"??_);_(@_)\'</c:formatCode>
                <c:ptCount val="20"/>
                <c:pt idx="0">
                  <c:v>9796.1999999999989</c:v>
                </c:pt>
                <c:pt idx="1">
                  <c:v>9825.9000000000015</c:v>
                </c:pt>
                <c:pt idx="2">
                  <c:v>9844</c:v>
                </c:pt>
                <c:pt idx="3">
                  <c:v>9925.4000000000015</c:v>
                </c:pt>
                <c:pt idx="4">
                  <c:v>10011.6</c:v>
                </c:pt>
                <c:pt idx="5">
                  <c:v>10067</c:v>
                </c:pt>
                <c:pt idx="6">
                  <c:v>10148.200000000001</c:v>
                </c:pt>
                <c:pt idx="7">
                  <c:v>10175.399999999998</c:v>
                </c:pt>
                <c:pt idx="8">
                  <c:v>10281.200000000001</c:v>
                </c:pt>
                <c:pt idx="9">
                  <c:v>10308</c:v>
                </c:pt>
                <c:pt idx="10">
                  <c:v>10403.900000000001</c:v>
                </c:pt>
                <c:pt idx="11">
                  <c:v>10452.5</c:v>
                </c:pt>
                <c:pt idx="12">
                  <c:v>10567</c:v>
                </c:pt>
                <c:pt idx="13">
                  <c:v>10621.500000000002</c:v>
                </c:pt>
                <c:pt idx="14">
                  <c:v>10701.9</c:v>
                </c:pt>
                <c:pt idx="15">
                  <c:v>11175.4</c:v>
                </c:pt>
                <c:pt idx="16">
                  <c:v>11253.3</c:v>
                </c:pt>
                <c:pt idx="17">
                  <c:v>11666</c:v>
                </c:pt>
                <c:pt idx="18">
                  <c:v>11709</c:v>
                </c:pt>
                <c:pt idx="19">
                  <c:v>12118</c:v>
                </c:pt>
              </c:numCache>
            </c:numRef>
          </c:val>
          <c:extLst>
            <c:ext xmlns:c16="http://schemas.microsoft.com/office/drawing/2014/chart" uri="{C3380CC4-5D6E-409C-BE32-E72D297353CC}">
              <c16:uniqueId val="{00000040-6565-4B6E-8FBC-C9712540F07B}"/>
            </c:ext>
          </c:extLst>
        </c:ser>
        <c:dLbls>
          <c:showLegendKey val="0"/>
          <c:showVal val="0"/>
          <c:showCatName val="0"/>
          <c:showSerName val="0"/>
          <c:showPercent val="0"/>
          <c:showBubbleSize val="0"/>
        </c:dLbls>
        <c:gapWidth val="50"/>
        <c:overlap val="100"/>
        <c:axId val="203557120"/>
        <c:axId val="203599872"/>
      </c:barChart>
      <c:catAx>
        <c:axId val="203557120"/>
        <c:scaling>
          <c:orientation val="minMax"/>
        </c:scaling>
        <c:delete val="0"/>
        <c:axPos val="l"/>
        <c:numFmt formatCode="General" sourceLinked="1"/>
        <c:majorTickMark val="none"/>
        <c:minorTickMark val="none"/>
        <c:tickLblPos val="nextTo"/>
        <c:txPr>
          <a:bodyPr/>
          <a:lstStyle/>
          <a:p>
            <a:pPr>
              <a:defRPr sz="1200" b="1">
                <a:solidFill>
                  <a:srgbClr val="5F6062"/>
                </a:solidFill>
              </a:defRPr>
            </a:pPr>
            <a:endParaRPr lang="en-US"/>
          </a:p>
        </c:txPr>
        <c:crossAx val="203599872"/>
        <c:crosses val="autoZero"/>
        <c:auto val="1"/>
        <c:lblAlgn val="ctr"/>
        <c:lblOffset val="100"/>
        <c:noMultiLvlLbl val="0"/>
      </c:catAx>
      <c:valAx>
        <c:axId val="203599872"/>
        <c:scaling>
          <c:orientation val="minMax"/>
          <c:max val="13000"/>
          <c:min val="6000"/>
        </c:scaling>
        <c:delete val="0"/>
        <c:axPos val="b"/>
        <c:majorGridlines>
          <c:spPr>
            <a:ln w="9525" cap="flat" cmpd="sng" algn="ctr">
              <a:noFill/>
              <a:round/>
            </a:ln>
            <a:effectLst/>
          </c:spPr>
        </c:majorGridlines>
        <c:numFmt formatCode="#,##0\'" sourceLinked="0"/>
        <c:majorTickMark val="none"/>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203557120"/>
        <c:crosses val="autoZero"/>
        <c:crossBetween val="between"/>
      </c:valAx>
      <c:spPr>
        <a:noFill/>
        <a:ln>
          <a:noFill/>
        </a:ln>
        <a:effectLst/>
      </c:spPr>
    </c:plotArea>
    <c:legend>
      <c:legendPos val="t"/>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bg2">
                    <a:lumMod val="50000"/>
                  </a:schemeClr>
                </a:solidFill>
                <a:latin typeface="Arial" panose="020B0604020202020204" pitchFamily="34" charset="0"/>
                <a:ea typeface="+mn-ea"/>
                <a:cs typeface="Arial" panose="020B0604020202020204" pitchFamily="34" charset="0"/>
              </a:defRPr>
            </a:pPr>
            <a:r>
              <a:rPr lang="en-US" b="1">
                <a:solidFill>
                  <a:schemeClr val="bg2">
                    <a:lumMod val="50000"/>
                  </a:schemeClr>
                </a:solidFill>
                <a:latin typeface="Arial" panose="020B0604020202020204" pitchFamily="34" charset="0"/>
                <a:cs typeface="Arial" panose="020B0604020202020204" pitchFamily="34" charset="0"/>
              </a:rPr>
              <a:t>Top 20 Utica Drilling 24-Hour Lateral Footages</a:t>
            </a:r>
          </a:p>
        </c:rich>
      </c:tx>
      <c:overlay val="0"/>
      <c:spPr>
        <a:noFill/>
        <a:ln>
          <a:noFill/>
        </a:ln>
        <a:effectLst/>
      </c:spPr>
    </c:title>
    <c:autoTitleDeleted val="0"/>
    <c:plotArea>
      <c:layout>
        <c:manualLayout>
          <c:layoutTarget val="inner"/>
          <c:xMode val="edge"/>
          <c:yMode val="edge"/>
          <c:x val="5.9075075679437837E-2"/>
          <c:y val="0.11331817144302879"/>
          <c:w val="0.8896576186762597"/>
          <c:h val="0.81798801705523216"/>
        </c:manualLayout>
      </c:layout>
      <c:barChart>
        <c:barDir val="bar"/>
        <c:grouping val="stacked"/>
        <c:varyColors val="0"/>
        <c:ser>
          <c:idx val="4"/>
          <c:order val="0"/>
          <c:tx>
            <c:strRef>
              <c:f>'2021 Q3 BOARD SLIDES'!$W$87</c:f>
              <c:strCache>
                <c:ptCount val="1"/>
                <c:pt idx="0">
                  <c:v>2017 (30%)</c:v>
                </c:pt>
              </c:strCache>
            </c:strRef>
          </c:tx>
          <c:spPr>
            <a:solidFill>
              <a:srgbClr val="5F6062"/>
            </a:solidFill>
          </c:spPr>
          <c:invertIfNegative val="0"/>
          <c:cat>
            <c:numRef>
              <c:f>'2021 Q3 BOARD SLIDES'!$V$88:$V$107</c:f>
              <c:numCache>
                <c:formatCode>_(* #,##0_);_(* \(#,##0\);_(* "-"??_);_(@_)</c:formatCode>
                <c:ptCount val="20"/>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numCache>
            </c:numRef>
          </c:cat>
          <c:val>
            <c:numRef>
              <c:f>'2021 Q3 BOARD SLIDES'!$W$88:$W$107</c:f>
              <c:numCache>
                <c:formatCode>General</c:formatCode>
                <c:ptCount val="20"/>
                <c:pt idx="0" formatCode="_(* #,##0_);_(* \(#,##0\);_(* &quot;-&quot;??_);_(@_)">
                  <c:v>3834</c:v>
                </c:pt>
                <c:pt idx="4" formatCode="_(* #,##0_);_(* \(#,##0\);_(* &quot;-&quot;??_);_(@_)">
                  <c:v>4148</c:v>
                </c:pt>
                <c:pt idx="5" formatCode="_(* #,##0_);_(* \(#,##0\);_(* &quot;-&quot;??_);_(@_)">
                  <c:v>4158</c:v>
                </c:pt>
                <c:pt idx="7" formatCode="_(* #,##0_);_(* \(#,##0\);_(* &quot;-&quot;??_);_(@_)">
                  <c:v>4246</c:v>
                </c:pt>
                <c:pt idx="9" formatCode="_(* #,##0_);_(* \(#,##0\);_(* &quot;-&quot;??_);_(@_)">
                  <c:v>4804</c:v>
                </c:pt>
                <c:pt idx="10" formatCode="_(* #,##0_);_(* \(#,##0\);_(* &quot;-&quot;??_);_(@_)">
                  <c:v>5029</c:v>
                </c:pt>
              </c:numCache>
            </c:numRef>
          </c:val>
          <c:extLst>
            <c:ext xmlns:c16="http://schemas.microsoft.com/office/drawing/2014/chart" uri="{C3380CC4-5D6E-409C-BE32-E72D297353CC}">
              <c16:uniqueId val="{00000000-793E-4AA0-8805-7B120CDE5ED3}"/>
            </c:ext>
          </c:extLst>
        </c:ser>
        <c:ser>
          <c:idx val="1"/>
          <c:order val="1"/>
          <c:tx>
            <c:strRef>
              <c:f>'2021 Q3 BOARD SLIDES'!$X$87</c:f>
              <c:strCache>
                <c:ptCount val="1"/>
                <c:pt idx="0">
                  <c:v>2018 (30%)</c:v>
                </c:pt>
              </c:strCache>
            </c:strRef>
          </c:tx>
          <c:spPr>
            <a:solidFill>
              <a:srgbClr val="076A4A"/>
            </a:solidFill>
          </c:spPr>
          <c:invertIfNegative val="0"/>
          <c:cat>
            <c:numRef>
              <c:f>'2021 Q3 BOARD SLIDES'!$V$88:$V$107</c:f>
              <c:numCache>
                <c:formatCode>_(* #,##0_);_(* \(#,##0\);_(* "-"??_);_(@_)</c:formatCode>
                <c:ptCount val="20"/>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numCache>
            </c:numRef>
          </c:cat>
          <c:val>
            <c:numRef>
              <c:f>'2021 Q3 BOARD SLIDES'!$X$88:$X$107</c:f>
              <c:numCache>
                <c:formatCode>_(* #,##0_);_(* \(#,##0\);_(* "-"??_);_(@_)</c:formatCode>
                <c:ptCount val="20"/>
                <c:pt idx="1">
                  <c:v>3970</c:v>
                </c:pt>
                <c:pt idx="2">
                  <c:v>4009</c:v>
                </c:pt>
                <c:pt idx="3">
                  <c:v>4049</c:v>
                </c:pt>
                <c:pt idx="6">
                  <c:v>4243</c:v>
                </c:pt>
                <c:pt idx="8">
                  <c:v>4650.8999999999996</c:v>
                </c:pt>
                <c:pt idx="11">
                  <c:v>5169</c:v>
                </c:pt>
              </c:numCache>
            </c:numRef>
          </c:val>
          <c:extLst>
            <c:ext xmlns:c16="http://schemas.microsoft.com/office/drawing/2014/chart" uri="{C3380CC4-5D6E-409C-BE32-E72D297353CC}">
              <c16:uniqueId val="{00000001-793E-4AA0-8805-7B120CDE5ED3}"/>
            </c:ext>
          </c:extLst>
        </c:ser>
        <c:ser>
          <c:idx val="3"/>
          <c:order val="2"/>
          <c:tx>
            <c:strRef>
              <c:f>'2021 Q3 BOARD SLIDES'!$Y$87</c:f>
              <c:strCache>
                <c:ptCount val="1"/>
                <c:pt idx="0">
                  <c:v>2021 (40%)</c:v>
                </c:pt>
              </c:strCache>
            </c:strRef>
          </c:tx>
          <c:spPr>
            <a:solidFill>
              <a:srgbClr val="DC641E"/>
            </a:solidFill>
          </c:spPr>
          <c:invertIfNegative val="0"/>
          <c:cat>
            <c:numRef>
              <c:f>'2021 Q3 BOARD SLIDES'!$V$88:$V$107</c:f>
              <c:numCache>
                <c:formatCode>_(* #,##0_);_(* \(#,##0\);_(* "-"??_);_(@_)</c:formatCode>
                <c:ptCount val="20"/>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numCache>
            </c:numRef>
          </c:cat>
          <c:val>
            <c:numRef>
              <c:f>'2021 Q3 BOARD SLIDES'!$Y$88:$Y$107</c:f>
              <c:numCache>
                <c:formatCode>General</c:formatCode>
                <c:ptCount val="20"/>
                <c:pt idx="12" formatCode="_(* #,##0_);_(* \(#,##0\);_(* &quot;-&quot;??_);_(@_)">
                  <c:v>5216.6999999999989</c:v>
                </c:pt>
                <c:pt idx="13" formatCode="_(* #,##0_);_(* \(#,##0\);_(* &quot;-&quot;??_);_(@_)">
                  <c:v>5696.5999999999985</c:v>
                </c:pt>
                <c:pt idx="14" formatCode="_(* #,##0_);_(* \(#,##0\);_(* &quot;-&quot;??_);_(@_)">
                  <c:v>6590.9</c:v>
                </c:pt>
                <c:pt idx="15" formatCode="_(* #,##0_);_(* \(#,##0\);_(* &quot;-&quot;??_);_(@_)">
                  <c:v>6721.2000000000007</c:v>
                </c:pt>
                <c:pt idx="16" formatCode="_(* #,##0_);_(* \(#,##0\);_(* &quot;-&quot;??_);_(@_)">
                  <c:v>6889.5999999999985</c:v>
                </c:pt>
                <c:pt idx="17" formatCode="_(* #,##0_);_(* \(#,##0\);_(* &quot;-&quot;??_);_(@_)">
                  <c:v>7361.9000000000015</c:v>
                </c:pt>
                <c:pt idx="18" formatCode="_(* #,##0_);_(* \(#,##0\);_(* &quot;-&quot;??_);_(@_)">
                  <c:v>7660.2000000000007</c:v>
                </c:pt>
                <c:pt idx="19" formatCode="_(* #,##0_);_(* \(#,##0\);_(* &quot;-&quot;??_);_(@_)">
                  <c:v>7760.1</c:v>
                </c:pt>
              </c:numCache>
            </c:numRef>
          </c:val>
          <c:extLst>
            <c:ext xmlns:c16="http://schemas.microsoft.com/office/drawing/2014/chart" uri="{C3380CC4-5D6E-409C-BE32-E72D297353CC}">
              <c16:uniqueId val="{00000002-793E-4AA0-8805-7B120CDE5ED3}"/>
            </c:ext>
          </c:extLst>
        </c:ser>
        <c:ser>
          <c:idx val="2"/>
          <c:order val="3"/>
          <c:tx>
            <c:strRef>
              <c:f>'2021 Q3 BOARD SLIDES'!$Z$87</c:f>
              <c:strCache>
                <c:ptCount val="1"/>
                <c:pt idx="0">
                  <c:v>Total</c:v>
                </c:pt>
              </c:strCache>
            </c:strRef>
          </c:tx>
          <c:spPr>
            <a:noFill/>
          </c:spPr>
          <c:invertIfNegative val="0"/>
          <c:dLbls>
            <c:dLbl>
              <c:idx val="19"/>
              <c:numFmt formatCode="#,##0\'" sourceLinked="0"/>
              <c:spPr>
                <a:noFill/>
                <a:ln>
                  <a:noFill/>
                </a:ln>
                <a:effectLst/>
              </c:spPr>
              <c:txPr>
                <a:bodyPr wrap="square" lIns="38100" tIns="19050" rIns="38100" bIns="19050" anchor="ctr">
                  <a:spAutoFit/>
                </a:bodyPr>
                <a:lstStyle/>
                <a:p>
                  <a:pPr>
                    <a:defRPr sz="1200" b="1">
                      <a:solidFill>
                        <a:srgbClr val="C00000"/>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D086-436B-BB8F-25D9E487C488}"/>
                </c:ext>
              </c:extLst>
            </c:dLbl>
            <c:numFmt formatCode="#,##0\'" sourceLinked="0"/>
            <c:spPr>
              <a:noFill/>
              <a:ln>
                <a:noFill/>
              </a:ln>
              <a:effectLst/>
            </c:spPr>
            <c:txPr>
              <a:bodyPr wrap="square" lIns="38100" tIns="19050" rIns="38100" bIns="19050" anchor="ctr">
                <a:spAutoFit/>
              </a:bodyPr>
              <a:lstStyle/>
              <a:p>
                <a:pPr>
                  <a:defRPr sz="1000" b="0">
                    <a:solidFill>
                      <a:schemeClr val="bg2">
                        <a:lumMod val="50000"/>
                      </a:schemeClr>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'2021 Q3 BOARD SLIDES'!$V$88:$V$107</c:f>
              <c:numCache>
                <c:formatCode>_(* #,##0_);_(* \(#,##0\);_(* "-"??_);_(@_)</c:formatCode>
                <c:ptCount val="20"/>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numCache>
            </c:numRef>
          </c:cat>
          <c:val>
            <c:numRef>
              <c:f>'2021 Q3 BOARD SLIDES'!$Z$88:$Z$107</c:f>
              <c:numCache>
                <c:formatCode>_(* #,##0_);_(* \(#,##0\);_(* "-"??_);_(@_)</c:formatCode>
                <c:ptCount val="20"/>
                <c:pt idx="0">
                  <c:v>3834</c:v>
                </c:pt>
                <c:pt idx="1">
                  <c:v>3970</c:v>
                </c:pt>
                <c:pt idx="2">
                  <c:v>4009</c:v>
                </c:pt>
                <c:pt idx="3">
                  <c:v>4049</c:v>
                </c:pt>
                <c:pt idx="4">
                  <c:v>4148</c:v>
                </c:pt>
                <c:pt idx="5">
                  <c:v>4158</c:v>
                </c:pt>
                <c:pt idx="6">
                  <c:v>4243</c:v>
                </c:pt>
                <c:pt idx="7">
                  <c:v>4246</c:v>
                </c:pt>
                <c:pt idx="8">
                  <c:v>4650.8999999999996</c:v>
                </c:pt>
                <c:pt idx="9">
                  <c:v>4804</c:v>
                </c:pt>
                <c:pt idx="10">
                  <c:v>5029</c:v>
                </c:pt>
                <c:pt idx="11">
                  <c:v>5169</c:v>
                </c:pt>
                <c:pt idx="12">
                  <c:v>5216.6999999999989</c:v>
                </c:pt>
                <c:pt idx="13">
                  <c:v>5696.5999999999985</c:v>
                </c:pt>
                <c:pt idx="14">
                  <c:v>6590.9</c:v>
                </c:pt>
                <c:pt idx="15">
                  <c:v>6721.2000000000007</c:v>
                </c:pt>
                <c:pt idx="16">
                  <c:v>6889.5999999999985</c:v>
                </c:pt>
                <c:pt idx="17">
                  <c:v>7361.9000000000015</c:v>
                </c:pt>
                <c:pt idx="18">
                  <c:v>7660.2000000000007</c:v>
                </c:pt>
                <c:pt idx="19">
                  <c:v>7760.1</c:v>
                </c:pt>
              </c:numCache>
            </c:numRef>
          </c:val>
          <c:extLst>
            <c:ext xmlns:c16="http://schemas.microsoft.com/office/drawing/2014/chart" uri="{C3380CC4-5D6E-409C-BE32-E72D297353CC}">
              <c16:uniqueId val="{00000003-793E-4AA0-8805-7B120CDE5ED3}"/>
            </c:ext>
          </c:extLst>
        </c:ser>
        <c:dLbls>
          <c:showLegendKey val="0"/>
          <c:showVal val="0"/>
          <c:showCatName val="0"/>
          <c:showSerName val="0"/>
          <c:showPercent val="0"/>
          <c:showBubbleSize val="0"/>
        </c:dLbls>
        <c:gapWidth val="50"/>
        <c:overlap val="100"/>
        <c:axId val="203662464"/>
        <c:axId val="203664000"/>
      </c:barChart>
      <c:catAx>
        <c:axId val="203662464"/>
        <c:scaling>
          <c:orientation val="minMax"/>
        </c:scaling>
        <c:delete val="0"/>
        <c:axPos val="l"/>
        <c:numFmt formatCode="_(* #,##0_);_(* \(#,##0\);_(* &quot;-&quot;??_);_(@_)" sourceLinked="1"/>
        <c:majorTickMark val="none"/>
        <c:minorTickMark val="none"/>
        <c:tickLblPos val="nextTo"/>
        <c:txPr>
          <a:bodyPr/>
          <a:lstStyle/>
          <a:p>
            <a:pPr>
              <a:defRPr sz="1200" b="1">
                <a:solidFill>
                  <a:srgbClr val="5F6062"/>
                </a:solidFill>
              </a:defRPr>
            </a:pPr>
            <a:endParaRPr lang="en-US"/>
          </a:p>
        </c:txPr>
        <c:crossAx val="203664000"/>
        <c:crosses val="autoZero"/>
        <c:auto val="1"/>
        <c:lblAlgn val="ctr"/>
        <c:lblOffset val="100"/>
        <c:noMultiLvlLbl val="0"/>
      </c:catAx>
      <c:valAx>
        <c:axId val="203664000"/>
        <c:scaling>
          <c:orientation val="minMax"/>
          <c:max val="9000"/>
          <c:min val="2000"/>
        </c:scaling>
        <c:delete val="0"/>
        <c:axPos val="b"/>
        <c:majorGridlines>
          <c:spPr>
            <a:ln w="9525" cap="flat" cmpd="sng" algn="ctr">
              <a:noFill/>
              <a:round/>
            </a:ln>
            <a:effectLst/>
          </c:spPr>
        </c:majorGridlines>
        <c:numFmt formatCode="#,##0\'" sourceLinked="0"/>
        <c:majorTickMark val="none"/>
        <c:minorTickMark val="none"/>
        <c:tickLblPos val="nextTo"/>
        <c:spPr>
          <a:noFill/>
          <a:ln>
            <a:solidFill>
              <a:srgbClr val="5F6062"/>
            </a:solidFill>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203662464"/>
        <c:crosses val="autoZero"/>
        <c:crossBetween val="between"/>
      </c:valAx>
      <c:spPr>
        <a:noFill/>
        <a:ln>
          <a:noFill/>
        </a:ln>
        <a:effectLst/>
      </c:spPr>
    </c:plotArea>
    <c:legend>
      <c:legendPos val="t"/>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039008924837428"/>
          <c:y val="9.2213746719160106E-2"/>
          <c:w val="0.84564491662611563"/>
          <c:h val="0.68823736876640418"/>
        </c:manualLayout>
      </c:layout>
      <c:barChart>
        <c:barDir val="bar"/>
        <c:grouping val="clustered"/>
        <c:varyColors val="0"/>
        <c:ser>
          <c:idx val="0"/>
          <c:order val="0"/>
          <c:tx>
            <c:strRef>
              <c:f>Sheet1!$B$1</c:f>
              <c:strCache>
                <c:ptCount val="1"/>
                <c:pt idx="0">
                  <c:v>Series 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dPt>
            <c:idx val="0"/>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74CD-49D2-B1D4-671CC79AB150}"/>
              </c:ext>
            </c:extLst>
          </c:dPt>
          <c:dPt>
            <c:idx val="1"/>
            <c:invertIfNegative val="0"/>
            <c:bubble3D val="0"/>
            <c:extLst>
              <c:ext xmlns:c16="http://schemas.microsoft.com/office/drawing/2014/chart" uri="{C3380CC4-5D6E-409C-BE32-E72D297353CC}">
                <c16:uniqueId val="{00000002-74CD-49D2-B1D4-671CC79AB150}"/>
              </c:ext>
            </c:extLst>
          </c:dPt>
          <c:cat>
            <c:strRef>
              <c:f>Sheet1!$A$2:$A$3</c:f>
              <c:strCache>
                <c:ptCount val="2"/>
                <c:pt idx="0">
                  <c:v>Tickets Closed</c:v>
                </c:pt>
                <c:pt idx="1">
                  <c:v>Tickests Created</c:v>
                </c:pt>
              </c:strCache>
            </c:strRef>
          </c:cat>
          <c:val>
            <c:numRef>
              <c:f>Sheet1!$B$2:$B$3</c:f>
              <c:numCache>
                <c:formatCode>_(* #,##0_);_(* \(#,##0\);_(* "-"??_);_(@_)</c:formatCode>
                <c:ptCount val="2"/>
                <c:pt idx="0">
                  <c:v>2959</c:v>
                </c:pt>
                <c:pt idx="1">
                  <c:v>3006</c:v>
                </c:pt>
              </c:numCache>
            </c:numRef>
          </c:val>
          <c:extLst>
            <c:ext xmlns:c16="http://schemas.microsoft.com/office/drawing/2014/chart" uri="{C3380CC4-5D6E-409C-BE32-E72D297353CC}">
              <c16:uniqueId val="{00000003-74CD-49D2-B1D4-671CC79AB150}"/>
            </c:ext>
          </c:extLst>
        </c:ser>
        <c:dLbls>
          <c:showLegendKey val="0"/>
          <c:showVal val="0"/>
          <c:showCatName val="0"/>
          <c:showSerName val="0"/>
          <c:showPercent val="0"/>
          <c:showBubbleSize val="0"/>
        </c:dLbls>
        <c:gapWidth val="25"/>
        <c:axId val="410496000"/>
        <c:axId val="410501888"/>
      </c:barChart>
      <c:catAx>
        <c:axId val="410496000"/>
        <c:scaling>
          <c:orientation val="minMax"/>
        </c:scaling>
        <c:delete val="1"/>
        <c:axPos val="l"/>
        <c:numFmt formatCode="General" sourceLinked="0"/>
        <c:majorTickMark val="out"/>
        <c:minorTickMark val="none"/>
        <c:tickLblPos val="nextTo"/>
        <c:crossAx val="410501888"/>
        <c:crosses val="autoZero"/>
        <c:auto val="1"/>
        <c:lblAlgn val="ctr"/>
        <c:lblOffset val="100"/>
        <c:noMultiLvlLbl val="0"/>
      </c:catAx>
      <c:valAx>
        <c:axId val="410501888"/>
        <c:scaling>
          <c:orientation val="minMax"/>
          <c:min val="2000"/>
        </c:scaling>
        <c:delete val="1"/>
        <c:axPos val="b"/>
        <c:numFmt formatCode="_(* #,##0_);_(* \(#,##0\);_(* &quot;-&quot;??_);_(@_)" sourceLinked="1"/>
        <c:majorTickMark val="out"/>
        <c:minorTickMark val="none"/>
        <c:tickLblPos val="nextTo"/>
        <c:crossAx val="41049600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174"/>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explosion val="15"/>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E444-4241-A619-D9C534EC191D}"/>
              </c:ext>
            </c:extLst>
          </c:dPt>
          <c:dLbls>
            <c:dLbl>
              <c:idx val="0"/>
              <c:layout>
                <c:manualLayout>
                  <c:x val="0.20968162981947691"/>
                  <c:y val="0.13791768854125497"/>
                </c:manualLayout>
              </c:layout>
              <c:spPr/>
              <c:txPr>
                <a:bodyPr/>
                <a:lstStyle/>
                <a:p>
                  <a:pP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44-4241-A619-D9C534EC191D}"/>
                </c:ext>
              </c:extLst>
            </c:dLbl>
            <c:dLbl>
              <c:idx val="1"/>
              <c:layout>
                <c:manualLayout>
                  <c:x val="-0.17567944190289758"/>
                  <c:y val="-5.5439103619281775E-2"/>
                </c:manualLayout>
              </c:layout>
              <c:spPr/>
              <c:txPr>
                <a:bodyPr/>
                <a:lstStyle/>
                <a:p>
                  <a:pPr>
                    <a:defRPr sz="14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44-4241-A619-D9C534EC19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Developed Nations</c:v>
                </c:pt>
                <c:pt idx="1">
                  <c:v>Developing Nations</c:v>
                </c:pt>
              </c:strCache>
            </c:strRef>
          </c:cat>
          <c:val>
            <c:numRef>
              <c:f>Sheet1!$B$2:$B$3</c:f>
              <c:numCache>
                <c:formatCode>0%</c:formatCode>
                <c:ptCount val="2"/>
                <c:pt idx="0">
                  <c:v>0.66666666666666663</c:v>
                </c:pt>
                <c:pt idx="1">
                  <c:v>0.33333333333333331</c:v>
                </c:pt>
              </c:numCache>
            </c:numRef>
          </c:val>
          <c:extLst>
            <c:ext xmlns:c16="http://schemas.microsoft.com/office/drawing/2014/chart" uri="{C3380CC4-5D6E-409C-BE32-E72D297353CC}">
              <c16:uniqueId val="{00000003-E444-4241-A619-D9C534EC191D}"/>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795661724139372"/>
          <c:y val="0.16427677887936668"/>
          <c:w val="0.54001530780435669"/>
          <c:h val="0.77992988490976967"/>
        </c:manualLayout>
      </c:layout>
      <c:pieChart>
        <c:varyColors val="1"/>
        <c:ser>
          <c:idx val="0"/>
          <c:order val="0"/>
          <c:tx>
            <c:strRef>
              <c:f>Sheet1!$B$1</c:f>
              <c:strCache>
                <c:ptCount val="1"/>
                <c:pt idx="0">
                  <c:v>Sales</c:v>
                </c:pt>
              </c:strCache>
            </c:strRef>
          </c:tx>
          <c:dPt>
            <c:idx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5E36-4D6D-8BE2-1C13E251758D}"/>
              </c:ext>
            </c:extLst>
          </c:dPt>
          <c:dPt>
            <c:idx val="1"/>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3-5E36-4D6D-8BE2-1C13E251758D}"/>
              </c:ext>
            </c:extLst>
          </c:dPt>
          <c:dLbls>
            <c:dLbl>
              <c:idx val="0"/>
              <c:layout>
                <c:manualLayout>
                  <c:x val="-0.22121716436041999"/>
                  <c:y val="-0.12610172618871107"/>
                </c:manualLayout>
              </c:layout>
              <c:tx>
                <c:rich>
                  <a:bodyPr/>
                  <a:lstStyle/>
                  <a:p>
                    <a:r>
                      <a:rPr lang="en-US" dirty="0"/>
                      <a:t>~85%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36-4D6D-8BE2-1C13E251758D}"/>
                </c:ext>
              </c:extLst>
            </c:dLbl>
            <c:dLbl>
              <c:idx val="1"/>
              <c:layout>
                <c:manualLayout>
                  <c:x val="0.15704263561912388"/>
                  <c:y val="0.20222338641388332"/>
                </c:manualLayout>
              </c:layout>
              <c:tx>
                <c:rich>
                  <a:bodyPr/>
                  <a:lstStyle/>
                  <a:p>
                    <a:r>
                      <a:rPr lang="en-US" dirty="0"/>
                      <a:t>~15%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36-4D6D-8BE2-1C13E251758D}"/>
                </c:ext>
              </c:extLst>
            </c:dLbl>
            <c:spPr>
              <a:noFill/>
              <a:ln>
                <a:noFill/>
              </a:ln>
              <a:effectLst/>
            </c:spPr>
            <c:txPr>
              <a:bodyPr/>
              <a:lstStyle/>
              <a:p>
                <a:pPr>
                  <a:defRPr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Gathering and Processing</c:v>
                </c:pt>
                <c:pt idx="1">
                  <c:v>Water Delivery and Handling</c:v>
                </c:pt>
              </c:strCache>
            </c:strRef>
          </c:cat>
          <c:val>
            <c:numRef>
              <c:f>Sheet1!$B$2:$B$3</c:f>
              <c:numCache>
                <c:formatCode>0%_);\(0%\);0%_);@_)</c:formatCode>
                <c:ptCount val="2"/>
                <c:pt idx="0">
                  <c:v>0.85</c:v>
                </c:pt>
                <c:pt idx="1">
                  <c:v>0.15</c:v>
                </c:pt>
              </c:numCache>
            </c:numRef>
          </c:val>
          <c:extLst>
            <c:ext xmlns:c16="http://schemas.microsoft.com/office/drawing/2014/chart" uri="{C3380CC4-5D6E-409C-BE32-E72D297353CC}">
              <c16:uniqueId val="{00000004-5E36-4D6D-8BE2-1C13E251758D}"/>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solidFill>
      <a:schemeClr val="bg1"/>
    </a:solidFill>
    <a:ln>
      <a:solidFill>
        <a:schemeClr val="tx2"/>
      </a:solidFill>
    </a:ln>
  </c:spPr>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0246548938600643"/>
          <c:y val="0.18359686898340807"/>
          <c:w val="0.5762030150745574"/>
          <c:h val="0.77615999068646668"/>
        </c:manualLayout>
      </c:layout>
      <c:pieChart>
        <c:varyColors val="1"/>
        <c:ser>
          <c:idx val="0"/>
          <c:order val="0"/>
          <c:tx>
            <c:strRef>
              <c:f>Sheet1!$B$1</c:f>
              <c:strCache>
                <c:ptCount val="1"/>
                <c:pt idx="0">
                  <c:v>Sales</c:v>
                </c:pt>
              </c:strCache>
            </c:strRef>
          </c:tx>
          <c:spPr>
            <a:solidFill>
              <a:schemeClr val="tx2"/>
            </a:solidFill>
          </c:spPr>
          <c:dPt>
            <c:idx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5B96-48C3-A232-C774674DE190}"/>
              </c:ext>
            </c:extLst>
          </c:dPt>
          <c:dPt>
            <c:idx val="1"/>
            <c:bubble3D val="0"/>
            <c:spPr>
              <a:solidFill>
                <a:schemeClr val="tx2"/>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3-5B96-48C3-A232-C774674DE190}"/>
              </c:ext>
            </c:extLst>
          </c:dPt>
          <c:dLbls>
            <c:dLbl>
              <c:idx val="0"/>
              <c:layout>
                <c:manualLayout>
                  <c:x val="8.0747967439901737E-3"/>
                  <c:y val="-0.26384152495928076"/>
                </c:manualLayout>
              </c:layout>
              <c:tx>
                <c:rich>
                  <a:bodyPr/>
                  <a:lstStyle/>
                  <a:p>
                    <a:r>
                      <a:rPr lang="en-US" dirty="0">
                        <a:solidFill>
                          <a:schemeClr val="bg1"/>
                        </a:solidFill>
                      </a:rPr>
                      <a:t>100% </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96-48C3-A232-C774674DE190}"/>
                </c:ext>
              </c:extLst>
            </c:dLbl>
            <c:dLbl>
              <c:idx val="1"/>
              <c:layout>
                <c:manualLayout>
                  <c:x val="0.17880046849883466"/>
                  <c:y val="0.21162423407720787"/>
                </c:manualLayout>
              </c:layout>
              <c:tx>
                <c:rich>
                  <a:bodyPr/>
                  <a:lstStyle/>
                  <a:p>
                    <a:r>
                      <a:rPr lang="en-US">
                        <a:solidFill>
                          <a:schemeClr val="bg1"/>
                        </a:solidFill>
                      </a:rPr>
                      <a:t>~25% </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96-48C3-A232-C774674DE190}"/>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1"/>
                <c:pt idx="0">
                  <c:v>Fixed-Fee</c:v>
                </c:pt>
              </c:strCache>
            </c:strRef>
          </c:cat>
          <c:val>
            <c:numRef>
              <c:f>Sheet1!$B$2:$B$3</c:f>
              <c:numCache>
                <c:formatCode>General</c:formatCode>
                <c:ptCount val="2"/>
                <c:pt idx="0" formatCode="0%_);\(0%\);0%_);@_)">
                  <c:v>1</c:v>
                </c:pt>
              </c:numCache>
            </c:numRef>
          </c:val>
          <c:extLst>
            <c:ext xmlns:c16="http://schemas.microsoft.com/office/drawing/2014/chart" uri="{C3380CC4-5D6E-409C-BE32-E72D297353CC}">
              <c16:uniqueId val="{00000004-5B96-48C3-A232-C774674DE190}"/>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solidFill>
      <a:schemeClr val="bg1"/>
    </a:solidFill>
    <a:ln>
      <a:solidFill>
        <a:schemeClr val="tx2"/>
      </a:solidFill>
    </a:ln>
  </c:spPr>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7052268173384175E-2"/>
          <c:y val="9.6272348099858504E-2"/>
          <c:w val="0.84590260316969601"/>
          <c:h val="0.7710651302319963"/>
        </c:manualLayout>
      </c:layout>
      <c:areaChart>
        <c:grouping val="standard"/>
        <c:varyColors val="0"/>
        <c:ser>
          <c:idx val="0"/>
          <c:order val="1"/>
          <c:tx>
            <c:strRef>
              <c:f>Sheet1!$C$8</c:f>
              <c:strCache>
                <c:ptCount val="1"/>
                <c:pt idx="0">
                  <c:v>Production (MMcfe/d)</c:v>
                </c:pt>
              </c:strCache>
            </c:strRef>
          </c:tx>
          <c:val>
            <c:numRef>
              <c:f>Sheet1!$E$8:$P$8</c:f>
              <c:numCache>
                <c:formatCode>_(* #,##0_);_(* \(#,##0\);_(* "-"??_);_(@_)</c:formatCode>
                <c:ptCount val="12"/>
                <c:pt idx="0">
                  <c:v>124</c:v>
                </c:pt>
                <c:pt idx="1">
                  <c:v>239</c:v>
                </c:pt>
                <c:pt idx="2">
                  <c:v>522</c:v>
                </c:pt>
                <c:pt idx="3">
                  <c:v>1007</c:v>
                </c:pt>
                <c:pt idx="4">
                  <c:v>1493</c:v>
                </c:pt>
                <c:pt idx="5">
                  <c:v>1847</c:v>
                </c:pt>
                <c:pt idx="6">
                  <c:v>2253</c:v>
                </c:pt>
                <c:pt idx="7">
                  <c:v>2709</c:v>
                </c:pt>
                <c:pt idx="8">
                  <c:v>3220</c:v>
                </c:pt>
                <c:pt idx="9">
                  <c:v>3350</c:v>
                </c:pt>
                <c:pt idx="10">
                  <c:v>3350</c:v>
                </c:pt>
                <c:pt idx="11">
                  <c:v>3350</c:v>
                </c:pt>
              </c:numCache>
            </c:numRef>
          </c:val>
          <c:extLst>
            <c:ext xmlns:c16="http://schemas.microsoft.com/office/drawing/2014/chart" uri="{C3380CC4-5D6E-409C-BE32-E72D297353CC}">
              <c16:uniqueId val="{00000000-A546-41BF-AB58-66878CFE5FE3}"/>
            </c:ext>
          </c:extLst>
        </c:ser>
        <c:dLbls>
          <c:showLegendKey val="0"/>
          <c:showVal val="0"/>
          <c:showCatName val="0"/>
          <c:showSerName val="0"/>
          <c:showPercent val="0"/>
          <c:showBubbleSize val="0"/>
        </c:dLbls>
        <c:axId val="365235200"/>
        <c:axId val="365233664"/>
      </c:areaChart>
      <c:lineChart>
        <c:grouping val="standard"/>
        <c:varyColors val="0"/>
        <c:ser>
          <c:idx val="2"/>
          <c:order val="0"/>
          <c:tx>
            <c:strRef>
              <c:f>Sheet1!$C$6</c:f>
              <c:strCache>
                <c:ptCount val="1"/>
                <c:pt idx="0">
                  <c:v>Capital Spend</c:v>
                </c:pt>
              </c:strCache>
            </c:strRef>
          </c:tx>
          <c:spPr>
            <a:ln>
              <a:solidFill>
                <a:srgbClr val="FF0000"/>
              </a:solidFill>
            </a:ln>
          </c:spPr>
          <c:marker>
            <c:symbol val="square"/>
            <c:size val="8"/>
            <c:spPr>
              <a:solidFill>
                <a:srgbClr val="FF0000"/>
              </a:solidFill>
            </c:spPr>
          </c:marker>
          <c:cat>
            <c:strRef>
              <c:f>Sheet1!$E$3:$P$3</c:f>
              <c:strCache>
                <c:ptCount val="12"/>
                <c:pt idx="0">
                  <c:v>2011</c:v>
                </c:pt>
                <c:pt idx="1">
                  <c:v>2012</c:v>
                </c:pt>
                <c:pt idx="2">
                  <c:v>2013</c:v>
                </c:pt>
                <c:pt idx="3">
                  <c:v>2014</c:v>
                </c:pt>
                <c:pt idx="4">
                  <c:v>2015</c:v>
                </c:pt>
                <c:pt idx="5">
                  <c:v>2016</c:v>
                </c:pt>
                <c:pt idx="6">
                  <c:v>2017</c:v>
                </c:pt>
                <c:pt idx="7">
                  <c:v>2018</c:v>
                </c:pt>
                <c:pt idx="8">
                  <c:v>2019</c:v>
                </c:pt>
                <c:pt idx="9">
                  <c:v>2020</c:v>
                </c:pt>
                <c:pt idx="10">
                  <c:v>2021E</c:v>
                </c:pt>
                <c:pt idx="11">
                  <c:v>2022E</c:v>
                </c:pt>
              </c:strCache>
            </c:strRef>
          </c:cat>
          <c:val>
            <c:numRef>
              <c:f>Sheet1!$E$6:$P$6</c:f>
              <c:numCache>
                <c:formatCode>"$"#,##0</c:formatCode>
                <c:ptCount val="12"/>
                <c:pt idx="0">
                  <c:v>722.84100000000001</c:v>
                </c:pt>
                <c:pt idx="1">
                  <c:v>1523.7530000000002</c:v>
                </c:pt>
                <c:pt idx="2">
                  <c:v>2056.79</c:v>
                </c:pt>
                <c:pt idx="3">
                  <c:v>3254.5720000000001</c:v>
                </c:pt>
                <c:pt idx="4">
                  <c:v>1849.9759999999999</c:v>
                </c:pt>
                <c:pt idx="5">
                  <c:v>1939.3899999999999</c:v>
                </c:pt>
                <c:pt idx="6">
                  <c:v>1486.2569999999998</c:v>
                </c:pt>
                <c:pt idx="7">
                  <c:v>1660.96</c:v>
                </c:pt>
                <c:pt idx="8">
                  <c:v>1342.8</c:v>
                </c:pt>
                <c:pt idx="9">
                  <c:v>783</c:v>
                </c:pt>
                <c:pt idx="10" formatCode="General">
                  <c:v>657.5</c:v>
                </c:pt>
                <c:pt idx="11" formatCode="General">
                  <c:v>657.5</c:v>
                </c:pt>
              </c:numCache>
            </c:numRef>
          </c:val>
          <c:smooth val="0"/>
          <c:extLst>
            <c:ext xmlns:c16="http://schemas.microsoft.com/office/drawing/2014/chart" uri="{C3380CC4-5D6E-409C-BE32-E72D297353CC}">
              <c16:uniqueId val="{00000001-A546-41BF-AB58-66878CFE5FE3}"/>
            </c:ext>
          </c:extLst>
        </c:ser>
        <c:dLbls>
          <c:showLegendKey val="0"/>
          <c:showVal val="0"/>
          <c:showCatName val="0"/>
          <c:showSerName val="0"/>
          <c:showPercent val="0"/>
          <c:showBubbleSize val="0"/>
        </c:dLbls>
        <c:marker val="1"/>
        <c:smooth val="0"/>
        <c:axId val="365229952"/>
        <c:axId val="365232128"/>
      </c:lineChart>
      <c:catAx>
        <c:axId val="365229952"/>
        <c:scaling>
          <c:orientation val="minMax"/>
        </c:scaling>
        <c:delete val="0"/>
        <c:axPos val="b"/>
        <c:numFmt formatCode="General" sourceLinked="1"/>
        <c:majorTickMark val="out"/>
        <c:minorTickMark val="none"/>
        <c:tickLblPos val="nextTo"/>
        <c:crossAx val="365232128"/>
        <c:crosses val="autoZero"/>
        <c:auto val="1"/>
        <c:lblAlgn val="ctr"/>
        <c:lblOffset val="100"/>
        <c:noMultiLvlLbl val="0"/>
      </c:catAx>
      <c:valAx>
        <c:axId val="365232128"/>
        <c:scaling>
          <c:orientation val="minMax"/>
        </c:scaling>
        <c:delete val="0"/>
        <c:axPos val="l"/>
        <c:numFmt formatCode="&quot;$&quot;#,##0" sourceLinked="1"/>
        <c:majorTickMark val="out"/>
        <c:minorTickMark val="none"/>
        <c:tickLblPos val="nextTo"/>
        <c:crossAx val="365229952"/>
        <c:crosses val="autoZero"/>
        <c:crossBetween val="between"/>
      </c:valAx>
      <c:valAx>
        <c:axId val="365233664"/>
        <c:scaling>
          <c:orientation val="minMax"/>
        </c:scaling>
        <c:delete val="0"/>
        <c:axPos val="r"/>
        <c:numFmt formatCode="_(* #,##0_);_(* \(#,##0\);_(* &quot;-&quot;??_);_(@_)" sourceLinked="1"/>
        <c:majorTickMark val="out"/>
        <c:minorTickMark val="none"/>
        <c:tickLblPos val="nextTo"/>
        <c:crossAx val="365235200"/>
        <c:crosses val="max"/>
        <c:crossBetween val="between"/>
      </c:valAx>
      <c:catAx>
        <c:axId val="365235200"/>
        <c:scaling>
          <c:orientation val="minMax"/>
        </c:scaling>
        <c:delete val="1"/>
        <c:axPos val="b"/>
        <c:majorTickMark val="out"/>
        <c:minorTickMark val="none"/>
        <c:tickLblPos val="nextTo"/>
        <c:crossAx val="365233664"/>
        <c:crosses val="autoZero"/>
        <c:auto val="1"/>
        <c:lblAlgn val="ctr"/>
        <c:lblOffset val="100"/>
        <c:noMultiLvlLbl val="0"/>
      </c:catAx>
    </c:plotArea>
    <c:legend>
      <c:legendPos val="t"/>
      <c:layout>
        <c:manualLayout>
          <c:xMode val="edge"/>
          <c:yMode val="edge"/>
          <c:x val="0.32029162771569358"/>
          <c:y val="2.9314028647730778E-2"/>
          <c:w val="0.41122912215565349"/>
          <c:h val="9.4175741064029983E-2"/>
        </c:manualLayout>
      </c:layout>
      <c:overlay val="0"/>
    </c:legend>
    <c:plotVisOnly val="1"/>
    <c:dispBlanksAs val="gap"/>
    <c:showDLblsOverMax val="0"/>
  </c:chart>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4"/>
      <c:rAngAx val="0"/>
    </c:view3D>
    <c:floor>
      <c:thickness val="0"/>
    </c:floor>
    <c:sideWall>
      <c:thickness val="0"/>
    </c:sideWall>
    <c:backWall>
      <c:thickness val="0"/>
    </c:backWall>
    <c:plotArea>
      <c:layout>
        <c:manualLayout>
          <c:layoutTarget val="inner"/>
          <c:xMode val="edge"/>
          <c:yMode val="edge"/>
          <c:x val="1.2217825304583098E-2"/>
          <c:y val="0.1531306279421"/>
          <c:w val="0.90014148503575875"/>
          <c:h val="0.78436969643496635"/>
        </c:manualLayout>
      </c:layout>
      <c:pie3DChart>
        <c:varyColors val="1"/>
        <c:ser>
          <c:idx val="0"/>
          <c:order val="0"/>
          <c:tx>
            <c:strRef>
              <c:f>'20201117'!$O$25</c:f>
              <c:strCache>
                <c:ptCount val="1"/>
                <c:pt idx="0">
                  <c:v>"Premium" Liquid-Rich Locations</c:v>
                </c:pt>
              </c:strCache>
            </c:strRef>
          </c:tx>
          <c:explosion val="5"/>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0012-499E-91A6-7BBA51ADC5FB}"/>
              </c:ext>
            </c:extLst>
          </c:dPt>
          <c:dLbls>
            <c:dLbl>
              <c:idx val="0"/>
              <c:tx>
                <c:rich>
                  <a:bodyPr/>
                  <a:lstStyle/>
                  <a:p>
                    <a:r>
                      <a:rPr lang="en-US"/>
                      <a:t>AR</a:t>
                    </a:r>
                  </a:p>
                  <a:p>
                    <a:r>
                      <a:rPr lang="en-US"/>
                      <a:t>38%</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12-499E-91A6-7BBA51ADC5FB}"/>
                </c:ext>
              </c:extLst>
            </c:dLbl>
            <c:dLbl>
              <c:idx val="1"/>
              <c:layout>
                <c:manualLayout>
                  <c:x val="-0.19005345775796423"/>
                  <c:y val="2.6297897517607187E-2"/>
                </c:manualLayout>
              </c:layout>
              <c:tx>
                <c:rich>
                  <a:bodyPr/>
                  <a:lstStyle/>
                  <a:p>
                    <a:r>
                      <a:rPr lang="en-US" dirty="0"/>
                      <a:t>Peers 62%</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12-499E-91A6-7BBA51ADC5FB}"/>
                </c:ext>
              </c:extLst>
            </c:dLbl>
            <c:spPr>
              <a:noFill/>
              <a:ln>
                <a:noFill/>
              </a:ln>
              <a:effectLst/>
            </c:spPr>
            <c:txPr>
              <a:bodyPr/>
              <a:lstStyle/>
              <a:p>
                <a:pPr>
                  <a:defRPr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'20201117'!$Q$26:$Q$27</c:f>
              <c:strCache>
                <c:ptCount val="2"/>
                <c:pt idx="0">
                  <c:v>AR</c:v>
                </c:pt>
                <c:pt idx="1">
                  <c:v>Peers</c:v>
                </c:pt>
              </c:strCache>
            </c:strRef>
          </c:cat>
          <c:val>
            <c:numRef>
              <c:f>'20201117'!$R$26:$R$27</c:f>
              <c:numCache>
                <c:formatCode>0%</c:formatCode>
                <c:ptCount val="2"/>
                <c:pt idx="0">
                  <c:v>0.38448451854372234</c:v>
                </c:pt>
                <c:pt idx="1">
                  <c:v>0.62</c:v>
                </c:pt>
              </c:numCache>
            </c:numRef>
          </c:val>
          <c:extLst>
            <c:ext xmlns:c16="http://schemas.microsoft.com/office/drawing/2014/chart" uri="{C3380CC4-5D6E-409C-BE32-E72D297353CC}">
              <c16:uniqueId val="{00000003-0012-499E-91A6-7BBA51ADC5FB}"/>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60903324584429"/>
          <c:y val="7.8612397714991497E-2"/>
          <c:w val="0.60193132108486447"/>
          <c:h val="0.84978539447274992"/>
        </c:manualLayout>
      </c:layout>
      <c:pieChart>
        <c:varyColors val="1"/>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Sheet1!$E$11</c:f>
              <c:strCache>
                <c:ptCount val="1"/>
                <c:pt idx="0">
                  <c:v>Liquids Production (MBbl/d)</c:v>
                </c:pt>
              </c:strCache>
            </c:strRef>
          </c:tx>
          <c:invertIfNegative val="0"/>
          <c:dPt>
            <c:idx val="0"/>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2158-4320-A723-6C67A105DD9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Sheet1!$D$12:$D$16</c:f>
              <c:strCache>
                <c:ptCount val="5"/>
                <c:pt idx="0">
                  <c:v>AR</c:v>
                </c:pt>
                <c:pt idx="1">
                  <c:v>RRC</c:v>
                </c:pt>
                <c:pt idx="2">
                  <c:v>SWN</c:v>
                </c:pt>
                <c:pt idx="3">
                  <c:v>EQT</c:v>
                </c:pt>
                <c:pt idx="4">
                  <c:v>CNX</c:v>
                </c:pt>
              </c:strCache>
            </c:strRef>
          </c:cat>
          <c:val>
            <c:numRef>
              <c:f>Sheet1!$E$12:$E$16</c:f>
              <c:numCache>
                <c:formatCode>_(* #,##0_);_(* \(#,##0\);_(* "-"??_);_(@_)</c:formatCode>
                <c:ptCount val="5"/>
                <c:pt idx="0">
                  <c:v>171.41988950276243</c:v>
                </c:pt>
                <c:pt idx="1">
                  <c:v>107.045</c:v>
                </c:pt>
                <c:pt idx="2">
                  <c:v>104.31135531135531</c:v>
                </c:pt>
                <c:pt idx="3">
                  <c:v>49.853479853479854</c:v>
                </c:pt>
                <c:pt idx="4">
                  <c:v>17.032967032967033</c:v>
                </c:pt>
              </c:numCache>
            </c:numRef>
          </c:val>
          <c:extLst>
            <c:ext xmlns:c16="http://schemas.microsoft.com/office/drawing/2014/chart" uri="{C3380CC4-5D6E-409C-BE32-E72D297353CC}">
              <c16:uniqueId val="{00000002-2158-4320-A723-6C67A105DD9B}"/>
            </c:ext>
          </c:extLst>
        </c:ser>
        <c:dLbls>
          <c:showLegendKey val="0"/>
          <c:showVal val="0"/>
          <c:showCatName val="0"/>
          <c:showSerName val="0"/>
          <c:showPercent val="0"/>
          <c:showBubbleSize val="0"/>
        </c:dLbls>
        <c:gapWidth val="150"/>
        <c:axId val="403378176"/>
        <c:axId val="403379712"/>
      </c:barChart>
      <c:catAx>
        <c:axId val="403378176"/>
        <c:scaling>
          <c:orientation val="minMax"/>
        </c:scaling>
        <c:delete val="0"/>
        <c:axPos val="b"/>
        <c:numFmt formatCode="General" sourceLinked="0"/>
        <c:majorTickMark val="out"/>
        <c:minorTickMark val="none"/>
        <c:tickLblPos val="nextTo"/>
        <c:crossAx val="403379712"/>
        <c:crosses val="autoZero"/>
        <c:auto val="1"/>
        <c:lblAlgn val="ctr"/>
        <c:lblOffset val="100"/>
        <c:noMultiLvlLbl val="0"/>
      </c:catAx>
      <c:valAx>
        <c:axId val="403379712"/>
        <c:scaling>
          <c:orientation val="minMax"/>
        </c:scaling>
        <c:delete val="0"/>
        <c:axPos val="l"/>
        <c:majorGridlines/>
        <c:numFmt formatCode="_(* #,##0_);_(* \(#,##0\);_(* &quot;-&quot;??_);_(@_)" sourceLinked="1"/>
        <c:majorTickMark val="out"/>
        <c:minorTickMark val="none"/>
        <c:tickLblPos val="nextTo"/>
        <c:crossAx val="403378176"/>
        <c:crosses val="autoZero"/>
        <c:crossBetween val="between"/>
      </c:valAx>
    </c:plotArea>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Sheet1!$I$11</c:f>
              <c:strCache>
                <c:ptCount val="1"/>
                <c:pt idx="0">
                  <c:v>% Out of Basin Gas Sales</c:v>
                </c:pt>
              </c:strCache>
            </c:strRef>
          </c:tx>
          <c:invertIfNegative val="0"/>
          <c:dPt>
            <c:idx val="0"/>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2CED-4997-A8AF-6078F50BCF1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Sheet1!$H$12:$H$16</c:f>
              <c:strCache>
                <c:ptCount val="5"/>
                <c:pt idx="0">
                  <c:v>AR</c:v>
                </c:pt>
                <c:pt idx="1">
                  <c:v>RRC</c:v>
                </c:pt>
                <c:pt idx="2">
                  <c:v>SWN</c:v>
                </c:pt>
                <c:pt idx="3">
                  <c:v>EQT</c:v>
                </c:pt>
                <c:pt idx="4">
                  <c:v>CNX</c:v>
                </c:pt>
              </c:strCache>
            </c:strRef>
          </c:cat>
          <c:val>
            <c:numRef>
              <c:f>Sheet1!$I$12:$I$16</c:f>
              <c:numCache>
                <c:formatCode>0%</c:formatCode>
                <c:ptCount val="5"/>
                <c:pt idx="0">
                  <c:v>1</c:v>
                </c:pt>
                <c:pt idx="1">
                  <c:v>0.83120078740157477</c:v>
                </c:pt>
                <c:pt idx="2">
                  <c:v>0.61</c:v>
                </c:pt>
                <c:pt idx="3">
                  <c:v>0.56000000000000005</c:v>
                </c:pt>
                <c:pt idx="4">
                  <c:v>0.49</c:v>
                </c:pt>
              </c:numCache>
            </c:numRef>
          </c:val>
          <c:extLst>
            <c:ext xmlns:c16="http://schemas.microsoft.com/office/drawing/2014/chart" uri="{C3380CC4-5D6E-409C-BE32-E72D297353CC}">
              <c16:uniqueId val="{00000002-2CED-4997-A8AF-6078F50BCF16}"/>
            </c:ext>
          </c:extLst>
        </c:ser>
        <c:dLbls>
          <c:showLegendKey val="0"/>
          <c:showVal val="0"/>
          <c:showCatName val="0"/>
          <c:showSerName val="0"/>
          <c:showPercent val="0"/>
          <c:showBubbleSize val="0"/>
        </c:dLbls>
        <c:gapWidth val="150"/>
        <c:axId val="403433728"/>
        <c:axId val="403435520"/>
      </c:barChart>
      <c:catAx>
        <c:axId val="403433728"/>
        <c:scaling>
          <c:orientation val="minMax"/>
        </c:scaling>
        <c:delete val="0"/>
        <c:axPos val="b"/>
        <c:numFmt formatCode="General" sourceLinked="0"/>
        <c:majorTickMark val="out"/>
        <c:minorTickMark val="none"/>
        <c:tickLblPos val="nextTo"/>
        <c:crossAx val="403435520"/>
        <c:crosses val="autoZero"/>
        <c:auto val="1"/>
        <c:lblAlgn val="ctr"/>
        <c:lblOffset val="100"/>
        <c:noMultiLvlLbl val="0"/>
      </c:catAx>
      <c:valAx>
        <c:axId val="403435520"/>
        <c:scaling>
          <c:orientation val="minMax"/>
        </c:scaling>
        <c:delete val="0"/>
        <c:axPos val="l"/>
        <c:majorGridlines/>
        <c:numFmt formatCode="0%" sourceLinked="1"/>
        <c:majorTickMark val="out"/>
        <c:minorTickMark val="none"/>
        <c:tickLblPos val="nextTo"/>
        <c:crossAx val="403433728"/>
        <c:crosses val="autoZero"/>
        <c:crossBetween val="between"/>
      </c:valAx>
    </c:plotArea>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Sheet1!$L$11</c:f>
              <c:strCache>
                <c:ptCount val="1"/>
                <c:pt idx="0">
                  <c:v>Pricing vs NYMEX</c:v>
                </c:pt>
              </c:strCache>
            </c:strRef>
          </c:tx>
          <c:invertIfNegative val="0"/>
          <c:dPt>
            <c:idx val="0"/>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DDED-4447-BA69-C721DF2E500E}"/>
              </c:ext>
            </c:extLst>
          </c:dPt>
          <c:dLbls>
            <c:dLbl>
              <c:idx val="4"/>
              <c:layout>
                <c:manualLayout>
                  <c:x val="-9.6620758703729812E-3"/>
                  <c:y val="1.8567043351853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ED-4447-BA69-C721DF2E500E}"/>
                </c:ext>
              </c:extLst>
            </c:dLbl>
            <c:numFmt formatCode="&quot;$&quot;#,##0.00_);\(&quot;$&quot;#,##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Sheet1!$K$12:$K$16</c:f>
              <c:strCache>
                <c:ptCount val="5"/>
                <c:pt idx="0">
                  <c:v>AR</c:v>
                </c:pt>
                <c:pt idx="1">
                  <c:v>CNX</c:v>
                </c:pt>
                <c:pt idx="2">
                  <c:v>RRC</c:v>
                </c:pt>
                <c:pt idx="3">
                  <c:v>EQT</c:v>
                </c:pt>
                <c:pt idx="4">
                  <c:v>SWN</c:v>
                </c:pt>
              </c:strCache>
            </c:strRef>
          </c:cat>
          <c:val>
            <c:numRef>
              <c:f>Sheet1!$L$12:$L$16</c:f>
              <c:numCache>
                <c:formatCode>"$"#,##0.00</c:formatCode>
                <c:ptCount val="5"/>
                <c:pt idx="0">
                  <c:v>0.28000000000000003</c:v>
                </c:pt>
                <c:pt idx="1">
                  <c:v>-0.25327641672853307</c:v>
                </c:pt>
                <c:pt idx="2">
                  <c:v>-0.3</c:v>
                </c:pt>
                <c:pt idx="3">
                  <c:v>-0.37000000000000011</c:v>
                </c:pt>
                <c:pt idx="4">
                  <c:v>-0.74000000000000021</c:v>
                </c:pt>
              </c:numCache>
            </c:numRef>
          </c:val>
          <c:extLst>
            <c:ext xmlns:c16="http://schemas.microsoft.com/office/drawing/2014/chart" uri="{C3380CC4-5D6E-409C-BE32-E72D297353CC}">
              <c16:uniqueId val="{00000000-E5CE-4592-8A8C-949DFCB0E96A}"/>
            </c:ext>
          </c:extLst>
        </c:ser>
        <c:dLbls>
          <c:showLegendKey val="0"/>
          <c:showVal val="0"/>
          <c:showCatName val="0"/>
          <c:showSerName val="0"/>
          <c:showPercent val="0"/>
          <c:showBubbleSize val="0"/>
        </c:dLbls>
        <c:gapWidth val="150"/>
        <c:axId val="403788928"/>
        <c:axId val="403790464"/>
      </c:barChart>
      <c:catAx>
        <c:axId val="403788928"/>
        <c:scaling>
          <c:orientation val="minMax"/>
        </c:scaling>
        <c:delete val="0"/>
        <c:axPos val="b"/>
        <c:numFmt formatCode="General" sourceLinked="0"/>
        <c:majorTickMark val="out"/>
        <c:minorTickMark val="none"/>
        <c:tickLblPos val="low"/>
        <c:crossAx val="403790464"/>
        <c:crosses val="autoZero"/>
        <c:auto val="1"/>
        <c:lblAlgn val="ctr"/>
        <c:lblOffset val="100"/>
        <c:noMultiLvlLbl val="0"/>
      </c:catAx>
      <c:valAx>
        <c:axId val="403790464"/>
        <c:scaling>
          <c:orientation val="minMax"/>
        </c:scaling>
        <c:delete val="0"/>
        <c:axPos val="l"/>
        <c:majorGridlines/>
        <c:numFmt formatCode="&quot;$&quot;#,##0.00_);\(&quot;$&quot;#,##0.00\)" sourceLinked="0"/>
        <c:majorTickMark val="out"/>
        <c:minorTickMark val="none"/>
        <c:tickLblPos val="nextTo"/>
        <c:crossAx val="403788928"/>
        <c:crosses val="autoZero"/>
        <c:crossBetween val="between"/>
      </c:valAx>
    </c:plotArea>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C54A3-0D26-451B-A3BA-0ED6017F74E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F85C7491-F14E-4D52-9ED4-DDC18FA206CF}">
      <dgm:prSet phldrT="[Text]" custT="1"/>
      <dgm:spPr>
        <a:solidFill>
          <a:schemeClr val="tx1">
            <a:alpha val="22000"/>
          </a:schemeClr>
        </a:solidFill>
      </dgm:spPr>
      <dgm:t>
        <a:bodyPr/>
        <a:lstStyle/>
        <a:p>
          <a:pPr algn="ctr"/>
          <a:r>
            <a:rPr lang="en-US" sz="2000" b="0" dirty="0">
              <a:solidFill>
                <a:schemeClr val="bg2"/>
              </a:solidFill>
              <a:latin typeface="Cambria" panose="02040503050406030204" pitchFamily="18" charset="0"/>
              <a:ea typeface="Cambria" panose="02040503050406030204" pitchFamily="18" charset="0"/>
            </a:rPr>
            <a:t>MSCI UPGRADE</a:t>
          </a:r>
        </a:p>
        <a:p>
          <a:pPr algn="ctr">
            <a:spcAft>
              <a:spcPts val="200"/>
            </a:spcAft>
          </a:pPr>
          <a:r>
            <a:rPr lang="en-US" sz="2000" b="0" dirty="0">
              <a:solidFill>
                <a:schemeClr val="bg2"/>
              </a:solidFill>
              <a:latin typeface="Cambria" panose="02040503050406030204" pitchFamily="18" charset="0"/>
              <a:ea typeface="Cambria" panose="02040503050406030204" pitchFamily="18" charset="0"/>
            </a:rPr>
            <a:t>(August 2021)</a:t>
          </a:r>
          <a:r>
            <a:rPr lang="en-US" sz="2000" dirty="0">
              <a:solidFill>
                <a:schemeClr val="bg2"/>
              </a:solidFill>
              <a:latin typeface="Cambria" panose="02040503050406030204" pitchFamily="18" charset="0"/>
              <a:ea typeface="Cambria" panose="02040503050406030204" pitchFamily="18" charset="0"/>
            </a:rPr>
            <a:t>:</a:t>
          </a:r>
        </a:p>
        <a:p>
          <a:pPr algn="ctr"/>
          <a:r>
            <a:rPr lang="en-US" sz="1400" b="1" cap="all" baseline="0" dirty="0">
              <a:solidFill>
                <a:schemeClr val="bg1"/>
              </a:solidFill>
              <a:latin typeface="Cambria" panose="02040503050406030204" pitchFamily="18" charset="0"/>
              <a:ea typeface="Cambria" panose="02040503050406030204" pitchFamily="18" charset="0"/>
            </a:rPr>
            <a:t>BBB ESG Rating </a:t>
          </a:r>
        </a:p>
        <a:p>
          <a:pPr algn="ctr">
            <a:spcAft>
              <a:spcPct val="35000"/>
            </a:spcAft>
          </a:pPr>
          <a:r>
            <a:rPr lang="en-US" sz="1400" b="1" cap="all" baseline="0" dirty="0">
              <a:solidFill>
                <a:schemeClr val="bg1"/>
              </a:solidFill>
              <a:latin typeface="Cambria" panose="02040503050406030204" pitchFamily="18" charset="0"/>
              <a:ea typeface="Cambria" panose="02040503050406030204" pitchFamily="18" charset="0"/>
            </a:rPr>
            <a:t> </a:t>
          </a:r>
        </a:p>
      </dgm:t>
    </dgm:pt>
    <dgm:pt modelId="{C2CD6698-BCAD-47FB-8A06-A4AC1D616884}" type="parTrans" cxnId="{B9749B0E-B35C-46D2-937D-1E4876249910}">
      <dgm:prSet/>
      <dgm:spPr/>
      <dgm:t>
        <a:bodyPr/>
        <a:lstStyle/>
        <a:p>
          <a:endParaRPr lang="en-US"/>
        </a:p>
      </dgm:t>
    </dgm:pt>
    <dgm:pt modelId="{FE2BFB48-9B94-47A6-AB41-8588C64D571A}" type="sibTrans" cxnId="{B9749B0E-B35C-46D2-937D-1E4876249910}">
      <dgm:prSet/>
      <dgm:spPr/>
      <dgm:t>
        <a:bodyPr/>
        <a:lstStyle/>
        <a:p>
          <a:endParaRPr lang="en-US"/>
        </a:p>
      </dgm:t>
    </dgm:pt>
    <dgm:pt modelId="{E6EB26C3-1FA1-4D30-9399-490551B6F9A8}">
      <dgm:prSet phldrT="[Text]" custT="1"/>
      <dgm:spPr>
        <a:noFill/>
      </dgm:spPr>
      <dgm:t>
        <a:bodyPr/>
        <a:lstStyle/>
        <a:p>
          <a:pPr algn="ctr">
            <a:spcAft>
              <a:spcPts val="200"/>
            </a:spcAft>
          </a:pPr>
          <a:r>
            <a:rPr lang="en-US" sz="2000" b="0" dirty="0">
              <a:solidFill>
                <a:schemeClr val="bg2"/>
              </a:solidFill>
              <a:latin typeface="Cambria" panose="02040503050406030204" pitchFamily="18" charset="0"/>
              <a:ea typeface="Cambria" panose="02040503050406030204" pitchFamily="18" charset="0"/>
            </a:rPr>
            <a:t>2020 ESG Report (October 2021):</a:t>
          </a:r>
        </a:p>
        <a:p>
          <a:pPr algn="ctr">
            <a:spcAft>
              <a:spcPct val="35000"/>
            </a:spcAft>
          </a:pPr>
          <a:r>
            <a:rPr lang="en-US" sz="1400" b="1" cap="all" baseline="0" dirty="0">
              <a:solidFill>
                <a:schemeClr val="bg1"/>
              </a:solidFill>
              <a:latin typeface="Cambria" panose="02040503050406030204" pitchFamily="18" charset="0"/>
              <a:ea typeface="Cambria" panose="02040503050406030204" pitchFamily="18" charset="0"/>
            </a:rPr>
            <a:t>Report is expected to drive further ratings            upside</a:t>
          </a:r>
        </a:p>
      </dgm:t>
    </dgm:pt>
    <dgm:pt modelId="{D90B88A6-5CB4-4CAF-BEEE-4C9735FDB08F}" type="parTrans" cxnId="{5C3C6B0D-3E1C-4031-8131-C1188588C131}">
      <dgm:prSet/>
      <dgm:spPr/>
      <dgm:t>
        <a:bodyPr/>
        <a:lstStyle/>
        <a:p>
          <a:endParaRPr lang="en-US"/>
        </a:p>
      </dgm:t>
    </dgm:pt>
    <dgm:pt modelId="{09955553-2639-4341-B035-32DE30938F8B}" type="sibTrans" cxnId="{5C3C6B0D-3E1C-4031-8131-C1188588C131}">
      <dgm:prSet/>
      <dgm:spPr/>
      <dgm:t>
        <a:bodyPr/>
        <a:lstStyle/>
        <a:p>
          <a:endParaRPr lang="en-US"/>
        </a:p>
      </dgm:t>
    </dgm:pt>
    <dgm:pt modelId="{01F3D2AB-3141-46F2-B6AB-D2118856707A}">
      <dgm:prSet phldrT="[Text]" custT="1"/>
      <dgm:spPr>
        <a:noFill/>
      </dgm:spPr>
      <dgm:t>
        <a:bodyPr/>
        <a:lstStyle/>
        <a:p>
          <a:pPr algn="ctr">
            <a:spcAft>
              <a:spcPts val="200"/>
            </a:spcAft>
          </a:pPr>
          <a:r>
            <a:rPr lang="en-US" sz="2000" dirty="0">
              <a:solidFill>
                <a:schemeClr val="bg2"/>
              </a:solidFill>
              <a:latin typeface="Cambria" panose="02040503050406030204" pitchFamily="18" charset="0"/>
              <a:ea typeface="Cambria" panose="02040503050406030204" pitchFamily="18" charset="0"/>
            </a:rPr>
            <a:t>Project Canary (July 2021):</a:t>
          </a:r>
        </a:p>
        <a:p>
          <a:pPr algn="ctr">
            <a:spcAft>
              <a:spcPct val="35000"/>
            </a:spcAft>
          </a:pPr>
          <a:r>
            <a:rPr lang="en-US" sz="1400" b="1" cap="all" baseline="0" dirty="0">
              <a:solidFill>
                <a:schemeClr val="bg1"/>
              </a:solidFill>
              <a:latin typeface="Cambria" panose="02040503050406030204" pitchFamily="18" charset="0"/>
              <a:ea typeface="Cambria" panose="02040503050406030204" pitchFamily="18" charset="0"/>
            </a:rPr>
            <a:t>Announced Pilot to Pursue Responsibly  sourced gas certification</a:t>
          </a:r>
        </a:p>
      </dgm:t>
    </dgm:pt>
    <dgm:pt modelId="{D22C1C83-3B7F-442C-9766-102E8B856AB1}" type="parTrans" cxnId="{3F2A1D0E-6FFB-427C-BEAA-668F56D6E10F}">
      <dgm:prSet/>
      <dgm:spPr/>
      <dgm:t>
        <a:bodyPr/>
        <a:lstStyle/>
        <a:p>
          <a:endParaRPr lang="en-US"/>
        </a:p>
      </dgm:t>
    </dgm:pt>
    <dgm:pt modelId="{FDA9457E-6F52-41E9-8114-B51CE5B0D45A}" type="sibTrans" cxnId="{3F2A1D0E-6FFB-427C-BEAA-668F56D6E10F}">
      <dgm:prSet/>
      <dgm:spPr/>
      <dgm:t>
        <a:bodyPr/>
        <a:lstStyle/>
        <a:p>
          <a:endParaRPr lang="en-US"/>
        </a:p>
      </dgm:t>
    </dgm:pt>
    <dgm:pt modelId="{B33C06AA-3536-4E1B-87EC-EBFA610A2152}">
      <dgm:prSet/>
      <dgm:spPr/>
      <dgm:t>
        <a:bodyPr/>
        <a:lstStyle/>
        <a:p>
          <a:endParaRPr lang="en-US"/>
        </a:p>
      </dgm:t>
    </dgm:pt>
    <dgm:pt modelId="{A6DB93C0-E35B-47FD-83AC-E50AB214C1ED}" type="parTrans" cxnId="{01A0DD19-E872-40B5-BFC2-D2E7274C291A}">
      <dgm:prSet/>
      <dgm:spPr/>
      <dgm:t>
        <a:bodyPr/>
        <a:lstStyle/>
        <a:p>
          <a:endParaRPr lang="en-US"/>
        </a:p>
      </dgm:t>
    </dgm:pt>
    <dgm:pt modelId="{BED27AA0-EAEF-4A29-92A6-6EF516AA71D8}" type="sibTrans" cxnId="{01A0DD19-E872-40B5-BFC2-D2E7274C291A}">
      <dgm:prSet/>
      <dgm:spPr/>
      <dgm:t>
        <a:bodyPr/>
        <a:lstStyle/>
        <a:p>
          <a:endParaRPr lang="en-US"/>
        </a:p>
      </dgm:t>
    </dgm:pt>
    <dgm:pt modelId="{5D83AADB-02E2-4859-AA69-95718ECEEC92}" type="pres">
      <dgm:prSet presAssocID="{E8FC54A3-0D26-451B-A3BA-0ED6017F74E6}" presName="arrowDiagram" presStyleCnt="0">
        <dgm:presLayoutVars>
          <dgm:chMax val="5"/>
          <dgm:dir/>
          <dgm:resizeHandles val="exact"/>
        </dgm:presLayoutVars>
      </dgm:prSet>
      <dgm:spPr/>
    </dgm:pt>
    <dgm:pt modelId="{C290DCF6-8152-4607-8BC9-525804702F0E}" type="pres">
      <dgm:prSet presAssocID="{E8FC54A3-0D26-451B-A3BA-0ED6017F74E6}" presName="arrow" presStyleLbl="bgShp" presStyleIdx="0" presStyleCnt="1" custScaleX="141634"/>
      <dgm:spPr/>
    </dgm:pt>
    <dgm:pt modelId="{A1477F71-2F41-41D2-A423-3618E3D6733C}" type="pres">
      <dgm:prSet presAssocID="{E8FC54A3-0D26-451B-A3BA-0ED6017F74E6}" presName="arrowDiagram4" presStyleCnt="0"/>
      <dgm:spPr/>
    </dgm:pt>
    <dgm:pt modelId="{B93E9230-25B8-413C-86E5-48C32B3EEAED}" type="pres">
      <dgm:prSet presAssocID="{F85C7491-F14E-4D52-9ED4-DDC18FA206CF}" presName="bullet4a" presStyleLbl="node1" presStyleIdx="0" presStyleCnt="4" custFlipVert="1" custScaleX="32751" custScaleY="32751" custLinFactX="-225934" custLinFactY="-88403" custLinFactNeighborX="-300000" custLinFactNeighborY="-100000"/>
      <dgm:spPr/>
    </dgm:pt>
    <dgm:pt modelId="{6486E908-922E-48DC-8177-72CE845DA100}" type="pres">
      <dgm:prSet presAssocID="{F85C7491-F14E-4D52-9ED4-DDC18FA206CF}" presName="textBox4a" presStyleLbl="revTx" presStyleIdx="0" presStyleCnt="4" custScaleX="246484" custScaleY="31230" custLinFactNeighborX="79848" custLinFactNeighborY="-21303">
        <dgm:presLayoutVars>
          <dgm:bulletEnabled val="1"/>
        </dgm:presLayoutVars>
      </dgm:prSet>
      <dgm:spPr/>
    </dgm:pt>
    <dgm:pt modelId="{C1D43269-2AEE-4264-9D92-EC31FB449FF0}" type="pres">
      <dgm:prSet presAssocID="{E6EB26C3-1FA1-4D30-9399-490551B6F9A8}" presName="bullet4b" presStyleLbl="node1" presStyleIdx="1" presStyleCnt="4" custScaleX="41165" custScaleY="44316" custLinFactNeighborX="45154" custLinFactNeighborY="-98154"/>
      <dgm:spPr/>
    </dgm:pt>
    <dgm:pt modelId="{B48C7088-D350-4AE4-85EA-0F8F19A45CBE}" type="pres">
      <dgm:prSet presAssocID="{E6EB26C3-1FA1-4D30-9399-490551B6F9A8}" presName="textBox4b" presStyleLbl="revTx" presStyleIdx="1" presStyleCnt="4" custScaleX="214695" custScaleY="58770" custLinFactX="100000" custLinFactNeighborX="193156" custLinFactNeighborY="5893">
        <dgm:presLayoutVars>
          <dgm:bulletEnabled val="1"/>
        </dgm:presLayoutVars>
      </dgm:prSet>
      <dgm:spPr/>
    </dgm:pt>
    <dgm:pt modelId="{B9F43D1D-1F88-4DD4-AC5D-E3D41FB48244}" type="pres">
      <dgm:prSet presAssocID="{01F3D2AB-3141-46F2-B6AB-D2118856707A}" presName="bullet4c" presStyleLbl="node1" presStyleIdx="2" presStyleCnt="4" custScaleX="18541" custScaleY="13267" custLinFactX="22159" custLinFactNeighborX="100000" custLinFactNeighborY="-12645"/>
      <dgm:spPr/>
    </dgm:pt>
    <dgm:pt modelId="{63672632-DE02-4CAC-9D7D-5AB8A6AA39FC}" type="pres">
      <dgm:prSet presAssocID="{01F3D2AB-3141-46F2-B6AB-D2118856707A}" presName="textBox4c" presStyleLbl="revTx" presStyleIdx="2" presStyleCnt="4" custScaleX="244705" custScaleY="19929" custLinFactX="-100000" custLinFactNeighborX="-170814" custLinFactNeighborY="-66824">
        <dgm:presLayoutVars>
          <dgm:bulletEnabled val="1"/>
        </dgm:presLayoutVars>
      </dgm:prSet>
      <dgm:spPr/>
    </dgm:pt>
    <dgm:pt modelId="{29F15239-032E-4823-9739-51C00BC15943}" type="pres">
      <dgm:prSet presAssocID="{B33C06AA-3536-4E1B-87EC-EBFA610A2152}" presName="bullet4d" presStyleLbl="node1" presStyleIdx="3" presStyleCnt="4" custFlipHor="1" custScaleX="11324" custScaleY="18830" custLinFactX="189010" custLinFactNeighborX="200000"/>
      <dgm:spPr>
        <a:ln>
          <a:noFill/>
        </a:ln>
      </dgm:spPr>
    </dgm:pt>
    <dgm:pt modelId="{AA2EB3BD-E793-42B8-81C2-2AC91AC2874F}" type="pres">
      <dgm:prSet presAssocID="{B33C06AA-3536-4E1B-87EC-EBFA610A2152}" presName="textBox4d" presStyleLbl="revTx" presStyleIdx="3" presStyleCnt="4">
        <dgm:presLayoutVars>
          <dgm:bulletEnabled val="1"/>
        </dgm:presLayoutVars>
      </dgm:prSet>
      <dgm:spPr/>
    </dgm:pt>
  </dgm:ptLst>
  <dgm:cxnLst>
    <dgm:cxn modelId="{7187550C-A955-4BED-A2C1-E8C650EF824F}" type="presOf" srcId="{F85C7491-F14E-4D52-9ED4-DDC18FA206CF}" destId="{6486E908-922E-48DC-8177-72CE845DA100}" srcOrd="0" destOrd="0" presId="urn:microsoft.com/office/officeart/2005/8/layout/arrow2"/>
    <dgm:cxn modelId="{5C3C6B0D-3E1C-4031-8131-C1188588C131}" srcId="{E8FC54A3-0D26-451B-A3BA-0ED6017F74E6}" destId="{E6EB26C3-1FA1-4D30-9399-490551B6F9A8}" srcOrd="1" destOrd="0" parTransId="{D90B88A6-5CB4-4CAF-BEEE-4C9735FDB08F}" sibTransId="{09955553-2639-4341-B035-32DE30938F8B}"/>
    <dgm:cxn modelId="{3F2A1D0E-6FFB-427C-BEAA-668F56D6E10F}" srcId="{E8FC54A3-0D26-451B-A3BA-0ED6017F74E6}" destId="{01F3D2AB-3141-46F2-B6AB-D2118856707A}" srcOrd="2" destOrd="0" parTransId="{D22C1C83-3B7F-442C-9766-102E8B856AB1}" sibTransId="{FDA9457E-6F52-41E9-8114-B51CE5B0D45A}"/>
    <dgm:cxn modelId="{B9749B0E-B35C-46D2-937D-1E4876249910}" srcId="{E8FC54A3-0D26-451B-A3BA-0ED6017F74E6}" destId="{F85C7491-F14E-4D52-9ED4-DDC18FA206CF}" srcOrd="0" destOrd="0" parTransId="{C2CD6698-BCAD-47FB-8A06-A4AC1D616884}" sibTransId="{FE2BFB48-9B94-47A6-AB41-8588C64D571A}"/>
    <dgm:cxn modelId="{01A0DD19-E872-40B5-BFC2-D2E7274C291A}" srcId="{E8FC54A3-0D26-451B-A3BA-0ED6017F74E6}" destId="{B33C06AA-3536-4E1B-87EC-EBFA610A2152}" srcOrd="3" destOrd="0" parTransId="{A6DB93C0-E35B-47FD-83AC-E50AB214C1ED}" sibTransId="{BED27AA0-EAEF-4A29-92A6-6EF516AA71D8}"/>
    <dgm:cxn modelId="{9AFE0F31-A09C-4BE1-A02E-E433E0D474E1}" type="presOf" srcId="{B33C06AA-3536-4E1B-87EC-EBFA610A2152}" destId="{AA2EB3BD-E793-42B8-81C2-2AC91AC2874F}" srcOrd="0" destOrd="0" presId="urn:microsoft.com/office/officeart/2005/8/layout/arrow2"/>
    <dgm:cxn modelId="{5388CA7D-DDF4-41E4-86D8-6C29BA200E59}" type="presOf" srcId="{01F3D2AB-3141-46F2-B6AB-D2118856707A}" destId="{63672632-DE02-4CAC-9D7D-5AB8A6AA39FC}" srcOrd="0" destOrd="0" presId="urn:microsoft.com/office/officeart/2005/8/layout/arrow2"/>
    <dgm:cxn modelId="{D673ED92-51C6-44AF-B9C3-4FBC54660BBE}" type="presOf" srcId="{E8FC54A3-0D26-451B-A3BA-0ED6017F74E6}" destId="{5D83AADB-02E2-4859-AA69-95718ECEEC92}" srcOrd="0" destOrd="0" presId="urn:microsoft.com/office/officeart/2005/8/layout/arrow2"/>
    <dgm:cxn modelId="{049AA5BD-8CDE-46FB-905C-DEB9F2CDEC31}" type="presOf" srcId="{E6EB26C3-1FA1-4D30-9399-490551B6F9A8}" destId="{B48C7088-D350-4AE4-85EA-0F8F19A45CBE}" srcOrd="0" destOrd="0" presId="urn:microsoft.com/office/officeart/2005/8/layout/arrow2"/>
    <dgm:cxn modelId="{C013A189-AD52-4015-A8BD-0E68F35E1768}" type="presParOf" srcId="{5D83AADB-02E2-4859-AA69-95718ECEEC92}" destId="{C290DCF6-8152-4607-8BC9-525804702F0E}" srcOrd="0" destOrd="0" presId="urn:microsoft.com/office/officeart/2005/8/layout/arrow2"/>
    <dgm:cxn modelId="{AFC13464-9833-44EB-8B3F-2F806FC348E1}" type="presParOf" srcId="{5D83AADB-02E2-4859-AA69-95718ECEEC92}" destId="{A1477F71-2F41-41D2-A423-3618E3D6733C}" srcOrd="1" destOrd="0" presId="urn:microsoft.com/office/officeart/2005/8/layout/arrow2"/>
    <dgm:cxn modelId="{3C123B2A-9F8A-4261-8ADD-31969508913B}" type="presParOf" srcId="{A1477F71-2F41-41D2-A423-3618E3D6733C}" destId="{B93E9230-25B8-413C-86E5-48C32B3EEAED}" srcOrd="0" destOrd="0" presId="urn:microsoft.com/office/officeart/2005/8/layout/arrow2"/>
    <dgm:cxn modelId="{B74DA78A-9710-450F-ACAE-3999353AF603}" type="presParOf" srcId="{A1477F71-2F41-41D2-A423-3618E3D6733C}" destId="{6486E908-922E-48DC-8177-72CE845DA100}" srcOrd="1" destOrd="0" presId="urn:microsoft.com/office/officeart/2005/8/layout/arrow2"/>
    <dgm:cxn modelId="{111F922F-1445-483F-9510-70C206C08582}" type="presParOf" srcId="{A1477F71-2F41-41D2-A423-3618E3D6733C}" destId="{C1D43269-2AEE-4264-9D92-EC31FB449FF0}" srcOrd="2" destOrd="0" presId="urn:microsoft.com/office/officeart/2005/8/layout/arrow2"/>
    <dgm:cxn modelId="{6B2746D8-5891-4A6F-B42F-E454619AF827}" type="presParOf" srcId="{A1477F71-2F41-41D2-A423-3618E3D6733C}" destId="{B48C7088-D350-4AE4-85EA-0F8F19A45CBE}" srcOrd="3" destOrd="0" presId="urn:microsoft.com/office/officeart/2005/8/layout/arrow2"/>
    <dgm:cxn modelId="{C5FE1074-B5C0-4448-BE67-101968A9560E}" type="presParOf" srcId="{A1477F71-2F41-41D2-A423-3618E3D6733C}" destId="{B9F43D1D-1F88-4DD4-AC5D-E3D41FB48244}" srcOrd="4" destOrd="0" presId="urn:microsoft.com/office/officeart/2005/8/layout/arrow2"/>
    <dgm:cxn modelId="{E64ED350-60FA-411C-A94F-D44CB314B450}" type="presParOf" srcId="{A1477F71-2F41-41D2-A423-3618E3D6733C}" destId="{63672632-DE02-4CAC-9D7D-5AB8A6AA39FC}" srcOrd="5" destOrd="0" presId="urn:microsoft.com/office/officeart/2005/8/layout/arrow2"/>
    <dgm:cxn modelId="{B7CF1AA0-5A8A-4AE8-9EBC-7435D7169377}" type="presParOf" srcId="{A1477F71-2F41-41D2-A423-3618E3D6733C}" destId="{29F15239-032E-4823-9739-51C00BC15943}" srcOrd="6" destOrd="0" presId="urn:microsoft.com/office/officeart/2005/8/layout/arrow2"/>
    <dgm:cxn modelId="{7D5C2F88-2919-4F0B-8F69-ADA0DCF4F9C7}" type="presParOf" srcId="{A1477F71-2F41-41D2-A423-3618E3D6733C}" destId="{AA2EB3BD-E793-42B8-81C2-2AC91AC2874F}"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0DCF6-8152-4607-8BC9-525804702F0E}">
      <dsp:nvSpPr>
        <dsp:cNvPr id="0" name=""/>
        <dsp:cNvSpPr/>
      </dsp:nvSpPr>
      <dsp:spPr>
        <a:xfrm>
          <a:off x="-9" y="0"/>
          <a:ext cx="8596576" cy="379348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3E9230-25B8-413C-86E5-48C32B3EEAED}">
      <dsp:nvSpPr>
        <dsp:cNvPr id="0" name=""/>
        <dsp:cNvSpPr/>
      </dsp:nvSpPr>
      <dsp:spPr>
        <a:xfrm flipV="1">
          <a:off x="1174080" y="2604762"/>
          <a:ext cx="45720" cy="457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6E908-922E-48DC-8177-72CE845DA100}">
      <dsp:nvSpPr>
        <dsp:cNvPr id="0" name=""/>
        <dsp:cNvSpPr/>
      </dsp:nvSpPr>
      <dsp:spPr>
        <a:xfrm>
          <a:off x="1999709" y="3008743"/>
          <a:ext cx="2558249" cy="281959"/>
        </a:xfrm>
        <a:prstGeom prst="rect">
          <a:avLst/>
        </a:prstGeom>
        <a:solidFill>
          <a:schemeClr val="tx1">
            <a:alpha val="22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3971" tIns="0" rIns="0" bIns="0" numCol="1" spcCol="1270" anchor="t" anchorCtr="0">
          <a:noAutofit/>
        </a:bodyPr>
        <a:lstStyle/>
        <a:p>
          <a:pPr marL="0" lvl="0" indent="0" algn="ctr" defTabSz="889000">
            <a:lnSpc>
              <a:spcPct val="90000"/>
            </a:lnSpc>
            <a:spcBef>
              <a:spcPct val="0"/>
            </a:spcBef>
            <a:buNone/>
          </a:pPr>
          <a:r>
            <a:rPr lang="en-US" sz="2000" b="0" kern="1200" dirty="0">
              <a:solidFill>
                <a:schemeClr val="bg2"/>
              </a:solidFill>
              <a:latin typeface="Cambria" panose="02040503050406030204" pitchFamily="18" charset="0"/>
              <a:ea typeface="Cambria" panose="02040503050406030204" pitchFamily="18" charset="0"/>
            </a:rPr>
            <a:t>MSCI UPGRADE</a:t>
          </a:r>
        </a:p>
        <a:p>
          <a:pPr marL="0" lvl="0" indent="0" algn="ctr" defTabSz="889000">
            <a:lnSpc>
              <a:spcPct val="90000"/>
            </a:lnSpc>
            <a:spcBef>
              <a:spcPct val="0"/>
            </a:spcBef>
            <a:spcAft>
              <a:spcPts val="200"/>
            </a:spcAft>
            <a:buNone/>
          </a:pPr>
          <a:r>
            <a:rPr lang="en-US" sz="2000" b="0" kern="1200" dirty="0">
              <a:solidFill>
                <a:schemeClr val="bg2"/>
              </a:solidFill>
              <a:latin typeface="Cambria" panose="02040503050406030204" pitchFamily="18" charset="0"/>
              <a:ea typeface="Cambria" panose="02040503050406030204" pitchFamily="18" charset="0"/>
            </a:rPr>
            <a:t>(August 2021)</a:t>
          </a:r>
          <a:r>
            <a:rPr lang="en-US" sz="2000" kern="1200" dirty="0">
              <a:solidFill>
                <a:schemeClr val="bg2"/>
              </a:solidFill>
              <a:latin typeface="Cambria" panose="02040503050406030204" pitchFamily="18" charset="0"/>
              <a:ea typeface="Cambria" panose="02040503050406030204" pitchFamily="18" charset="0"/>
            </a:rPr>
            <a:t>:</a:t>
          </a:r>
        </a:p>
        <a:p>
          <a:pPr marL="0" lvl="0" indent="0" algn="ctr" defTabSz="889000">
            <a:lnSpc>
              <a:spcPct val="90000"/>
            </a:lnSpc>
            <a:spcBef>
              <a:spcPct val="0"/>
            </a:spcBef>
            <a:buNone/>
          </a:pPr>
          <a:r>
            <a:rPr lang="en-US" sz="1400" b="1" kern="1200" cap="all" baseline="0" dirty="0">
              <a:solidFill>
                <a:schemeClr val="bg1"/>
              </a:solidFill>
              <a:latin typeface="Cambria" panose="02040503050406030204" pitchFamily="18" charset="0"/>
              <a:ea typeface="Cambria" panose="02040503050406030204" pitchFamily="18" charset="0"/>
            </a:rPr>
            <a:t>BBB ESG Rating </a:t>
          </a:r>
        </a:p>
        <a:p>
          <a:pPr marL="0" lvl="0" indent="0" algn="ctr" defTabSz="889000">
            <a:lnSpc>
              <a:spcPct val="90000"/>
            </a:lnSpc>
            <a:spcBef>
              <a:spcPct val="0"/>
            </a:spcBef>
            <a:spcAft>
              <a:spcPct val="35000"/>
            </a:spcAft>
            <a:buNone/>
          </a:pPr>
          <a:r>
            <a:rPr lang="en-US" sz="1400" b="1" kern="1200" cap="all" baseline="0" dirty="0">
              <a:solidFill>
                <a:schemeClr val="bg1"/>
              </a:solidFill>
              <a:latin typeface="Cambria" panose="02040503050406030204" pitchFamily="18" charset="0"/>
              <a:ea typeface="Cambria" panose="02040503050406030204" pitchFamily="18" charset="0"/>
            </a:rPr>
            <a:t> </a:t>
          </a:r>
        </a:p>
      </dsp:txBody>
      <dsp:txXfrm>
        <a:off x="1999709" y="3008743"/>
        <a:ext cx="2558249" cy="281959"/>
      </dsp:txXfrm>
    </dsp:sp>
    <dsp:sp modelId="{C1D43269-2AEE-4264-9D92-EC31FB449FF0}">
      <dsp:nvSpPr>
        <dsp:cNvPr id="0" name=""/>
        <dsp:cNvSpPr/>
      </dsp:nvSpPr>
      <dsp:spPr>
        <a:xfrm>
          <a:off x="3028697" y="1767763"/>
          <a:ext cx="99941" cy="1075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8C7088-D350-4AE4-85EA-0F8F19A45CBE}">
      <dsp:nvSpPr>
        <dsp:cNvPr id="0" name=""/>
        <dsp:cNvSpPr/>
      </dsp:nvSpPr>
      <dsp:spPr>
        <a:xfrm>
          <a:off x="5860033" y="2519409"/>
          <a:ext cx="2736523" cy="1018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46" tIns="0" rIns="0" bIns="0" numCol="1" spcCol="1270" anchor="t" anchorCtr="0">
          <a:noAutofit/>
        </a:bodyPr>
        <a:lstStyle/>
        <a:p>
          <a:pPr marL="0" lvl="0" indent="0" algn="ctr" defTabSz="889000">
            <a:lnSpc>
              <a:spcPct val="90000"/>
            </a:lnSpc>
            <a:spcBef>
              <a:spcPct val="0"/>
            </a:spcBef>
            <a:spcAft>
              <a:spcPts val="200"/>
            </a:spcAft>
            <a:buNone/>
          </a:pPr>
          <a:r>
            <a:rPr lang="en-US" sz="2000" b="0" kern="1200" dirty="0">
              <a:solidFill>
                <a:schemeClr val="bg2"/>
              </a:solidFill>
              <a:latin typeface="Cambria" panose="02040503050406030204" pitchFamily="18" charset="0"/>
              <a:ea typeface="Cambria" panose="02040503050406030204" pitchFamily="18" charset="0"/>
            </a:rPr>
            <a:t>2020 ESG Report (October 2021):</a:t>
          </a:r>
        </a:p>
        <a:p>
          <a:pPr marL="0" lvl="0" indent="0" algn="ctr" defTabSz="889000">
            <a:lnSpc>
              <a:spcPct val="90000"/>
            </a:lnSpc>
            <a:spcBef>
              <a:spcPct val="0"/>
            </a:spcBef>
            <a:spcAft>
              <a:spcPct val="35000"/>
            </a:spcAft>
            <a:buNone/>
          </a:pPr>
          <a:r>
            <a:rPr lang="en-US" sz="1400" b="1" kern="1200" cap="all" baseline="0" dirty="0">
              <a:solidFill>
                <a:schemeClr val="bg1"/>
              </a:solidFill>
              <a:latin typeface="Cambria" panose="02040503050406030204" pitchFamily="18" charset="0"/>
              <a:ea typeface="Cambria" panose="02040503050406030204" pitchFamily="18" charset="0"/>
            </a:rPr>
            <a:t>Report is expected to drive further ratings            upside</a:t>
          </a:r>
        </a:p>
      </dsp:txBody>
      <dsp:txXfrm>
        <a:off x="5860033" y="2519409"/>
        <a:ext cx="2736523" cy="1018849"/>
      </dsp:txXfrm>
    </dsp:sp>
    <dsp:sp modelId="{B9F43D1D-1F88-4DD4-AC5D-E3D41FB48244}">
      <dsp:nvSpPr>
        <dsp:cNvPr id="0" name=""/>
        <dsp:cNvSpPr/>
      </dsp:nvSpPr>
      <dsp:spPr>
        <a:xfrm>
          <a:off x="4631078" y="1387093"/>
          <a:ext cx="59644" cy="426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72632-DE02-4CAC-9D7D-5AB8A6AA39FC}">
      <dsp:nvSpPr>
        <dsp:cNvPr id="0" name=""/>
        <dsp:cNvSpPr/>
      </dsp:nvSpPr>
      <dsp:spPr>
        <a:xfrm>
          <a:off x="0" y="821088"/>
          <a:ext cx="3119034" cy="467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55" tIns="0" rIns="0" bIns="0" numCol="1" spcCol="1270" anchor="t" anchorCtr="0">
          <a:noAutofit/>
        </a:bodyPr>
        <a:lstStyle/>
        <a:p>
          <a:pPr marL="0" lvl="0" indent="0" algn="ctr" defTabSz="889000">
            <a:lnSpc>
              <a:spcPct val="90000"/>
            </a:lnSpc>
            <a:spcBef>
              <a:spcPct val="0"/>
            </a:spcBef>
            <a:spcAft>
              <a:spcPts val="200"/>
            </a:spcAft>
            <a:buNone/>
          </a:pPr>
          <a:r>
            <a:rPr lang="en-US" sz="2000" kern="1200" dirty="0">
              <a:solidFill>
                <a:schemeClr val="bg2"/>
              </a:solidFill>
              <a:latin typeface="Cambria" panose="02040503050406030204" pitchFamily="18" charset="0"/>
              <a:ea typeface="Cambria" panose="02040503050406030204" pitchFamily="18" charset="0"/>
            </a:rPr>
            <a:t>Project Canary (July 2021):</a:t>
          </a:r>
        </a:p>
        <a:p>
          <a:pPr marL="0" lvl="0" indent="0" algn="ctr" defTabSz="889000">
            <a:lnSpc>
              <a:spcPct val="90000"/>
            </a:lnSpc>
            <a:spcBef>
              <a:spcPct val="0"/>
            </a:spcBef>
            <a:spcAft>
              <a:spcPct val="35000"/>
            </a:spcAft>
            <a:buNone/>
          </a:pPr>
          <a:r>
            <a:rPr lang="en-US" sz="1400" b="1" kern="1200" cap="all" baseline="0" dirty="0">
              <a:solidFill>
                <a:schemeClr val="bg1"/>
              </a:solidFill>
              <a:latin typeface="Cambria" panose="02040503050406030204" pitchFamily="18" charset="0"/>
              <a:ea typeface="Cambria" panose="02040503050406030204" pitchFamily="18" charset="0"/>
            </a:rPr>
            <a:t>Announced Pilot to Pursue Responsibly  sourced gas certification</a:t>
          </a:r>
        </a:p>
      </dsp:txBody>
      <dsp:txXfrm>
        <a:off x="0" y="821088"/>
        <a:ext cx="3119034" cy="467209"/>
      </dsp:txXfrm>
    </dsp:sp>
    <dsp:sp modelId="{29F15239-032E-4823-9739-51C00BC15943}">
      <dsp:nvSpPr>
        <dsp:cNvPr id="0" name=""/>
        <dsp:cNvSpPr/>
      </dsp:nvSpPr>
      <dsp:spPr>
        <a:xfrm flipH="1">
          <a:off x="7346278" y="1032982"/>
          <a:ext cx="48799" cy="81145"/>
        </a:xfrm>
        <a:prstGeom prst="ellips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2EB3BD-E793-42B8-81C2-2AC91AC2874F}">
      <dsp:nvSpPr>
        <dsp:cNvPr id="0" name=""/>
        <dsp:cNvSpPr/>
      </dsp:nvSpPr>
      <dsp:spPr>
        <a:xfrm>
          <a:off x="5694279" y="1073555"/>
          <a:ext cx="1274609" cy="2719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346" tIns="0" rIns="0" bIns="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5694279" y="1073555"/>
        <a:ext cx="1274609" cy="271992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72" tIns="46536" rIns="93072" bIns="46536" rtlCol="0"/>
          <a:lstStyle>
            <a:lvl1pPr algn="l">
              <a:defRPr sz="1300"/>
            </a:lvl1pPr>
          </a:lstStyle>
          <a:p>
            <a:endParaRPr lang="en-US"/>
          </a:p>
        </p:txBody>
      </p:sp>
      <p:sp>
        <p:nvSpPr>
          <p:cNvPr id="3" name="Date Placeholder 2"/>
          <p:cNvSpPr>
            <a:spLocks noGrp="1"/>
          </p:cNvSpPr>
          <p:nvPr>
            <p:ph type="dt" idx="1"/>
          </p:nvPr>
        </p:nvSpPr>
        <p:spPr>
          <a:xfrm>
            <a:off x="3970936" y="0"/>
            <a:ext cx="3037840" cy="464820"/>
          </a:xfrm>
          <a:prstGeom prst="rect">
            <a:avLst/>
          </a:prstGeom>
        </p:spPr>
        <p:txBody>
          <a:bodyPr vert="horz" lIns="93072" tIns="46536" rIns="93072" bIns="46536" rtlCol="0"/>
          <a:lstStyle>
            <a:lvl1pPr algn="r">
              <a:defRPr sz="1300"/>
            </a:lvl1pPr>
          </a:lstStyle>
          <a:p>
            <a:fld id="{DE0FFBD2-A681-4405-8248-1531C36886D0}" type="datetimeFigureOut">
              <a:rPr lang="en-US" smtClean="0"/>
              <a:t>2/8/2022</a:t>
            </a:fld>
            <a:endParaRPr lang="en-US"/>
          </a:p>
        </p:txBody>
      </p:sp>
      <p:sp>
        <p:nvSpPr>
          <p:cNvPr id="4" name="Slide Image Placeholder 3"/>
          <p:cNvSpPr>
            <a:spLocks noGrp="1" noRot="1" noChangeAspect="1"/>
          </p:cNvSpPr>
          <p:nvPr>
            <p:ph type="sldImg" idx="2"/>
          </p:nvPr>
        </p:nvSpPr>
        <p:spPr>
          <a:xfrm>
            <a:off x="1181100" y="695325"/>
            <a:ext cx="4649788" cy="3486150"/>
          </a:xfrm>
          <a:prstGeom prst="rect">
            <a:avLst/>
          </a:prstGeom>
          <a:noFill/>
          <a:ln w="12700">
            <a:solidFill>
              <a:prstClr val="black"/>
            </a:solidFill>
          </a:ln>
        </p:spPr>
        <p:txBody>
          <a:bodyPr vert="horz" lIns="93072" tIns="46536" rIns="93072" bIns="4653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072" tIns="46536" rIns="93072" bIns="465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072" tIns="46536" rIns="93072" bIns="46536" rtlCol="0" anchor="b"/>
          <a:lstStyle>
            <a:lvl1pPr algn="l">
              <a:defRPr sz="1300"/>
            </a:lvl1pPr>
          </a:lstStyle>
          <a:p>
            <a:endParaRPr lang="en-US"/>
          </a:p>
        </p:txBody>
      </p:sp>
      <p:sp>
        <p:nvSpPr>
          <p:cNvPr id="7" name="Slide Number Placeholder 6"/>
          <p:cNvSpPr>
            <a:spLocks noGrp="1"/>
          </p:cNvSpPr>
          <p:nvPr>
            <p:ph type="sldNum" sz="quarter" idx="5"/>
          </p:nvPr>
        </p:nvSpPr>
        <p:spPr>
          <a:xfrm>
            <a:off x="3970936" y="8829967"/>
            <a:ext cx="3037840" cy="464820"/>
          </a:xfrm>
          <a:prstGeom prst="rect">
            <a:avLst/>
          </a:prstGeom>
        </p:spPr>
        <p:txBody>
          <a:bodyPr vert="horz" lIns="93072" tIns="46536" rIns="93072" bIns="46536" rtlCol="0" anchor="b"/>
          <a:lstStyle>
            <a:lvl1pPr algn="r">
              <a:defRPr sz="1300"/>
            </a:lvl1pPr>
          </a:lstStyle>
          <a:p>
            <a:fld id="{8153EAAC-5FEB-4DB9-BF8D-9808B3599A6F}" type="slidenum">
              <a:rPr lang="en-US" smtClean="0"/>
              <a:t>‹#›</a:t>
            </a:fld>
            <a:endParaRPr lang="en-US"/>
          </a:p>
        </p:txBody>
      </p:sp>
    </p:spTree>
    <p:extLst>
      <p:ext uri="{BB962C8B-B14F-4D97-AF65-F5344CB8AC3E}">
        <p14:creationId xmlns:p14="http://schemas.microsoft.com/office/powerpoint/2010/main" val="155845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5AE11-F831-47CB-B91D-89B7202BF6E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7435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81351">
              <a:defRPr/>
            </a:pPr>
            <a:fld id="{8153EAAC-5FEB-4DB9-BF8D-9808B3599A6F}" type="slidenum">
              <a:rPr lang="en-US">
                <a:solidFill>
                  <a:prstClr val="black"/>
                </a:solidFill>
                <a:latin typeface="Calibri"/>
              </a:rPr>
              <a:pPr defTabSz="881351">
                <a:defRPr/>
              </a:pPr>
              <a:t>12</a:t>
            </a:fld>
            <a:endParaRPr lang="en-US">
              <a:solidFill>
                <a:prstClr val="black"/>
              </a:solidFill>
              <a:latin typeface="Calibri"/>
            </a:endParaRPr>
          </a:p>
        </p:txBody>
      </p:sp>
    </p:spTree>
    <p:extLst>
      <p:ext uri="{BB962C8B-B14F-4D97-AF65-F5344CB8AC3E}">
        <p14:creationId xmlns:p14="http://schemas.microsoft.com/office/powerpoint/2010/main" val="2078841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1545">
              <a:defRPr/>
            </a:pPr>
            <a:fld id="{4390E160-BEE2-4060-9A40-ABB459E5ABC1}" type="slidenum">
              <a:rPr lang="en-US" smtClean="0">
                <a:solidFill>
                  <a:prstClr val="black"/>
                </a:solidFill>
              </a:rPr>
              <a:pPr defTabSz="901545">
                <a:defRPr/>
              </a:pPr>
              <a:t>14</a:t>
            </a:fld>
            <a:endParaRPr lang="en-US" dirty="0">
              <a:solidFill>
                <a:prstClr val="black"/>
              </a:solidFill>
            </a:endParaRPr>
          </a:p>
        </p:txBody>
      </p:sp>
    </p:spTree>
    <p:extLst>
      <p:ext uri="{BB962C8B-B14F-4D97-AF65-F5344CB8AC3E}">
        <p14:creationId xmlns:p14="http://schemas.microsoft.com/office/powerpoint/2010/main" val="239219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D5DD7-128B-4085-B749-CE7C7C6CF82B}"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27980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1545">
              <a:defRPr/>
            </a:pPr>
            <a:fld id="{BA4D5DD7-128B-4085-B749-CE7C7C6CF82B}" type="slidenum">
              <a:rPr lang="en-US" smtClean="0">
                <a:solidFill>
                  <a:prstClr val="black"/>
                </a:solidFill>
              </a:rPr>
              <a:pPr defTabSz="901545">
                <a:defRPr/>
              </a:pPr>
              <a:t>4</a:t>
            </a:fld>
            <a:endParaRPr lang="en-US" dirty="0">
              <a:solidFill>
                <a:prstClr val="black"/>
              </a:solidFill>
            </a:endParaRPr>
          </a:p>
        </p:txBody>
      </p:sp>
    </p:spTree>
    <p:extLst>
      <p:ext uri="{BB962C8B-B14F-4D97-AF65-F5344CB8AC3E}">
        <p14:creationId xmlns:p14="http://schemas.microsoft.com/office/powerpoint/2010/main" val="378056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pPr defTabSz="914096"/>
            <a:fld id="{775E703E-51BC-4B2A-B35A-99430091E70A}" type="slidenum">
              <a:rPr lang="en-US" smtClean="0">
                <a:solidFill>
                  <a:prstClr val="black"/>
                </a:solidFill>
              </a:rPr>
              <a:pPr defTabSz="914096"/>
              <a:t>5</a:t>
            </a:fld>
            <a:endParaRPr lang="en-US" dirty="0">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120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D5DD7-128B-4085-B749-CE7C7C6CF82B}"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78699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4D5DD7-128B-4085-B749-CE7C7C6CF82B}" type="slidenum">
              <a:rPr lang="en-US">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033503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a:p>
          <a:p>
            <a:endParaRPr lang="en-US" u="sng" baseline="0" dirty="0"/>
          </a:p>
          <a:p>
            <a:r>
              <a:rPr lang="en-US" dirty="0"/>
              <a:t>Average lateral length per well represents average</a:t>
            </a:r>
            <a:r>
              <a:rPr lang="en-US" baseline="0" dirty="0"/>
              <a:t> drilled lateral length.</a:t>
            </a:r>
            <a:endParaRPr lang="en-US" dirty="0"/>
          </a:p>
        </p:txBody>
      </p:sp>
      <p:sp>
        <p:nvSpPr>
          <p:cNvPr id="4" name="Slide Number Placeholder 3"/>
          <p:cNvSpPr>
            <a:spLocks noGrp="1"/>
          </p:cNvSpPr>
          <p:nvPr>
            <p:ph type="sldNum" sz="quarter" idx="10"/>
          </p:nvPr>
        </p:nvSpPr>
        <p:spPr/>
        <p:txBody>
          <a:bodyPr/>
          <a:lstStyle/>
          <a:p>
            <a:pPr defTabSz="988021">
              <a:defRPr/>
            </a:pPr>
            <a:fld id="{8D1B6517-A4B7-409D-9403-FDE953B12692}" type="slidenum">
              <a:rPr lang="en-US" sz="1400">
                <a:solidFill>
                  <a:prstClr val="black"/>
                </a:solidFill>
                <a:latin typeface="Calibri"/>
              </a:rPr>
              <a:pPr defTabSz="988021">
                <a:defRPr/>
              </a:pPr>
              <a:t>9</a:t>
            </a:fld>
            <a:endParaRPr lang="en-US" sz="1400">
              <a:solidFill>
                <a:prstClr val="black"/>
              </a:solidFill>
              <a:latin typeface="Calibri"/>
            </a:endParaRPr>
          </a:p>
        </p:txBody>
      </p:sp>
    </p:spTree>
    <p:extLst>
      <p:ext uri="{BB962C8B-B14F-4D97-AF65-F5344CB8AC3E}">
        <p14:creationId xmlns:p14="http://schemas.microsoft.com/office/powerpoint/2010/main" val="92994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88021">
              <a:defRPr/>
            </a:pPr>
            <a:fld id="{8153EAAC-5FEB-4DB9-BF8D-9808B3599A6F}" type="slidenum">
              <a:rPr lang="en-US" sz="1400">
                <a:solidFill>
                  <a:prstClr val="black"/>
                </a:solidFill>
                <a:latin typeface="Calibri"/>
              </a:rPr>
              <a:pPr defTabSz="988021">
                <a:defRPr/>
              </a:pPr>
              <a:t>10</a:t>
            </a:fld>
            <a:endParaRPr lang="en-US" sz="1400">
              <a:solidFill>
                <a:prstClr val="black"/>
              </a:solidFill>
              <a:latin typeface="Calibri"/>
            </a:endParaRPr>
          </a:p>
        </p:txBody>
      </p:sp>
    </p:spTree>
    <p:extLst>
      <p:ext uri="{BB962C8B-B14F-4D97-AF65-F5344CB8AC3E}">
        <p14:creationId xmlns:p14="http://schemas.microsoft.com/office/powerpoint/2010/main" val="428708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81351">
              <a:defRPr/>
            </a:pPr>
            <a:fld id="{8153EAAC-5FEB-4DB9-BF8D-9808B3599A6F}" type="slidenum">
              <a:rPr lang="en-US">
                <a:solidFill>
                  <a:prstClr val="black"/>
                </a:solidFill>
                <a:latin typeface="Calibri"/>
              </a:rPr>
              <a:pPr defTabSz="881351">
                <a:defRPr/>
              </a:pPr>
              <a:t>11</a:t>
            </a:fld>
            <a:endParaRPr lang="en-US">
              <a:solidFill>
                <a:prstClr val="black"/>
              </a:solidFill>
              <a:latin typeface="Calibri"/>
            </a:endParaRPr>
          </a:p>
        </p:txBody>
      </p:sp>
    </p:spTree>
    <p:extLst>
      <p:ext uri="{BB962C8B-B14F-4D97-AF65-F5344CB8AC3E}">
        <p14:creationId xmlns:p14="http://schemas.microsoft.com/office/powerpoint/2010/main" val="394869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6" name="Rectangle 25"/>
          <p:cNvSpPr/>
          <p:nvPr userDrawn="1"/>
        </p:nvSpPr>
        <p:spPr>
          <a:xfrm>
            <a:off x="0" y="0"/>
            <a:ext cx="9144000" cy="6858000"/>
          </a:xfrm>
          <a:prstGeom prst="rect">
            <a:avLst/>
          </a:prstGeom>
          <a:gradFill flip="none" rotWithShape="1">
            <a:gsLst>
              <a:gs pos="0">
                <a:srgbClr val="9AB1A7"/>
              </a:gs>
              <a:gs pos="35000">
                <a:srgbClr val="C3CFC9"/>
              </a:gs>
              <a:gs pos="80000">
                <a:srgbClr val="FFFFFF"/>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4669104" y="1196272"/>
            <a:ext cx="4017696" cy="762000"/>
          </a:xfrm>
        </p:spPr>
        <p:txBody>
          <a:bodyPr/>
          <a:lstStyle>
            <a:lvl1pPr algn="r">
              <a:defRPr sz="3200" b="0">
                <a:solidFill>
                  <a:schemeClr val="accent2"/>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4669104" y="2415472"/>
            <a:ext cx="4017696" cy="1295400"/>
          </a:xfrm>
        </p:spPr>
        <p:txBody>
          <a:bodyPr>
            <a:normAutofit/>
          </a:bodyPr>
          <a:lstStyle>
            <a:lvl1pPr marL="0" indent="0" algn="r">
              <a:buNone/>
              <a:defRPr sz="2000" cap="all" spc="150" normalizeH="0" baseline="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4C80107-3A56-45C0-80E8-A07CD6147EF0}" type="datetime1">
              <a:rPr lang="en-US" smtClean="0">
                <a:solidFill>
                  <a:srgbClr val="FFFFFF"/>
                </a:solidFill>
              </a:rPr>
              <a:t>2/8/2022</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lvl1pPr>
              <a:defRPr sz="1800">
                <a:solidFill>
                  <a:schemeClr val="bg1"/>
                </a:solidFill>
              </a:defRPr>
            </a:lvl1pPr>
          </a:lstStyle>
          <a:p>
            <a:fld id="{8ED25900-9283-420C-99A2-720FB5D4B1D3}" type="slidenum">
              <a:rPr lang="en-US" smtClean="0"/>
              <a:pPr/>
              <a:t>‹#›</a:t>
            </a:fld>
            <a:endParaRPr lang="en-US" dirty="0"/>
          </a:p>
        </p:txBody>
      </p:sp>
      <p:cxnSp>
        <p:nvCxnSpPr>
          <p:cNvPr id="29" name="Straight Connector 28"/>
          <p:cNvCxnSpPr/>
          <p:nvPr userDrawn="1"/>
        </p:nvCxnSpPr>
        <p:spPr>
          <a:xfrm>
            <a:off x="685800" y="2034472"/>
            <a:ext cx="84582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28600" y="2034472"/>
            <a:ext cx="457200" cy="30480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685800" y="2110672"/>
            <a:ext cx="84582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28600" y="2110672"/>
            <a:ext cx="457200" cy="30480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103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17"/>
          <p:cNvGrpSpPr/>
          <p:nvPr userDrawn="1"/>
        </p:nvGrpSpPr>
        <p:grpSpPr>
          <a:xfrm>
            <a:off x="0" y="0"/>
            <a:ext cx="9144000" cy="457200"/>
            <a:chOff x="0" y="0"/>
            <a:chExt cx="9144000" cy="45720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6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grpSp>
        <p:grpSp>
          <p:nvGrpSpPr>
            <p:cNvPr id="13" name="Group 12"/>
            <p:cNvGrpSpPr>
              <a:grpSpLocks noChangeAspect="1"/>
            </p:cNvGrpSpPr>
            <p:nvPr userDrawn="1"/>
          </p:nvGrpSpPr>
          <p:grpSpPr>
            <a:xfrm>
              <a:off x="8305800" y="76200"/>
              <a:ext cx="733443" cy="283582"/>
              <a:chOff x="6169196" y="4084370"/>
              <a:chExt cx="2419852" cy="859386"/>
            </a:xfrm>
          </p:grpSpPr>
          <p:pic>
            <p:nvPicPr>
              <p:cNvPr id="14" name="Picture 13"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5" name="Picture 14"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933BC7D6-0DF7-48CF-A238-825DDCF0EDB3}" type="datetime1">
              <a:rPr lang="en-US" smtClean="0">
                <a:solidFill>
                  <a:srgbClr val="FFFFFF"/>
                </a:solidFill>
              </a:rPr>
              <a:pPr/>
              <a:t>2/8/2022</a:t>
            </a:fld>
            <a:endParaRPr lang="en-US">
              <a:solidFill>
                <a:srgbClr val="FFFFFF"/>
              </a:solidFill>
            </a:endParaRPr>
          </a:p>
        </p:txBody>
      </p:sp>
      <p:sp>
        <p:nvSpPr>
          <p:cNvPr id="5" name="Footer Placeholder 4"/>
          <p:cNvSpPr>
            <a:spLocks noGrp="1"/>
          </p:cNvSpPr>
          <p:nvPr userDrawn="1">
            <p:ph type="ftr" sz="quarter" idx="11"/>
          </p:nvPr>
        </p:nvSpPr>
        <p:spPr>
          <a:xfrm>
            <a:off x="152400" y="6629400"/>
            <a:ext cx="2895600" cy="228600"/>
          </a:xfrm>
        </p:spPr>
        <p:txBody>
          <a:bodyPr/>
          <a:lstStyle/>
          <a:p>
            <a:endParaRPr lang="en-US" dirty="0">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sp>
        <p:nvSpPr>
          <p:cNvPr id="16"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100" cap="all" spc="0" baseline="0">
                <a:solidFill>
                  <a:schemeClr val="bg1"/>
                </a:solidFill>
              </a:defRPr>
            </a:lvl1pPr>
            <a:lvl2pPr>
              <a:defRPr sz="1200"/>
            </a:lvl2pPr>
            <a:lvl3pPr>
              <a:defRPr sz="1100"/>
            </a:lvl3pPr>
            <a:lvl4pPr>
              <a:defRPr sz="1100"/>
            </a:lvl4pPr>
            <a:lvl5pPr>
              <a:defRPr sz="1100"/>
            </a:lvl5pPr>
          </a:lstStyle>
          <a:p>
            <a:pPr lvl="0"/>
            <a:r>
              <a:rPr lang="en-US" dirty="0"/>
              <a:t>| Click to edit Master text styles |</a:t>
            </a:r>
          </a:p>
        </p:txBody>
      </p:sp>
    </p:spTree>
    <p:extLst>
      <p:ext uri="{BB962C8B-B14F-4D97-AF65-F5344CB8AC3E}">
        <p14:creationId xmlns:p14="http://schemas.microsoft.com/office/powerpoint/2010/main" val="65694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gradFill flip="none" rotWithShape="1">
            <a:gsLst>
              <a:gs pos="0">
                <a:srgbClr val="9AB1A7"/>
              </a:gs>
              <a:gs pos="35000">
                <a:srgbClr val="C3CFC9"/>
              </a:gs>
              <a:gs pos="80000">
                <a:srgbClr val="FFFFFF"/>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0159" tIns="45085" rIns="90159" bIns="45085" rtlCol="0" anchor="ctr"/>
          <a:lstStyle/>
          <a:p>
            <a:pPr algn="ctr" defTabSz="901584"/>
            <a:endParaRPr lang="en-US">
              <a:solidFill>
                <a:srgbClr val="FFFFFF"/>
              </a:solidFill>
            </a:endParaRPr>
          </a:p>
        </p:txBody>
      </p:sp>
      <p:grpSp>
        <p:nvGrpSpPr>
          <p:cNvPr id="8" name="Group 7"/>
          <p:cNvGrpSpPr/>
          <p:nvPr userDrawn="1"/>
        </p:nvGrpSpPr>
        <p:grpSpPr>
          <a:xfrm>
            <a:off x="228600" y="3886200"/>
            <a:ext cx="8915400" cy="381000"/>
            <a:chOff x="228600" y="4572000"/>
            <a:chExt cx="8915400" cy="381000"/>
          </a:xfrm>
        </p:grpSpPr>
        <p:cxnSp>
          <p:nvCxnSpPr>
            <p:cNvPr id="9" name="Straight Connector 8"/>
            <p:cNvCxnSpPr/>
            <p:nvPr userDrawn="1"/>
          </p:nvCxnSpPr>
          <p:spPr>
            <a:xfrm>
              <a:off x="685800" y="4572000"/>
              <a:ext cx="84582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userDrawn="1"/>
          </p:nvCxnSpPr>
          <p:spPr>
            <a:xfrm flipV="1">
              <a:off x="228600" y="4572000"/>
              <a:ext cx="457200" cy="30480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userDrawn="1"/>
          </p:nvCxnSpPr>
          <p:spPr>
            <a:xfrm>
              <a:off x="685800" y="4648200"/>
              <a:ext cx="84582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userDrawn="1"/>
          </p:nvCxnSpPr>
          <p:spPr>
            <a:xfrm flipV="1">
              <a:off x="228600" y="4648200"/>
              <a:ext cx="457200" cy="304800"/>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2" name="Title 1"/>
          <p:cNvSpPr>
            <a:spLocks noGrp="1"/>
          </p:cNvSpPr>
          <p:nvPr>
            <p:ph type="title"/>
          </p:nvPr>
        </p:nvSpPr>
        <p:spPr>
          <a:xfrm>
            <a:off x="914400" y="2362321"/>
            <a:ext cx="7772400" cy="1362075"/>
          </a:xfrm>
        </p:spPr>
        <p:txBody>
          <a:bodyPr anchor="b"/>
          <a:lstStyle>
            <a:lvl1pPr algn="r">
              <a:defRPr sz="4000" b="0" cap="none" baseline="0">
                <a:solidFill>
                  <a:schemeClr val="bg1"/>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914400" y="4180114"/>
            <a:ext cx="7772400" cy="1500187"/>
          </a:xfrm>
        </p:spPr>
        <p:txBody>
          <a:bodyPr anchor="t">
            <a:normAutofit/>
          </a:bodyPr>
          <a:lstStyle>
            <a:lvl1pPr marL="0" indent="0" algn="r">
              <a:buNone/>
              <a:defRPr sz="2400" cap="all" spc="150" baseline="0">
                <a:solidFill>
                  <a:schemeClr val="bg1"/>
                </a:solidFill>
                <a:effectLst>
                  <a:outerShdw blurRad="38100" dist="38100" dir="2700000" algn="tl">
                    <a:srgbClr val="000000">
                      <a:alpha val="43137"/>
                    </a:srgbClr>
                  </a:outerShdw>
                </a:effectLst>
              </a:defRPr>
            </a:lvl1pPr>
            <a:lvl2pPr marL="450795" indent="0">
              <a:buNone/>
              <a:defRPr sz="1800">
                <a:solidFill>
                  <a:schemeClr val="tx1">
                    <a:tint val="75000"/>
                  </a:schemeClr>
                </a:solidFill>
              </a:defRPr>
            </a:lvl2pPr>
            <a:lvl3pPr marL="901584" indent="0">
              <a:buNone/>
              <a:defRPr sz="1600">
                <a:solidFill>
                  <a:schemeClr val="tx1">
                    <a:tint val="75000"/>
                  </a:schemeClr>
                </a:solidFill>
              </a:defRPr>
            </a:lvl3pPr>
            <a:lvl4pPr marL="1352340" indent="0">
              <a:buNone/>
              <a:defRPr sz="1400">
                <a:solidFill>
                  <a:schemeClr val="tx1">
                    <a:tint val="75000"/>
                  </a:schemeClr>
                </a:solidFill>
              </a:defRPr>
            </a:lvl4pPr>
            <a:lvl5pPr marL="1803114" indent="0">
              <a:buNone/>
              <a:defRPr sz="1400">
                <a:solidFill>
                  <a:schemeClr val="tx1">
                    <a:tint val="75000"/>
                  </a:schemeClr>
                </a:solidFill>
              </a:defRPr>
            </a:lvl5pPr>
            <a:lvl6pPr marL="2253887" indent="0">
              <a:buNone/>
              <a:defRPr sz="1400">
                <a:solidFill>
                  <a:schemeClr val="tx1">
                    <a:tint val="75000"/>
                  </a:schemeClr>
                </a:solidFill>
              </a:defRPr>
            </a:lvl6pPr>
            <a:lvl7pPr marL="2704661" indent="0">
              <a:buNone/>
              <a:defRPr sz="1400">
                <a:solidFill>
                  <a:schemeClr val="tx1">
                    <a:tint val="75000"/>
                  </a:schemeClr>
                </a:solidFill>
              </a:defRPr>
            </a:lvl7pPr>
            <a:lvl8pPr marL="3155439" indent="0">
              <a:buNone/>
              <a:defRPr sz="1400">
                <a:solidFill>
                  <a:schemeClr val="tx1">
                    <a:tint val="75000"/>
                  </a:schemeClr>
                </a:solidFill>
              </a:defRPr>
            </a:lvl8pPr>
            <a:lvl9pPr marL="3606214"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A726F6E-1214-4A11-9DF6-244F91B591BB}" type="datetime1">
              <a:rPr lang="en-US" smtClean="0">
                <a:solidFill>
                  <a:srgbClr val="FFFFFF"/>
                </a:solidFill>
              </a:rPr>
              <a:pPr/>
              <a:t>2/8/2022</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grpSp>
        <p:nvGrpSpPr>
          <p:cNvPr id="17" name="Group 16"/>
          <p:cNvGrpSpPr>
            <a:grpSpLocks noChangeAspect="1"/>
          </p:cNvGrpSpPr>
          <p:nvPr userDrawn="1"/>
        </p:nvGrpSpPr>
        <p:grpSpPr>
          <a:xfrm>
            <a:off x="584369" y="533400"/>
            <a:ext cx="2873389" cy="1110981"/>
            <a:chOff x="6169196" y="4084370"/>
            <a:chExt cx="2419852" cy="859386"/>
          </a:xfrm>
        </p:grpSpPr>
        <p:pic>
          <p:nvPicPr>
            <p:cNvPr id="18" name="Picture 17"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9" name="Picture 1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spTree>
    <p:extLst>
      <p:ext uri="{BB962C8B-B14F-4D97-AF65-F5344CB8AC3E}">
        <p14:creationId xmlns:p14="http://schemas.microsoft.com/office/powerpoint/2010/main" val="260575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6" name="Group 25"/>
          <p:cNvGrpSpPr/>
          <p:nvPr userDrawn="1"/>
        </p:nvGrpSpPr>
        <p:grpSpPr>
          <a:xfrm>
            <a:off x="0" y="0"/>
            <a:ext cx="9144000" cy="457200"/>
            <a:chOff x="0" y="0"/>
            <a:chExt cx="9144000" cy="457200"/>
          </a:xfrm>
        </p:grpSpPr>
        <p:grpSp>
          <p:nvGrpSpPr>
            <p:cNvPr id="27" name="Group 26"/>
            <p:cNvGrpSpPr/>
            <p:nvPr userDrawn="1"/>
          </p:nvGrpSpPr>
          <p:grpSpPr>
            <a:xfrm>
              <a:off x="0" y="0"/>
              <a:ext cx="9144000" cy="457200"/>
              <a:chOff x="0" y="0"/>
              <a:chExt cx="9144000" cy="685800"/>
            </a:xfrm>
          </p:grpSpPr>
          <p:sp>
            <p:nvSpPr>
              <p:cNvPr id="31" name="Rectangle 30"/>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32" name="Chevron 31"/>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33" name="Chevron 32"/>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grpSp>
        <p:grpSp>
          <p:nvGrpSpPr>
            <p:cNvPr id="28" name="Group 27"/>
            <p:cNvGrpSpPr>
              <a:grpSpLocks noChangeAspect="1"/>
            </p:cNvGrpSpPr>
            <p:nvPr userDrawn="1"/>
          </p:nvGrpSpPr>
          <p:grpSpPr>
            <a:xfrm>
              <a:off x="8305800" y="76200"/>
              <a:ext cx="733443" cy="283582"/>
              <a:chOff x="6169196" y="4084370"/>
              <a:chExt cx="2419852" cy="859386"/>
            </a:xfrm>
          </p:grpSpPr>
          <p:pic>
            <p:nvPicPr>
              <p:cNvPr id="29" name="Picture 2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30" name="Picture 29"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Content Placeholder 2"/>
          <p:cNvSpPr>
            <a:spLocks noGrp="1"/>
          </p:cNvSpPr>
          <p:nvPr>
            <p:ph sz="half" idx="1"/>
          </p:nvPr>
        </p:nvSpPr>
        <p:spPr>
          <a:xfrm>
            <a:off x="457200" y="1600253"/>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53"/>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C9B3F18-FC1C-4D30-8633-C71463CAC903}" type="datetime1">
              <a:rPr lang="en-US" smtClean="0">
                <a:solidFill>
                  <a:srgbClr val="FFFFFF"/>
                </a:solidFill>
              </a:rPr>
              <a:pPr/>
              <a:t>2/8/2022</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sp>
        <p:nvSpPr>
          <p:cNvPr id="18" name="Text Placeholder 15"/>
          <p:cNvSpPr>
            <a:spLocks noGrp="1"/>
          </p:cNvSpPr>
          <p:nvPr>
            <p:ph type="body" sz="quarter" idx="13" hasCustomPrompt="1"/>
          </p:nvPr>
        </p:nvSpPr>
        <p:spPr>
          <a:xfrm>
            <a:off x="-1" y="6629400"/>
            <a:ext cx="8869680" cy="228600"/>
          </a:xfrm>
        </p:spPr>
        <p:txBody>
          <a:bodyPr vert="horz" lIns="90159" tIns="45085" rIns="90159" bIns="45085" rtlCol="0" anchor="ctr">
            <a:noAutofit/>
          </a:bodyPr>
          <a:lstStyle>
            <a:lvl1pPr>
              <a:defRPr lang="en-US" sz="1100" cap="all" spc="0" baseline="0" dirty="0">
                <a:solidFill>
                  <a:schemeClr val="bg1"/>
                </a:solidFill>
              </a:defRPr>
            </a:lvl1pPr>
          </a:lstStyle>
          <a:p>
            <a:pPr marL="0" lvl="0" indent="0">
              <a:buNone/>
            </a:pPr>
            <a:r>
              <a:rPr lang="en-US" dirty="0"/>
              <a:t>| Click to edit Master text styles |</a:t>
            </a:r>
          </a:p>
        </p:txBody>
      </p:sp>
      <p:sp>
        <p:nvSpPr>
          <p:cNvPr id="21"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336420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F62692-7796-425E-8737-B73A633A5086}" type="datetime1">
              <a:rPr lang="en-US" smtClean="0">
                <a:solidFill>
                  <a:srgbClr val="FFFFFF"/>
                </a:solidFill>
              </a:rPr>
              <a:pPr/>
              <a:t>2/8/2022</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p>
            <a:fld id="{8ED25900-9283-420C-99A2-720FB5D4B1D3}" type="slidenum">
              <a:rPr lang="en-US" smtClean="0">
                <a:solidFill>
                  <a:srgbClr val="5F6062"/>
                </a:solidFill>
              </a:rPr>
              <a:pPr/>
              <a:t>‹#›</a:t>
            </a:fld>
            <a:endParaRPr lang="en-US" dirty="0">
              <a:solidFill>
                <a:srgbClr val="5F6062"/>
              </a:solidFill>
            </a:endParaRPr>
          </a:p>
        </p:txBody>
      </p:sp>
      <p:sp>
        <p:nvSpPr>
          <p:cNvPr id="16" name="Text Placeholder 15"/>
          <p:cNvSpPr>
            <a:spLocks noGrp="1"/>
          </p:cNvSpPr>
          <p:nvPr>
            <p:ph type="body" sz="quarter" idx="13" hasCustomPrompt="1"/>
          </p:nvPr>
        </p:nvSpPr>
        <p:spPr>
          <a:xfrm>
            <a:off x="-1" y="6629400"/>
            <a:ext cx="8869680" cy="228600"/>
          </a:xfrm>
        </p:spPr>
        <p:txBody>
          <a:bodyPr vert="horz" lIns="90159" tIns="45085" rIns="90159" bIns="45085" rtlCol="0" anchor="ctr">
            <a:noAutofit/>
          </a:bodyPr>
          <a:lstStyle>
            <a:lvl1pPr>
              <a:defRPr lang="en-US" sz="1100" cap="all" spc="0" baseline="0" dirty="0">
                <a:solidFill>
                  <a:schemeClr val="bg1"/>
                </a:solidFill>
              </a:defRPr>
            </a:lvl1pPr>
          </a:lstStyle>
          <a:p>
            <a:pPr marL="0" lvl="0" indent="0">
              <a:buNone/>
            </a:pPr>
            <a:r>
              <a:rPr lang="en-US" dirty="0"/>
              <a:t>| Click to edit Master text styles |</a:t>
            </a:r>
          </a:p>
        </p:txBody>
      </p: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180065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18" name="Group 17"/>
          <p:cNvGrpSpPr/>
          <p:nvPr userDrawn="1"/>
        </p:nvGrpSpPr>
        <p:grpSpPr>
          <a:xfrm>
            <a:off x="0" y="0"/>
            <a:ext cx="9144000" cy="457200"/>
            <a:chOff x="0" y="0"/>
            <a:chExt cx="9144000" cy="45720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grpSp>
        <p:grpSp>
          <p:nvGrpSpPr>
            <p:cNvPr id="13" name="Group 12"/>
            <p:cNvGrpSpPr>
              <a:grpSpLocks noChangeAspect="1"/>
            </p:cNvGrpSpPr>
            <p:nvPr userDrawn="1"/>
          </p:nvGrpSpPr>
          <p:grpSpPr>
            <a:xfrm>
              <a:off x="8305800" y="76200"/>
              <a:ext cx="733443" cy="283582"/>
              <a:chOff x="6169196" y="4084370"/>
              <a:chExt cx="2419852" cy="859386"/>
            </a:xfrm>
          </p:grpSpPr>
          <p:pic>
            <p:nvPicPr>
              <p:cNvPr id="14" name="Picture 13"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5" name="Picture 14"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EEB9F69F-E417-46A2-B04A-B1E043411383}" type="datetime1">
              <a:rPr lang="en-US" smtClean="0">
                <a:solidFill>
                  <a:srgbClr val="FFFFFF"/>
                </a:solidFill>
              </a:rPr>
              <a:pPr/>
              <a:t>2/8/2022</a:t>
            </a:fld>
            <a:endParaRPr lang="en-US">
              <a:solidFill>
                <a:srgbClr val="FFFFFF"/>
              </a:solidFill>
            </a:endParaRPr>
          </a:p>
        </p:txBody>
      </p:sp>
      <p:sp>
        <p:nvSpPr>
          <p:cNvPr id="5" name="Footer Placeholder 4"/>
          <p:cNvSpPr>
            <a:spLocks noGrp="1"/>
          </p:cNvSpPr>
          <p:nvPr userDrawn="1">
            <p:ph type="ftr" sz="quarter" idx="11"/>
          </p:nvPr>
        </p:nvSpPr>
        <p:spPr>
          <a:xfrm>
            <a:off x="0" y="6629400"/>
            <a:ext cx="9144000" cy="228600"/>
          </a:xfrm>
        </p:spPr>
        <p:txBody>
          <a:bodyPr/>
          <a:lstStyle>
            <a:lvl1pPr>
              <a:defRPr lang="en-US" sz="1050" kern="1200" cap="all" spc="0" baseline="0" dirty="0">
                <a:solidFill>
                  <a:schemeClr val="bg1"/>
                </a:solidFill>
                <a:latin typeface="+mj-lt"/>
                <a:ea typeface="+mn-ea"/>
                <a:cs typeface="+mn-cs"/>
              </a:defRPr>
            </a:lvl1pPr>
          </a:lstStyle>
          <a:p>
            <a:pPr>
              <a:spcBef>
                <a:spcPct val="20000"/>
              </a:spcBef>
            </a:pPr>
            <a:endParaRPr>
              <a:solidFill>
                <a:srgbClr val="5F6062"/>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lvl1pPr>
              <a:defRPr sz="1000"/>
            </a:lvl1pPr>
          </a:lstStyle>
          <a:p>
            <a:fld id="{8ED25900-9283-420C-99A2-720FB5D4B1D3}" type="slidenum">
              <a:rPr lang="en-US" smtClean="0">
                <a:solidFill>
                  <a:srgbClr val="5F6062"/>
                </a:solidFill>
              </a:rPr>
              <a:pPr/>
              <a:t>‹#›</a:t>
            </a:fld>
            <a:endParaRPr lang="en-US" dirty="0">
              <a:solidFill>
                <a:srgbClr val="5F6062"/>
              </a:solidFill>
            </a:endParaRPr>
          </a:p>
        </p:txBody>
      </p:sp>
    </p:spTree>
    <p:extLst>
      <p:ext uri="{BB962C8B-B14F-4D97-AF65-F5344CB8AC3E}">
        <p14:creationId xmlns:p14="http://schemas.microsoft.com/office/powerpoint/2010/main" val="375444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1" name="Rectangle 20"/>
          <p:cNvSpPr/>
          <p:nvPr userDrawn="1"/>
        </p:nvSpPr>
        <p:spPr>
          <a:xfrm>
            <a:off x="0" y="6553200"/>
            <a:ext cx="9144000" cy="304800"/>
          </a:xfrm>
          <a:prstGeom prst="rect">
            <a:avLst/>
          </a:prstGeom>
          <a:gradFill flip="none" rotWithShape="1">
            <a:gsLst>
              <a:gs pos="0">
                <a:schemeClr val="bg2"/>
              </a:gs>
              <a:gs pos="49000">
                <a:schemeClr val="bg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933BC7D6-0DF7-48CF-A238-825DDCF0EDB3}" type="datetime1">
              <a:rPr lang="en-US" smtClean="0">
                <a:solidFill>
                  <a:srgbClr val="FFFFFF"/>
                </a:solidFill>
              </a:rPr>
              <a:pPr/>
              <a:t>2/8/2022</a:t>
            </a:fld>
            <a:endParaRPr lang="en-US">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grpSp>
        <p:nvGrpSpPr>
          <p:cNvPr id="13" name="Group 12"/>
          <p:cNvGrpSpPr/>
          <p:nvPr userDrawn="1"/>
        </p:nvGrpSpPr>
        <p:grpSpPr>
          <a:xfrm>
            <a:off x="0" y="0"/>
            <a:ext cx="9144000" cy="457200"/>
            <a:chOff x="0" y="0"/>
            <a:chExt cx="9144000" cy="457200"/>
          </a:xfrm>
        </p:grpSpPr>
        <p:grpSp>
          <p:nvGrpSpPr>
            <p:cNvPr id="14" name="Group 13"/>
            <p:cNvGrpSpPr/>
            <p:nvPr userDrawn="1"/>
          </p:nvGrpSpPr>
          <p:grpSpPr>
            <a:xfrm>
              <a:off x="0" y="0"/>
              <a:ext cx="9144000" cy="457200"/>
              <a:chOff x="0" y="0"/>
              <a:chExt cx="9144000" cy="685800"/>
            </a:xfrm>
          </p:grpSpPr>
          <p:sp>
            <p:nvSpPr>
              <p:cNvPr id="18" name="Rectangle 17"/>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sp>
            <p:nvSpPr>
              <p:cNvPr id="19" name="Chevron 1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sp>
            <p:nvSpPr>
              <p:cNvPr id="20" name="Chevron 1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grpSp>
        <p:grpSp>
          <p:nvGrpSpPr>
            <p:cNvPr id="15" name="Group 14"/>
            <p:cNvGrpSpPr>
              <a:grpSpLocks noChangeAspect="1"/>
            </p:cNvGrpSpPr>
            <p:nvPr userDrawn="1"/>
          </p:nvGrpSpPr>
          <p:grpSpPr>
            <a:xfrm>
              <a:off x="8305800" y="76200"/>
              <a:ext cx="733443" cy="283582"/>
              <a:chOff x="6169196" y="4084370"/>
              <a:chExt cx="2419852" cy="859386"/>
            </a:xfrm>
          </p:grpSpPr>
          <p:pic>
            <p:nvPicPr>
              <p:cNvPr id="16" name="Picture 15"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7" name="Picture 16"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Tree>
    <p:extLst>
      <p:ext uri="{BB962C8B-B14F-4D97-AF65-F5344CB8AC3E}">
        <p14:creationId xmlns:p14="http://schemas.microsoft.com/office/powerpoint/2010/main" val="165092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18" name="Group 17"/>
          <p:cNvGrpSpPr/>
          <p:nvPr userDrawn="1"/>
        </p:nvGrpSpPr>
        <p:grpSpPr>
          <a:xfrm>
            <a:off x="0" y="0"/>
            <a:ext cx="9144000" cy="457200"/>
            <a:chOff x="0" y="0"/>
            <a:chExt cx="9144000" cy="45720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grpSp>
        <p:grpSp>
          <p:nvGrpSpPr>
            <p:cNvPr id="13" name="Group 12"/>
            <p:cNvGrpSpPr>
              <a:grpSpLocks noChangeAspect="1"/>
            </p:cNvGrpSpPr>
            <p:nvPr userDrawn="1"/>
          </p:nvGrpSpPr>
          <p:grpSpPr>
            <a:xfrm>
              <a:off x="8305800" y="76200"/>
              <a:ext cx="733443" cy="283582"/>
              <a:chOff x="6169196" y="4084370"/>
              <a:chExt cx="2419852" cy="859386"/>
            </a:xfrm>
          </p:grpSpPr>
          <p:pic>
            <p:nvPicPr>
              <p:cNvPr id="14" name="Picture 13"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5" name="Picture 14"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933BC7D6-0DF7-48CF-A238-825DDCF0EDB3}" type="datetime1">
              <a:rPr lang="en-US" smtClean="0">
                <a:solidFill>
                  <a:srgbClr val="FFFFFF"/>
                </a:solidFill>
              </a:rPr>
              <a:pPr/>
              <a:t>2/8/2022</a:t>
            </a:fld>
            <a:endParaRPr lang="en-US" dirty="0">
              <a:solidFill>
                <a:srgbClr val="FFFFFF"/>
              </a:solidFill>
            </a:endParaRPr>
          </a:p>
        </p:txBody>
      </p:sp>
      <p:sp>
        <p:nvSpPr>
          <p:cNvPr id="5" name="Footer Placeholder 4"/>
          <p:cNvSpPr>
            <a:spLocks noGrp="1"/>
          </p:cNvSpPr>
          <p:nvPr userDrawn="1">
            <p:ph type="ftr" sz="quarter" idx="11"/>
          </p:nvPr>
        </p:nvSpPr>
        <p:spPr>
          <a:xfrm>
            <a:off x="152400" y="6629400"/>
            <a:ext cx="2895600" cy="228600"/>
          </a:xfrm>
        </p:spPr>
        <p:txBody>
          <a:bodyPr/>
          <a:lstStyle/>
          <a:p>
            <a:endParaRPr lang="en-US" dirty="0">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sp>
        <p:nvSpPr>
          <p:cNvPr id="16"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100" cap="all" spc="0" baseline="0">
                <a:solidFill>
                  <a:schemeClr val="bg1"/>
                </a:solidFill>
              </a:defRPr>
            </a:lvl1pPr>
            <a:lvl2pPr>
              <a:defRPr sz="1200"/>
            </a:lvl2pPr>
            <a:lvl3pPr>
              <a:defRPr sz="1100"/>
            </a:lvl3pPr>
            <a:lvl4pPr>
              <a:defRPr sz="1100"/>
            </a:lvl4pPr>
            <a:lvl5pPr>
              <a:defRPr sz="1100"/>
            </a:lvl5pPr>
          </a:lstStyle>
          <a:p>
            <a:pPr lvl="0"/>
            <a:r>
              <a:rPr lang="en-US" dirty="0"/>
              <a:t>| Click to edit Master text styles |</a:t>
            </a:r>
          </a:p>
        </p:txBody>
      </p:sp>
      <p:cxnSp>
        <p:nvCxnSpPr>
          <p:cNvPr id="17" name="Straight Connector 16"/>
          <p:cNvCxnSpPr/>
          <p:nvPr userDrawn="1"/>
        </p:nvCxnSpPr>
        <p:spPr>
          <a:xfrm>
            <a:off x="0" y="6553200"/>
            <a:ext cx="9144000" cy="0"/>
          </a:xfrm>
          <a:prstGeom prst="line">
            <a:avLst/>
          </a:prstGeom>
          <a:noFill/>
          <a:ln w="3175" cap="flat" cmpd="sng" algn="ctr">
            <a:solidFill>
              <a:srgbClr val="156048">
                <a:shade val="95000"/>
                <a:satMod val="105000"/>
              </a:srgbClr>
            </a:solidFill>
            <a:prstDash val="solid"/>
          </a:ln>
          <a:effectLst>
            <a:outerShdw blurRad="50800" dist="38100" dir="5400000" algn="t" rotWithShape="0">
              <a:prstClr val="black">
                <a:alpha val="40000"/>
              </a:prstClr>
            </a:outerShdw>
          </a:effectLst>
        </p:spPr>
      </p:cxnSp>
    </p:spTree>
    <p:extLst>
      <p:ext uri="{BB962C8B-B14F-4D97-AF65-F5344CB8AC3E}">
        <p14:creationId xmlns:p14="http://schemas.microsoft.com/office/powerpoint/2010/main" val="402715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26" name="Group 25"/>
          <p:cNvGrpSpPr/>
          <p:nvPr userDrawn="1"/>
        </p:nvGrpSpPr>
        <p:grpSpPr>
          <a:xfrm>
            <a:off x="0" y="0"/>
            <a:ext cx="9144000" cy="457200"/>
            <a:chOff x="0" y="0"/>
            <a:chExt cx="9144000" cy="457200"/>
          </a:xfrm>
        </p:grpSpPr>
        <p:grpSp>
          <p:nvGrpSpPr>
            <p:cNvPr id="27" name="Group 26"/>
            <p:cNvGrpSpPr/>
            <p:nvPr userDrawn="1"/>
          </p:nvGrpSpPr>
          <p:grpSpPr>
            <a:xfrm>
              <a:off x="0" y="0"/>
              <a:ext cx="9144000" cy="457200"/>
              <a:chOff x="0" y="0"/>
              <a:chExt cx="9144000" cy="685800"/>
            </a:xfrm>
          </p:grpSpPr>
          <p:sp>
            <p:nvSpPr>
              <p:cNvPr id="31" name="Rectangle 30"/>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sp>
            <p:nvSpPr>
              <p:cNvPr id="32" name="Chevron 31"/>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sp>
            <p:nvSpPr>
              <p:cNvPr id="33" name="Chevron 32"/>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grpSp>
        <p:grpSp>
          <p:nvGrpSpPr>
            <p:cNvPr id="28" name="Group 27"/>
            <p:cNvGrpSpPr>
              <a:grpSpLocks noChangeAspect="1"/>
            </p:cNvGrpSpPr>
            <p:nvPr userDrawn="1"/>
          </p:nvGrpSpPr>
          <p:grpSpPr>
            <a:xfrm>
              <a:off x="8305800" y="76200"/>
              <a:ext cx="733443" cy="283582"/>
              <a:chOff x="6169196" y="4084370"/>
              <a:chExt cx="2419852" cy="859386"/>
            </a:xfrm>
          </p:grpSpPr>
          <p:pic>
            <p:nvPicPr>
              <p:cNvPr id="29" name="Picture 2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30" name="Picture 29"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Content Placeholder 2"/>
          <p:cNvSpPr>
            <a:spLocks noGrp="1"/>
          </p:cNvSpPr>
          <p:nvPr>
            <p:ph sz="half" idx="1"/>
          </p:nvPr>
        </p:nvSpPr>
        <p:spPr>
          <a:xfrm>
            <a:off x="457200" y="1600253"/>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53"/>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C9B3F18-FC1C-4D30-8633-C71463CAC903}" type="datetime1">
              <a:rPr lang="en-US" smtClean="0">
                <a:solidFill>
                  <a:srgbClr val="FFFFFF"/>
                </a:solidFill>
              </a:rPr>
              <a:pPr/>
              <a:t>2/8/2022</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sp>
        <p:nvSpPr>
          <p:cNvPr id="18" name="Text Placeholder 15"/>
          <p:cNvSpPr>
            <a:spLocks noGrp="1"/>
          </p:cNvSpPr>
          <p:nvPr>
            <p:ph type="body" sz="quarter" idx="13" hasCustomPrompt="1"/>
          </p:nvPr>
        </p:nvSpPr>
        <p:spPr>
          <a:xfrm>
            <a:off x="-1" y="6629400"/>
            <a:ext cx="8869680" cy="228600"/>
          </a:xfrm>
        </p:spPr>
        <p:txBody>
          <a:bodyPr vert="horz" lIns="89163" tIns="44588" rIns="89163" bIns="44588" rtlCol="0" anchor="ctr">
            <a:noAutofit/>
          </a:bodyPr>
          <a:lstStyle>
            <a:lvl1pPr>
              <a:defRPr lang="en-US" sz="1100" cap="all" spc="0" baseline="0" dirty="0">
                <a:solidFill>
                  <a:schemeClr val="bg1"/>
                </a:solidFill>
              </a:defRPr>
            </a:lvl1pPr>
          </a:lstStyle>
          <a:p>
            <a:pPr marL="0" lvl="0" indent="0">
              <a:buNone/>
            </a:pPr>
            <a:r>
              <a:rPr lang="en-US" dirty="0"/>
              <a:t>| Click to edit Master text styles |</a:t>
            </a:r>
          </a:p>
        </p:txBody>
      </p:sp>
      <p:sp>
        <p:nvSpPr>
          <p:cNvPr id="21"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410002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20" name="Group 19"/>
          <p:cNvGrpSpPr/>
          <p:nvPr userDrawn="1"/>
        </p:nvGrpSpPr>
        <p:grpSpPr>
          <a:xfrm>
            <a:off x="0" y="0"/>
            <a:ext cx="9144000" cy="457200"/>
            <a:chOff x="0" y="0"/>
            <a:chExt cx="9144000" cy="457200"/>
          </a:xfrm>
        </p:grpSpPr>
        <p:grpSp>
          <p:nvGrpSpPr>
            <p:cNvPr id="21" name="Group 20"/>
            <p:cNvGrpSpPr/>
            <p:nvPr userDrawn="1"/>
          </p:nvGrpSpPr>
          <p:grpSpPr>
            <a:xfrm>
              <a:off x="0" y="0"/>
              <a:ext cx="9144000" cy="457200"/>
              <a:chOff x="0" y="0"/>
              <a:chExt cx="9144000" cy="685800"/>
            </a:xfrm>
          </p:grpSpPr>
          <p:sp>
            <p:nvSpPr>
              <p:cNvPr id="25" name="Rectangle 24"/>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sp>
            <p:nvSpPr>
              <p:cNvPr id="26" name="Chevron 25"/>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sp>
            <p:nvSpPr>
              <p:cNvPr id="27" name="Chevron 26"/>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grpSp>
        <p:grpSp>
          <p:nvGrpSpPr>
            <p:cNvPr id="22" name="Group 21"/>
            <p:cNvGrpSpPr>
              <a:grpSpLocks noChangeAspect="1"/>
            </p:cNvGrpSpPr>
            <p:nvPr userDrawn="1"/>
          </p:nvGrpSpPr>
          <p:grpSpPr>
            <a:xfrm>
              <a:off x="8305800" y="76200"/>
              <a:ext cx="733443" cy="283582"/>
              <a:chOff x="6169196" y="4084370"/>
              <a:chExt cx="2419852" cy="859386"/>
            </a:xfrm>
          </p:grpSpPr>
          <p:pic>
            <p:nvPicPr>
              <p:cNvPr id="23" name="Picture 22"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24" name="Picture 23"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Date Placeholder 2"/>
          <p:cNvSpPr>
            <a:spLocks noGrp="1"/>
          </p:cNvSpPr>
          <p:nvPr>
            <p:ph type="dt" sz="half" idx="10"/>
          </p:nvPr>
        </p:nvSpPr>
        <p:spPr/>
        <p:txBody>
          <a:bodyPr/>
          <a:lstStyle/>
          <a:p>
            <a:fld id="{C0F62692-7796-425E-8737-B73A633A5086}" type="datetime1">
              <a:rPr lang="en-US" smtClean="0">
                <a:solidFill>
                  <a:srgbClr val="FFFFFF"/>
                </a:solidFill>
              </a:rPr>
              <a:pPr/>
              <a:t>2/8/2022</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p>
            <a:fld id="{8ED25900-9283-420C-99A2-720FB5D4B1D3}" type="slidenum">
              <a:rPr lang="en-US" smtClean="0">
                <a:solidFill>
                  <a:srgbClr val="5F6062"/>
                </a:solidFill>
              </a:rPr>
              <a:pPr/>
              <a:t>‹#›</a:t>
            </a:fld>
            <a:endParaRPr lang="en-US" dirty="0">
              <a:solidFill>
                <a:srgbClr val="5F6062"/>
              </a:solidFill>
            </a:endParaRPr>
          </a:p>
        </p:txBody>
      </p:sp>
      <p:sp>
        <p:nvSpPr>
          <p:cNvPr id="16" name="Text Placeholder 15"/>
          <p:cNvSpPr>
            <a:spLocks noGrp="1"/>
          </p:cNvSpPr>
          <p:nvPr>
            <p:ph type="body" sz="quarter" idx="13" hasCustomPrompt="1"/>
          </p:nvPr>
        </p:nvSpPr>
        <p:spPr>
          <a:xfrm>
            <a:off x="-1" y="6629400"/>
            <a:ext cx="8869680" cy="228600"/>
          </a:xfrm>
        </p:spPr>
        <p:txBody>
          <a:bodyPr vert="horz" lIns="89163" tIns="44588" rIns="89163" bIns="44588" rtlCol="0" anchor="ctr">
            <a:noAutofit/>
          </a:bodyPr>
          <a:lstStyle>
            <a:lvl1pPr>
              <a:defRPr lang="en-US" sz="1100" cap="all" spc="0" baseline="0" dirty="0">
                <a:solidFill>
                  <a:schemeClr val="bg1"/>
                </a:solidFill>
              </a:defRPr>
            </a:lvl1pPr>
          </a:lstStyle>
          <a:p>
            <a:pPr marL="0" lvl="0" indent="0">
              <a:buNone/>
            </a:pPr>
            <a:r>
              <a:rPr lang="en-US" dirty="0"/>
              <a:t>| Click to edit Master text styles |</a:t>
            </a:r>
          </a:p>
        </p:txBody>
      </p: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297567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8" name="Group 17"/>
          <p:cNvGrpSpPr/>
          <p:nvPr userDrawn="1"/>
        </p:nvGrpSpPr>
        <p:grpSpPr>
          <a:xfrm>
            <a:off x="0" y="0"/>
            <a:ext cx="9144000" cy="457200"/>
            <a:chOff x="0" y="0"/>
            <a:chExt cx="9144000" cy="45720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89"/>
                <a:endParaRPr lang="en-US">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89"/>
                <a:endParaRPr lang="en-US">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89"/>
                <a:endParaRPr lang="en-US">
                  <a:solidFill>
                    <a:srgbClr val="FFFFFF"/>
                  </a:solidFill>
                </a:endParaRPr>
              </a:p>
            </p:txBody>
          </p:sp>
        </p:grpSp>
        <p:grpSp>
          <p:nvGrpSpPr>
            <p:cNvPr id="13" name="Group 12"/>
            <p:cNvGrpSpPr>
              <a:grpSpLocks noChangeAspect="1"/>
            </p:cNvGrpSpPr>
            <p:nvPr userDrawn="1"/>
          </p:nvGrpSpPr>
          <p:grpSpPr>
            <a:xfrm>
              <a:off x="8305800" y="76200"/>
              <a:ext cx="733443" cy="283582"/>
              <a:chOff x="6169196" y="4084370"/>
              <a:chExt cx="2419852" cy="859386"/>
            </a:xfrm>
          </p:grpSpPr>
          <p:pic>
            <p:nvPicPr>
              <p:cNvPr id="14" name="Picture 13"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5" name="Picture 14"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7EC2052F-1255-41E0-8BA5-DB7B358DA1A7}" type="datetime1">
              <a:rPr lang="en-US" smtClean="0">
                <a:solidFill>
                  <a:srgbClr val="FFFFFF"/>
                </a:solidFill>
              </a:rPr>
              <a:pPr/>
              <a:t>2/8/2022</a:t>
            </a:fld>
            <a:endParaRPr lang="en-US">
              <a:solidFill>
                <a:srgbClr val="FFFFFF"/>
              </a:solidFill>
            </a:endParaRPr>
          </a:p>
        </p:txBody>
      </p:sp>
      <p:sp>
        <p:nvSpPr>
          <p:cNvPr id="5" name="Footer Placeholder 4"/>
          <p:cNvSpPr>
            <a:spLocks noGrp="1"/>
          </p:cNvSpPr>
          <p:nvPr userDrawn="1">
            <p:ph type="ftr" sz="quarter" idx="11"/>
          </p:nvPr>
        </p:nvSpPr>
        <p:spPr>
          <a:xfrm>
            <a:off x="152400" y="6629400"/>
            <a:ext cx="2895600" cy="228600"/>
          </a:xfrm>
        </p:spPr>
        <p:txBody>
          <a:bodyPr/>
          <a:lstStyle/>
          <a:p>
            <a:endParaRPr lang="en-US" dirty="0">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cxnSp>
        <p:nvCxnSpPr>
          <p:cNvPr id="12" name="Straight Connector 11"/>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100" cap="all" spc="0" baseline="0">
                <a:solidFill>
                  <a:schemeClr val="bg1"/>
                </a:solidFill>
              </a:defRPr>
            </a:lvl1pPr>
            <a:lvl2pPr>
              <a:defRPr sz="1200"/>
            </a:lvl2pPr>
            <a:lvl3pPr>
              <a:defRPr sz="1100"/>
            </a:lvl3pPr>
            <a:lvl4pPr>
              <a:defRPr sz="1100"/>
            </a:lvl4pPr>
            <a:lvl5pPr>
              <a:defRPr sz="1100"/>
            </a:lvl5pPr>
          </a:lstStyle>
          <a:p>
            <a:pPr lvl="0"/>
            <a:r>
              <a:rPr lang="en-US" dirty="0"/>
              <a:t>| Click to edit Master text styles |</a:t>
            </a:r>
          </a:p>
        </p:txBody>
      </p:sp>
    </p:spTree>
    <p:extLst>
      <p:ext uri="{BB962C8B-B14F-4D97-AF65-F5344CB8AC3E}">
        <p14:creationId xmlns:p14="http://schemas.microsoft.com/office/powerpoint/2010/main" val="178322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17"/>
          <p:cNvGrpSpPr/>
          <p:nvPr userDrawn="1"/>
        </p:nvGrpSpPr>
        <p:grpSpPr>
          <a:xfrm>
            <a:off x="0" y="0"/>
            <a:ext cx="9144000" cy="457200"/>
            <a:chOff x="0" y="0"/>
            <a:chExt cx="9144000" cy="45720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3" name="Group 12"/>
            <p:cNvGrpSpPr>
              <a:grpSpLocks noChangeAspect="1"/>
            </p:cNvGrpSpPr>
            <p:nvPr userDrawn="1"/>
          </p:nvGrpSpPr>
          <p:grpSpPr>
            <a:xfrm>
              <a:off x="8305800" y="76200"/>
              <a:ext cx="733443" cy="283582"/>
              <a:chOff x="6169196" y="4084370"/>
              <a:chExt cx="2419852" cy="859386"/>
            </a:xfrm>
          </p:grpSpPr>
          <p:pic>
            <p:nvPicPr>
              <p:cNvPr id="14" name="Picture 13"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5" name="Picture 14"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10A453E4-67A3-44CA-999F-15D2CC6DD0CA}" type="datetime1">
              <a:rPr lang="en-US" smtClean="0">
                <a:solidFill>
                  <a:srgbClr val="FFFFFF"/>
                </a:solidFill>
              </a:rPr>
              <a:t>2/8/2022</a:t>
            </a:fld>
            <a:endParaRPr lang="en-US">
              <a:solidFill>
                <a:srgbClr val="FFFFFF"/>
              </a:solidFill>
            </a:endParaRPr>
          </a:p>
        </p:txBody>
      </p:sp>
      <p:sp>
        <p:nvSpPr>
          <p:cNvPr id="5" name="Footer Placeholder 4"/>
          <p:cNvSpPr>
            <a:spLocks noGrp="1"/>
          </p:cNvSpPr>
          <p:nvPr userDrawn="1">
            <p:ph type="ftr" sz="quarter" idx="11"/>
          </p:nvPr>
        </p:nvSpPr>
        <p:spPr>
          <a:xfrm>
            <a:off x="152400" y="6629400"/>
            <a:ext cx="2895600" cy="228600"/>
          </a:xfrm>
        </p:spPr>
        <p:txBody>
          <a:bodyPr/>
          <a:lstStyle/>
          <a:p>
            <a:endParaRPr lang="en-US">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lvl1pPr>
              <a:defRPr sz="1800">
                <a:solidFill>
                  <a:schemeClr val="bg1"/>
                </a:solidFill>
              </a:defRPr>
            </a:lvl1pPr>
          </a:lstStyle>
          <a:p>
            <a:fld id="{8ED25900-9283-420C-99A2-720FB5D4B1D3}" type="slidenum">
              <a:rPr lang="en-US" smtClean="0"/>
              <a:pPr/>
              <a:t>‹#›</a:t>
            </a:fld>
            <a:endParaRPr lang="en-US" dirty="0"/>
          </a:p>
        </p:txBody>
      </p:sp>
      <p:sp>
        <p:nvSpPr>
          <p:cNvPr id="16"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050" cap="all" spc="0" baseline="0">
                <a:solidFill>
                  <a:schemeClr val="bg1"/>
                </a:solidFill>
              </a:defRPr>
            </a:lvl1pPr>
            <a:lvl2pPr>
              <a:defRPr sz="1200"/>
            </a:lvl2pPr>
            <a:lvl3pPr>
              <a:defRPr sz="1100"/>
            </a:lvl3pPr>
            <a:lvl4pPr>
              <a:defRPr sz="1050"/>
            </a:lvl4pPr>
            <a:lvl5pPr>
              <a:defRPr sz="1050"/>
            </a:lvl5pPr>
          </a:lstStyle>
          <a:p>
            <a:pPr lvl="0"/>
            <a:r>
              <a:rPr lang="en-US" dirty="0"/>
              <a:t>| Click to edit Master text styles |</a:t>
            </a:r>
          </a:p>
        </p:txBody>
      </p:sp>
    </p:spTree>
    <p:extLst>
      <p:ext uri="{BB962C8B-B14F-4D97-AF65-F5344CB8AC3E}">
        <p14:creationId xmlns:p14="http://schemas.microsoft.com/office/powerpoint/2010/main" val="272472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grpSp>
        <p:nvGrpSpPr>
          <p:cNvPr id="26" name="Group 25"/>
          <p:cNvGrpSpPr/>
          <p:nvPr userDrawn="1"/>
        </p:nvGrpSpPr>
        <p:grpSpPr>
          <a:xfrm>
            <a:off x="0" y="0"/>
            <a:ext cx="9144000" cy="457200"/>
            <a:chOff x="0" y="0"/>
            <a:chExt cx="9144000" cy="457200"/>
          </a:xfrm>
        </p:grpSpPr>
        <p:grpSp>
          <p:nvGrpSpPr>
            <p:cNvPr id="27" name="Group 26"/>
            <p:cNvGrpSpPr/>
            <p:nvPr userDrawn="1"/>
          </p:nvGrpSpPr>
          <p:grpSpPr>
            <a:xfrm>
              <a:off x="0" y="0"/>
              <a:ext cx="9144000" cy="457200"/>
              <a:chOff x="0" y="0"/>
              <a:chExt cx="9144000" cy="685800"/>
            </a:xfrm>
          </p:grpSpPr>
          <p:sp>
            <p:nvSpPr>
              <p:cNvPr id="31" name="Rectangle 30"/>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89"/>
                <a:endParaRPr lang="en-US">
                  <a:solidFill>
                    <a:srgbClr val="FFFFFF"/>
                  </a:solidFill>
                </a:endParaRPr>
              </a:p>
            </p:txBody>
          </p:sp>
          <p:sp>
            <p:nvSpPr>
              <p:cNvPr id="32" name="Chevron 31"/>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89"/>
                <a:endParaRPr lang="en-US">
                  <a:solidFill>
                    <a:srgbClr val="FFFFFF"/>
                  </a:solidFill>
                </a:endParaRPr>
              </a:p>
            </p:txBody>
          </p:sp>
          <p:sp>
            <p:nvSpPr>
              <p:cNvPr id="33" name="Chevron 32"/>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89"/>
                <a:endParaRPr lang="en-US">
                  <a:solidFill>
                    <a:srgbClr val="FFFFFF"/>
                  </a:solidFill>
                </a:endParaRPr>
              </a:p>
            </p:txBody>
          </p:sp>
        </p:grpSp>
        <p:grpSp>
          <p:nvGrpSpPr>
            <p:cNvPr id="28" name="Group 27"/>
            <p:cNvGrpSpPr>
              <a:grpSpLocks noChangeAspect="1"/>
            </p:cNvGrpSpPr>
            <p:nvPr userDrawn="1"/>
          </p:nvGrpSpPr>
          <p:grpSpPr>
            <a:xfrm>
              <a:off x="8305800" y="76200"/>
              <a:ext cx="733443" cy="283582"/>
              <a:chOff x="6169196" y="4084370"/>
              <a:chExt cx="2419852" cy="859386"/>
            </a:xfrm>
          </p:grpSpPr>
          <p:pic>
            <p:nvPicPr>
              <p:cNvPr id="29" name="Picture 2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30" name="Picture 29"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Content Placeholder 2"/>
          <p:cNvSpPr>
            <a:spLocks noGrp="1"/>
          </p:cNvSpPr>
          <p:nvPr>
            <p:ph sz="half" idx="1"/>
          </p:nvPr>
        </p:nvSpPr>
        <p:spPr>
          <a:xfrm>
            <a:off x="457200" y="1600253"/>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53"/>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EB94372-9A85-46BE-95A8-11F9D54E0C21}" type="datetime1">
              <a:rPr lang="en-US" smtClean="0">
                <a:solidFill>
                  <a:srgbClr val="FFFFFF"/>
                </a:solidFill>
              </a:rPr>
              <a:pPr/>
              <a:t>2/8/2022</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cxnSp>
        <p:nvCxnSpPr>
          <p:cNvPr id="13" name="Straight Connector 12"/>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Placeholder 15"/>
          <p:cNvSpPr>
            <a:spLocks noGrp="1"/>
          </p:cNvSpPr>
          <p:nvPr>
            <p:ph type="body" sz="quarter" idx="13" hasCustomPrompt="1"/>
          </p:nvPr>
        </p:nvSpPr>
        <p:spPr>
          <a:xfrm>
            <a:off x="-1" y="6629400"/>
            <a:ext cx="8869680" cy="228600"/>
          </a:xfrm>
        </p:spPr>
        <p:txBody>
          <a:bodyPr vert="horz" lIns="89753" tIns="44883" rIns="89753" bIns="44883" rtlCol="0" anchor="ctr">
            <a:noAutofit/>
          </a:bodyPr>
          <a:lstStyle>
            <a:lvl1pPr>
              <a:defRPr lang="en-US" sz="1100" cap="all" spc="0" baseline="0" dirty="0">
                <a:solidFill>
                  <a:schemeClr val="bg1"/>
                </a:solidFill>
              </a:defRPr>
            </a:lvl1pPr>
          </a:lstStyle>
          <a:p>
            <a:pPr marL="0" lvl="0" indent="0">
              <a:buNone/>
            </a:pPr>
            <a:r>
              <a:rPr lang="en-US" dirty="0"/>
              <a:t>| Click to edit Master text styles |</a:t>
            </a:r>
          </a:p>
        </p:txBody>
      </p:sp>
      <p:sp>
        <p:nvSpPr>
          <p:cNvPr id="21"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422524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pSp>
        <p:nvGrpSpPr>
          <p:cNvPr id="20" name="Group 19"/>
          <p:cNvGrpSpPr/>
          <p:nvPr userDrawn="1"/>
        </p:nvGrpSpPr>
        <p:grpSpPr>
          <a:xfrm>
            <a:off x="0" y="0"/>
            <a:ext cx="9144000" cy="457200"/>
            <a:chOff x="0" y="0"/>
            <a:chExt cx="9144000" cy="457200"/>
          </a:xfrm>
        </p:grpSpPr>
        <p:grpSp>
          <p:nvGrpSpPr>
            <p:cNvPr id="21" name="Group 20"/>
            <p:cNvGrpSpPr/>
            <p:nvPr userDrawn="1"/>
          </p:nvGrpSpPr>
          <p:grpSpPr>
            <a:xfrm>
              <a:off x="0" y="0"/>
              <a:ext cx="9144000" cy="457200"/>
              <a:chOff x="0" y="0"/>
              <a:chExt cx="9144000" cy="685800"/>
            </a:xfrm>
          </p:grpSpPr>
          <p:sp>
            <p:nvSpPr>
              <p:cNvPr id="25" name="Rectangle 24"/>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89"/>
                <a:endParaRPr lang="en-US">
                  <a:solidFill>
                    <a:srgbClr val="FFFFFF"/>
                  </a:solidFill>
                </a:endParaRPr>
              </a:p>
            </p:txBody>
          </p:sp>
          <p:sp>
            <p:nvSpPr>
              <p:cNvPr id="26" name="Chevron 25"/>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89"/>
                <a:endParaRPr lang="en-US">
                  <a:solidFill>
                    <a:srgbClr val="FFFFFF"/>
                  </a:solidFill>
                </a:endParaRPr>
              </a:p>
            </p:txBody>
          </p:sp>
          <p:sp>
            <p:nvSpPr>
              <p:cNvPr id="27" name="Chevron 26"/>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89"/>
                <a:endParaRPr lang="en-US">
                  <a:solidFill>
                    <a:srgbClr val="FFFFFF"/>
                  </a:solidFill>
                </a:endParaRPr>
              </a:p>
            </p:txBody>
          </p:sp>
        </p:grpSp>
        <p:grpSp>
          <p:nvGrpSpPr>
            <p:cNvPr id="22" name="Group 21"/>
            <p:cNvGrpSpPr>
              <a:grpSpLocks noChangeAspect="1"/>
            </p:cNvGrpSpPr>
            <p:nvPr userDrawn="1"/>
          </p:nvGrpSpPr>
          <p:grpSpPr>
            <a:xfrm>
              <a:off x="8305800" y="76200"/>
              <a:ext cx="733443" cy="283582"/>
              <a:chOff x="6169196" y="4084370"/>
              <a:chExt cx="2419852" cy="859386"/>
            </a:xfrm>
          </p:grpSpPr>
          <p:pic>
            <p:nvPicPr>
              <p:cNvPr id="23" name="Picture 22"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24" name="Picture 23"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Date Placeholder 2"/>
          <p:cNvSpPr>
            <a:spLocks noGrp="1"/>
          </p:cNvSpPr>
          <p:nvPr>
            <p:ph type="dt" sz="half" idx="10"/>
          </p:nvPr>
        </p:nvSpPr>
        <p:spPr/>
        <p:txBody>
          <a:bodyPr/>
          <a:lstStyle/>
          <a:p>
            <a:fld id="{23816434-431A-45E4-B50A-156AF95A0BB2}" type="datetime1">
              <a:rPr lang="en-US" smtClean="0">
                <a:solidFill>
                  <a:srgbClr val="FFFFFF"/>
                </a:solidFill>
              </a:rPr>
              <a:pPr/>
              <a:t>2/8/2022</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p>
            <a:fld id="{8ED25900-9283-420C-99A2-720FB5D4B1D3}" type="slidenum">
              <a:rPr lang="en-US" smtClean="0">
                <a:solidFill>
                  <a:srgbClr val="5F6062"/>
                </a:solidFill>
              </a:rPr>
              <a:pPr/>
              <a:t>‹#›</a:t>
            </a:fld>
            <a:endParaRPr lang="en-US" dirty="0">
              <a:solidFill>
                <a:srgbClr val="5F6062"/>
              </a:solidFill>
            </a:endParaRPr>
          </a:p>
        </p:txBody>
      </p:sp>
      <p:cxnSp>
        <p:nvCxnSpPr>
          <p:cNvPr id="11" name="Straight Connector 10"/>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3" hasCustomPrompt="1"/>
          </p:nvPr>
        </p:nvSpPr>
        <p:spPr>
          <a:xfrm>
            <a:off x="-1" y="6629400"/>
            <a:ext cx="8869680" cy="228600"/>
          </a:xfrm>
        </p:spPr>
        <p:txBody>
          <a:bodyPr vert="horz" lIns="89753" tIns="44883" rIns="89753" bIns="44883" rtlCol="0" anchor="ctr">
            <a:noAutofit/>
          </a:bodyPr>
          <a:lstStyle>
            <a:lvl1pPr>
              <a:defRPr lang="en-US" sz="1100" cap="all" spc="0" baseline="0" dirty="0">
                <a:solidFill>
                  <a:schemeClr val="bg1"/>
                </a:solidFill>
              </a:defRPr>
            </a:lvl1pPr>
          </a:lstStyle>
          <a:p>
            <a:pPr marL="0" lvl="0" indent="0">
              <a:buNone/>
            </a:pPr>
            <a:r>
              <a:rPr lang="en-US" dirty="0"/>
              <a:t>| Click to edit Master text styles |</a:t>
            </a:r>
          </a:p>
        </p:txBody>
      </p: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169410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18" name="Group 17"/>
          <p:cNvGrpSpPr/>
          <p:nvPr userDrawn="1"/>
        </p:nvGrpSpPr>
        <p:grpSpPr>
          <a:xfrm>
            <a:off x="0" y="0"/>
            <a:ext cx="9144000" cy="457200"/>
            <a:chOff x="0" y="0"/>
            <a:chExt cx="9144000" cy="45720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grpSp>
        <p:grpSp>
          <p:nvGrpSpPr>
            <p:cNvPr id="13" name="Group 12"/>
            <p:cNvGrpSpPr>
              <a:grpSpLocks noChangeAspect="1"/>
            </p:cNvGrpSpPr>
            <p:nvPr userDrawn="1"/>
          </p:nvGrpSpPr>
          <p:grpSpPr>
            <a:xfrm>
              <a:off x="8305800" y="76200"/>
              <a:ext cx="733443" cy="283582"/>
              <a:chOff x="6169196" y="4084370"/>
              <a:chExt cx="2419852" cy="859386"/>
            </a:xfrm>
          </p:grpSpPr>
          <p:pic>
            <p:nvPicPr>
              <p:cNvPr id="14" name="Picture 13"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5" name="Picture 14"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933BC7D6-0DF7-48CF-A238-825DDCF0EDB3}" type="datetime1">
              <a:rPr lang="en-US" smtClean="0">
                <a:solidFill>
                  <a:srgbClr val="FFFFFF"/>
                </a:solidFill>
              </a:rPr>
              <a:pPr/>
              <a:t>2/8/2022</a:t>
            </a:fld>
            <a:endParaRPr lang="en-US" dirty="0">
              <a:solidFill>
                <a:srgbClr val="FFFFFF"/>
              </a:solidFill>
            </a:endParaRPr>
          </a:p>
        </p:txBody>
      </p:sp>
      <p:sp>
        <p:nvSpPr>
          <p:cNvPr id="5" name="Footer Placeholder 4"/>
          <p:cNvSpPr>
            <a:spLocks noGrp="1"/>
          </p:cNvSpPr>
          <p:nvPr userDrawn="1">
            <p:ph type="ftr" sz="quarter" idx="11"/>
          </p:nvPr>
        </p:nvSpPr>
        <p:spPr>
          <a:xfrm>
            <a:off x="152400" y="6629400"/>
            <a:ext cx="2895600" cy="228600"/>
          </a:xfrm>
        </p:spPr>
        <p:txBody>
          <a:bodyPr/>
          <a:lstStyle/>
          <a:p>
            <a:endParaRPr lang="en-US" dirty="0">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sp>
        <p:nvSpPr>
          <p:cNvPr id="16"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100" cap="all" spc="0" baseline="0">
                <a:solidFill>
                  <a:schemeClr val="bg1"/>
                </a:solidFill>
              </a:defRPr>
            </a:lvl1pPr>
            <a:lvl2pPr>
              <a:defRPr sz="1200"/>
            </a:lvl2pPr>
            <a:lvl3pPr>
              <a:defRPr sz="1100"/>
            </a:lvl3pPr>
            <a:lvl4pPr>
              <a:defRPr sz="1100"/>
            </a:lvl4pPr>
            <a:lvl5pPr>
              <a:defRPr sz="1100"/>
            </a:lvl5pPr>
          </a:lstStyle>
          <a:p>
            <a:pPr lvl="0"/>
            <a:r>
              <a:rPr lang="en-US" dirty="0"/>
              <a:t>| Click to edit Master text styles |</a:t>
            </a:r>
          </a:p>
        </p:txBody>
      </p:sp>
    </p:spTree>
    <p:extLst>
      <p:ext uri="{BB962C8B-B14F-4D97-AF65-F5344CB8AC3E}">
        <p14:creationId xmlns:p14="http://schemas.microsoft.com/office/powerpoint/2010/main" val="427919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grpSp>
        <p:nvGrpSpPr>
          <p:cNvPr id="26" name="Group 25"/>
          <p:cNvGrpSpPr/>
          <p:nvPr userDrawn="1"/>
        </p:nvGrpSpPr>
        <p:grpSpPr>
          <a:xfrm>
            <a:off x="0" y="0"/>
            <a:ext cx="9144000" cy="457200"/>
            <a:chOff x="0" y="0"/>
            <a:chExt cx="9144000" cy="457200"/>
          </a:xfrm>
        </p:grpSpPr>
        <p:grpSp>
          <p:nvGrpSpPr>
            <p:cNvPr id="27" name="Group 26"/>
            <p:cNvGrpSpPr/>
            <p:nvPr userDrawn="1"/>
          </p:nvGrpSpPr>
          <p:grpSpPr>
            <a:xfrm>
              <a:off x="0" y="0"/>
              <a:ext cx="9144000" cy="457200"/>
              <a:chOff x="0" y="0"/>
              <a:chExt cx="9144000" cy="685800"/>
            </a:xfrm>
          </p:grpSpPr>
          <p:sp>
            <p:nvSpPr>
              <p:cNvPr id="31" name="Rectangle 30"/>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sp>
            <p:nvSpPr>
              <p:cNvPr id="32" name="Chevron 31"/>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sp>
            <p:nvSpPr>
              <p:cNvPr id="33" name="Chevron 32"/>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grpSp>
        <p:grpSp>
          <p:nvGrpSpPr>
            <p:cNvPr id="28" name="Group 27"/>
            <p:cNvGrpSpPr>
              <a:grpSpLocks noChangeAspect="1"/>
            </p:cNvGrpSpPr>
            <p:nvPr userDrawn="1"/>
          </p:nvGrpSpPr>
          <p:grpSpPr>
            <a:xfrm>
              <a:off x="8305800" y="76200"/>
              <a:ext cx="733443" cy="283582"/>
              <a:chOff x="6169196" y="4084370"/>
              <a:chExt cx="2419852" cy="859386"/>
            </a:xfrm>
          </p:grpSpPr>
          <p:pic>
            <p:nvPicPr>
              <p:cNvPr id="29" name="Picture 2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30" name="Picture 29"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Content Placeholder 2"/>
          <p:cNvSpPr>
            <a:spLocks noGrp="1"/>
          </p:cNvSpPr>
          <p:nvPr>
            <p:ph sz="half" idx="1"/>
          </p:nvPr>
        </p:nvSpPr>
        <p:spPr>
          <a:xfrm>
            <a:off x="457200" y="1600253"/>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53"/>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C9B3F18-FC1C-4D30-8633-C71463CAC903}" type="datetime1">
              <a:rPr lang="en-US" smtClean="0">
                <a:solidFill>
                  <a:srgbClr val="FFFFFF"/>
                </a:solidFill>
              </a:rPr>
              <a:pPr/>
              <a:t>2/8/2022</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sp>
        <p:nvSpPr>
          <p:cNvPr id="18" name="Text Placeholder 15"/>
          <p:cNvSpPr>
            <a:spLocks noGrp="1"/>
          </p:cNvSpPr>
          <p:nvPr>
            <p:ph type="body" sz="quarter" idx="13" hasCustomPrompt="1"/>
          </p:nvPr>
        </p:nvSpPr>
        <p:spPr>
          <a:xfrm>
            <a:off x="-1" y="6629400"/>
            <a:ext cx="8869680" cy="228600"/>
          </a:xfrm>
        </p:spPr>
        <p:txBody>
          <a:bodyPr vert="horz" lIns="89163" tIns="44588" rIns="89163" bIns="44588" rtlCol="0" anchor="ctr">
            <a:noAutofit/>
          </a:bodyPr>
          <a:lstStyle>
            <a:lvl1pPr>
              <a:defRPr lang="en-US" sz="1100" cap="all" spc="0" baseline="0" dirty="0">
                <a:solidFill>
                  <a:schemeClr val="bg1"/>
                </a:solidFill>
              </a:defRPr>
            </a:lvl1pPr>
          </a:lstStyle>
          <a:p>
            <a:pPr marL="0" lvl="0" indent="0">
              <a:buNone/>
            </a:pPr>
            <a:r>
              <a:rPr lang="en-US" dirty="0"/>
              <a:t>| Click to edit Master text styles |</a:t>
            </a:r>
          </a:p>
        </p:txBody>
      </p:sp>
      <p:sp>
        <p:nvSpPr>
          <p:cNvPr id="21"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62720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pSp>
        <p:nvGrpSpPr>
          <p:cNvPr id="20" name="Group 19"/>
          <p:cNvGrpSpPr/>
          <p:nvPr userDrawn="1"/>
        </p:nvGrpSpPr>
        <p:grpSpPr>
          <a:xfrm>
            <a:off x="0" y="0"/>
            <a:ext cx="9144000" cy="457200"/>
            <a:chOff x="0" y="0"/>
            <a:chExt cx="9144000" cy="457200"/>
          </a:xfrm>
        </p:grpSpPr>
        <p:grpSp>
          <p:nvGrpSpPr>
            <p:cNvPr id="21" name="Group 20"/>
            <p:cNvGrpSpPr/>
            <p:nvPr userDrawn="1"/>
          </p:nvGrpSpPr>
          <p:grpSpPr>
            <a:xfrm>
              <a:off x="0" y="0"/>
              <a:ext cx="9144000" cy="457200"/>
              <a:chOff x="0" y="0"/>
              <a:chExt cx="9144000" cy="685800"/>
            </a:xfrm>
          </p:grpSpPr>
          <p:sp>
            <p:nvSpPr>
              <p:cNvPr id="25" name="Rectangle 24"/>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sp>
            <p:nvSpPr>
              <p:cNvPr id="26" name="Chevron 25"/>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sp>
            <p:nvSpPr>
              <p:cNvPr id="27" name="Chevron 26"/>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509"/>
                <a:endParaRPr lang="en-US" dirty="0">
                  <a:solidFill>
                    <a:srgbClr val="FFFFFF"/>
                  </a:solidFill>
                </a:endParaRPr>
              </a:p>
            </p:txBody>
          </p:sp>
        </p:grpSp>
        <p:grpSp>
          <p:nvGrpSpPr>
            <p:cNvPr id="22" name="Group 21"/>
            <p:cNvGrpSpPr>
              <a:grpSpLocks noChangeAspect="1"/>
            </p:cNvGrpSpPr>
            <p:nvPr userDrawn="1"/>
          </p:nvGrpSpPr>
          <p:grpSpPr>
            <a:xfrm>
              <a:off x="8305800" y="76200"/>
              <a:ext cx="733443" cy="283582"/>
              <a:chOff x="6169196" y="4084370"/>
              <a:chExt cx="2419852" cy="859386"/>
            </a:xfrm>
          </p:grpSpPr>
          <p:pic>
            <p:nvPicPr>
              <p:cNvPr id="23" name="Picture 22"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24" name="Picture 23"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Date Placeholder 2"/>
          <p:cNvSpPr>
            <a:spLocks noGrp="1"/>
          </p:cNvSpPr>
          <p:nvPr>
            <p:ph type="dt" sz="half" idx="10"/>
          </p:nvPr>
        </p:nvSpPr>
        <p:spPr/>
        <p:txBody>
          <a:bodyPr/>
          <a:lstStyle/>
          <a:p>
            <a:fld id="{C0F62692-7796-425E-8737-B73A633A5086}" type="datetime1">
              <a:rPr lang="en-US" smtClean="0">
                <a:solidFill>
                  <a:srgbClr val="FFFFFF"/>
                </a:solidFill>
              </a:rPr>
              <a:pPr/>
              <a:t>2/8/2022</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p>
            <a:fld id="{8ED25900-9283-420C-99A2-720FB5D4B1D3}" type="slidenum">
              <a:rPr lang="en-US" smtClean="0">
                <a:solidFill>
                  <a:srgbClr val="5F6062"/>
                </a:solidFill>
              </a:rPr>
              <a:pPr/>
              <a:t>‹#›</a:t>
            </a:fld>
            <a:endParaRPr lang="en-US" dirty="0">
              <a:solidFill>
                <a:srgbClr val="5F6062"/>
              </a:solidFill>
            </a:endParaRPr>
          </a:p>
        </p:txBody>
      </p:sp>
      <p:sp>
        <p:nvSpPr>
          <p:cNvPr id="16" name="Text Placeholder 15"/>
          <p:cNvSpPr>
            <a:spLocks noGrp="1"/>
          </p:cNvSpPr>
          <p:nvPr>
            <p:ph type="body" sz="quarter" idx="13" hasCustomPrompt="1"/>
          </p:nvPr>
        </p:nvSpPr>
        <p:spPr>
          <a:xfrm>
            <a:off x="-1" y="6629400"/>
            <a:ext cx="8869680" cy="228600"/>
          </a:xfrm>
        </p:spPr>
        <p:txBody>
          <a:bodyPr vert="horz" lIns="89163" tIns="44588" rIns="89163" bIns="44588" rtlCol="0" anchor="ctr">
            <a:noAutofit/>
          </a:bodyPr>
          <a:lstStyle>
            <a:lvl1pPr>
              <a:defRPr lang="en-US" sz="1100" cap="all" spc="0" baseline="0" dirty="0">
                <a:solidFill>
                  <a:schemeClr val="bg1"/>
                </a:solidFill>
              </a:defRPr>
            </a:lvl1pPr>
          </a:lstStyle>
          <a:p>
            <a:pPr marL="0" lvl="0" indent="0">
              <a:buNone/>
            </a:pPr>
            <a:r>
              <a:rPr lang="en-US" dirty="0"/>
              <a:t>| Click to edit Master text styles |</a:t>
            </a:r>
          </a:p>
        </p:txBody>
      </p: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324595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grpSp>
        <p:nvGrpSpPr>
          <p:cNvPr id="20" name="Group 19"/>
          <p:cNvGrpSpPr/>
          <p:nvPr userDrawn="1"/>
        </p:nvGrpSpPr>
        <p:grpSpPr>
          <a:xfrm>
            <a:off x="0" y="0"/>
            <a:ext cx="9144000" cy="457200"/>
            <a:chOff x="0" y="0"/>
            <a:chExt cx="9144000" cy="457200"/>
          </a:xfrm>
        </p:grpSpPr>
        <p:grpSp>
          <p:nvGrpSpPr>
            <p:cNvPr id="21" name="Group 20"/>
            <p:cNvGrpSpPr/>
            <p:nvPr userDrawn="1"/>
          </p:nvGrpSpPr>
          <p:grpSpPr>
            <a:xfrm>
              <a:off x="0" y="0"/>
              <a:ext cx="9144000" cy="457200"/>
              <a:chOff x="0" y="0"/>
              <a:chExt cx="9144000" cy="685800"/>
            </a:xfrm>
          </p:grpSpPr>
          <p:sp>
            <p:nvSpPr>
              <p:cNvPr id="25" name="Rectangle 24"/>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Chevron 25"/>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Chevron 26"/>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2" name="Group 21"/>
            <p:cNvGrpSpPr>
              <a:grpSpLocks noChangeAspect="1"/>
            </p:cNvGrpSpPr>
            <p:nvPr userDrawn="1"/>
          </p:nvGrpSpPr>
          <p:grpSpPr>
            <a:xfrm>
              <a:off x="8305800" y="76200"/>
              <a:ext cx="733443" cy="283582"/>
              <a:chOff x="6169196" y="4084370"/>
              <a:chExt cx="2419852" cy="859386"/>
            </a:xfrm>
          </p:grpSpPr>
          <p:pic>
            <p:nvPicPr>
              <p:cNvPr id="23" name="Picture 22"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24" name="Picture 23"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Date Placeholder 2"/>
          <p:cNvSpPr>
            <a:spLocks noGrp="1"/>
          </p:cNvSpPr>
          <p:nvPr>
            <p:ph type="dt" sz="half" idx="10"/>
          </p:nvPr>
        </p:nvSpPr>
        <p:spPr/>
        <p:txBody>
          <a:bodyPr/>
          <a:lstStyle/>
          <a:p>
            <a:fld id="{C0F62692-7796-425E-8737-B73A633A5086}" type="datetime1">
              <a:rPr lang="en-US" smtClean="0">
                <a:solidFill>
                  <a:srgbClr val="FFFFFF"/>
                </a:solidFill>
              </a:rPr>
              <a:pPr/>
              <a:t>2/8/2022</a:t>
            </a:fld>
            <a:endParaRPr lang="en-US">
              <a:solidFill>
                <a:srgbClr val="FFFFFF"/>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p>
            <a:fld id="{8ED25900-9283-420C-99A2-720FB5D4B1D3}" type="slidenum">
              <a:rPr lang="en-US" smtClean="0">
                <a:solidFill>
                  <a:srgbClr val="5F6062"/>
                </a:solidFill>
              </a:rPr>
              <a:pPr/>
              <a:t>‹#›</a:t>
            </a:fld>
            <a:endParaRPr lang="en-US" dirty="0">
              <a:solidFill>
                <a:srgbClr val="5F6062"/>
              </a:solidFill>
            </a:endParaRPr>
          </a:p>
        </p:txBody>
      </p: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404435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18" name="Group 17"/>
          <p:cNvGrpSpPr/>
          <p:nvPr userDrawn="1"/>
        </p:nvGrpSpPr>
        <p:grpSpPr>
          <a:xfrm>
            <a:off x="0" y="0"/>
            <a:ext cx="9144000" cy="457200"/>
            <a:chOff x="0" y="0"/>
            <a:chExt cx="9144000" cy="45720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grpSp>
        <p:grpSp>
          <p:nvGrpSpPr>
            <p:cNvPr id="13" name="Group 12"/>
            <p:cNvGrpSpPr>
              <a:grpSpLocks noChangeAspect="1"/>
            </p:cNvGrpSpPr>
            <p:nvPr userDrawn="1"/>
          </p:nvGrpSpPr>
          <p:grpSpPr>
            <a:xfrm>
              <a:off x="8305800" y="76200"/>
              <a:ext cx="733443" cy="283582"/>
              <a:chOff x="6169196" y="4084370"/>
              <a:chExt cx="2419852" cy="859386"/>
            </a:xfrm>
          </p:grpSpPr>
          <p:pic>
            <p:nvPicPr>
              <p:cNvPr id="14" name="Picture 13"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5" name="Picture 14"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EEB9F69F-E417-46A2-B04A-B1E043411383}" type="datetime1">
              <a:rPr lang="en-US" smtClean="0">
                <a:solidFill>
                  <a:srgbClr val="FFFFFF"/>
                </a:solidFill>
              </a:rPr>
              <a:pPr/>
              <a:t>2/8/2022</a:t>
            </a:fld>
            <a:endParaRPr lang="en-US">
              <a:solidFill>
                <a:srgbClr val="FFFFFF"/>
              </a:solidFill>
            </a:endParaRPr>
          </a:p>
        </p:txBody>
      </p:sp>
      <p:sp>
        <p:nvSpPr>
          <p:cNvPr id="5" name="Footer Placeholder 4"/>
          <p:cNvSpPr>
            <a:spLocks noGrp="1"/>
          </p:cNvSpPr>
          <p:nvPr userDrawn="1">
            <p:ph type="ftr" sz="quarter" idx="11"/>
          </p:nvPr>
        </p:nvSpPr>
        <p:spPr>
          <a:xfrm>
            <a:off x="0" y="6629400"/>
            <a:ext cx="9144000" cy="228600"/>
          </a:xfrm>
        </p:spPr>
        <p:txBody>
          <a:bodyPr/>
          <a:lstStyle>
            <a:lvl1pPr>
              <a:defRPr lang="en-US" sz="1050" kern="1200" cap="all" spc="0" baseline="0" dirty="0">
                <a:solidFill>
                  <a:schemeClr val="bg1"/>
                </a:solidFill>
                <a:latin typeface="+mj-lt"/>
                <a:ea typeface="+mn-ea"/>
                <a:cs typeface="+mn-cs"/>
              </a:defRPr>
            </a:lvl1pPr>
          </a:lstStyle>
          <a:p>
            <a:pPr>
              <a:spcBef>
                <a:spcPct val="20000"/>
              </a:spcBef>
            </a:pPr>
            <a:endParaRPr>
              <a:solidFill>
                <a:srgbClr val="5F6062"/>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lvl1pPr>
              <a:defRPr sz="1000"/>
            </a:lvl1pPr>
          </a:lstStyle>
          <a:p>
            <a:fld id="{8ED25900-9283-420C-99A2-720FB5D4B1D3}" type="slidenum">
              <a:rPr lang="en-US" smtClean="0">
                <a:solidFill>
                  <a:srgbClr val="5F6062"/>
                </a:solidFill>
              </a:rPr>
              <a:pPr/>
              <a:t>‹#›</a:t>
            </a:fld>
            <a:endParaRPr lang="en-US" dirty="0">
              <a:solidFill>
                <a:srgbClr val="5F6062"/>
              </a:solidFill>
            </a:endParaRPr>
          </a:p>
        </p:txBody>
      </p:sp>
    </p:spTree>
    <p:extLst>
      <p:ext uri="{BB962C8B-B14F-4D97-AF65-F5344CB8AC3E}">
        <p14:creationId xmlns:p14="http://schemas.microsoft.com/office/powerpoint/2010/main" val="247552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18" name="Group 17"/>
          <p:cNvGrpSpPr/>
          <p:nvPr userDrawn="1"/>
        </p:nvGrpSpPr>
        <p:grpSpPr>
          <a:xfrm>
            <a:off x="0" y="0"/>
            <a:ext cx="9144000" cy="457200"/>
            <a:chOff x="0" y="0"/>
            <a:chExt cx="9144000" cy="45720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3" name="Group 12"/>
            <p:cNvGrpSpPr>
              <a:grpSpLocks noChangeAspect="1"/>
            </p:cNvGrpSpPr>
            <p:nvPr userDrawn="1"/>
          </p:nvGrpSpPr>
          <p:grpSpPr>
            <a:xfrm>
              <a:off x="8305800" y="76200"/>
              <a:ext cx="733443" cy="283582"/>
              <a:chOff x="6169196" y="4084370"/>
              <a:chExt cx="2419852" cy="859386"/>
            </a:xfrm>
          </p:grpSpPr>
          <p:pic>
            <p:nvPicPr>
              <p:cNvPr id="14" name="Picture 13"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5" name="Picture 14"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933BC7D6-0DF7-48CF-A238-825DDCF0EDB3}" type="datetime1">
              <a:rPr lang="en-US" smtClean="0">
                <a:solidFill>
                  <a:srgbClr val="FFFFFF"/>
                </a:solidFill>
              </a:rPr>
              <a:pPr/>
              <a:t>2/8/2022</a:t>
            </a:fld>
            <a:endParaRPr lang="en-US">
              <a:solidFill>
                <a:srgbClr val="FFFFFF"/>
              </a:solidFill>
            </a:endParaRPr>
          </a:p>
        </p:txBody>
      </p:sp>
      <p:sp>
        <p:nvSpPr>
          <p:cNvPr id="5" name="Footer Placeholder 4"/>
          <p:cNvSpPr>
            <a:spLocks noGrp="1"/>
          </p:cNvSpPr>
          <p:nvPr userDrawn="1">
            <p:ph type="ftr" sz="quarter" idx="11"/>
          </p:nvPr>
        </p:nvSpPr>
        <p:spPr>
          <a:xfrm>
            <a:off x="152400" y="6629400"/>
            <a:ext cx="2895600" cy="228600"/>
          </a:xfrm>
        </p:spPr>
        <p:txBody>
          <a:bodyPr/>
          <a:lstStyle/>
          <a:p>
            <a:endParaRPr lang="en-US" dirty="0">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cxnSp>
        <p:nvCxnSpPr>
          <p:cNvPr id="12" name="Straight Connector 11"/>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051" cap="all" spc="0" baseline="0">
                <a:solidFill>
                  <a:schemeClr val="bg1"/>
                </a:solidFill>
              </a:defRPr>
            </a:lvl1pPr>
            <a:lvl2pPr>
              <a:defRPr sz="1200"/>
            </a:lvl2pPr>
            <a:lvl3pPr>
              <a:defRPr sz="1100"/>
            </a:lvl3pPr>
            <a:lvl4pPr>
              <a:defRPr sz="1051"/>
            </a:lvl4pPr>
            <a:lvl5pPr>
              <a:defRPr sz="1051"/>
            </a:lvl5pPr>
          </a:lstStyle>
          <a:p>
            <a:pPr lvl="0"/>
            <a:r>
              <a:rPr lang="en-US" dirty="0"/>
              <a:t>| Click to edit Master text styles |</a:t>
            </a:r>
          </a:p>
        </p:txBody>
      </p:sp>
    </p:spTree>
    <p:extLst>
      <p:ext uri="{BB962C8B-B14F-4D97-AF65-F5344CB8AC3E}">
        <p14:creationId xmlns:p14="http://schemas.microsoft.com/office/powerpoint/2010/main" val="365216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grpSp>
        <p:nvGrpSpPr>
          <p:cNvPr id="26" name="Group 25"/>
          <p:cNvGrpSpPr/>
          <p:nvPr userDrawn="1"/>
        </p:nvGrpSpPr>
        <p:grpSpPr>
          <a:xfrm>
            <a:off x="0" y="0"/>
            <a:ext cx="9144000" cy="457200"/>
            <a:chOff x="0" y="0"/>
            <a:chExt cx="9144000" cy="457200"/>
          </a:xfrm>
        </p:grpSpPr>
        <p:grpSp>
          <p:nvGrpSpPr>
            <p:cNvPr id="27" name="Group 26"/>
            <p:cNvGrpSpPr/>
            <p:nvPr userDrawn="1"/>
          </p:nvGrpSpPr>
          <p:grpSpPr>
            <a:xfrm>
              <a:off x="0" y="0"/>
              <a:ext cx="9144000" cy="457200"/>
              <a:chOff x="0" y="0"/>
              <a:chExt cx="9144000" cy="685800"/>
            </a:xfrm>
          </p:grpSpPr>
          <p:sp>
            <p:nvSpPr>
              <p:cNvPr id="31" name="Rectangle 30"/>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Chevron 31"/>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Chevron 32"/>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8" name="Group 27"/>
            <p:cNvGrpSpPr>
              <a:grpSpLocks noChangeAspect="1"/>
            </p:cNvGrpSpPr>
            <p:nvPr userDrawn="1"/>
          </p:nvGrpSpPr>
          <p:grpSpPr>
            <a:xfrm>
              <a:off x="8305800" y="76200"/>
              <a:ext cx="733443" cy="283582"/>
              <a:chOff x="6169196" y="4084370"/>
              <a:chExt cx="2419852" cy="859386"/>
            </a:xfrm>
          </p:grpSpPr>
          <p:pic>
            <p:nvPicPr>
              <p:cNvPr id="29" name="Picture 2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30" name="Picture 29"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Content Placeholder 2"/>
          <p:cNvSpPr>
            <a:spLocks noGrp="1"/>
          </p:cNvSpPr>
          <p:nvPr>
            <p:ph sz="half" idx="1"/>
          </p:nvPr>
        </p:nvSpPr>
        <p:spPr>
          <a:xfrm>
            <a:off x="457200" y="1600204"/>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C9B3F18-FC1C-4D30-8633-C71463CAC903}" type="datetime1">
              <a:rPr lang="en-US" smtClean="0">
                <a:solidFill>
                  <a:srgbClr val="FFFFFF"/>
                </a:solidFill>
              </a:rPr>
              <a:pPr/>
              <a:t>2/8/2022</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cxnSp>
        <p:nvCxnSpPr>
          <p:cNvPr id="13" name="Straight Connector 12"/>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Placeholder 15"/>
          <p:cNvSpPr>
            <a:spLocks noGrp="1"/>
          </p:cNvSpPr>
          <p:nvPr>
            <p:ph type="body" sz="quarter" idx="13" hasCustomPrompt="1"/>
          </p:nvPr>
        </p:nvSpPr>
        <p:spPr>
          <a:xfrm>
            <a:off x="-1" y="6629400"/>
            <a:ext cx="8869680" cy="228600"/>
          </a:xfrm>
        </p:spPr>
        <p:txBody>
          <a:bodyPr vert="horz" lIns="91440" tIns="45720" rIns="91440" bIns="45720" rtlCol="0" anchor="ctr">
            <a:noAutofit/>
          </a:bodyPr>
          <a:lstStyle>
            <a:lvl1pPr>
              <a:defRPr lang="en-US" sz="1051" cap="all" spc="0" baseline="0" dirty="0">
                <a:solidFill>
                  <a:schemeClr val="bg1"/>
                </a:solidFill>
              </a:defRPr>
            </a:lvl1pPr>
          </a:lstStyle>
          <a:p>
            <a:pPr marL="0" lvl="0" indent="0">
              <a:buNone/>
            </a:pPr>
            <a:r>
              <a:rPr lang="en-US" dirty="0"/>
              <a:t>| Click to edit Master text styles |</a:t>
            </a:r>
          </a:p>
        </p:txBody>
      </p:sp>
      <p:sp>
        <p:nvSpPr>
          <p:cNvPr id="21"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412944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grpSp>
        <p:nvGrpSpPr>
          <p:cNvPr id="20" name="Group 19"/>
          <p:cNvGrpSpPr/>
          <p:nvPr userDrawn="1"/>
        </p:nvGrpSpPr>
        <p:grpSpPr>
          <a:xfrm>
            <a:off x="0" y="0"/>
            <a:ext cx="9144000" cy="457200"/>
            <a:chOff x="0" y="0"/>
            <a:chExt cx="9144000" cy="457200"/>
          </a:xfrm>
        </p:grpSpPr>
        <p:grpSp>
          <p:nvGrpSpPr>
            <p:cNvPr id="21" name="Group 20"/>
            <p:cNvGrpSpPr/>
            <p:nvPr userDrawn="1"/>
          </p:nvGrpSpPr>
          <p:grpSpPr>
            <a:xfrm>
              <a:off x="0" y="0"/>
              <a:ext cx="9144000" cy="457200"/>
              <a:chOff x="0" y="0"/>
              <a:chExt cx="9144000" cy="685800"/>
            </a:xfrm>
          </p:grpSpPr>
          <p:sp>
            <p:nvSpPr>
              <p:cNvPr id="25" name="Rectangle 24"/>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Chevron 25"/>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Chevron 26"/>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2" name="Group 21"/>
            <p:cNvGrpSpPr>
              <a:grpSpLocks noChangeAspect="1"/>
            </p:cNvGrpSpPr>
            <p:nvPr userDrawn="1"/>
          </p:nvGrpSpPr>
          <p:grpSpPr>
            <a:xfrm>
              <a:off x="8305800" y="76200"/>
              <a:ext cx="733443" cy="283582"/>
              <a:chOff x="6169196" y="4084370"/>
              <a:chExt cx="2419852" cy="859386"/>
            </a:xfrm>
          </p:grpSpPr>
          <p:pic>
            <p:nvPicPr>
              <p:cNvPr id="23" name="Picture 22"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24" name="Picture 23"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Date Placeholder 2"/>
          <p:cNvSpPr>
            <a:spLocks noGrp="1"/>
          </p:cNvSpPr>
          <p:nvPr>
            <p:ph type="dt" sz="half" idx="10"/>
          </p:nvPr>
        </p:nvSpPr>
        <p:spPr/>
        <p:txBody>
          <a:bodyPr/>
          <a:lstStyle/>
          <a:p>
            <a:fld id="{C0F62692-7796-425E-8737-B73A633A5086}" type="datetime1">
              <a:rPr lang="en-US" smtClean="0">
                <a:solidFill>
                  <a:srgbClr val="FFFFFF"/>
                </a:solidFill>
              </a:rPr>
              <a:pPr/>
              <a:t>2/8/2022</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p>
            <a:fld id="{8ED25900-9283-420C-99A2-720FB5D4B1D3}" type="slidenum">
              <a:rPr lang="en-US" smtClean="0">
                <a:solidFill>
                  <a:srgbClr val="5F6062"/>
                </a:solidFill>
              </a:rPr>
              <a:pPr/>
              <a:t>‹#›</a:t>
            </a:fld>
            <a:endParaRPr lang="en-US" dirty="0">
              <a:solidFill>
                <a:srgbClr val="5F6062"/>
              </a:solidFill>
            </a:endParaRPr>
          </a:p>
        </p:txBody>
      </p:sp>
      <p:cxnSp>
        <p:nvCxnSpPr>
          <p:cNvPr id="11" name="Straight Connector 10"/>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3" hasCustomPrompt="1"/>
          </p:nvPr>
        </p:nvSpPr>
        <p:spPr>
          <a:xfrm>
            <a:off x="-1" y="6629400"/>
            <a:ext cx="8869680" cy="228600"/>
          </a:xfrm>
        </p:spPr>
        <p:txBody>
          <a:bodyPr vert="horz" lIns="91440" tIns="45720" rIns="91440" bIns="45720" rtlCol="0" anchor="ctr">
            <a:noAutofit/>
          </a:bodyPr>
          <a:lstStyle>
            <a:lvl1pPr>
              <a:defRPr lang="en-US" sz="1051" cap="all" spc="0" baseline="0" dirty="0">
                <a:solidFill>
                  <a:schemeClr val="bg1"/>
                </a:solidFill>
              </a:defRPr>
            </a:lvl1pPr>
          </a:lstStyle>
          <a:p>
            <a:pPr marL="0" lvl="0" indent="0">
              <a:buNone/>
            </a:pPr>
            <a:r>
              <a:rPr lang="en-US" dirty="0"/>
              <a:t>| Click to edit Master text styles |</a:t>
            </a:r>
          </a:p>
        </p:txBody>
      </p: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291657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gradFill flip="none" rotWithShape="1">
            <a:gsLst>
              <a:gs pos="0">
                <a:srgbClr val="9AB1A7"/>
              </a:gs>
              <a:gs pos="35000">
                <a:srgbClr val="C3CFC9"/>
              </a:gs>
              <a:gs pos="80000">
                <a:srgbClr val="FFFFFF"/>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8" name="Group 7"/>
          <p:cNvGrpSpPr/>
          <p:nvPr userDrawn="1"/>
        </p:nvGrpSpPr>
        <p:grpSpPr>
          <a:xfrm>
            <a:off x="228600" y="3886200"/>
            <a:ext cx="8915400" cy="381000"/>
            <a:chOff x="228600" y="4572000"/>
            <a:chExt cx="8915400" cy="381000"/>
          </a:xfrm>
        </p:grpSpPr>
        <p:cxnSp>
          <p:nvCxnSpPr>
            <p:cNvPr id="9" name="Straight Connector 8"/>
            <p:cNvCxnSpPr/>
            <p:nvPr userDrawn="1"/>
          </p:nvCxnSpPr>
          <p:spPr>
            <a:xfrm>
              <a:off x="685800" y="4572000"/>
              <a:ext cx="84582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userDrawn="1"/>
          </p:nvCxnSpPr>
          <p:spPr>
            <a:xfrm flipV="1">
              <a:off x="228600" y="4572000"/>
              <a:ext cx="457200" cy="30480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userDrawn="1"/>
          </p:nvCxnSpPr>
          <p:spPr>
            <a:xfrm>
              <a:off x="685800" y="4648200"/>
              <a:ext cx="84582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userDrawn="1"/>
          </p:nvCxnSpPr>
          <p:spPr>
            <a:xfrm flipV="1">
              <a:off x="228600" y="4648200"/>
              <a:ext cx="457200" cy="304800"/>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2" name="Title 1"/>
          <p:cNvSpPr>
            <a:spLocks noGrp="1"/>
          </p:cNvSpPr>
          <p:nvPr>
            <p:ph type="title"/>
          </p:nvPr>
        </p:nvSpPr>
        <p:spPr>
          <a:xfrm>
            <a:off x="914400" y="2362200"/>
            <a:ext cx="7772400" cy="1362075"/>
          </a:xfrm>
        </p:spPr>
        <p:txBody>
          <a:bodyPr anchor="b"/>
          <a:lstStyle>
            <a:lvl1pPr algn="r">
              <a:defRPr sz="4000" b="0" cap="none" baseline="0">
                <a:solidFill>
                  <a:schemeClr val="bg1"/>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914400" y="4180114"/>
            <a:ext cx="7772400" cy="1500187"/>
          </a:xfrm>
        </p:spPr>
        <p:txBody>
          <a:bodyPr anchor="t">
            <a:normAutofit/>
          </a:bodyPr>
          <a:lstStyle>
            <a:lvl1pPr marL="0" indent="0" algn="r">
              <a:buNone/>
              <a:defRPr sz="2400" cap="all" spc="150" baseline="0">
                <a:solidFill>
                  <a:schemeClr val="bg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92C82D-0987-4129-9446-B37CD0F1C96D}" type="datetime1">
              <a:rPr lang="en-US" smtClean="0">
                <a:solidFill>
                  <a:srgbClr val="FFFFFF"/>
                </a:solidFill>
              </a:rPr>
              <a:t>2/8/2022</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lvl1pPr>
              <a:defRPr sz="1800">
                <a:solidFill>
                  <a:schemeClr val="bg1"/>
                </a:solidFill>
              </a:defRPr>
            </a:lvl1pPr>
          </a:lstStyle>
          <a:p>
            <a:fld id="{8ED25900-9283-420C-99A2-720FB5D4B1D3}" type="slidenum">
              <a:rPr lang="en-US" smtClean="0"/>
              <a:pPr/>
              <a:t>‹#›</a:t>
            </a:fld>
            <a:endParaRPr lang="en-US" dirty="0"/>
          </a:p>
        </p:txBody>
      </p:sp>
      <p:grpSp>
        <p:nvGrpSpPr>
          <p:cNvPr id="17" name="Group 16"/>
          <p:cNvGrpSpPr>
            <a:grpSpLocks noChangeAspect="1"/>
          </p:cNvGrpSpPr>
          <p:nvPr userDrawn="1"/>
        </p:nvGrpSpPr>
        <p:grpSpPr>
          <a:xfrm>
            <a:off x="584369" y="533400"/>
            <a:ext cx="2873389" cy="1110981"/>
            <a:chOff x="6169196" y="4084370"/>
            <a:chExt cx="2419852" cy="859386"/>
          </a:xfrm>
        </p:grpSpPr>
        <p:pic>
          <p:nvPicPr>
            <p:cNvPr id="18" name="Picture 17"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9" name="Picture 1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spTree>
    <p:extLst>
      <p:ext uri="{BB962C8B-B14F-4D97-AF65-F5344CB8AC3E}">
        <p14:creationId xmlns:p14="http://schemas.microsoft.com/office/powerpoint/2010/main" val="21768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933BC7D6-0DF7-48CF-A238-825DDCF0EDB3}" type="datetime1">
              <a:rPr lang="en-US" smtClean="0">
                <a:solidFill>
                  <a:srgbClr val="FFFFFF"/>
                </a:solidFill>
              </a:rPr>
              <a:pPr/>
              <a:t>2/8/2022</a:t>
            </a:fld>
            <a:endParaRPr lang="en-US">
              <a:solidFill>
                <a:srgbClr val="FFFFFF"/>
              </a:solidFill>
            </a:endParaRPr>
          </a:p>
        </p:txBody>
      </p:sp>
      <p:sp>
        <p:nvSpPr>
          <p:cNvPr id="5" name="Footer Placeholder 4"/>
          <p:cNvSpPr>
            <a:spLocks noGrp="1"/>
          </p:cNvSpPr>
          <p:nvPr userDrawn="1">
            <p:ph type="ftr" sz="quarter" idx="11"/>
          </p:nvPr>
        </p:nvSpPr>
        <p:spPr>
          <a:xfrm>
            <a:off x="152400" y="6629400"/>
            <a:ext cx="2895600" cy="228600"/>
          </a:xfrm>
        </p:spPr>
        <p:txBody>
          <a:bodyPr/>
          <a:lstStyle/>
          <a:p>
            <a:endParaRPr lang="en-US" dirty="0">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cxnSp>
        <p:nvCxnSpPr>
          <p:cNvPr id="12" name="Straight Connector 11"/>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050" cap="all" spc="0" baseline="0">
                <a:solidFill>
                  <a:schemeClr val="bg1"/>
                </a:solidFill>
              </a:defRPr>
            </a:lvl1pPr>
            <a:lvl2pPr>
              <a:defRPr sz="1200"/>
            </a:lvl2pPr>
            <a:lvl3pPr>
              <a:defRPr sz="1100"/>
            </a:lvl3pPr>
            <a:lvl4pPr>
              <a:defRPr sz="1050"/>
            </a:lvl4pPr>
            <a:lvl5pPr>
              <a:defRPr sz="1050"/>
            </a:lvl5pPr>
          </a:lstStyle>
          <a:p>
            <a:pPr lvl="0"/>
            <a:r>
              <a:rPr lang="en-US" dirty="0"/>
              <a:t>| Click to edit Master text styles |</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8301" y="-520"/>
            <a:ext cx="649500" cy="457720"/>
          </a:xfrm>
          <a:prstGeom prst="rect">
            <a:avLst/>
          </a:prstGeom>
        </p:spPr>
      </p:pic>
    </p:spTree>
    <p:extLst>
      <p:ext uri="{BB962C8B-B14F-4D97-AF65-F5344CB8AC3E}">
        <p14:creationId xmlns:p14="http://schemas.microsoft.com/office/powerpoint/2010/main" val="119751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grpSp>
        <p:nvGrpSpPr>
          <p:cNvPr id="26" name="Group 25"/>
          <p:cNvGrpSpPr/>
          <p:nvPr userDrawn="1"/>
        </p:nvGrpSpPr>
        <p:grpSpPr>
          <a:xfrm>
            <a:off x="0" y="0"/>
            <a:ext cx="9144000" cy="457200"/>
            <a:chOff x="0" y="0"/>
            <a:chExt cx="9144000" cy="457200"/>
          </a:xfrm>
        </p:grpSpPr>
        <p:grpSp>
          <p:nvGrpSpPr>
            <p:cNvPr id="27" name="Group 26"/>
            <p:cNvGrpSpPr/>
            <p:nvPr userDrawn="1"/>
          </p:nvGrpSpPr>
          <p:grpSpPr>
            <a:xfrm>
              <a:off x="0" y="0"/>
              <a:ext cx="9144000" cy="457200"/>
              <a:chOff x="0" y="0"/>
              <a:chExt cx="9144000" cy="685800"/>
            </a:xfrm>
          </p:grpSpPr>
          <p:sp>
            <p:nvSpPr>
              <p:cNvPr id="31" name="Rectangle 30"/>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Chevron 31"/>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Chevron 32"/>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8" name="Group 27"/>
            <p:cNvGrpSpPr>
              <a:grpSpLocks noChangeAspect="1"/>
            </p:cNvGrpSpPr>
            <p:nvPr userDrawn="1"/>
          </p:nvGrpSpPr>
          <p:grpSpPr>
            <a:xfrm>
              <a:off x="8305800" y="76200"/>
              <a:ext cx="733443" cy="283582"/>
              <a:chOff x="6169196" y="4084370"/>
              <a:chExt cx="2419852" cy="859386"/>
            </a:xfrm>
          </p:grpSpPr>
          <p:pic>
            <p:nvPicPr>
              <p:cNvPr id="29" name="Picture 2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30" name="Picture 29"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C9B3F18-FC1C-4D30-8633-C71463CAC903}" type="datetime1">
              <a:rPr lang="en-US" smtClean="0">
                <a:solidFill>
                  <a:srgbClr val="FFFFFF"/>
                </a:solidFill>
              </a:rPr>
              <a:pPr/>
              <a:t>2/8/2022</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cxnSp>
        <p:nvCxnSpPr>
          <p:cNvPr id="13" name="Straight Connector 12"/>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Placeholder 15"/>
          <p:cNvSpPr>
            <a:spLocks noGrp="1"/>
          </p:cNvSpPr>
          <p:nvPr>
            <p:ph type="body" sz="quarter" idx="13" hasCustomPrompt="1"/>
          </p:nvPr>
        </p:nvSpPr>
        <p:spPr>
          <a:xfrm>
            <a:off x="-1" y="6629400"/>
            <a:ext cx="8869680" cy="228600"/>
          </a:xfrm>
        </p:spPr>
        <p:txBody>
          <a:bodyPr vert="horz" lIns="91440" tIns="45720" rIns="91440" bIns="45720" rtlCol="0" anchor="ctr">
            <a:noAutofit/>
          </a:bodyPr>
          <a:lstStyle>
            <a:lvl1pPr>
              <a:defRPr lang="en-US" sz="1050" cap="all" spc="0" baseline="0" dirty="0">
                <a:solidFill>
                  <a:schemeClr val="bg1"/>
                </a:solidFill>
              </a:defRPr>
            </a:lvl1pPr>
          </a:lstStyle>
          <a:p>
            <a:pPr marL="0" lvl="0" indent="0">
              <a:buNone/>
            </a:pPr>
            <a:r>
              <a:rPr lang="en-US" dirty="0"/>
              <a:t>| Click to edit Master text styles |</a:t>
            </a:r>
          </a:p>
        </p:txBody>
      </p:sp>
      <p:sp>
        <p:nvSpPr>
          <p:cNvPr id="21"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171766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grpSp>
        <p:nvGrpSpPr>
          <p:cNvPr id="20" name="Group 19"/>
          <p:cNvGrpSpPr/>
          <p:nvPr userDrawn="1"/>
        </p:nvGrpSpPr>
        <p:grpSpPr>
          <a:xfrm>
            <a:off x="0" y="0"/>
            <a:ext cx="9144000" cy="457200"/>
            <a:chOff x="0" y="0"/>
            <a:chExt cx="9144000" cy="457200"/>
          </a:xfrm>
        </p:grpSpPr>
        <p:grpSp>
          <p:nvGrpSpPr>
            <p:cNvPr id="21" name="Group 20"/>
            <p:cNvGrpSpPr/>
            <p:nvPr userDrawn="1"/>
          </p:nvGrpSpPr>
          <p:grpSpPr>
            <a:xfrm>
              <a:off x="0" y="0"/>
              <a:ext cx="9144000" cy="457200"/>
              <a:chOff x="0" y="0"/>
              <a:chExt cx="9144000" cy="685800"/>
            </a:xfrm>
          </p:grpSpPr>
          <p:sp>
            <p:nvSpPr>
              <p:cNvPr id="25" name="Rectangle 24"/>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Chevron 25"/>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Chevron 26"/>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2" name="Group 21"/>
            <p:cNvGrpSpPr>
              <a:grpSpLocks noChangeAspect="1"/>
            </p:cNvGrpSpPr>
            <p:nvPr userDrawn="1"/>
          </p:nvGrpSpPr>
          <p:grpSpPr>
            <a:xfrm>
              <a:off x="8305800" y="76200"/>
              <a:ext cx="733443" cy="283582"/>
              <a:chOff x="6169196" y="4084370"/>
              <a:chExt cx="2419852" cy="859386"/>
            </a:xfrm>
          </p:grpSpPr>
          <p:pic>
            <p:nvPicPr>
              <p:cNvPr id="23" name="Picture 22"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24" name="Picture 23"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Date Placeholder 2"/>
          <p:cNvSpPr>
            <a:spLocks noGrp="1"/>
          </p:cNvSpPr>
          <p:nvPr>
            <p:ph type="dt" sz="half" idx="10"/>
          </p:nvPr>
        </p:nvSpPr>
        <p:spPr/>
        <p:txBody>
          <a:bodyPr/>
          <a:lstStyle/>
          <a:p>
            <a:fld id="{C0F62692-7796-425E-8737-B73A633A5086}" type="datetime1">
              <a:rPr lang="en-US" smtClean="0">
                <a:solidFill>
                  <a:srgbClr val="FFFFFF"/>
                </a:solidFill>
              </a:rPr>
              <a:pPr/>
              <a:t>2/8/2022</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p>
            <a:fld id="{8ED25900-9283-420C-99A2-720FB5D4B1D3}" type="slidenum">
              <a:rPr lang="en-US" smtClean="0">
                <a:solidFill>
                  <a:srgbClr val="5F6062"/>
                </a:solidFill>
              </a:rPr>
              <a:pPr/>
              <a:t>‹#›</a:t>
            </a:fld>
            <a:endParaRPr lang="en-US" dirty="0">
              <a:solidFill>
                <a:srgbClr val="5F6062"/>
              </a:solidFill>
            </a:endParaRPr>
          </a:p>
        </p:txBody>
      </p:sp>
      <p:cxnSp>
        <p:nvCxnSpPr>
          <p:cNvPr id="11" name="Straight Connector 10"/>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3" hasCustomPrompt="1"/>
          </p:nvPr>
        </p:nvSpPr>
        <p:spPr>
          <a:xfrm>
            <a:off x="-1" y="6629400"/>
            <a:ext cx="8869680" cy="228600"/>
          </a:xfrm>
        </p:spPr>
        <p:txBody>
          <a:bodyPr vert="horz" lIns="91440" tIns="45720" rIns="91440" bIns="45720" rtlCol="0" anchor="ctr">
            <a:noAutofit/>
          </a:bodyPr>
          <a:lstStyle>
            <a:lvl1pPr>
              <a:defRPr lang="en-US" sz="1050" cap="all" spc="0" baseline="0" dirty="0">
                <a:solidFill>
                  <a:schemeClr val="bg1"/>
                </a:solidFill>
              </a:defRPr>
            </a:lvl1pPr>
          </a:lstStyle>
          <a:p>
            <a:pPr marL="0" lvl="0" indent="0">
              <a:buNone/>
            </a:pPr>
            <a:r>
              <a:rPr lang="en-US" dirty="0"/>
              <a:t>| Click to edit Master text styles |</a:t>
            </a:r>
          </a:p>
        </p:txBody>
      </p: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173804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6" name="Rectangle 25"/>
          <p:cNvSpPr/>
          <p:nvPr userDrawn="1"/>
        </p:nvSpPr>
        <p:spPr>
          <a:xfrm>
            <a:off x="0" y="0"/>
            <a:ext cx="9144000" cy="6858000"/>
          </a:xfrm>
          <a:prstGeom prst="rect">
            <a:avLst/>
          </a:prstGeom>
          <a:gradFill flip="none" rotWithShape="1">
            <a:gsLst>
              <a:gs pos="0">
                <a:srgbClr val="9AB1A7"/>
              </a:gs>
              <a:gs pos="35000">
                <a:srgbClr val="C3CFC9"/>
              </a:gs>
              <a:gs pos="80000">
                <a:srgbClr val="FFFFFF"/>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sp>
        <p:nvSpPr>
          <p:cNvPr id="2" name="Title 1"/>
          <p:cNvSpPr>
            <a:spLocks noGrp="1"/>
          </p:cNvSpPr>
          <p:nvPr>
            <p:ph type="ctrTitle"/>
          </p:nvPr>
        </p:nvSpPr>
        <p:spPr>
          <a:xfrm>
            <a:off x="685800" y="3810000"/>
            <a:ext cx="8001000" cy="762000"/>
          </a:xfrm>
        </p:spPr>
        <p:txBody>
          <a:bodyPr/>
          <a:lstStyle>
            <a:lvl1pPr algn="r">
              <a:defRPr sz="3200" b="0">
                <a:solidFill>
                  <a:schemeClr val="accent2"/>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685800" y="5029200"/>
            <a:ext cx="8001000" cy="1295400"/>
          </a:xfrm>
        </p:spPr>
        <p:txBody>
          <a:bodyPr>
            <a:normAutofit/>
          </a:bodyPr>
          <a:lstStyle>
            <a:lvl1pPr marL="0" indent="0" algn="r">
              <a:buNone/>
              <a:defRPr sz="2000" cap="all" spc="150" normalizeH="0" baseline="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3E2E217-7AD2-4A29-BD51-38BAAF57FBBD}" type="datetime1">
              <a:rPr lang="en-US" smtClean="0">
                <a:solidFill>
                  <a:srgbClr val="FFFFFF"/>
                </a:solidFill>
              </a:rPr>
              <a:pPr/>
              <a:t>2/8/2022</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grpSp>
        <p:nvGrpSpPr>
          <p:cNvPr id="7" name="Group 6"/>
          <p:cNvGrpSpPr>
            <a:grpSpLocks noChangeAspect="1"/>
          </p:cNvGrpSpPr>
          <p:nvPr userDrawn="1"/>
        </p:nvGrpSpPr>
        <p:grpSpPr>
          <a:xfrm>
            <a:off x="584369" y="914400"/>
            <a:ext cx="5435431" cy="2101581"/>
            <a:chOff x="6169196" y="4084370"/>
            <a:chExt cx="2419852" cy="859386"/>
          </a:xfrm>
        </p:grpSpPr>
        <p:pic>
          <p:nvPicPr>
            <p:cNvPr id="8" name="Picture 7"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9" name="Picture 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cxnSp>
        <p:nvCxnSpPr>
          <p:cNvPr id="29" name="Straight Connector 28"/>
          <p:cNvCxnSpPr/>
          <p:nvPr userDrawn="1"/>
        </p:nvCxnSpPr>
        <p:spPr>
          <a:xfrm>
            <a:off x="685800" y="4648200"/>
            <a:ext cx="84582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28600" y="4648200"/>
            <a:ext cx="457200" cy="30480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685800" y="4724400"/>
            <a:ext cx="84582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28600" y="4724400"/>
            <a:ext cx="457200" cy="30480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6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17"/>
          <p:cNvGrpSpPr/>
          <p:nvPr userDrawn="1"/>
        </p:nvGrpSpPr>
        <p:grpSpPr>
          <a:xfrm>
            <a:off x="0" y="0"/>
            <a:ext cx="9144000" cy="457200"/>
            <a:chOff x="0" y="0"/>
            <a:chExt cx="9144000" cy="45720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7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grpSp>
        <p:grpSp>
          <p:nvGrpSpPr>
            <p:cNvPr id="13" name="Group 12"/>
            <p:cNvGrpSpPr>
              <a:grpSpLocks noChangeAspect="1"/>
            </p:cNvGrpSpPr>
            <p:nvPr userDrawn="1"/>
          </p:nvGrpSpPr>
          <p:grpSpPr>
            <a:xfrm>
              <a:off x="8305800" y="76200"/>
              <a:ext cx="733443" cy="283582"/>
              <a:chOff x="6169196" y="4084370"/>
              <a:chExt cx="2419852" cy="859386"/>
            </a:xfrm>
          </p:grpSpPr>
          <p:pic>
            <p:nvPicPr>
              <p:cNvPr id="14" name="Picture 13"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5" name="Picture 14"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933BC7D6-0DF7-48CF-A238-825DDCF0EDB3}" type="datetime1">
              <a:rPr lang="en-US" smtClean="0">
                <a:solidFill>
                  <a:srgbClr val="FFFFFF"/>
                </a:solidFill>
              </a:rPr>
              <a:pPr/>
              <a:t>2/8/2022</a:t>
            </a:fld>
            <a:endParaRPr lang="en-US" dirty="0">
              <a:solidFill>
                <a:srgbClr val="FFFFFF"/>
              </a:solidFill>
            </a:endParaRPr>
          </a:p>
        </p:txBody>
      </p:sp>
      <p:sp>
        <p:nvSpPr>
          <p:cNvPr id="5" name="Footer Placeholder 4"/>
          <p:cNvSpPr>
            <a:spLocks noGrp="1"/>
          </p:cNvSpPr>
          <p:nvPr userDrawn="1">
            <p:ph type="ftr" sz="quarter" idx="11"/>
          </p:nvPr>
        </p:nvSpPr>
        <p:spPr>
          <a:xfrm>
            <a:off x="152400" y="6629400"/>
            <a:ext cx="2895600" cy="228600"/>
          </a:xfrm>
        </p:spPr>
        <p:txBody>
          <a:bodyPr/>
          <a:lstStyle/>
          <a:p>
            <a:endParaRPr lang="en-US" dirty="0">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cxnSp>
        <p:nvCxnSpPr>
          <p:cNvPr id="12" name="Straight Connector 11"/>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050" cap="all" spc="0" baseline="0">
                <a:solidFill>
                  <a:schemeClr val="bg1"/>
                </a:solidFill>
              </a:defRPr>
            </a:lvl1pPr>
            <a:lvl2pPr>
              <a:defRPr sz="1200"/>
            </a:lvl2pPr>
            <a:lvl3pPr>
              <a:defRPr sz="1100"/>
            </a:lvl3pPr>
            <a:lvl4pPr>
              <a:defRPr sz="1050"/>
            </a:lvl4pPr>
            <a:lvl5pPr>
              <a:defRPr sz="1050"/>
            </a:lvl5pPr>
          </a:lstStyle>
          <a:p>
            <a:pPr lvl="0"/>
            <a:r>
              <a:rPr lang="en-US" dirty="0"/>
              <a:t>| Click to edit Master text styles |</a:t>
            </a:r>
          </a:p>
        </p:txBody>
      </p:sp>
    </p:spTree>
    <p:extLst>
      <p:ext uri="{BB962C8B-B14F-4D97-AF65-F5344CB8AC3E}">
        <p14:creationId xmlns:p14="http://schemas.microsoft.com/office/powerpoint/2010/main" val="232724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gradFill flip="none" rotWithShape="1">
            <a:gsLst>
              <a:gs pos="0">
                <a:srgbClr val="9AB1A7"/>
              </a:gs>
              <a:gs pos="35000">
                <a:srgbClr val="C3CFC9"/>
              </a:gs>
              <a:gs pos="80000">
                <a:srgbClr val="FFFFFF"/>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grpSp>
        <p:nvGrpSpPr>
          <p:cNvPr id="8" name="Group 7"/>
          <p:cNvGrpSpPr/>
          <p:nvPr userDrawn="1"/>
        </p:nvGrpSpPr>
        <p:grpSpPr>
          <a:xfrm>
            <a:off x="228600" y="3886200"/>
            <a:ext cx="8915400" cy="381000"/>
            <a:chOff x="228600" y="4572000"/>
            <a:chExt cx="8915400" cy="381000"/>
          </a:xfrm>
        </p:grpSpPr>
        <p:cxnSp>
          <p:nvCxnSpPr>
            <p:cNvPr id="9" name="Straight Connector 8"/>
            <p:cNvCxnSpPr/>
            <p:nvPr userDrawn="1"/>
          </p:nvCxnSpPr>
          <p:spPr>
            <a:xfrm>
              <a:off x="685800" y="4572000"/>
              <a:ext cx="84582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userDrawn="1"/>
          </p:nvCxnSpPr>
          <p:spPr>
            <a:xfrm flipV="1">
              <a:off x="228600" y="4572000"/>
              <a:ext cx="457200" cy="30480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userDrawn="1"/>
          </p:nvCxnSpPr>
          <p:spPr>
            <a:xfrm>
              <a:off x="685800" y="4648200"/>
              <a:ext cx="84582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userDrawn="1"/>
          </p:nvCxnSpPr>
          <p:spPr>
            <a:xfrm flipV="1">
              <a:off x="228600" y="4648200"/>
              <a:ext cx="457200" cy="304800"/>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2" name="Title 1"/>
          <p:cNvSpPr>
            <a:spLocks noGrp="1"/>
          </p:cNvSpPr>
          <p:nvPr>
            <p:ph type="title"/>
          </p:nvPr>
        </p:nvSpPr>
        <p:spPr>
          <a:xfrm>
            <a:off x="914400" y="2362200"/>
            <a:ext cx="7772400" cy="1362075"/>
          </a:xfrm>
        </p:spPr>
        <p:txBody>
          <a:bodyPr anchor="b"/>
          <a:lstStyle>
            <a:lvl1pPr algn="r">
              <a:defRPr sz="4000" b="0" cap="none" baseline="0">
                <a:solidFill>
                  <a:schemeClr val="bg1"/>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914400" y="4180114"/>
            <a:ext cx="7772400" cy="1500187"/>
          </a:xfrm>
        </p:spPr>
        <p:txBody>
          <a:bodyPr anchor="t">
            <a:normAutofit/>
          </a:bodyPr>
          <a:lstStyle>
            <a:lvl1pPr marL="0" indent="0" algn="r">
              <a:buNone/>
              <a:defRPr sz="2400" cap="all" spc="150" baseline="0">
                <a:solidFill>
                  <a:schemeClr val="bg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A726F6E-1214-4A11-9DF6-244F91B591BB}" type="datetime1">
              <a:rPr lang="en-US" smtClean="0">
                <a:solidFill>
                  <a:srgbClr val="FFFFFF"/>
                </a:solidFill>
              </a:rPr>
              <a:pPr/>
              <a:t>2/8/2022</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grpSp>
        <p:nvGrpSpPr>
          <p:cNvPr id="17" name="Group 16"/>
          <p:cNvGrpSpPr>
            <a:grpSpLocks noChangeAspect="1"/>
          </p:cNvGrpSpPr>
          <p:nvPr userDrawn="1"/>
        </p:nvGrpSpPr>
        <p:grpSpPr>
          <a:xfrm>
            <a:off x="584369" y="533400"/>
            <a:ext cx="2873389" cy="1110981"/>
            <a:chOff x="6169196" y="4084370"/>
            <a:chExt cx="2419852" cy="859386"/>
          </a:xfrm>
        </p:grpSpPr>
        <p:pic>
          <p:nvPicPr>
            <p:cNvPr id="18" name="Picture 17"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9" name="Picture 1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spTree>
    <p:extLst>
      <p:ext uri="{BB962C8B-B14F-4D97-AF65-F5344CB8AC3E}">
        <p14:creationId xmlns:p14="http://schemas.microsoft.com/office/powerpoint/2010/main" val="357917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6" name="Group 25"/>
          <p:cNvGrpSpPr/>
          <p:nvPr userDrawn="1"/>
        </p:nvGrpSpPr>
        <p:grpSpPr>
          <a:xfrm>
            <a:off x="0" y="0"/>
            <a:ext cx="9144000" cy="457200"/>
            <a:chOff x="0" y="0"/>
            <a:chExt cx="9144000" cy="457200"/>
          </a:xfrm>
        </p:grpSpPr>
        <p:grpSp>
          <p:nvGrpSpPr>
            <p:cNvPr id="27" name="Group 26"/>
            <p:cNvGrpSpPr/>
            <p:nvPr userDrawn="1"/>
          </p:nvGrpSpPr>
          <p:grpSpPr>
            <a:xfrm>
              <a:off x="0" y="0"/>
              <a:ext cx="9144000" cy="457200"/>
              <a:chOff x="0" y="0"/>
              <a:chExt cx="9144000" cy="685800"/>
            </a:xfrm>
          </p:grpSpPr>
          <p:sp>
            <p:nvSpPr>
              <p:cNvPr id="31" name="Rectangle 30"/>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sp>
            <p:nvSpPr>
              <p:cNvPr id="32" name="Chevron 31"/>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sp>
            <p:nvSpPr>
              <p:cNvPr id="33" name="Chevron 32"/>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grpSp>
        <p:grpSp>
          <p:nvGrpSpPr>
            <p:cNvPr id="28" name="Group 27"/>
            <p:cNvGrpSpPr>
              <a:grpSpLocks noChangeAspect="1"/>
            </p:cNvGrpSpPr>
            <p:nvPr userDrawn="1"/>
          </p:nvGrpSpPr>
          <p:grpSpPr>
            <a:xfrm>
              <a:off x="8305800" y="76200"/>
              <a:ext cx="733443" cy="283582"/>
              <a:chOff x="6169196" y="4084370"/>
              <a:chExt cx="2419852" cy="859386"/>
            </a:xfrm>
          </p:grpSpPr>
          <p:pic>
            <p:nvPicPr>
              <p:cNvPr id="29" name="Picture 2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30" name="Picture 29"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C9B3F18-FC1C-4D30-8633-C71463CAC903}" type="datetime1">
              <a:rPr lang="en-US" smtClean="0">
                <a:solidFill>
                  <a:srgbClr val="FFFFFF"/>
                </a:solidFill>
              </a:rPr>
              <a:pPr/>
              <a:t>2/8/2022</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cxnSp>
        <p:nvCxnSpPr>
          <p:cNvPr id="13" name="Straight Connector 12"/>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Placeholder 15"/>
          <p:cNvSpPr>
            <a:spLocks noGrp="1"/>
          </p:cNvSpPr>
          <p:nvPr>
            <p:ph type="body" sz="quarter" idx="13" hasCustomPrompt="1"/>
          </p:nvPr>
        </p:nvSpPr>
        <p:spPr>
          <a:xfrm>
            <a:off x="-1" y="6629400"/>
            <a:ext cx="8869680" cy="228600"/>
          </a:xfrm>
        </p:spPr>
        <p:txBody>
          <a:bodyPr vert="horz" lIns="91440" tIns="45720" rIns="91440" bIns="45720" rtlCol="0" anchor="ctr">
            <a:noAutofit/>
          </a:bodyPr>
          <a:lstStyle>
            <a:lvl1pPr>
              <a:defRPr lang="en-US" sz="1050" cap="all" spc="0" baseline="0" dirty="0">
                <a:solidFill>
                  <a:schemeClr val="bg1"/>
                </a:solidFill>
              </a:defRPr>
            </a:lvl1pPr>
          </a:lstStyle>
          <a:p>
            <a:pPr marL="0" lvl="0" indent="0">
              <a:buNone/>
            </a:pPr>
            <a:r>
              <a:rPr lang="en-US" dirty="0"/>
              <a:t>| Click to edit Master text styles |</a:t>
            </a:r>
          </a:p>
        </p:txBody>
      </p:sp>
      <p:sp>
        <p:nvSpPr>
          <p:cNvPr id="21"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261146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F62692-7796-425E-8737-B73A633A5086}" type="datetime1">
              <a:rPr lang="en-US" smtClean="0">
                <a:solidFill>
                  <a:srgbClr val="FFFFFF"/>
                </a:solidFill>
              </a:rPr>
              <a:pPr/>
              <a:t>2/8/2022</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p>
            <a:fld id="{8ED25900-9283-420C-99A2-720FB5D4B1D3}" type="slidenum">
              <a:rPr lang="en-US" smtClean="0">
                <a:solidFill>
                  <a:srgbClr val="5F6062"/>
                </a:solidFill>
              </a:rPr>
              <a:pPr/>
              <a:t>‹#›</a:t>
            </a:fld>
            <a:endParaRPr lang="en-US" dirty="0">
              <a:solidFill>
                <a:srgbClr val="5F6062"/>
              </a:solidFill>
            </a:endParaRPr>
          </a:p>
        </p:txBody>
      </p:sp>
      <p:sp>
        <p:nvSpPr>
          <p:cNvPr id="16" name="Text Placeholder 15"/>
          <p:cNvSpPr>
            <a:spLocks noGrp="1"/>
          </p:cNvSpPr>
          <p:nvPr>
            <p:ph type="body" sz="quarter" idx="13" hasCustomPrompt="1"/>
          </p:nvPr>
        </p:nvSpPr>
        <p:spPr>
          <a:xfrm>
            <a:off x="-1" y="6629400"/>
            <a:ext cx="8869680" cy="228600"/>
          </a:xfrm>
        </p:spPr>
        <p:txBody>
          <a:bodyPr vert="horz" lIns="91440" tIns="45720" rIns="91440" bIns="45720" rtlCol="0" anchor="ctr">
            <a:noAutofit/>
          </a:bodyPr>
          <a:lstStyle>
            <a:lvl1pPr>
              <a:defRPr lang="en-US" sz="1050" cap="all" spc="0" baseline="0" dirty="0">
                <a:solidFill>
                  <a:schemeClr val="bg1"/>
                </a:solidFill>
              </a:defRPr>
            </a:lvl1pPr>
          </a:lstStyle>
          <a:p>
            <a:pPr marL="0" lvl="0" indent="0">
              <a:buNone/>
            </a:pPr>
            <a:r>
              <a:rPr lang="en-US" dirty="0"/>
              <a:t>| Click to edit Master text styles |</a:t>
            </a:r>
          </a:p>
        </p:txBody>
      </p: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164938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20" name="Group 19"/>
          <p:cNvGrpSpPr/>
          <p:nvPr userDrawn="1"/>
        </p:nvGrpSpPr>
        <p:grpSpPr>
          <a:xfrm>
            <a:off x="0" y="0"/>
            <a:ext cx="9144000" cy="457200"/>
            <a:chOff x="0" y="0"/>
            <a:chExt cx="9144000" cy="457200"/>
          </a:xfrm>
        </p:grpSpPr>
        <p:grpSp>
          <p:nvGrpSpPr>
            <p:cNvPr id="21" name="Group 20"/>
            <p:cNvGrpSpPr/>
            <p:nvPr userDrawn="1"/>
          </p:nvGrpSpPr>
          <p:grpSpPr>
            <a:xfrm>
              <a:off x="0" y="0"/>
              <a:ext cx="9144000" cy="457200"/>
              <a:chOff x="0" y="0"/>
              <a:chExt cx="9144000" cy="685800"/>
            </a:xfrm>
          </p:grpSpPr>
          <p:sp>
            <p:nvSpPr>
              <p:cNvPr id="25" name="Rectangle 24"/>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fontAlgn="base">
                  <a:spcBef>
                    <a:spcPct val="0"/>
                  </a:spcBef>
                  <a:spcAft>
                    <a:spcPct val="0"/>
                  </a:spcAft>
                </a:pPr>
                <a:endParaRPr lang="en-US" sz="1000">
                  <a:solidFill>
                    <a:srgbClr val="FFFFFF"/>
                  </a:solidFill>
                </a:endParaRPr>
              </a:p>
            </p:txBody>
          </p:sp>
          <p:sp>
            <p:nvSpPr>
              <p:cNvPr id="26" name="Chevron 25"/>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fontAlgn="base">
                  <a:spcBef>
                    <a:spcPct val="0"/>
                  </a:spcBef>
                  <a:spcAft>
                    <a:spcPct val="0"/>
                  </a:spcAft>
                </a:pPr>
                <a:endParaRPr lang="en-US" sz="1000">
                  <a:solidFill>
                    <a:srgbClr val="FFFFFF"/>
                  </a:solidFill>
                </a:endParaRPr>
              </a:p>
            </p:txBody>
          </p:sp>
          <p:sp>
            <p:nvSpPr>
              <p:cNvPr id="27" name="Chevron 26"/>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fontAlgn="base">
                  <a:spcBef>
                    <a:spcPct val="0"/>
                  </a:spcBef>
                  <a:spcAft>
                    <a:spcPct val="0"/>
                  </a:spcAft>
                </a:pPr>
                <a:endParaRPr lang="en-US" sz="1000">
                  <a:solidFill>
                    <a:srgbClr val="FFFFFF"/>
                  </a:solidFill>
                </a:endParaRPr>
              </a:p>
            </p:txBody>
          </p:sp>
        </p:grpSp>
        <p:grpSp>
          <p:nvGrpSpPr>
            <p:cNvPr id="22" name="Group 21"/>
            <p:cNvGrpSpPr>
              <a:grpSpLocks noChangeAspect="1"/>
            </p:cNvGrpSpPr>
            <p:nvPr userDrawn="1"/>
          </p:nvGrpSpPr>
          <p:grpSpPr>
            <a:xfrm>
              <a:off x="8305800" y="76200"/>
              <a:ext cx="733443" cy="283582"/>
              <a:chOff x="6169196" y="4084370"/>
              <a:chExt cx="2419852" cy="859386"/>
            </a:xfrm>
          </p:grpSpPr>
          <p:pic>
            <p:nvPicPr>
              <p:cNvPr id="23" name="Picture 22"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24" name="Picture 23"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Date Placeholder 2"/>
          <p:cNvSpPr>
            <a:spLocks noGrp="1"/>
          </p:cNvSpPr>
          <p:nvPr>
            <p:ph type="dt" sz="half" idx="10"/>
          </p:nvPr>
        </p:nvSpPr>
        <p:spPr/>
        <p:txBody>
          <a:bodyPr/>
          <a:lstStyle/>
          <a:p>
            <a:fld id="{E43CAFF7-5B9F-4ED1-B11D-557F79971EF9}" type="datetime1">
              <a:rPr lang="en-US" smtClean="0">
                <a:solidFill>
                  <a:srgbClr val="FFFFFF"/>
                </a:solidFill>
              </a:rPr>
              <a:pPr/>
              <a:t>2/8/2022</a:t>
            </a:fld>
            <a:endParaRPr lang="en-US">
              <a:solidFill>
                <a:srgbClr val="FFFFFF"/>
              </a:solidFill>
            </a:endParaRPr>
          </a:p>
        </p:txBody>
      </p:sp>
      <p:sp>
        <p:nvSpPr>
          <p:cNvPr id="4" name="Footer Placeholder 3"/>
          <p:cNvSpPr>
            <a:spLocks noGrp="1"/>
          </p:cNvSpPr>
          <p:nvPr>
            <p:ph type="ftr" sz="quarter" idx="11"/>
          </p:nvPr>
        </p:nvSpPr>
        <p:spPr>
          <a:xfrm>
            <a:off x="0" y="6629400"/>
            <a:ext cx="9144000" cy="228600"/>
          </a:xfrm>
        </p:spPr>
        <p:txBody>
          <a:bodyPr/>
          <a:lstStyle>
            <a:lvl1pPr marL="0" algn="l" defTabSz="901584" rtl="0" eaLnBrk="1" latinLnBrk="0" hangingPunct="1">
              <a:spcBef>
                <a:spcPct val="20000"/>
              </a:spcBef>
              <a:defRPr lang="en-US" sz="1100" kern="1200" cap="all" spc="0" baseline="0" dirty="0">
                <a:solidFill>
                  <a:schemeClr val="bg1"/>
                </a:solidFill>
                <a:latin typeface="+mj-lt"/>
                <a:ea typeface="+mn-ea"/>
                <a:cs typeface="+mn-cs"/>
              </a:defRPr>
            </a:lvl1pPr>
          </a:lstStyle>
          <a:p>
            <a:endParaRPr>
              <a:solidFill>
                <a:srgbClr val="5F6062"/>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lvl1pPr>
              <a:defRPr sz="1000"/>
            </a:lvl1pPr>
          </a:lstStyle>
          <a:p>
            <a:fld id="{8ED25900-9283-420C-99A2-720FB5D4B1D3}" type="slidenum">
              <a:rPr lang="en-US" smtClean="0">
                <a:solidFill>
                  <a:srgbClr val="5F6062"/>
                </a:solidFill>
              </a:rPr>
              <a:pPr/>
              <a:t>‹#›</a:t>
            </a:fld>
            <a:endParaRPr lang="en-US" dirty="0">
              <a:solidFill>
                <a:srgbClr val="5F6062"/>
              </a:solidFill>
            </a:endParaRPr>
          </a:p>
        </p:txBody>
      </p:sp>
      <p:cxnSp>
        <p:nvCxnSpPr>
          <p:cNvPr id="11" name="Straight Connector 10"/>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266604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No-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572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847420"/>
            <a:ext cx="2133600" cy="365125"/>
          </a:xfrm>
          <a:prstGeom prst="rect">
            <a:avLst/>
          </a:prstGeom>
        </p:spPr>
        <p:txBody>
          <a:bodyPr/>
          <a:lstStyle/>
          <a:p>
            <a:endParaRPr lang="en-US" dirty="0">
              <a:solidFill>
                <a:srgbClr val="58595B">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58595B">
                  <a:tint val="75000"/>
                </a:srgbClr>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C860793-8601-4612-A076-6C54148BFAE3}" type="slidenum">
              <a:rPr lang="en-US" smtClean="0">
                <a:solidFill>
                  <a:srgbClr val="005295"/>
                </a:solidFill>
              </a:rPr>
              <a:pPr/>
              <a:t>‹#›</a:t>
            </a:fld>
            <a:endParaRPr lang="en-US" dirty="0">
              <a:solidFill>
                <a:srgbClr val="005295"/>
              </a:solidFill>
            </a:endParaRPr>
          </a:p>
        </p:txBody>
      </p:sp>
    </p:spTree>
    <p:extLst>
      <p:ext uri="{BB962C8B-B14F-4D97-AF65-F5344CB8AC3E}">
        <p14:creationId xmlns:p14="http://schemas.microsoft.com/office/powerpoint/2010/main" val="307570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0" name="Group 19"/>
          <p:cNvGrpSpPr/>
          <p:nvPr userDrawn="1"/>
        </p:nvGrpSpPr>
        <p:grpSpPr>
          <a:xfrm>
            <a:off x="0" y="0"/>
            <a:ext cx="9144000" cy="457200"/>
            <a:chOff x="0" y="0"/>
            <a:chExt cx="9144000" cy="457200"/>
          </a:xfrm>
        </p:grpSpPr>
        <p:grpSp>
          <p:nvGrpSpPr>
            <p:cNvPr id="21" name="Group 20"/>
            <p:cNvGrpSpPr/>
            <p:nvPr userDrawn="1"/>
          </p:nvGrpSpPr>
          <p:grpSpPr>
            <a:xfrm>
              <a:off x="0" y="0"/>
              <a:ext cx="9144000" cy="457200"/>
              <a:chOff x="0" y="0"/>
              <a:chExt cx="9144000" cy="685800"/>
            </a:xfrm>
          </p:grpSpPr>
          <p:sp>
            <p:nvSpPr>
              <p:cNvPr id="25" name="Rectangle 24"/>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Chevron 25"/>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Chevron 26"/>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2" name="Group 21"/>
            <p:cNvGrpSpPr>
              <a:grpSpLocks noChangeAspect="1"/>
            </p:cNvGrpSpPr>
            <p:nvPr userDrawn="1"/>
          </p:nvGrpSpPr>
          <p:grpSpPr>
            <a:xfrm>
              <a:off x="8305800" y="76200"/>
              <a:ext cx="733443" cy="283582"/>
              <a:chOff x="6169196" y="4084370"/>
              <a:chExt cx="2419852" cy="859386"/>
            </a:xfrm>
          </p:grpSpPr>
          <p:pic>
            <p:nvPicPr>
              <p:cNvPr id="23" name="Picture 22"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24" name="Picture 23"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Date Placeholder 2"/>
          <p:cNvSpPr>
            <a:spLocks noGrp="1"/>
          </p:cNvSpPr>
          <p:nvPr>
            <p:ph type="dt" sz="half" idx="10"/>
          </p:nvPr>
        </p:nvSpPr>
        <p:spPr/>
        <p:txBody>
          <a:bodyPr/>
          <a:lstStyle/>
          <a:p>
            <a:fld id="{0170CBC1-7198-41EE-8712-8C04D1BA8F9E}" type="datetime1">
              <a:rPr lang="en-US" smtClean="0">
                <a:solidFill>
                  <a:srgbClr val="FFFFFF"/>
                </a:solidFill>
              </a:rPr>
              <a:t>2/8/2022</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lvl1pPr>
              <a:defRPr sz="1800">
                <a:solidFill>
                  <a:schemeClr val="bg1"/>
                </a:solidFill>
              </a:defRPr>
            </a:lvl1pPr>
          </a:lstStyle>
          <a:p>
            <a:fld id="{8ED25900-9283-420C-99A2-720FB5D4B1D3}" type="slidenum">
              <a:rPr lang="en-US" smtClean="0"/>
              <a:pPr/>
              <a:t>‹#›</a:t>
            </a:fld>
            <a:endParaRPr lang="en-US" dirty="0"/>
          </a:p>
        </p:txBody>
      </p:sp>
      <p:cxnSp>
        <p:nvCxnSpPr>
          <p:cNvPr id="11" name="Straight Connector 10"/>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
        <p:nvSpPr>
          <p:cNvPr id="17"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050" cap="all" spc="0" baseline="0">
                <a:solidFill>
                  <a:schemeClr val="bg1"/>
                </a:solidFill>
              </a:defRPr>
            </a:lvl1pPr>
            <a:lvl2pPr>
              <a:defRPr sz="1200"/>
            </a:lvl2pPr>
            <a:lvl3pPr>
              <a:defRPr sz="1100"/>
            </a:lvl3pPr>
            <a:lvl4pPr>
              <a:defRPr sz="1050"/>
            </a:lvl4pPr>
            <a:lvl5pPr>
              <a:defRPr sz="1050"/>
            </a:lvl5pPr>
          </a:lstStyle>
          <a:p>
            <a:pPr lvl="0"/>
            <a:r>
              <a:rPr lang="en-US" dirty="0"/>
              <a:t>| Click to edit Master text styles |</a:t>
            </a:r>
          </a:p>
        </p:txBody>
      </p:sp>
    </p:spTree>
    <p:extLst>
      <p:ext uri="{BB962C8B-B14F-4D97-AF65-F5344CB8AC3E}">
        <p14:creationId xmlns:p14="http://schemas.microsoft.com/office/powerpoint/2010/main" val="165836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933BC7D6-0DF7-48CF-A238-825DDCF0EDB3}" type="datetime1">
              <a:rPr lang="en-US" smtClean="0">
                <a:solidFill>
                  <a:srgbClr val="FFFFFF"/>
                </a:solidFill>
              </a:rPr>
              <a:pPr/>
              <a:t>2/8/2022</a:t>
            </a:fld>
            <a:endParaRPr lang="en-US">
              <a:solidFill>
                <a:srgbClr val="FFFFFF"/>
              </a:solidFill>
            </a:endParaRPr>
          </a:p>
        </p:txBody>
      </p:sp>
      <p:sp>
        <p:nvSpPr>
          <p:cNvPr id="5" name="Footer Placeholder 4"/>
          <p:cNvSpPr>
            <a:spLocks noGrp="1"/>
          </p:cNvSpPr>
          <p:nvPr userDrawn="1">
            <p:ph type="ftr" sz="quarter" idx="11"/>
          </p:nvPr>
        </p:nvSpPr>
        <p:spPr>
          <a:xfrm>
            <a:off x="152400" y="6629400"/>
            <a:ext cx="2895600" cy="228600"/>
          </a:xfrm>
        </p:spPr>
        <p:txBody>
          <a:bodyPr/>
          <a:lstStyle/>
          <a:p>
            <a:endParaRPr lang="en-US" dirty="0">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cxnSp>
        <p:nvCxnSpPr>
          <p:cNvPr id="12" name="Straight Connector 11"/>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050" cap="all" spc="0" baseline="0">
                <a:solidFill>
                  <a:schemeClr val="bg1"/>
                </a:solidFill>
              </a:defRPr>
            </a:lvl1pPr>
            <a:lvl2pPr>
              <a:defRPr sz="1200"/>
            </a:lvl2pPr>
            <a:lvl3pPr>
              <a:defRPr sz="1100"/>
            </a:lvl3pPr>
            <a:lvl4pPr>
              <a:defRPr sz="1050"/>
            </a:lvl4pPr>
            <a:lvl5pPr>
              <a:defRPr sz="1050"/>
            </a:lvl5pPr>
          </a:lstStyle>
          <a:p>
            <a:pPr lvl="0"/>
            <a:r>
              <a:rPr lang="en-US" dirty="0"/>
              <a:t>| Click to edit Master text styles |</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8301" y="-520"/>
            <a:ext cx="649500" cy="457720"/>
          </a:xfrm>
          <a:prstGeom prst="rect">
            <a:avLst/>
          </a:prstGeom>
        </p:spPr>
      </p:pic>
      <p:sp>
        <p:nvSpPr>
          <p:cNvPr id="19" name="Rectangle 18"/>
          <p:cNvSpPr/>
          <p:nvPr userDrawn="1"/>
        </p:nvSpPr>
        <p:spPr>
          <a:xfrm>
            <a:off x="0" y="6553200"/>
            <a:ext cx="9144000" cy="304800"/>
          </a:xfrm>
          <a:prstGeom prst="rect">
            <a:avLst/>
          </a:prstGeom>
          <a:gradFill flip="none" rotWithShape="1">
            <a:gsLst>
              <a:gs pos="0">
                <a:schemeClr val="bg2"/>
              </a:gs>
              <a:gs pos="49000">
                <a:schemeClr val="bg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000" dirty="0">
              <a:solidFill>
                <a:srgbClr val="FFFFFF"/>
              </a:solidFill>
            </a:endParaRPr>
          </a:p>
        </p:txBody>
      </p:sp>
    </p:spTree>
    <p:extLst>
      <p:ext uri="{BB962C8B-B14F-4D97-AF65-F5344CB8AC3E}">
        <p14:creationId xmlns:p14="http://schemas.microsoft.com/office/powerpoint/2010/main" val="326401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6" name="Rectangle 25"/>
          <p:cNvSpPr/>
          <p:nvPr userDrawn="1"/>
        </p:nvSpPr>
        <p:spPr>
          <a:xfrm>
            <a:off x="0" y="0"/>
            <a:ext cx="9144000" cy="6858000"/>
          </a:xfrm>
          <a:prstGeom prst="rect">
            <a:avLst/>
          </a:prstGeom>
          <a:gradFill flip="none" rotWithShape="1">
            <a:gsLst>
              <a:gs pos="0">
                <a:srgbClr val="9AB1A7"/>
              </a:gs>
              <a:gs pos="35000">
                <a:srgbClr val="C3CFC9"/>
              </a:gs>
              <a:gs pos="80000">
                <a:srgbClr val="FFFFFF"/>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sp>
        <p:nvSpPr>
          <p:cNvPr id="2" name="Title 1"/>
          <p:cNvSpPr>
            <a:spLocks noGrp="1"/>
          </p:cNvSpPr>
          <p:nvPr>
            <p:ph type="ctrTitle"/>
          </p:nvPr>
        </p:nvSpPr>
        <p:spPr>
          <a:xfrm>
            <a:off x="685800" y="3810000"/>
            <a:ext cx="8001000" cy="762000"/>
          </a:xfrm>
        </p:spPr>
        <p:txBody>
          <a:bodyPr/>
          <a:lstStyle>
            <a:lvl1pPr algn="r">
              <a:defRPr sz="3200" b="0">
                <a:solidFill>
                  <a:schemeClr val="accent2"/>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685800" y="5029200"/>
            <a:ext cx="8001000" cy="1295400"/>
          </a:xfrm>
        </p:spPr>
        <p:txBody>
          <a:bodyPr>
            <a:normAutofit/>
          </a:bodyPr>
          <a:lstStyle>
            <a:lvl1pPr marL="0" indent="0" algn="r">
              <a:buNone/>
              <a:defRPr sz="2000" cap="all" spc="150" normalizeH="0" baseline="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3E2E217-7AD2-4A29-BD51-38BAAF57FBBD}" type="datetime1">
              <a:rPr lang="en-US" smtClean="0">
                <a:solidFill>
                  <a:srgbClr val="FFFFFF"/>
                </a:solidFill>
              </a:rPr>
              <a:pPr/>
              <a:t>2/8/2022</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grpSp>
        <p:nvGrpSpPr>
          <p:cNvPr id="7" name="Group 6"/>
          <p:cNvGrpSpPr>
            <a:grpSpLocks noChangeAspect="1"/>
          </p:cNvGrpSpPr>
          <p:nvPr userDrawn="1"/>
        </p:nvGrpSpPr>
        <p:grpSpPr>
          <a:xfrm>
            <a:off x="584369" y="914400"/>
            <a:ext cx="5435431" cy="2101581"/>
            <a:chOff x="6169196" y="4084370"/>
            <a:chExt cx="2419852" cy="859386"/>
          </a:xfrm>
        </p:grpSpPr>
        <p:pic>
          <p:nvPicPr>
            <p:cNvPr id="8" name="Picture 7"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9" name="Picture 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cxnSp>
        <p:nvCxnSpPr>
          <p:cNvPr id="29" name="Straight Connector 28"/>
          <p:cNvCxnSpPr/>
          <p:nvPr userDrawn="1"/>
        </p:nvCxnSpPr>
        <p:spPr>
          <a:xfrm>
            <a:off x="685800" y="4648200"/>
            <a:ext cx="84582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28600" y="4648200"/>
            <a:ext cx="457200" cy="30480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685800" y="4724400"/>
            <a:ext cx="84582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28600" y="4724400"/>
            <a:ext cx="457200" cy="30480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10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17"/>
          <p:cNvGrpSpPr/>
          <p:nvPr userDrawn="1"/>
        </p:nvGrpSpPr>
        <p:grpSpPr>
          <a:xfrm>
            <a:off x="0" y="0"/>
            <a:ext cx="9144000" cy="457200"/>
            <a:chOff x="0" y="0"/>
            <a:chExt cx="9144000" cy="45720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7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grpSp>
        <p:grpSp>
          <p:nvGrpSpPr>
            <p:cNvPr id="13" name="Group 12"/>
            <p:cNvGrpSpPr>
              <a:grpSpLocks noChangeAspect="1"/>
            </p:cNvGrpSpPr>
            <p:nvPr userDrawn="1"/>
          </p:nvGrpSpPr>
          <p:grpSpPr>
            <a:xfrm>
              <a:off x="8305800" y="76200"/>
              <a:ext cx="733443" cy="283582"/>
              <a:chOff x="6169196" y="4084370"/>
              <a:chExt cx="2419852" cy="859386"/>
            </a:xfrm>
          </p:grpSpPr>
          <p:pic>
            <p:nvPicPr>
              <p:cNvPr id="14" name="Picture 13"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5" name="Picture 14"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933BC7D6-0DF7-48CF-A238-825DDCF0EDB3}" type="datetime1">
              <a:rPr lang="en-US" smtClean="0">
                <a:solidFill>
                  <a:srgbClr val="FFFFFF"/>
                </a:solidFill>
              </a:rPr>
              <a:pPr/>
              <a:t>2/8/2022</a:t>
            </a:fld>
            <a:endParaRPr lang="en-US" dirty="0">
              <a:solidFill>
                <a:srgbClr val="FFFFFF"/>
              </a:solidFill>
            </a:endParaRPr>
          </a:p>
        </p:txBody>
      </p:sp>
      <p:sp>
        <p:nvSpPr>
          <p:cNvPr id="5" name="Footer Placeholder 4"/>
          <p:cNvSpPr>
            <a:spLocks noGrp="1"/>
          </p:cNvSpPr>
          <p:nvPr userDrawn="1">
            <p:ph type="ftr" sz="quarter" idx="11"/>
          </p:nvPr>
        </p:nvSpPr>
        <p:spPr>
          <a:xfrm>
            <a:off x="152400" y="6629400"/>
            <a:ext cx="2895600" cy="228600"/>
          </a:xfrm>
        </p:spPr>
        <p:txBody>
          <a:bodyPr/>
          <a:lstStyle/>
          <a:p>
            <a:endParaRPr lang="en-US" dirty="0">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cxnSp>
        <p:nvCxnSpPr>
          <p:cNvPr id="12" name="Straight Connector 11"/>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050" cap="all" spc="0" baseline="0">
                <a:solidFill>
                  <a:schemeClr val="bg1"/>
                </a:solidFill>
              </a:defRPr>
            </a:lvl1pPr>
            <a:lvl2pPr>
              <a:defRPr sz="1200"/>
            </a:lvl2pPr>
            <a:lvl3pPr>
              <a:defRPr sz="1100"/>
            </a:lvl3pPr>
            <a:lvl4pPr>
              <a:defRPr sz="1050"/>
            </a:lvl4pPr>
            <a:lvl5pPr>
              <a:defRPr sz="1050"/>
            </a:lvl5pPr>
          </a:lstStyle>
          <a:p>
            <a:pPr lvl="0"/>
            <a:r>
              <a:rPr lang="en-US" dirty="0"/>
              <a:t>| Click to edit Master text styles |</a:t>
            </a:r>
          </a:p>
        </p:txBody>
      </p:sp>
    </p:spTree>
    <p:extLst>
      <p:ext uri="{BB962C8B-B14F-4D97-AF65-F5344CB8AC3E}">
        <p14:creationId xmlns:p14="http://schemas.microsoft.com/office/powerpoint/2010/main" val="54955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gradFill flip="none" rotWithShape="1">
            <a:gsLst>
              <a:gs pos="0">
                <a:srgbClr val="9AB1A7"/>
              </a:gs>
              <a:gs pos="35000">
                <a:srgbClr val="C3CFC9"/>
              </a:gs>
              <a:gs pos="80000">
                <a:srgbClr val="FFFFFF"/>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grpSp>
        <p:nvGrpSpPr>
          <p:cNvPr id="8" name="Group 7"/>
          <p:cNvGrpSpPr/>
          <p:nvPr userDrawn="1"/>
        </p:nvGrpSpPr>
        <p:grpSpPr>
          <a:xfrm>
            <a:off x="228600" y="3886200"/>
            <a:ext cx="8915400" cy="381000"/>
            <a:chOff x="228600" y="4572000"/>
            <a:chExt cx="8915400" cy="381000"/>
          </a:xfrm>
        </p:grpSpPr>
        <p:cxnSp>
          <p:nvCxnSpPr>
            <p:cNvPr id="9" name="Straight Connector 8"/>
            <p:cNvCxnSpPr/>
            <p:nvPr userDrawn="1"/>
          </p:nvCxnSpPr>
          <p:spPr>
            <a:xfrm>
              <a:off x="685800" y="4572000"/>
              <a:ext cx="84582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userDrawn="1"/>
          </p:nvCxnSpPr>
          <p:spPr>
            <a:xfrm flipV="1">
              <a:off x="228600" y="4572000"/>
              <a:ext cx="457200" cy="30480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userDrawn="1"/>
          </p:nvCxnSpPr>
          <p:spPr>
            <a:xfrm>
              <a:off x="685800" y="4648200"/>
              <a:ext cx="84582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userDrawn="1"/>
          </p:nvCxnSpPr>
          <p:spPr>
            <a:xfrm flipV="1">
              <a:off x="228600" y="4648200"/>
              <a:ext cx="457200" cy="304800"/>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2" name="Title 1"/>
          <p:cNvSpPr>
            <a:spLocks noGrp="1"/>
          </p:cNvSpPr>
          <p:nvPr>
            <p:ph type="title"/>
          </p:nvPr>
        </p:nvSpPr>
        <p:spPr>
          <a:xfrm>
            <a:off x="914400" y="2362200"/>
            <a:ext cx="7772400" cy="1362075"/>
          </a:xfrm>
        </p:spPr>
        <p:txBody>
          <a:bodyPr anchor="b"/>
          <a:lstStyle>
            <a:lvl1pPr algn="r">
              <a:defRPr sz="4000" b="0" cap="none" baseline="0">
                <a:solidFill>
                  <a:schemeClr val="bg1"/>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914400" y="4180114"/>
            <a:ext cx="7772400" cy="1500187"/>
          </a:xfrm>
        </p:spPr>
        <p:txBody>
          <a:bodyPr anchor="t">
            <a:normAutofit/>
          </a:bodyPr>
          <a:lstStyle>
            <a:lvl1pPr marL="0" indent="0" algn="r">
              <a:buNone/>
              <a:defRPr sz="2400" cap="all" spc="150" baseline="0">
                <a:solidFill>
                  <a:schemeClr val="bg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A726F6E-1214-4A11-9DF6-244F91B591BB}" type="datetime1">
              <a:rPr lang="en-US" smtClean="0">
                <a:solidFill>
                  <a:srgbClr val="FFFFFF"/>
                </a:solidFill>
              </a:rPr>
              <a:pPr/>
              <a:t>2/8/2022</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grpSp>
        <p:nvGrpSpPr>
          <p:cNvPr id="17" name="Group 16"/>
          <p:cNvGrpSpPr>
            <a:grpSpLocks noChangeAspect="1"/>
          </p:cNvGrpSpPr>
          <p:nvPr userDrawn="1"/>
        </p:nvGrpSpPr>
        <p:grpSpPr>
          <a:xfrm>
            <a:off x="584369" y="533400"/>
            <a:ext cx="2873389" cy="1110981"/>
            <a:chOff x="6169196" y="4084370"/>
            <a:chExt cx="2419852" cy="859386"/>
          </a:xfrm>
        </p:grpSpPr>
        <p:pic>
          <p:nvPicPr>
            <p:cNvPr id="18" name="Picture 17"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9" name="Picture 1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spTree>
    <p:extLst>
      <p:ext uri="{BB962C8B-B14F-4D97-AF65-F5344CB8AC3E}">
        <p14:creationId xmlns:p14="http://schemas.microsoft.com/office/powerpoint/2010/main" val="302383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6" name="Group 25"/>
          <p:cNvGrpSpPr/>
          <p:nvPr userDrawn="1"/>
        </p:nvGrpSpPr>
        <p:grpSpPr>
          <a:xfrm>
            <a:off x="0" y="0"/>
            <a:ext cx="9144000" cy="457200"/>
            <a:chOff x="0" y="0"/>
            <a:chExt cx="9144000" cy="457200"/>
          </a:xfrm>
        </p:grpSpPr>
        <p:grpSp>
          <p:nvGrpSpPr>
            <p:cNvPr id="27" name="Group 26"/>
            <p:cNvGrpSpPr/>
            <p:nvPr userDrawn="1"/>
          </p:nvGrpSpPr>
          <p:grpSpPr>
            <a:xfrm>
              <a:off x="0" y="0"/>
              <a:ext cx="9144000" cy="457200"/>
              <a:chOff x="0" y="0"/>
              <a:chExt cx="9144000" cy="685800"/>
            </a:xfrm>
          </p:grpSpPr>
          <p:sp>
            <p:nvSpPr>
              <p:cNvPr id="31" name="Rectangle 30"/>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sp>
            <p:nvSpPr>
              <p:cNvPr id="32" name="Chevron 31"/>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sp>
            <p:nvSpPr>
              <p:cNvPr id="33" name="Chevron 32"/>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grpSp>
        <p:grpSp>
          <p:nvGrpSpPr>
            <p:cNvPr id="28" name="Group 27"/>
            <p:cNvGrpSpPr>
              <a:grpSpLocks noChangeAspect="1"/>
            </p:cNvGrpSpPr>
            <p:nvPr userDrawn="1"/>
          </p:nvGrpSpPr>
          <p:grpSpPr>
            <a:xfrm>
              <a:off x="8305800" y="76200"/>
              <a:ext cx="733443" cy="283582"/>
              <a:chOff x="6169196" y="4084370"/>
              <a:chExt cx="2419852" cy="859386"/>
            </a:xfrm>
          </p:grpSpPr>
          <p:pic>
            <p:nvPicPr>
              <p:cNvPr id="29" name="Picture 2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30" name="Picture 29"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C9B3F18-FC1C-4D30-8633-C71463CAC903}" type="datetime1">
              <a:rPr lang="en-US" smtClean="0">
                <a:solidFill>
                  <a:srgbClr val="FFFFFF"/>
                </a:solidFill>
              </a:rPr>
              <a:pPr/>
              <a:t>2/8/2022</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cxnSp>
        <p:nvCxnSpPr>
          <p:cNvPr id="13" name="Straight Connector 12"/>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Placeholder 15"/>
          <p:cNvSpPr>
            <a:spLocks noGrp="1"/>
          </p:cNvSpPr>
          <p:nvPr>
            <p:ph type="body" sz="quarter" idx="13" hasCustomPrompt="1"/>
          </p:nvPr>
        </p:nvSpPr>
        <p:spPr>
          <a:xfrm>
            <a:off x="-1" y="6629400"/>
            <a:ext cx="8869680" cy="228600"/>
          </a:xfrm>
        </p:spPr>
        <p:txBody>
          <a:bodyPr vert="horz" lIns="91440" tIns="45720" rIns="91440" bIns="45720" rtlCol="0" anchor="ctr">
            <a:noAutofit/>
          </a:bodyPr>
          <a:lstStyle>
            <a:lvl1pPr>
              <a:defRPr lang="en-US" sz="1050" cap="all" spc="0" baseline="0" dirty="0">
                <a:solidFill>
                  <a:schemeClr val="bg1"/>
                </a:solidFill>
              </a:defRPr>
            </a:lvl1pPr>
          </a:lstStyle>
          <a:p>
            <a:pPr marL="0" lvl="0" indent="0">
              <a:buNone/>
            </a:pPr>
            <a:r>
              <a:rPr lang="en-US" dirty="0"/>
              <a:t>| Click to edit Master text styles |</a:t>
            </a:r>
          </a:p>
        </p:txBody>
      </p:sp>
      <p:sp>
        <p:nvSpPr>
          <p:cNvPr id="21"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364818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F62692-7796-425E-8737-B73A633A5086}" type="datetime1">
              <a:rPr lang="en-US" smtClean="0">
                <a:solidFill>
                  <a:srgbClr val="FFFFFF"/>
                </a:solidFill>
              </a:rPr>
              <a:pPr/>
              <a:t>2/8/2022</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p>
            <a:fld id="{8ED25900-9283-420C-99A2-720FB5D4B1D3}" type="slidenum">
              <a:rPr lang="en-US" smtClean="0">
                <a:solidFill>
                  <a:srgbClr val="5F6062"/>
                </a:solidFill>
              </a:rPr>
              <a:pPr/>
              <a:t>‹#›</a:t>
            </a:fld>
            <a:endParaRPr lang="en-US" dirty="0">
              <a:solidFill>
                <a:srgbClr val="5F6062"/>
              </a:solidFill>
            </a:endParaRPr>
          </a:p>
        </p:txBody>
      </p:sp>
      <p:sp>
        <p:nvSpPr>
          <p:cNvPr id="16" name="Text Placeholder 15"/>
          <p:cNvSpPr>
            <a:spLocks noGrp="1"/>
          </p:cNvSpPr>
          <p:nvPr>
            <p:ph type="body" sz="quarter" idx="13" hasCustomPrompt="1"/>
          </p:nvPr>
        </p:nvSpPr>
        <p:spPr>
          <a:xfrm>
            <a:off x="-1" y="6629400"/>
            <a:ext cx="8869680" cy="228600"/>
          </a:xfrm>
        </p:spPr>
        <p:txBody>
          <a:bodyPr vert="horz" lIns="91440" tIns="45720" rIns="91440" bIns="45720" rtlCol="0" anchor="ctr">
            <a:noAutofit/>
          </a:bodyPr>
          <a:lstStyle>
            <a:lvl1pPr>
              <a:defRPr lang="en-US" sz="1050" cap="all" spc="0" baseline="0" dirty="0">
                <a:solidFill>
                  <a:schemeClr val="bg1"/>
                </a:solidFill>
              </a:defRPr>
            </a:lvl1pPr>
          </a:lstStyle>
          <a:p>
            <a:pPr marL="0" lvl="0" indent="0">
              <a:buNone/>
            </a:pPr>
            <a:r>
              <a:rPr lang="en-US" dirty="0"/>
              <a:t>| Click to edit Master text styles |</a:t>
            </a:r>
          </a:p>
        </p:txBody>
      </p: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190005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20" name="Group 19"/>
          <p:cNvGrpSpPr/>
          <p:nvPr userDrawn="1"/>
        </p:nvGrpSpPr>
        <p:grpSpPr>
          <a:xfrm>
            <a:off x="0" y="0"/>
            <a:ext cx="9144000" cy="457200"/>
            <a:chOff x="0" y="0"/>
            <a:chExt cx="9144000" cy="457200"/>
          </a:xfrm>
        </p:grpSpPr>
        <p:grpSp>
          <p:nvGrpSpPr>
            <p:cNvPr id="21" name="Group 20"/>
            <p:cNvGrpSpPr/>
            <p:nvPr userDrawn="1"/>
          </p:nvGrpSpPr>
          <p:grpSpPr>
            <a:xfrm>
              <a:off x="0" y="0"/>
              <a:ext cx="9144000" cy="457200"/>
              <a:chOff x="0" y="0"/>
              <a:chExt cx="9144000" cy="685800"/>
            </a:xfrm>
          </p:grpSpPr>
          <p:sp>
            <p:nvSpPr>
              <p:cNvPr id="25" name="Rectangle 24"/>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sp>
            <p:nvSpPr>
              <p:cNvPr id="26" name="Chevron 25"/>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sp>
            <p:nvSpPr>
              <p:cNvPr id="27" name="Chevron 26"/>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grpSp>
        <p:grpSp>
          <p:nvGrpSpPr>
            <p:cNvPr id="22" name="Group 21"/>
            <p:cNvGrpSpPr>
              <a:grpSpLocks noChangeAspect="1"/>
            </p:cNvGrpSpPr>
            <p:nvPr userDrawn="1"/>
          </p:nvGrpSpPr>
          <p:grpSpPr>
            <a:xfrm>
              <a:off x="8305800" y="76200"/>
              <a:ext cx="733443" cy="283582"/>
              <a:chOff x="6169196" y="4084370"/>
              <a:chExt cx="2419852" cy="859386"/>
            </a:xfrm>
          </p:grpSpPr>
          <p:pic>
            <p:nvPicPr>
              <p:cNvPr id="23" name="Picture 22"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24" name="Picture 23"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Date Placeholder 2"/>
          <p:cNvSpPr>
            <a:spLocks noGrp="1"/>
          </p:cNvSpPr>
          <p:nvPr>
            <p:ph type="dt" sz="half" idx="10"/>
          </p:nvPr>
        </p:nvSpPr>
        <p:spPr/>
        <p:txBody>
          <a:bodyPr/>
          <a:lstStyle/>
          <a:p>
            <a:fld id="{E43CAFF7-5B9F-4ED1-B11D-557F79971EF9}" type="datetime1">
              <a:rPr lang="en-US" smtClean="0">
                <a:solidFill>
                  <a:srgbClr val="FFFFFF"/>
                </a:solidFill>
              </a:rPr>
              <a:pPr/>
              <a:t>2/8/2022</a:t>
            </a:fld>
            <a:endParaRPr lang="en-US">
              <a:solidFill>
                <a:srgbClr val="FFFFFF"/>
              </a:solidFill>
            </a:endParaRPr>
          </a:p>
        </p:txBody>
      </p:sp>
      <p:sp>
        <p:nvSpPr>
          <p:cNvPr id="4" name="Footer Placeholder 3"/>
          <p:cNvSpPr>
            <a:spLocks noGrp="1"/>
          </p:cNvSpPr>
          <p:nvPr>
            <p:ph type="ftr" sz="quarter" idx="11"/>
          </p:nvPr>
        </p:nvSpPr>
        <p:spPr>
          <a:xfrm>
            <a:off x="0" y="6629400"/>
            <a:ext cx="9144000" cy="228600"/>
          </a:xfrm>
        </p:spPr>
        <p:txBody>
          <a:bodyPr/>
          <a:lstStyle>
            <a:lvl1pPr marL="0" algn="l" defTabSz="901584" rtl="0" eaLnBrk="1" latinLnBrk="0" hangingPunct="1">
              <a:spcBef>
                <a:spcPct val="20000"/>
              </a:spcBef>
              <a:defRPr lang="en-US" sz="1100" kern="1200" cap="all" spc="0" baseline="0" dirty="0">
                <a:solidFill>
                  <a:schemeClr val="bg1"/>
                </a:solidFill>
                <a:latin typeface="+mj-lt"/>
                <a:ea typeface="+mn-ea"/>
                <a:cs typeface="+mn-cs"/>
              </a:defRPr>
            </a:lvl1pPr>
          </a:lstStyle>
          <a:p>
            <a:endParaRPr>
              <a:solidFill>
                <a:srgbClr val="5F6062"/>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lvl1pPr>
              <a:defRPr sz="1000"/>
            </a:lvl1pPr>
          </a:lstStyle>
          <a:p>
            <a:fld id="{8ED25900-9283-420C-99A2-720FB5D4B1D3}" type="slidenum">
              <a:rPr lang="en-US" smtClean="0">
                <a:solidFill>
                  <a:srgbClr val="5F6062"/>
                </a:solidFill>
              </a:rPr>
              <a:pPr/>
              <a:t>‹#›</a:t>
            </a:fld>
            <a:endParaRPr lang="en-US" dirty="0">
              <a:solidFill>
                <a:srgbClr val="5F6062"/>
              </a:solidFill>
            </a:endParaRPr>
          </a:p>
        </p:txBody>
      </p:sp>
      <p:cxnSp>
        <p:nvCxnSpPr>
          <p:cNvPr id="11" name="Straight Connector 10"/>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254490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No-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572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847420"/>
            <a:ext cx="2133600" cy="365125"/>
          </a:xfrm>
          <a:prstGeom prst="rect">
            <a:avLst/>
          </a:prstGeom>
        </p:spPr>
        <p:txBody>
          <a:bodyPr/>
          <a:lstStyle/>
          <a:p>
            <a:endParaRPr lang="en-US" dirty="0">
              <a:solidFill>
                <a:srgbClr val="58595B">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58595B">
                  <a:tint val="75000"/>
                </a:srgbClr>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C860793-8601-4612-A076-6C54148BFAE3}" type="slidenum">
              <a:rPr lang="en-US" smtClean="0">
                <a:solidFill>
                  <a:srgbClr val="005295"/>
                </a:solidFill>
              </a:rPr>
              <a:pPr/>
              <a:t>‹#›</a:t>
            </a:fld>
            <a:endParaRPr lang="en-US" dirty="0">
              <a:solidFill>
                <a:srgbClr val="005295"/>
              </a:solidFill>
            </a:endParaRPr>
          </a:p>
        </p:txBody>
      </p:sp>
    </p:spTree>
    <p:extLst>
      <p:ext uri="{BB962C8B-B14F-4D97-AF65-F5344CB8AC3E}">
        <p14:creationId xmlns:p14="http://schemas.microsoft.com/office/powerpoint/2010/main" val="514837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933BC7D6-0DF7-48CF-A238-825DDCF0EDB3}" type="datetime1">
              <a:rPr lang="en-US" smtClean="0">
                <a:solidFill>
                  <a:srgbClr val="FFFFFF"/>
                </a:solidFill>
              </a:rPr>
              <a:pPr/>
              <a:t>2/8/2022</a:t>
            </a:fld>
            <a:endParaRPr lang="en-US">
              <a:solidFill>
                <a:srgbClr val="FFFFFF"/>
              </a:solidFill>
            </a:endParaRPr>
          </a:p>
        </p:txBody>
      </p:sp>
      <p:sp>
        <p:nvSpPr>
          <p:cNvPr id="5" name="Footer Placeholder 4"/>
          <p:cNvSpPr>
            <a:spLocks noGrp="1"/>
          </p:cNvSpPr>
          <p:nvPr userDrawn="1">
            <p:ph type="ftr" sz="quarter" idx="11"/>
          </p:nvPr>
        </p:nvSpPr>
        <p:spPr>
          <a:xfrm>
            <a:off x="152400" y="6629400"/>
            <a:ext cx="2895600" cy="228600"/>
          </a:xfrm>
        </p:spPr>
        <p:txBody>
          <a:bodyPr/>
          <a:lstStyle/>
          <a:p>
            <a:endParaRPr lang="en-US" dirty="0">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cxnSp>
        <p:nvCxnSpPr>
          <p:cNvPr id="12" name="Straight Connector 11"/>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050" cap="all" spc="0" baseline="0">
                <a:solidFill>
                  <a:schemeClr val="bg1"/>
                </a:solidFill>
              </a:defRPr>
            </a:lvl1pPr>
            <a:lvl2pPr>
              <a:defRPr sz="1200"/>
            </a:lvl2pPr>
            <a:lvl3pPr>
              <a:defRPr sz="1100"/>
            </a:lvl3pPr>
            <a:lvl4pPr>
              <a:defRPr sz="1050"/>
            </a:lvl4pPr>
            <a:lvl5pPr>
              <a:defRPr sz="1050"/>
            </a:lvl5pPr>
          </a:lstStyle>
          <a:p>
            <a:pPr lvl="0"/>
            <a:r>
              <a:rPr lang="en-US" dirty="0"/>
              <a:t>| Click to edit Master text styles |</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8301" y="-520"/>
            <a:ext cx="649500" cy="457720"/>
          </a:xfrm>
          <a:prstGeom prst="rect">
            <a:avLst/>
          </a:prstGeom>
        </p:spPr>
      </p:pic>
      <p:sp>
        <p:nvSpPr>
          <p:cNvPr id="19" name="Rectangle 18"/>
          <p:cNvSpPr/>
          <p:nvPr userDrawn="1"/>
        </p:nvSpPr>
        <p:spPr>
          <a:xfrm>
            <a:off x="0" y="6553200"/>
            <a:ext cx="9144000" cy="304800"/>
          </a:xfrm>
          <a:prstGeom prst="rect">
            <a:avLst/>
          </a:prstGeom>
          <a:gradFill flip="none" rotWithShape="1">
            <a:gsLst>
              <a:gs pos="0">
                <a:schemeClr val="bg2"/>
              </a:gs>
              <a:gs pos="49000">
                <a:schemeClr val="bg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000" dirty="0">
              <a:solidFill>
                <a:srgbClr val="FFFFFF"/>
              </a:solidFill>
            </a:endParaRPr>
          </a:p>
        </p:txBody>
      </p:sp>
    </p:spTree>
    <p:extLst>
      <p:ext uri="{BB962C8B-B14F-4D97-AF65-F5344CB8AC3E}">
        <p14:creationId xmlns:p14="http://schemas.microsoft.com/office/powerpoint/2010/main" val="240340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No-subhea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847417"/>
            <a:ext cx="2133600" cy="365125"/>
          </a:xfrm>
          <a:prstGeom prst="rect">
            <a:avLst/>
          </a:prstGeom>
        </p:spPr>
        <p:txBody>
          <a:bodyPr/>
          <a:lstStyle/>
          <a:p>
            <a:endParaRPr lang="en-US" dirty="0">
              <a:solidFill>
                <a:srgbClr val="58595B">
                  <a:tint val="75000"/>
                </a:srgbClr>
              </a:solidFill>
              <a:latin typeface="Calibri"/>
            </a:endParaRPr>
          </a:p>
        </p:txBody>
      </p:sp>
      <p:sp>
        <p:nvSpPr>
          <p:cNvPr id="5" name="Footer Placeholder 4"/>
          <p:cNvSpPr>
            <a:spLocks noGrp="1"/>
          </p:cNvSpPr>
          <p:nvPr>
            <p:ph type="ftr" sz="quarter" idx="11"/>
          </p:nvPr>
        </p:nvSpPr>
        <p:spPr>
          <a:xfrm>
            <a:off x="311972" y="6553200"/>
            <a:ext cx="7993828" cy="304800"/>
          </a:xfrm>
          <a:prstGeom prst="rect">
            <a:avLst/>
          </a:prstGeom>
        </p:spPr>
        <p:txBody>
          <a:bodyPr/>
          <a:lstStyle/>
          <a:p>
            <a:endParaRPr lang="en-US" dirty="0">
              <a:solidFill>
                <a:srgbClr val="58595B">
                  <a:tint val="75000"/>
                </a:srgbClr>
              </a:solidFill>
            </a:endParaRPr>
          </a:p>
        </p:txBody>
      </p:sp>
      <p:sp>
        <p:nvSpPr>
          <p:cNvPr id="6" name="Slide Number Placeholder 5"/>
          <p:cNvSpPr>
            <a:spLocks noGrp="1"/>
          </p:cNvSpPr>
          <p:nvPr>
            <p:ph type="sldNum" sz="quarter" idx="12"/>
          </p:nvPr>
        </p:nvSpPr>
        <p:spPr>
          <a:xfrm>
            <a:off x="8512337" y="6525157"/>
            <a:ext cx="599391" cy="365125"/>
          </a:xfrm>
          <a:prstGeom prst="rect">
            <a:avLst/>
          </a:prstGeom>
        </p:spPr>
        <p:txBody>
          <a:bodyPr/>
          <a:lstStyle>
            <a:lvl1pPr>
              <a:defRPr>
                <a:solidFill>
                  <a:schemeClr val="tx2"/>
                </a:solidFill>
              </a:defRPr>
            </a:lvl1pPr>
          </a:lstStyle>
          <a:p>
            <a:fld id="{6C860793-8601-4612-A076-6C54148BFAE3}" type="slidenum">
              <a:rPr lang="en-US" smtClean="0">
                <a:solidFill>
                  <a:srgbClr val="005295"/>
                </a:solidFill>
              </a:rPr>
              <a:pPr/>
              <a:t>‹#›</a:t>
            </a:fld>
            <a:endParaRPr lang="en-US" dirty="0">
              <a:solidFill>
                <a:srgbClr val="005295"/>
              </a:solidFill>
            </a:endParaRPr>
          </a:p>
        </p:txBody>
      </p:sp>
    </p:spTree>
    <p:extLst>
      <p:ext uri="{BB962C8B-B14F-4D97-AF65-F5344CB8AC3E}">
        <p14:creationId xmlns:p14="http://schemas.microsoft.com/office/powerpoint/2010/main" val="30678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6" name="Rectangle 25"/>
          <p:cNvSpPr/>
          <p:nvPr userDrawn="1"/>
        </p:nvSpPr>
        <p:spPr>
          <a:xfrm>
            <a:off x="0" y="0"/>
            <a:ext cx="9144000" cy="6858000"/>
          </a:xfrm>
          <a:prstGeom prst="rect">
            <a:avLst/>
          </a:prstGeom>
          <a:gradFill flip="none" rotWithShape="1">
            <a:gsLst>
              <a:gs pos="0">
                <a:srgbClr val="9AB1A7"/>
              </a:gs>
              <a:gs pos="35000">
                <a:srgbClr val="C3CFC9"/>
              </a:gs>
              <a:gs pos="80000">
                <a:srgbClr val="FFFFFF"/>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4669104" y="1196272"/>
            <a:ext cx="4017696" cy="762000"/>
          </a:xfrm>
        </p:spPr>
        <p:txBody>
          <a:bodyPr/>
          <a:lstStyle>
            <a:lvl1pPr algn="r">
              <a:defRPr sz="3200" b="0">
                <a:solidFill>
                  <a:schemeClr val="accent2"/>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4669104" y="2415472"/>
            <a:ext cx="4017696" cy="1295400"/>
          </a:xfrm>
        </p:spPr>
        <p:txBody>
          <a:bodyPr>
            <a:normAutofit/>
          </a:bodyPr>
          <a:lstStyle>
            <a:lvl1pPr marL="0" indent="0" algn="r">
              <a:buNone/>
              <a:defRPr sz="2000" cap="all" spc="150" normalizeH="0" baseline="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ECB1EC7-7EF4-43B6-A1F4-52D5A953926C}" type="datetime1">
              <a:rPr lang="en-US" smtClean="0">
                <a:solidFill>
                  <a:srgbClr val="FFFFFF"/>
                </a:solidFill>
              </a:rPr>
              <a:t>2/8/2022</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a:solidFill>
                <a:srgbClr val="5F6062"/>
              </a:solidFill>
            </a:endParaRPr>
          </a:p>
        </p:txBody>
      </p:sp>
      <p:cxnSp>
        <p:nvCxnSpPr>
          <p:cNvPr id="29" name="Straight Connector 28"/>
          <p:cNvCxnSpPr/>
          <p:nvPr userDrawn="1"/>
        </p:nvCxnSpPr>
        <p:spPr>
          <a:xfrm>
            <a:off x="685800" y="2034472"/>
            <a:ext cx="84582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28600" y="2034472"/>
            <a:ext cx="457200" cy="30480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685800" y="2110672"/>
            <a:ext cx="84582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28600" y="2110672"/>
            <a:ext cx="457200" cy="30480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96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
            <a:ext cx="7848600" cy="457199"/>
          </a:xfrm>
          <a:prstGeom prst="rect">
            <a:avLst/>
          </a:prstGeo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lvl1pPr>
              <a:defRPr b="0"/>
            </a:lvl1pPr>
          </a:lstStyle>
          <a:p>
            <a:fld id="{174B08ED-9E15-44B4-81E4-9F3B10360A66}"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5116978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340237" y="0"/>
            <a:ext cx="8046720" cy="457200"/>
          </a:xfrm>
          <a:prstGeom prst="rect">
            <a:avLst/>
          </a:prstGeo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6553200" y="6629400"/>
            <a:ext cx="2133600" cy="228600"/>
          </a:xfrm>
          <a:prstGeom prst="rect">
            <a:avLst/>
          </a:prstGeom>
        </p:spPr>
        <p:txBody>
          <a:bodyPr/>
          <a:lstStyle/>
          <a:p>
            <a:fld id="{933BC7D6-0DF7-48CF-A238-825DDCF0EDB3}" type="datetime1">
              <a:rPr lang="en-US" smtClean="0">
                <a:solidFill>
                  <a:srgbClr val="FFFFFF"/>
                </a:solidFill>
              </a:rPr>
              <a:pPr/>
              <a:t>2/8/2022</a:t>
            </a:fld>
            <a:endParaRPr lang="en-US">
              <a:solidFill>
                <a:srgbClr val="FFFFFF"/>
              </a:solidFill>
            </a:endParaRPr>
          </a:p>
        </p:txBody>
      </p:sp>
      <p:sp>
        <p:nvSpPr>
          <p:cNvPr id="5" name="Footer Placeholder 4"/>
          <p:cNvSpPr>
            <a:spLocks noGrp="1"/>
          </p:cNvSpPr>
          <p:nvPr userDrawn="1">
            <p:ph type="ftr" sz="quarter" idx="11"/>
          </p:nvPr>
        </p:nvSpPr>
        <p:spPr>
          <a:xfrm>
            <a:off x="152400" y="6629400"/>
            <a:ext cx="2895600" cy="228600"/>
          </a:xfrm>
        </p:spPr>
        <p:txBody>
          <a:bodyPr/>
          <a:lstStyle/>
          <a:p>
            <a:endParaRPr lang="en-US" dirty="0">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sp>
        <p:nvSpPr>
          <p:cNvPr id="16"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100" cap="all" spc="0" baseline="0">
                <a:solidFill>
                  <a:schemeClr val="bg1"/>
                </a:solidFill>
              </a:defRPr>
            </a:lvl1pPr>
            <a:lvl2pPr>
              <a:defRPr sz="1200"/>
            </a:lvl2pPr>
            <a:lvl3pPr>
              <a:defRPr sz="1100"/>
            </a:lvl3pPr>
            <a:lvl4pPr>
              <a:defRPr sz="1100"/>
            </a:lvl4pPr>
            <a:lvl5pPr>
              <a:defRPr sz="1100"/>
            </a:lvl5pPr>
          </a:lstStyle>
          <a:p>
            <a:pPr lvl="0"/>
            <a:r>
              <a:rPr lang="en-US" dirty="0"/>
              <a:t>| Click to edit Master text styles |</a:t>
            </a:r>
          </a:p>
        </p:txBody>
      </p:sp>
    </p:spTree>
    <p:extLst>
      <p:ext uri="{BB962C8B-B14F-4D97-AF65-F5344CB8AC3E}">
        <p14:creationId xmlns:p14="http://schemas.microsoft.com/office/powerpoint/2010/main" val="919165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6" name="Group 25"/>
          <p:cNvGrpSpPr/>
          <p:nvPr userDrawn="1"/>
        </p:nvGrpSpPr>
        <p:grpSpPr>
          <a:xfrm>
            <a:off x="0" y="0"/>
            <a:ext cx="9144000" cy="457200"/>
            <a:chOff x="0" y="0"/>
            <a:chExt cx="9144000" cy="457200"/>
          </a:xfrm>
        </p:grpSpPr>
        <p:grpSp>
          <p:nvGrpSpPr>
            <p:cNvPr id="27" name="Group 26"/>
            <p:cNvGrpSpPr/>
            <p:nvPr userDrawn="1"/>
          </p:nvGrpSpPr>
          <p:grpSpPr>
            <a:xfrm>
              <a:off x="0" y="0"/>
              <a:ext cx="9144000" cy="457200"/>
              <a:chOff x="0" y="0"/>
              <a:chExt cx="9144000" cy="685800"/>
            </a:xfrm>
          </p:grpSpPr>
          <p:sp>
            <p:nvSpPr>
              <p:cNvPr id="31" name="Rectangle 30"/>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32" name="Chevron 31"/>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33" name="Chevron 32"/>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grpSp>
        <p:grpSp>
          <p:nvGrpSpPr>
            <p:cNvPr id="28" name="Group 27"/>
            <p:cNvGrpSpPr>
              <a:grpSpLocks noChangeAspect="1"/>
            </p:cNvGrpSpPr>
            <p:nvPr userDrawn="1"/>
          </p:nvGrpSpPr>
          <p:grpSpPr>
            <a:xfrm>
              <a:off x="8305800" y="76200"/>
              <a:ext cx="733443" cy="283582"/>
              <a:chOff x="6169196" y="4084370"/>
              <a:chExt cx="2419852" cy="859386"/>
            </a:xfrm>
          </p:grpSpPr>
          <p:pic>
            <p:nvPicPr>
              <p:cNvPr id="29" name="Picture 2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30" name="Picture 29"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Content Placeholder 2"/>
          <p:cNvSpPr>
            <a:spLocks noGrp="1"/>
          </p:cNvSpPr>
          <p:nvPr>
            <p:ph sz="half" idx="1"/>
          </p:nvPr>
        </p:nvSpPr>
        <p:spPr>
          <a:xfrm>
            <a:off x="457200" y="1600253"/>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53"/>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553200" y="6629400"/>
            <a:ext cx="2133600" cy="228600"/>
          </a:xfrm>
          <a:prstGeom prst="rect">
            <a:avLst/>
          </a:prstGeom>
        </p:spPr>
        <p:txBody>
          <a:bodyPr/>
          <a:lstStyle/>
          <a:p>
            <a:fld id="{BC9B3F18-FC1C-4D30-8633-C71463CAC903}" type="datetime1">
              <a:rPr lang="en-US" smtClean="0">
                <a:solidFill>
                  <a:srgbClr val="FFFFFF"/>
                </a:solidFill>
              </a:rPr>
              <a:pPr/>
              <a:t>2/8/2022</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sp>
        <p:nvSpPr>
          <p:cNvPr id="18" name="Text Placeholder 15"/>
          <p:cNvSpPr>
            <a:spLocks noGrp="1"/>
          </p:cNvSpPr>
          <p:nvPr>
            <p:ph type="body" sz="quarter" idx="13" hasCustomPrompt="1"/>
          </p:nvPr>
        </p:nvSpPr>
        <p:spPr>
          <a:xfrm>
            <a:off x="-1" y="6629400"/>
            <a:ext cx="8869680" cy="228600"/>
          </a:xfrm>
        </p:spPr>
        <p:txBody>
          <a:bodyPr vert="horz" lIns="90159" tIns="45085" rIns="90159" bIns="45085" rtlCol="0" anchor="ctr">
            <a:noAutofit/>
          </a:bodyPr>
          <a:lstStyle>
            <a:lvl1pPr>
              <a:defRPr lang="en-US" sz="1100" cap="all" spc="0" baseline="0" dirty="0">
                <a:solidFill>
                  <a:schemeClr val="bg1"/>
                </a:solidFill>
              </a:defRPr>
            </a:lvl1pPr>
          </a:lstStyle>
          <a:p>
            <a:pPr marL="0" lvl="0" indent="0">
              <a:buNone/>
            </a:pPr>
            <a:r>
              <a:rPr lang="en-US" dirty="0"/>
              <a:t>| Click to edit Master text styles |</a:t>
            </a:r>
          </a:p>
        </p:txBody>
      </p:sp>
      <p:sp>
        <p:nvSpPr>
          <p:cNvPr id="21" name="Title 1"/>
          <p:cNvSpPr>
            <a:spLocks noGrp="1"/>
          </p:cNvSpPr>
          <p:nvPr>
            <p:ph type="title"/>
          </p:nvPr>
        </p:nvSpPr>
        <p:spPr>
          <a:xfrm>
            <a:off x="340237" y="0"/>
            <a:ext cx="8046720" cy="4572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3782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20" name="Group 19"/>
          <p:cNvGrpSpPr/>
          <p:nvPr userDrawn="1"/>
        </p:nvGrpSpPr>
        <p:grpSpPr>
          <a:xfrm>
            <a:off x="0" y="0"/>
            <a:ext cx="9144000" cy="457200"/>
            <a:chOff x="0" y="0"/>
            <a:chExt cx="9144000" cy="457200"/>
          </a:xfrm>
        </p:grpSpPr>
        <p:grpSp>
          <p:nvGrpSpPr>
            <p:cNvPr id="21" name="Group 20"/>
            <p:cNvGrpSpPr/>
            <p:nvPr userDrawn="1"/>
          </p:nvGrpSpPr>
          <p:grpSpPr>
            <a:xfrm>
              <a:off x="0" y="0"/>
              <a:ext cx="9144000" cy="457200"/>
              <a:chOff x="0" y="0"/>
              <a:chExt cx="9144000" cy="685800"/>
            </a:xfrm>
          </p:grpSpPr>
          <p:sp>
            <p:nvSpPr>
              <p:cNvPr id="25" name="Rectangle 24"/>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26" name="Chevron 25"/>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27" name="Chevron 26"/>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grpSp>
        <p:grpSp>
          <p:nvGrpSpPr>
            <p:cNvPr id="22" name="Group 21"/>
            <p:cNvGrpSpPr>
              <a:grpSpLocks noChangeAspect="1"/>
            </p:cNvGrpSpPr>
            <p:nvPr userDrawn="1"/>
          </p:nvGrpSpPr>
          <p:grpSpPr>
            <a:xfrm>
              <a:off x="8305800" y="76200"/>
              <a:ext cx="733443" cy="283582"/>
              <a:chOff x="6169196" y="4084370"/>
              <a:chExt cx="2419852" cy="859386"/>
            </a:xfrm>
          </p:grpSpPr>
          <p:pic>
            <p:nvPicPr>
              <p:cNvPr id="23" name="Picture 22"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24" name="Picture 23"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Date Placeholder 2"/>
          <p:cNvSpPr>
            <a:spLocks noGrp="1"/>
          </p:cNvSpPr>
          <p:nvPr>
            <p:ph type="dt" sz="half" idx="10"/>
          </p:nvPr>
        </p:nvSpPr>
        <p:spPr>
          <a:xfrm>
            <a:off x="6553200" y="6629400"/>
            <a:ext cx="2133600" cy="228600"/>
          </a:xfrm>
          <a:prstGeom prst="rect">
            <a:avLst/>
          </a:prstGeom>
        </p:spPr>
        <p:txBody>
          <a:bodyPr/>
          <a:lstStyle/>
          <a:p>
            <a:fld id="{C0F62692-7796-425E-8737-B73A633A5086}" type="datetime1">
              <a:rPr lang="en-US" smtClean="0">
                <a:solidFill>
                  <a:srgbClr val="FFFFFF"/>
                </a:solidFill>
              </a:rPr>
              <a:pPr/>
              <a:t>2/8/2022</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p>
            <a:fld id="{8ED25900-9283-420C-99A2-720FB5D4B1D3}" type="slidenum">
              <a:rPr lang="en-US" smtClean="0">
                <a:solidFill>
                  <a:srgbClr val="5F6062"/>
                </a:solidFill>
              </a:rPr>
              <a:pPr/>
              <a:t>‹#›</a:t>
            </a:fld>
            <a:endParaRPr lang="en-US" dirty="0">
              <a:solidFill>
                <a:srgbClr val="5F6062"/>
              </a:solidFill>
            </a:endParaRPr>
          </a:p>
        </p:txBody>
      </p:sp>
      <p:sp>
        <p:nvSpPr>
          <p:cNvPr id="16" name="Text Placeholder 15"/>
          <p:cNvSpPr>
            <a:spLocks noGrp="1"/>
          </p:cNvSpPr>
          <p:nvPr>
            <p:ph type="body" sz="quarter" idx="13" hasCustomPrompt="1"/>
          </p:nvPr>
        </p:nvSpPr>
        <p:spPr>
          <a:xfrm>
            <a:off x="-1" y="6629400"/>
            <a:ext cx="8869680" cy="228600"/>
          </a:xfrm>
        </p:spPr>
        <p:txBody>
          <a:bodyPr vert="horz" lIns="90159" tIns="45085" rIns="90159" bIns="45085" rtlCol="0" anchor="ctr">
            <a:noAutofit/>
          </a:bodyPr>
          <a:lstStyle>
            <a:lvl1pPr>
              <a:defRPr lang="en-US" sz="1100" cap="all" spc="0" baseline="0" dirty="0">
                <a:solidFill>
                  <a:schemeClr val="bg1"/>
                </a:solidFill>
              </a:defRPr>
            </a:lvl1pPr>
          </a:lstStyle>
          <a:p>
            <a:pPr marL="0" lvl="0" indent="0">
              <a:buNone/>
            </a:pPr>
            <a:r>
              <a:rPr lang="en-US" dirty="0"/>
              <a:t>| Click to edit Master text styles |</a:t>
            </a:r>
          </a:p>
        </p:txBody>
      </p:sp>
      <p:sp>
        <p:nvSpPr>
          <p:cNvPr id="18" name="Title 1"/>
          <p:cNvSpPr>
            <a:spLocks noGrp="1"/>
          </p:cNvSpPr>
          <p:nvPr>
            <p:ph type="title"/>
          </p:nvPr>
        </p:nvSpPr>
        <p:spPr>
          <a:xfrm>
            <a:off x="340237" y="0"/>
            <a:ext cx="8046720" cy="4572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74288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
            <a:ext cx="7848600" cy="457199"/>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lvl1pPr>
              <a:defRPr b="0"/>
            </a:lvl1pPr>
          </a:lstStyle>
          <a:p>
            <a:fld id="{174B08ED-9E15-44B4-81E4-9F3B10360A66}"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16048213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No-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572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847417"/>
            <a:ext cx="2133600" cy="365125"/>
          </a:xfrm>
          <a:prstGeom prst="rect">
            <a:avLst/>
          </a:prstGeom>
        </p:spPr>
        <p:txBody>
          <a:bodyPr/>
          <a:lstStyle/>
          <a:p>
            <a:endParaRPr lang="en-US" dirty="0">
              <a:solidFill>
                <a:srgbClr val="58595B">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58595B">
                  <a:tint val="75000"/>
                </a:srgbClr>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C860793-8601-4612-A076-6C54148BFAE3}" type="slidenum">
              <a:rPr lang="en-US" smtClean="0">
                <a:solidFill>
                  <a:srgbClr val="005295"/>
                </a:solidFill>
              </a:rPr>
              <a:pPr/>
              <a:t>‹#›</a:t>
            </a:fld>
            <a:endParaRPr lang="en-US" dirty="0">
              <a:solidFill>
                <a:srgbClr val="005295"/>
              </a:solidFill>
            </a:endParaRPr>
          </a:p>
        </p:txBody>
      </p:sp>
    </p:spTree>
    <p:extLst>
      <p:ext uri="{BB962C8B-B14F-4D97-AF65-F5344CB8AC3E}">
        <p14:creationId xmlns:p14="http://schemas.microsoft.com/office/powerpoint/2010/main" val="2177505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6553200" y="6629400"/>
            <a:ext cx="2133600" cy="228600"/>
          </a:xfrm>
          <a:prstGeom prst="rect">
            <a:avLst/>
          </a:prstGeom>
        </p:spPr>
        <p:txBody>
          <a:bodyPr/>
          <a:lstStyle/>
          <a:p>
            <a:fld id="{933BC7D6-0DF7-48CF-A238-825DDCF0EDB3}" type="datetime1">
              <a:rPr lang="en-US" smtClean="0">
                <a:solidFill>
                  <a:srgbClr val="FFFFFF"/>
                </a:solidFill>
              </a:rPr>
              <a:pPr/>
              <a:t>2/8/2022</a:t>
            </a:fld>
            <a:endParaRPr lang="en-US">
              <a:solidFill>
                <a:srgbClr val="FFFFFF"/>
              </a:solidFill>
            </a:endParaRPr>
          </a:p>
        </p:txBody>
      </p:sp>
      <p:sp>
        <p:nvSpPr>
          <p:cNvPr id="5" name="Footer Placeholder 4"/>
          <p:cNvSpPr>
            <a:spLocks noGrp="1"/>
          </p:cNvSpPr>
          <p:nvPr userDrawn="1">
            <p:ph type="ftr" sz="quarter" idx="11"/>
          </p:nvPr>
        </p:nvSpPr>
        <p:spPr>
          <a:xfrm>
            <a:off x="152400" y="6629400"/>
            <a:ext cx="2895600" cy="228600"/>
          </a:xfrm>
        </p:spPr>
        <p:txBody>
          <a:bodyPr/>
          <a:lstStyle/>
          <a:p>
            <a:endParaRPr lang="en-US" dirty="0">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sp>
        <p:nvSpPr>
          <p:cNvPr id="16"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100" cap="all" spc="0" baseline="0">
                <a:solidFill>
                  <a:schemeClr val="bg1"/>
                </a:solidFill>
              </a:defRPr>
            </a:lvl1pPr>
            <a:lvl2pPr>
              <a:defRPr sz="1200"/>
            </a:lvl2pPr>
            <a:lvl3pPr>
              <a:defRPr sz="1100"/>
            </a:lvl3pPr>
            <a:lvl4pPr>
              <a:defRPr sz="1100"/>
            </a:lvl4pPr>
            <a:lvl5pPr>
              <a:defRPr sz="1100"/>
            </a:lvl5pPr>
          </a:lstStyle>
          <a:p>
            <a:pPr lvl="0"/>
            <a:r>
              <a:rPr lang="en-US" dirty="0"/>
              <a:t>| Click to edit Master text styles |</a:t>
            </a:r>
          </a:p>
        </p:txBody>
      </p:sp>
    </p:spTree>
    <p:extLst>
      <p:ext uri="{BB962C8B-B14F-4D97-AF65-F5344CB8AC3E}">
        <p14:creationId xmlns:p14="http://schemas.microsoft.com/office/powerpoint/2010/main" val="38535182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6" name="Group 25"/>
          <p:cNvGrpSpPr/>
          <p:nvPr userDrawn="1"/>
        </p:nvGrpSpPr>
        <p:grpSpPr>
          <a:xfrm>
            <a:off x="0" y="0"/>
            <a:ext cx="9144000" cy="457200"/>
            <a:chOff x="0" y="0"/>
            <a:chExt cx="9144000" cy="457200"/>
          </a:xfrm>
        </p:grpSpPr>
        <p:grpSp>
          <p:nvGrpSpPr>
            <p:cNvPr id="27" name="Group 26"/>
            <p:cNvGrpSpPr/>
            <p:nvPr userDrawn="1"/>
          </p:nvGrpSpPr>
          <p:grpSpPr>
            <a:xfrm>
              <a:off x="0" y="0"/>
              <a:ext cx="9144000" cy="457200"/>
              <a:chOff x="0" y="0"/>
              <a:chExt cx="9144000" cy="685800"/>
            </a:xfrm>
          </p:grpSpPr>
          <p:sp>
            <p:nvSpPr>
              <p:cNvPr id="31" name="Rectangle 30"/>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32" name="Chevron 31"/>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33" name="Chevron 32"/>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grpSp>
        <p:grpSp>
          <p:nvGrpSpPr>
            <p:cNvPr id="28" name="Group 27"/>
            <p:cNvGrpSpPr>
              <a:grpSpLocks noChangeAspect="1"/>
            </p:cNvGrpSpPr>
            <p:nvPr userDrawn="1"/>
          </p:nvGrpSpPr>
          <p:grpSpPr>
            <a:xfrm>
              <a:off x="8305800" y="76200"/>
              <a:ext cx="733443" cy="283582"/>
              <a:chOff x="6169196" y="4084370"/>
              <a:chExt cx="2419852" cy="859386"/>
            </a:xfrm>
          </p:grpSpPr>
          <p:pic>
            <p:nvPicPr>
              <p:cNvPr id="29" name="Picture 2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30" name="Picture 29"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Content Placeholder 2"/>
          <p:cNvSpPr>
            <a:spLocks noGrp="1"/>
          </p:cNvSpPr>
          <p:nvPr>
            <p:ph sz="half" idx="1"/>
          </p:nvPr>
        </p:nvSpPr>
        <p:spPr>
          <a:xfrm>
            <a:off x="457200" y="1600253"/>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53"/>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553200" y="6629400"/>
            <a:ext cx="2133600" cy="228600"/>
          </a:xfrm>
          <a:prstGeom prst="rect">
            <a:avLst/>
          </a:prstGeom>
        </p:spPr>
        <p:txBody>
          <a:bodyPr/>
          <a:lstStyle/>
          <a:p>
            <a:fld id="{BC9B3F18-FC1C-4D30-8633-C71463CAC903}" type="datetime1">
              <a:rPr lang="en-US" smtClean="0">
                <a:solidFill>
                  <a:srgbClr val="FFFFFF"/>
                </a:solidFill>
              </a:rPr>
              <a:pPr/>
              <a:t>2/8/2022</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sp>
        <p:nvSpPr>
          <p:cNvPr id="18" name="Text Placeholder 15"/>
          <p:cNvSpPr>
            <a:spLocks noGrp="1"/>
          </p:cNvSpPr>
          <p:nvPr>
            <p:ph type="body" sz="quarter" idx="13" hasCustomPrompt="1"/>
          </p:nvPr>
        </p:nvSpPr>
        <p:spPr>
          <a:xfrm>
            <a:off x="-1" y="6629400"/>
            <a:ext cx="8869680" cy="228600"/>
          </a:xfrm>
        </p:spPr>
        <p:txBody>
          <a:bodyPr vert="horz" lIns="90159" tIns="45085" rIns="90159" bIns="45085" rtlCol="0" anchor="ctr">
            <a:noAutofit/>
          </a:bodyPr>
          <a:lstStyle>
            <a:lvl1pPr>
              <a:defRPr lang="en-US" sz="1100" cap="all" spc="0" baseline="0" dirty="0">
                <a:solidFill>
                  <a:schemeClr val="bg1"/>
                </a:solidFill>
              </a:defRPr>
            </a:lvl1pPr>
          </a:lstStyle>
          <a:p>
            <a:pPr marL="0" lvl="0" indent="0">
              <a:buNone/>
            </a:pPr>
            <a:r>
              <a:rPr lang="en-US" dirty="0"/>
              <a:t>| Click to edit Master text styles |</a:t>
            </a:r>
          </a:p>
        </p:txBody>
      </p:sp>
      <p:sp>
        <p:nvSpPr>
          <p:cNvPr id="21"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21747057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20" name="Group 19"/>
          <p:cNvGrpSpPr/>
          <p:nvPr userDrawn="1"/>
        </p:nvGrpSpPr>
        <p:grpSpPr>
          <a:xfrm>
            <a:off x="0" y="0"/>
            <a:ext cx="9144000" cy="457200"/>
            <a:chOff x="0" y="0"/>
            <a:chExt cx="9144000" cy="457200"/>
          </a:xfrm>
        </p:grpSpPr>
        <p:grpSp>
          <p:nvGrpSpPr>
            <p:cNvPr id="21" name="Group 20"/>
            <p:cNvGrpSpPr/>
            <p:nvPr userDrawn="1"/>
          </p:nvGrpSpPr>
          <p:grpSpPr>
            <a:xfrm>
              <a:off x="0" y="0"/>
              <a:ext cx="9144000" cy="457200"/>
              <a:chOff x="0" y="0"/>
              <a:chExt cx="9144000" cy="685800"/>
            </a:xfrm>
          </p:grpSpPr>
          <p:sp>
            <p:nvSpPr>
              <p:cNvPr id="25" name="Rectangle 24"/>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26" name="Chevron 25"/>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sp>
            <p:nvSpPr>
              <p:cNvPr id="27" name="Chevron 26"/>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584"/>
                <a:endParaRPr lang="en-US">
                  <a:solidFill>
                    <a:srgbClr val="FFFFFF"/>
                  </a:solidFill>
                </a:endParaRPr>
              </a:p>
            </p:txBody>
          </p:sp>
        </p:grpSp>
        <p:grpSp>
          <p:nvGrpSpPr>
            <p:cNvPr id="22" name="Group 21"/>
            <p:cNvGrpSpPr>
              <a:grpSpLocks noChangeAspect="1"/>
            </p:cNvGrpSpPr>
            <p:nvPr userDrawn="1"/>
          </p:nvGrpSpPr>
          <p:grpSpPr>
            <a:xfrm>
              <a:off x="8305800" y="76200"/>
              <a:ext cx="733443" cy="283582"/>
              <a:chOff x="6169196" y="4084370"/>
              <a:chExt cx="2419852" cy="859386"/>
            </a:xfrm>
          </p:grpSpPr>
          <p:pic>
            <p:nvPicPr>
              <p:cNvPr id="23" name="Picture 22"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24" name="Picture 23"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Date Placeholder 2"/>
          <p:cNvSpPr>
            <a:spLocks noGrp="1"/>
          </p:cNvSpPr>
          <p:nvPr>
            <p:ph type="dt" sz="half" idx="10"/>
          </p:nvPr>
        </p:nvSpPr>
        <p:spPr>
          <a:xfrm>
            <a:off x="6553200" y="6629400"/>
            <a:ext cx="2133600" cy="228600"/>
          </a:xfrm>
          <a:prstGeom prst="rect">
            <a:avLst/>
          </a:prstGeom>
        </p:spPr>
        <p:txBody>
          <a:bodyPr/>
          <a:lstStyle/>
          <a:p>
            <a:fld id="{C0F62692-7796-425E-8737-B73A633A5086}" type="datetime1">
              <a:rPr lang="en-US" smtClean="0">
                <a:solidFill>
                  <a:srgbClr val="FFFFFF"/>
                </a:solidFill>
              </a:rPr>
              <a:pPr/>
              <a:t>2/8/2022</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p>
            <a:fld id="{8ED25900-9283-420C-99A2-720FB5D4B1D3}" type="slidenum">
              <a:rPr lang="en-US" smtClean="0">
                <a:solidFill>
                  <a:srgbClr val="5F6062"/>
                </a:solidFill>
              </a:rPr>
              <a:pPr/>
              <a:t>‹#›</a:t>
            </a:fld>
            <a:endParaRPr lang="en-US" dirty="0">
              <a:solidFill>
                <a:srgbClr val="5F6062"/>
              </a:solidFill>
            </a:endParaRPr>
          </a:p>
        </p:txBody>
      </p:sp>
      <p:sp>
        <p:nvSpPr>
          <p:cNvPr id="16" name="Text Placeholder 15"/>
          <p:cNvSpPr>
            <a:spLocks noGrp="1"/>
          </p:cNvSpPr>
          <p:nvPr>
            <p:ph type="body" sz="quarter" idx="13" hasCustomPrompt="1"/>
          </p:nvPr>
        </p:nvSpPr>
        <p:spPr>
          <a:xfrm>
            <a:off x="-1" y="6629400"/>
            <a:ext cx="8869680" cy="228600"/>
          </a:xfrm>
        </p:spPr>
        <p:txBody>
          <a:bodyPr vert="horz" lIns="90159" tIns="45085" rIns="90159" bIns="45085" rtlCol="0" anchor="ctr">
            <a:noAutofit/>
          </a:bodyPr>
          <a:lstStyle>
            <a:lvl1pPr>
              <a:defRPr lang="en-US" sz="1100" cap="all" spc="0" baseline="0" dirty="0">
                <a:solidFill>
                  <a:schemeClr val="bg1"/>
                </a:solidFill>
              </a:defRPr>
            </a:lvl1pPr>
          </a:lstStyle>
          <a:p>
            <a:pPr marL="0" lvl="0" indent="0">
              <a:buNone/>
            </a:pPr>
            <a:r>
              <a:rPr lang="en-US" dirty="0"/>
              <a:t>| Click to edit Master text styles |</a:t>
            </a:r>
          </a:p>
        </p:txBody>
      </p: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40043841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6" name="Rectangle 25"/>
          <p:cNvSpPr/>
          <p:nvPr userDrawn="1"/>
        </p:nvSpPr>
        <p:spPr>
          <a:xfrm>
            <a:off x="0" y="0"/>
            <a:ext cx="9144000" cy="6858000"/>
          </a:xfrm>
          <a:prstGeom prst="rect">
            <a:avLst/>
          </a:prstGeom>
          <a:gradFill flip="none" rotWithShape="1">
            <a:gsLst>
              <a:gs pos="0">
                <a:srgbClr val="9AB1A7"/>
              </a:gs>
              <a:gs pos="35000">
                <a:srgbClr val="C3CFC9"/>
              </a:gs>
              <a:gs pos="80000">
                <a:srgbClr val="FFFFFF"/>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0485" tIns="45247" rIns="90485" bIns="45247" rtlCol="0" anchor="ctr"/>
          <a:lstStyle/>
          <a:p>
            <a:pPr algn="ctr" defTabSz="904839"/>
            <a:endParaRPr lang="en-US" dirty="0">
              <a:solidFill>
                <a:srgbClr val="FFFFFF"/>
              </a:solidFill>
            </a:endParaRPr>
          </a:p>
        </p:txBody>
      </p:sp>
      <p:sp>
        <p:nvSpPr>
          <p:cNvPr id="2" name="Title 1"/>
          <p:cNvSpPr>
            <a:spLocks noGrp="1"/>
          </p:cNvSpPr>
          <p:nvPr>
            <p:ph type="ctrTitle"/>
          </p:nvPr>
        </p:nvSpPr>
        <p:spPr>
          <a:xfrm>
            <a:off x="685800" y="3810000"/>
            <a:ext cx="8001000" cy="762000"/>
          </a:xfrm>
        </p:spPr>
        <p:txBody>
          <a:bodyPr/>
          <a:lstStyle>
            <a:lvl1pPr algn="r">
              <a:defRPr sz="3200" b="0">
                <a:solidFill>
                  <a:schemeClr val="accent2"/>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685800" y="5029200"/>
            <a:ext cx="8001000" cy="1295400"/>
          </a:xfrm>
        </p:spPr>
        <p:txBody>
          <a:bodyPr>
            <a:normAutofit/>
          </a:bodyPr>
          <a:lstStyle>
            <a:lvl1pPr marL="0" indent="0" algn="r">
              <a:buNone/>
              <a:defRPr sz="2000" cap="all" spc="150" normalizeH="0" baseline="0">
                <a:solidFill>
                  <a:schemeClr val="bg1"/>
                </a:solidFill>
                <a:effectLst>
                  <a:outerShdw blurRad="38100" dist="38100" dir="2700000" algn="tl">
                    <a:srgbClr val="000000">
                      <a:alpha val="43137"/>
                    </a:srgbClr>
                  </a:outerShdw>
                </a:effectLst>
              </a:defRPr>
            </a:lvl1pPr>
            <a:lvl2pPr marL="452422" indent="0" algn="ctr">
              <a:buNone/>
              <a:defRPr>
                <a:solidFill>
                  <a:schemeClr val="tx1">
                    <a:tint val="75000"/>
                  </a:schemeClr>
                </a:solidFill>
              </a:defRPr>
            </a:lvl2pPr>
            <a:lvl3pPr marL="904839" indent="0" algn="ctr">
              <a:buNone/>
              <a:defRPr>
                <a:solidFill>
                  <a:schemeClr val="tx1">
                    <a:tint val="75000"/>
                  </a:schemeClr>
                </a:solidFill>
              </a:defRPr>
            </a:lvl3pPr>
            <a:lvl4pPr marL="1357246" indent="0" algn="ctr">
              <a:buNone/>
              <a:defRPr>
                <a:solidFill>
                  <a:schemeClr val="tx1">
                    <a:tint val="75000"/>
                  </a:schemeClr>
                </a:solidFill>
              </a:defRPr>
            </a:lvl4pPr>
            <a:lvl5pPr marL="1809656" indent="0" algn="ctr">
              <a:buNone/>
              <a:defRPr>
                <a:solidFill>
                  <a:schemeClr val="tx1">
                    <a:tint val="75000"/>
                  </a:schemeClr>
                </a:solidFill>
              </a:defRPr>
            </a:lvl5pPr>
            <a:lvl6pPr marL="2262070" indent="0" algn="ctr">
              <a:buNone/>
              <a:defRPr>
                <a:solidFill>
                  <a:schemeClr val="tx1">
                    <a:tint val="75000"/>
                  </a:schemeClr>
                </a:solidFill>
              </a:defRPr>
            </a:lvl6pPr>
            <a:lvl7pPr marL="2714480" indent="0" algn="ctr">
              <a:buNone/>
              <a:defRPr>
                <a:solidFill>
                  <a:schemeClr val="tx1">
                    <a:tint val="75000"/>
                  </a:schemeClr>
                </a:solidFill>
              </a:defRPr>
            </a:lvl7pPr>
            <a:lvl8pPr marL="3166896" indent="0" algn="ctr">
              <a:buNone/>
              <a:defRPr>
                <a:solidFill>
                  <a:schemeClr val="tx1">
                    <a:tint val="75000"/>
                  </a:schemeClr>
                </a:solidFill>
              </a:defRPr>
            </a:lvl8pPr>
            <a:lvl9pPr marL="361931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F072F3B-DCE1-43DA-A1D7-85B1E0C45DD0}" type="datetime1">
              <a:rPr lang="en-US" smtClean="0">
                <a:solidFill>
                  <a:srgbClr val="FFFFFF"/>
                </a:solidFill>
              </a:rPr>
              <a:pPr/>
              <a:t>2/8/2022</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grpSp>
        <p:nvGrpSpPr>
          <p:cNvPr id="7" name="Group 6"/>
          <p:cNvGrpSpPr>
            <a:grpSpLocks noChangeAspect="1"/>
          </p:cNvGrpSpPr>
          <p:nvPr userDrawn="1"/>
        </p:nvGrpSpPr>
        <p:grpSpPr>
          <a:xfrm>
            <a:off x="584375" y="914400"/>
            <a:ext cx="5435431" cy="2101581"/>
            <a:chOff x="6169196" y="4084370"/>
            <a:chExt cx="2419852" cy="859386"/>
          </a:xfrm>
        </p:grpSpPr>
        <p:pic>
          <p:nvPicPr>
            <p:cNvPr id="8" name="Picture 7"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9" name="Picture 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cxnSp>
        <p:nvCxnSpPr>
          <p:cNvPr id="29" name="Straight Connector 28"/>
          <p:cNvCxnSpPr/>
          <p:nvPr userDrawn="1"/>
        </p:nvCxnSpPr>
        <p:spPr>
          <a:xfrm>
            <a:off x="685800" y="4648200"/>
            <a:ext cx="84582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28600" y="4648200"/>
            <a:ext cx="457200" cy="30480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685800" y="4724400"/>
            <a:ext cx="84582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28600" y="4724400"/>
            <a:ext cx="457200" cy="30480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74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17"/>
          <p:cNvGrpSpPr/>
          <p:nvPr userDrawn="1"/>
        </p:nvGrpSpPr>
        <p:grpSpPr>
          <a:xfrm>
            <a:off x="0" y="0"/>
            <a:ext cx="9144000" cy="457200"/>
            <a:chOff x="0" y="0"/>
            <a:chExt cx="9144000" cy="45720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3" name="Group 12"/>
            <p:cNvGrpSpPr>
              <a:grpSpLocks noChangeAspect="1"/>
            </p:cNvGrpSpPr>
            <p:nvPr userDrawn="1"/>
          </p:nvGrpSpPr>
          <p:grpSpPr>
            <a:xfrm>
              <a:off x="8305800" y="76200"/>
              <a:ext cx="733443" cy="283582"/>
              <a:chOff x="6169196" y="4084370"/>
              <a:chExt cx="2419852" cy="859386"/>
            </a:xfrm>
          </p:grpSpPr>
          <p:pic>
            <p:nvPicPr>
              <p:cNvPr id="14" name="Picture 13"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5" name="Picture 14"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E2D698F6-FDB5-4AB7-A240-2E43002C1ECA}" type="datetime1">
              <a:rPr lang="en-US" smtClean="0">
                <a:solidFill>
                  <a:srgbClr val="FFFFFF"/>
                </a:solidFill>
              </a:rPr>
              <a:t>2/8/2022</a:t>
            </a:fld>
            <a:endParaRPr lang="en-US">
              <a:solidFill>
                <a:srgbClr val="FFFFFF"/>
              </a:solidFill>
            </a:endParaRPr>
          </a:p>
        </p:txBody>
      </p:sp>
      <p:sp>
        <p:nvSpPr>
          <p:cNvPr id="5" name="Footer Placeholder 4"/>
          <p:cNvSpPr>
            <a:spLocks noGrp="1"/>
          </p:cNvSpPr>
          <p:nvPr userDrawn="1">
            <p:ph type="ftr" sz="quarter" idx="11"/>
          </p:nvPr>
        </p:nvSpPr>
        <p:spPr>
          <a:xfrm>
            <a:off x="152400" y="6629400"/>
            <a:ext cx="2895600" cy="228600"/>
          </a:xfrm>
        </p:spPr>
        <p:txBody>
          <a:bodyPr/>
          <a:lstStyle/>
          <a:p>
            <a:endParaRPr lang="en-US">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a:solidFill>
                <a:srgbClr val="5F6062"/>
              </a:solidFill>
            </a:endParaRPr>
          </a:p>
        </p:txBody>
      </p:sp>
      <p:cxnSp>
        <p:nvCxnSpPr>
          <p:cNvPr id="12" name="Straight Connector 11"/>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050" cap="all" spc="0" baseline="0">
                <a:solidFill>
                  <a:schemeClr val="bg1"/>
                </a:solidFill>
              </a:defRPr>
            </a:lvl1pPr>
            <a:lvl2pPr>
              <a:defRPr sz="1200"/>
            </a:lvl2pPr>
            <a:lvl3pPr>
              <a:defRPr sz="1100"/>
            </a:lvl3pPr>
            <a:lvl4pPr>
              <a:defRPr sz="1050"/>
            </a:lvl4pPr>
            <a:lvl5pPr>
              <a:defRPr sz="1050"/>
            </a:lvl5pPr>
          </a:lstStyle>
          <a:p>
            <a:pPr lvl="0"/>
            <a:r>
              <a:rPr lang="en-US" dirty="0"/>
              <a:t>| Click to edit Master text styles |</a:t>
            </a:r>
          </a:p>
        </p:txBody>
      </p:sp>
    </p:spTree>
    <p:extLst>
      <p:ext uri="{BB962C8B-B14F-4D97-AF65-F5344CB8AC3E}">
        <p14:creationId xmlns:p14="http://schemas.microsoft.com/office/powerpoint/2010/main" val="374352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17"/>
          <p:cNvGrpSpPr/>
          <p:nvPr userDrawn="1"/>
        </p:nvGrpSpPr>
        <p:grpSpPr>
          <a:xfrm>
            <a:off x="0" y="0"/>
            <a:ext cx="9144000" cy="457200"/>
            <a:chOff x="0" y="0"/>
            <a:chExt cx="9144000" cy="457200"/>
          </a:xfrm>
        </p:grpSpPr>
        <p:grpSp>
          <p:nvGrpSpPr>
            <p:cNvPr id="11" name="Group 10"/>
            <p:cNvGrpSpPr/>
            <p:nvPr userDrawn="1"/>
          </p:nvGrpSpPr>
          <p:grpSpPr>
            <a:xfrm>
              <a:off x="0" y="0"/>
              <a:ext cx="9144000" cy="457200"/>
              <a:chOff x="0" y="0"/>
              <a:chExt cx="9144000" cy="685800"/>
            </a:xfrm>
          </p:grpSpPr>
          <p:sp>
            <p:nvSpPr>
              <p:cNvPr id="7" name="Rectangle 6"/>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839"/>
                <a:endParaRPr lang="en-US" dirty="0">
                  <a:solidFill>
                    <a:srgbClr val="FFFFFF"/>
                  </a:solidFill>
                </a:endParaRPr>
              </a:p>
            </p:txBody>
          </p:sp>
          <p:sp>
            <p:nvSpPr>
              <p:cNvPr id="9" name="Chevron 8"/>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839"/>
                <a:endParaRPr lang="en-US" dirty="0">
                  <a:solidFill>
                    <a:srgbClr val="FFFFFF"/>
                  </a:solidFill>
                </a:endParaRPr>
              </a:p>
            </p:txBody>
          </p:sp>
          <p:sp>
            <p:nvSpPr>
              <p:cNvPr id="10" name="Chevron 9"/>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839"/>
                <a:endParaRPr lang="en-US" dirty="0">
                  <a:solidFill>
                    <a:srgbClr val="FFFFFF"/>
                  </a:solidFill>
                </a:endParaRPr>
              </a:p>
            </p:txBody>
          </p:sp>
        </p:grpSp>
        <p:grpSp>
          <p:nvGrpSpPr>
            <p:cNvPr id="13" name="Group 12"/>
            <p:cNvGrpSpPr>
              <a:grpSpLocks noChangeAspect="1"/>
            </p:cNvGrpSpPr>
            <p:nvPr userDrawn="1"/>
          </p:nvGrpSpPr>
          <p:grpSpPr>
            <a:xfrm>
              <a:off x="8305800" y="76200"/>
              <a:ext cx="733443" cy="283582"/>
              <a:chOff x="6169196" y="4084370"/>
              <a:chExt cx="2419852" cy="859386"/>
            </a:xfrm>
          </p:grpSpPr>
          <p:pic>
            <p:nvPicPr>
              <p:cNvPr id="14" name="Picture 13"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5" name="Picture 14"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2" name="Title 1"/>
          <p:cNvSpPr>
            <a:spLocks noGrp="1"/>
          </p:cNvSpPr>
          <p:nvPr userDrawn="1">
            <p:ph type="title"/>
          </p:nvPr>
        </p:nvSpPr>
        <p:spPr>
          <a:xfrm>
            <a:off x="340237" y="0"/>
            <a:ext cx="8046720" cy="457200"/>
          </a:xfrm>
        </p:spPr>
        <p:txBody>
          <a:bodyPr/>
          <a:lstStyle/>
          <a:p>
            <a:r>
              <a:rPr lang="en-US" dirty="0"/>
              <a:t>Click to edit Master title style</a:t>
            </a:r>
          </a:p>
        </p:txBody>
      </p:sp>
      <p:sp>
        <p:nvSpPr>
          <p:cNvPr id="3" name="Content Placeholder 2"/>
          <p:cNvSpPr>
            <a:spLocks noGrp="1"/>
          </p:cNvSpPr>
          <p:nvPr userDrawn="1">
            <p:ph idx="1"/>
          </p:nvPr>
        </p:nvSpPr>
        <p:spPr>
          <a:xfrm>
            <a:off x="457200" y="533400"/>
            <a:ext cx="8229600" cy="594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B01A576F-D3CE-4443-A5BC-875F1013249D}" type="datetime1">
              <a:rPr lang="en-US" smtClean="0">
                <a:solidFill>
                  <a:srgbClr val="FFFFFF"/>
                </a:solidFill>
              </a:rPr>
              <a:pPr/>
              <a:t>2/8/2022</a:t>
            </a:fld>
            <a:endParaRPr lang="en-US" dirty="0">
              <a:solidFill>
                <a:srgbClr val="FFFFFF"/>
              </a:solidFill>
            </a:endParaRPr>
          </a:p>
        </p:txBody>
      </p:sp>
      <p:sp>
        <p:nvSpPr>
          <p:cNvPr id="6" name="Slide Number Placeholder 5"/>
          <p:cNvSpPr>
            <a:spLocks noGrp="1"/>
          </p:cNvSpPr>
          <p:nvPr userDrawn="1">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spTree>
    <p:extLst>
      <p:ext uri="{BB962C8B-B14F-4D97-AF65-F5344CB8AC3E}">
        <p14:creationId xmlns:p14="http://schemas.microsoft.com/office/powerpoint/2010/main" val="426813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gradFill flip="none" rotWithShape="1">
            <a:gsLst>
              <a:gs pos="0">
                <a:srgbClr val="9AB1A7"/>
              </a:gs>
              <a:gs pos="35000">
                <a:srgbClr val="C3CFC9"/>
              </a:gs>
              <a:gs pos="80000">
                <a:srgbClr val="FFFFFF"/>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0485" tIns="45247" rIns="90485" bIns="45247" rtlCol="0" anchor="ctr"/>
          <a:lstStyle/>
          <a:p>
            <a:pPr algn="ctr" defTabSz="904839"/>
            <a:endParaRPr lang="en-US" dirty="0">
              <a:solidFill>
                <a:srgbClr val="FFFFFF"/>
              </a:solidFill>
            </a:endParaRPr>
          </a:p>
        </p:txBody>
      </p:sp>
      <p:grpSp>
        <p:nvGrpSpPr>
          <p:cNvPr id="8" name="Group 7"/>
          <p:cNvGrpSpPr/>
          <p:nvPr userDrawn="1"/>
        </p:nvGrpSpPr>
        <p:grpSpPr>
          <a:xfrm>
            <a:off x="228600" y="3886200"/>
            <a:ext cx="8915400" cy="381000"/>
            <a:chOff x="228600" y="4572000"/>
            <a:chExt cx="8915400" cy="381000"/>
          </a:xfrm>
        </p:grpSpPr>
        <p:cxnSp>
          <p:nvCxnSpPr>
            <p:cNvPr id="9" name="Straight Connector 8"/>
            <p:cNvCxnSpPr/>
            <p:nvPr userDrawn="1"/>
          </p:nvCxnSpPr>
          <p:spPr>
            <a:xfrm>
              <a:off x="685800" y="4572000"/>
              <a:ext cx="84582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userDrawn="1"/>
          </p:nvCxnSpPr>
          <p:spPr>
            <a:xfrm flipV="1">
              <a:off x="228600" y="4572000"/>
              <a:ext cx="457200" cy="30480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userDrawn="1"/>
          </p:nvCxnSpPr>
          <p:spPr>
            <a:xfrm>
              <a:off x="685800" y="4648200"/>
              <a:ext cx="84582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userDrawn="1"/>
          </p:nvCxnSpPr>
          <p:spPr>
            <a:xfrm flipV="1">
              <a:off x="228600" y="4648200"/>
              <a:ext cx="457200" cy="304800"/>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2" name="Title 1"/>
          <p:cNvSpPr>
            <a:spLocks noGrp="1"/>
          </p:cNvSpPr>
          <p:nvPr>
            <p:ph type="title"/>
          </p:nvPr>
        </p:nvSpPr>
        <p:spPr>
          <a:xfrm>
            <a:off x="914400" y="2362290"/>
            <a:ext cx="7772400" cy="1362075"/>
          </a:xfrm>
        </p:spPr>
        <p:txBody>
          <a:bodyPr anchor="b"/>
          <a:lstStyle>
            <a:lvl1pPr algn="r">
              <a:defRPr sz="4000" b="0" cap="none" baseline="0">
                <a:solidFill>
                  <a:schemeClr val="bg1"/>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914400" y="4180114"/>
            <a:ext cx="7772400" cy="1500187"/>
          </a:xfrm>
        </p:spPr>
        <p:txBody>
          <a:bodyPr anchor="t">
            <a:normAutofit/>
          </a:bodyPr>
          <a:lstStyle>
            <a:lvl1pPr marL="0" indent="0" algn="r">
              <a:buNone/>
              <a:defRPr sz="2400" cap="all" spc="150" baseline="0">
                <a:solidFill>
                  <a:schemeClr val="bg1"/>
                </a:solidFill>
                <a:effectLst>
                  <a:outerShdw blurRad="38100" dist="38100" dir="2700000" algn="tl">
                    <a:srgbClr val="000000">
                      <a:alpha val="43137"/>
                    </a:srgbClr>
                  </a:outerShdw>
                </a:effectLst>
              </a:defRPr>
            </a:lvl1pPr>
            <a:lvl2pPr marL="452422" indent="0">
              <a:buNone/>
              <a:defRPr sz="1800">
                <a:solidFill>
                  <a:schemeClr val="tx1">
                    <a:tint val="75000"/>
                  </a:schemeClr>
                </a:solidFill>
              </a:defRPr>
            </a:lvl2pPr>
            <a:lvl3pPr marL="904839" indent="0">
              <a:buNone/>
              <a:defRPr sz="1600">
                <a:solidFill>
                  <a:schemeClr val="tx1">
                    <a:tint val="75000"/>
                  </a:schemeClr>
                </a:solidFill>
              </a:defRPr>
            </a:lvl3pPr>
            <a:lvl4pPr marL="1357246" indent="0">
              <a:buNone/>
              <a:defRPr sz="1400">
                <a:solidFill>
                  <a:schemeClr val="tx1">
                    <a:tint val="75000"/>
                  </a:schemeClr>
                </a:solidFill>
              </a:defRPr>
            </a:lvl4pPr>
            <a:lvl5pPr marL="1809656" indent="0">
              <a:buNone/>
              <a:defRPr sz="1400">
                <a:solidFill>
                  <a:schemeClr val="tx1">
                    <a:tint val="75000"/>
                  </a:schemeClr>
                </a:solidFill>
              </a:defRPr>
            </a:lvl5pPr>
            <a:lvl6pPr marL="2262070" indent="0">
              <a:buNone/>
              <a:defRPr sz="1400">
                <a:solidFill>
                  <a:schemeClr val="tx1">
                    <a:tint val="75000"/>
                  </a:schemeClr>
                </a:solidFill>
              </a:defRPr>
            </a:lvl6pPr>
            <a:lvl7pPr marL="2714480" indent="0">
              <a:buNone/>
              <a:defRPr sz="1400">
                <a:solidFill>
                  <a:schemeClr val="tx1">
                    <a:tint val="75000"/>
                  </a:schemeClr>
                </a:solidFill>
              </a:defRPr>
            </a:lvl7pPr>
            <a:lvl8pPr marL="3166896" indent="0">
              <a:buNone/>
              <a:defRPr sz="1400">
                <a:solidFill>
                  <a:schemeClr val="tx1">
                    <a:tint val="75000"/>
                  </a:schemeClr>
                </a:solidFill>
              </a:defRPr>
            </a:lvl8pPr>
            <a:lvl9pPr marL="361931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009AA4D-DACB-403B-A017-2322C1852E15}" type="datetime1">
              <a:rPr lang="en-US" smtClean="0">
                <a:solidFill>
                  <a:srgbClr val="FFFFFF"/>
                </a:solidFill>
              </a:rPr>
              <a:pPr/>
              <a:t>2/8/2022</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grpSp>
        <p:nvGrpSpPr>
          <p:cNvPr id="17" name="Group 16"/>
          <p:cNvGrpSpPr>
            <a:grpSpLocks noChangeAspect="1"/>
          </p:cNvGrpSpPr>
          <p:nvPr userDrawn="1"/>
        </p:nvGrpSpPr>
        <p:grpSpPr>
          <a:xfrm>
            <a:off x="584369" y="533400"/>
            <a:ext cx="2873389" cy="1110981"/>
            <a:chOff x="6169196" y="4084370"/>
            <a:chExt cx="2419852" cy="859386"/>
          </a:xfrm>
        </p:grpSpPr>
        <p:pic>
          <p:nvPicPr>
            <p:cNvPr id="18" name="Picture 17"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9" name="Picture 1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spTree>
    <p:extLst>
      <p:ext uri="{BB962C8B-B14F-4D97-AF65-F5344CB8AC3E}">
        <p14:creationId xmlns:p14="http://schemas.microsoft.com/office/powerpoint/2010/main" val="373069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6" name="Group 25"/>
          <p:cNvGrpSpPr/>
          <p:nvPr userDrawn="1"/>
        </p:nvGrpSpPr>
        <p:grpSpPr>
          <a:xfrm>
            <a:off x="0" y="0"/>
            <a:ext cx="9144000" cy="457200"/>
            <a:chOff x="0" y="0"/>
            <a:chExt cx="9144000" cy="457200"/>
          </a:xfrm>
        </p:grpSpPr>
        <p:grpSp>
          <p:nvGrpSpPr>
            <p:cNvPr id="27" name="Group 26"/>
            <p:cNvGrpSpPr/>
            <p:nvPr userDrawn="1"/>
          </p:nvGrpSpPr>
          <p:grpSpPr>
            <a:xfrm>
              <a:off x="0" y="0"/>
              <a:ext cx="9144000" cy="457200"/>
              <a:chOff x="0" y="0"/>
              <a:chExt cx="9144000" cy="685800"/>
            </a:xfrm>
          </p:grpSpPr>
          <p:sp>
            <p:nvSpPr>
              <p:cNvPr id="31" name="Rectangle 30"/>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839"/>
                <a:endParaRPr lang="en-US" dirty="0">
                  <a:solidFill>
                    <a:srgbClr val="FFFFFF"/>
                  </a:solidFill>
                </a:endParaRPr>
              </a:p>
            </p:txBody>
          </p:sp>
          <p:sp>
            <p:nvSpPr>
              <p:cNvPr id="32" name="Chevron 31"/>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839"/>
                <a:endParaRPr lang="en-US" dirty="0">
                  <a:solidFill>
                    <a:srgbClr val="FFFFFF"/>
                  </a:solidFill>
                </a:endParaRPr>
              </a:p>
            </p:txBody>
          </p:sp>
          <p:sp>
            <p:nvSpPr>
              <p:cNvPr id="33" name="Chevron 32"/>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839"/>
                <a:endParaRPr lang="en-US" dirty="0">
                  <a:solidFill>
                    <a:srgbClr val="FFFFFF"/>
                  </a:solidFill>
                </a:endParaRPr>
              </a:p>
            </p:txBody>
          </p:sp>
        </p:grpSp>
        <p:grpSp>
          <p:nvGrpSpPr>
            <p:cNvPr id="28" name="Group 27"/>
            <p:cNvGrpSpPr>
              <a:grpSpLocks noChangeAspect="1"/>
            </p:cNvGrpSpPr>
            <p:nvPr userDrawn="1"/>
          </p:nvGrpSpPr>
          <p:grpSpPr>
            <a:xfrm>
              <a:off x="8305800" y="76200"/>
              <a:ext cx="733443" cy="283582"/>
              <a:chOff x="6169196" y="4084370"/>
              <a:chExt cx="2419852" cy="859386"/>
            </a:xfrm>
          </p:grpSpPr>
          <p:pic>
            <p:nvPicPr>
              <p:cNvPr id="29" name="Picture 2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30" name="Picture 29"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Content Placeholder 2"/>
          <p:cNvSpPr>
            <a:spLocks noGrp="1"/>
          </p:cNvSpPr>
          <p:nvPr>
            <p:ph sz="half" idx="1"/>
          </p:nvPr>
        </p:nvSpPr>
        <p:spPr>
          <a:xfrm>
            <a:off x="457200" y="1600253"/>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53"/>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EDA92E-BF90-49C2-A491-776CB14DA389}" type="datetime1">
              <a:rPr lang="en-US" smtClean="0">
                <a:solidFill>
                  <a:srgbClr val="FFFFFF"/>
                </a:solidFill>
              </a:rPr>
              <a:pPr/>
              <a:t>2/8/2022</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cxnSp>
        <p:nvCxnSpPr>
          <p:cNvPr id="13" name="Straight Connector 12"/>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Placeholder 15"/>
          <p:cNvSpPr>
            <a:spLocks noGrp="1"/>
          </p:cNvSpPr>
          <p:nvPr>
            <p:ph type="body" sz="quarter" idx="13" hasCustomPrompt="1"/>
          </p:nvPr>
        </p:nvSpPr>
        <p:spPr>
          <a:xfrm>
            <a:off x="-1" y="6629400"/>
            <a:ext cx="8869680" cy="228600"/>
          </a:xfrm>
        </p:spPr>
        <p:txBody>
          <a:bodyPr vert="horz" lIns="90485" tIns="45247" rIns="90485" bIns="45247" rtlCol="0" anchor="ctr">
            <a:noAutofit/>
          </a:bodyPr>
          <a:lstStyle>
            <a:lvl1pPr>
              <a:defRPr lang="en-US" sz="1100" cap="all" spc="0" baseline="0" dirty="0">
                <a:solidFill>
                  <a:schemeClr val="bg1"/>
                </a:solidFill>
              </a:defRPr>
            </a:lvl1pPr>
          </a:lstStyle>
          <a:p>
            <a:pPr marL="0" lvl="0" indent="0">
              <a:buNone/>
            </a:pPr>
            <a:r>
              <a:rPr lang="en-US" dirty="0"/>
              <a:t>| Click to edit Master text styles |</a:t>
            </a:r>
          </a:p>
        </p:txBody>
      </p:sp>
      <p:sp>
        <p:nvSpPr>
          <p:cNvPr id="21"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427355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0" name="Group 19"/>
          <p:cNvGrpSpPr/>
          <p:nvPr userDrawn="1"/>
        </p:nvGrpSpPr>
        <p:grpSpPr>
          <a:xfrm>
            <a:off x="0" y="0"/>
            <a:ext cx="9144000" cy="457200"/>
            <a:chOff x="0" y="0"/>
            <a:chExt cx="9144000" cy="457200"/>
          </a:xfrm>
        </p:grpSpPr>
        <p:grpSp>
          <p:nvGrpSpPr>
            <p:cNvPr id="21" name="Group 20"/>
            <p:cNvGrpSpPr/>
            <p:nvPr userDrawn="1"/>
          </p:nvGrpSpPr>
          <p:grpSpPr>
            <a:xfrm>
              <a:off x="0" y="0"/>
              <a:ext cx="9144000" cy="457200"/>
              <a:chOff x="0" y="0"/>
              <a:chExt cx="9144000" cy="685800"/>
            </a:xfrm>
          </p:grpSpPr>
          <p:sp>
            <p:nvSpPr>
              <p:cNvPr id="25" name="Rectangle 24"/>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839"/>
                <a:endParaRPr lang="en-US" dirty="0">
                  <a:solidFill>
                    <a:srgbClr val="FFFFFF"/>
                  </a:solidFill>
                </a:endParaRPr>
              </a:p>
            </p:txBody>
          </p:sp>
          <p:sp>
            <p:nvSpPr>
              <p:cNvPr id="26" name="Chevron 25"/>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839"/>
                <a:endParaRPr lang="en-US" dirty="0">
                  <a:solidFill>
                    <a:srgbClr val="FFFFFF"/>
                  </a:solidFill>
                </a:endParaRPr>
              </a:p>
            </p:txBody>
          </p:sp>
          <p:sp>
            <p:nvSpPr>
              <p:cNvPr id="27" name="Chevron 26"/>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839"/>
                <a:endParaRPr lang="en-US" dirty="0">
                  <a:solidFill>
                    <a:srgbClr val="FFFFFF"/>
                  </a:solidFill>
                </a:endParaRPr>
              </a:p>
            </p:txBody>
          </p:sp>
        </p:grpSp>
        <p:grpSp>
          <p:nvGrpSpPr>
            <p:cNvPr id="22" name="Group 21"/>
            <p:cNvGrpSpPr>
              <a:grpSpLocks noChangeAspect="1"/>
            </p:cNvGrpSpPr>
            <p:nvPr userDrawn="1"/>
          </p:nvGrpSpPr>
          <p:grpSpPr>
            <a:xfrm>
              <a:off x="8305800" y="76200"/>
              <a:ext cx="733443" cy="283582"/>
              <a:chOff x="6169196" y="4084370"/>
              <a:chExt cx="2419852" cy="859386"/>
            </a:xfrm>
          </p:grpSpPr>
          <p:pic>
            <p:nvPicPr>
              <p:cNvPr id="23" name="Picture 22"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24" name="Picture 23"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Date Placeholder 2"/>
          <p:cNvSpPr>
            <a:spLocks noGrp="1"/>
          </p:cNvSpPr>
          <p:nvPr>
            <p:ph type="dt" sz="half" idx="10"/>
          </p:nvPr>
        </p:nvSpPr>
        <p:spPr/>
        <p:txBody>
          <a:bodyPr/>
          <a:lstStyle/>
          <a:p>
            <a:fld id="{28BC4C2F-1A91-4A67-83E2-5D74F0FF0C01}" type="datetime1">
              <a:rPr lang="en-US" smtClean="0">
                <a:solidFill>
                  <a:srgbClr val="FFFFFF"/>
                </a:solidFill>
              </a:rPr>
              <a:pPr/>
              <a:t>2/8/2022</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p>
            <a:fld id="{8ED25900-9283-420C-99A2-720FB5D4B1D3}" type="slidenum">
              <a:rPr lang="en-US" smtClean="0">
                <a:solidFill>
                  <a:srgbClr val="5F6062"/>
                </a:solidFill>
              </a:rPr>
              <a:pPr/>
              <a:t>‹#›</a:t>
            </a:fld>
            <a:endParaRPr lang="en-US" dirty="0">
              <a:solidFill>
                <a:srgbClr val="5F6062"/>
              </a:solidFill>
            </a:endParaRPr>
          </a:p>
        </p:txBody>
      </p:sp>
      <p:sp>
        <p:nvSpPr>
          <p:cNvPr id="16" name="Text Placeholder 15"/>
          <p:cNvSpPr>
            <a:spLocks noGrp="1"/>
          </p:cNvSpPr>
          <p:nvPr>
            <p:ph type="body" sz="quarter" idx="13" hasCustomPrompt="1"/>
          </p:nvPr>
        </p:nvSpPr>
        <p:spPr>
          <a:xfrm>
            <a:off x="-1" y="6629400"/>
            <a:ext cx="8869680" cy="228600"/>
          </a:xfrm>
        </p:spPr>
        <p:txBody>
          <a:bodyPr vert="horz" lIns="90485" tIns="45247" rIns="90485" bIns="45247" rtlCol="0" anchor="ctr">
            <a:noAutofit/>
          </a:bodyPr>
          <a:lstStyle>
            <a:lvl1pPr>
              <a:defRPr lang="en-US" sz="1100" cap="all" spc="0" baseline="0" dirty="0">
                <a:solidFill>
                  <a:schemeClr val="bg1"/>
                </a:solidFill>
              </a:defRPr>
            </a:lvl1pPr>
          </a:lstStyle>
          <a:p>
            <a:pPr marL="0" lvl="0" indent="0">
              <a:buNone/>
            </a:pPr>
            <a:r>
              <a:rPr lang="en-US" dirty="0"/>
              <a:t>| Click to edit Master text styles |</a:t>
            </a:r>
          </a:p>
        </p:txBody>
      </p: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Tree>
    <p:extLst>
      <p:ext uri="{BB962C8B-B14F-4D97-AF65-F5344CB8AC3E}">
        <p14:creationId xmlns:p14="http://schemas.microsoft.com/office/powerpoint/2010/main" val="94820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gradFill flip="none" rotWithShape="1">
            <a:gsLst>
              <a:gs pos="0">
                <a:srgbClr val="9AB1A7"/>
              </a:gs>
              <a:gs pos="35000">
                <a:srgbClr val="C3CFC9"/>
              </a:gs>
              <a:gs pos="80000">
                <a:srgbClr val="FFFFFF"/>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8" name="Group 7"/>
          <p:cNvGrpSpPr/>
          <p:nvPr userDrawn="1"/>
        </p:nvGrpSpPr>
        <p:grpSpPr>
          <a:xfrm>
            <a:off x="228600" y="3886200"/>
            <a:ext cx="8915400" cy="381000"/>
            <a:chOff x="228600" y="4572000"/>
            <a:chExt cx="8915400" cy="381000"/>
          </a:xfrm>
        </p:grpSpPr>
        <p:cxnSp>
          <p:nvCxnSpPr>
            <p:cNvPr id="9" name="Straight Connector 8"/>
            <p:cNvCxnSpPr/>
            <p:nvPr userDrawn="1"/>
          </p:nvCxnSpPr>
          <p:spPr>
            <a:xfrm>
              <a:off x="685800" y="4572000"/>
              <a:ext cx="84582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userDrawn="1"/>
          </p:nvCxnSpPr>
          <p:spPr>
            <a:xfrm flipV="1">
              <a:off x="228600" y="4572000"/>
              <a:ext cx="457200" cy="30480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userDrawn="1"/>
          </p:nvCxnSpPr>
          <p:spPr>
            <a:xfrm>
              <a:off x="685800" y="4648200"/>
              <a:ext cx="84582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userDrawn="1"/>
          </p:nvCxnSpPr>
          <p:spPr>
            <a:xfrm flipV="1">
              <a:off x="228600" y="4648200"/>
              <a:ext cx="457200" cy="304800"/>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2" name="Title 1"/>
          <p:cNvSpPr>
            <a:spLocks noGrp="1"/>
          </p:cNvSpPr>
          <p:nvPr>
            <p:ph type="title"/>
          </p:nvPr>
        </p:nvSpPr>
        <p:spPr>
          <a:xfrm>
            <a:off x="914400" y="2362200"/>
            <a:ext cx="7772400" cy="1362075"/>
          </a:xfrm>
        </p:spPr>
        <p:txBody>
          <a:bodyPr anchor="b"/>
          <a:lstStyle>
            <a:lvl1pPr algn="r">
              <a:defRPr sz="4000" b="0" cap="none" baseline="0">
                <a:solidFill>
                  <a:schemeClr val="bg1"/>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914400" y="4180114"/>
            <a:ext cx="7772400" cy="1500187"/>
          </a:xfrm>
        </p:spPr>
        <p:txBody>
          <a:bodyPr anchor="t">
            <a:normAutofit/>
          </a:bodyPr>
          <a:lstStyle>
            <a:lvl1pPr marL="0" indent="0" algn="r">
              <a:buNone/>
              <a:defRPr sz="2400" cap="all" spc="150" baseline="0">
                <a:solidFill>
                  <a:schemeClr val="bg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6C27886-BB9B-40DF-A9B0-9804F673125B}" type="datetime1">
              <a:rPr lang="en-US" smtClean="0">
                <a:solidFill>
                  <a:srgbClr val="FFFFFF"/>
                </a:solidFill>
              </a:rPr>
              <a:t>2/8/2022</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a:solidFill>
                <a:srgbClr val="5F6062"/>
              </a:solidFill>
            </a:endParaRPr>
          </a:p>
        </p:txBody>
      </p:sp>
      <p:grpSp>
        <p:nvGrpSpPr>
          <p:cNvPr id="17" name="Group 16"/>
          <p:cNvGrpSpPr>
            <a:grpSpLocks noChangeAspect="1"/>
          </p:cNvGrpSpPr>
          <p:nvPr userDrawn="1"/>
        </p:nvGrpSpPr>
        <p:grpSpPr>
          <a:xfrm>
            <a:off x="584369" y="533400"/>
            <a:ext cx="2873389" cy="1110981"/>
            <a:chOff x="6169196" y="4084370"/>
            <a:chExt cx="2419852" cy="859386"/>
          </a:xfrm>
        </p:grpSpPr>
        <p:pic>
          <p:nvPicPr>
            <p:cNvPr id="18" name="Picture 17"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9" name="Picture 1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spTree>
    <p:extLst>
      <p:ext uri="{BB962C8B-B14F-4D97-AF65-F5344CB8AC3E}">
        <p14:creationId xmlns:p14="http://schemas.microsoft.com/office/powerpoint/2010/main" val="373161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0" name="Group 19"/>
          <p:cNvGrpSpPr/>
          <p:nvPr userDrawn="1"/>
        </p:nvGrpSpPr>
        <p:grpSpPr>
          <a:xfrm>
            <a:off x="0" y="0"/>
            <a:ext cx="9144000" cy="457200"/>
            <a:chOff x="0" y="0"/>
            <a:chExt cx="9144000" cy="457200"/>
          </a:xfrm>
        </p:grpSpPr>
        <p:grpSp>
          <p:nvGrpSpPr>
            <p:cNvPr id="21" name="Group 20"/>
            <p:cNvGrpSpPr/>
            <p:nvPr userDrawn="1"/>
          </p:nvGrpSpPr>
          <p:grpSpPr>
            <a:xfrm>
              <a:off x="0" y="0"/>
              <a:ext cx="9144000" cy="457200"/>
              <a:chOff x="0" y="0"/>
              <a:chExt cx="9144000" cy="685800"/>
            </a:xfrm>
          </p:grpSpPr>
          <p:sp>
            <p:nvSpPr>
              <p:cNvPr id="25" name="Rectangle 24"/>
              <p:cNvSpPr/>
              <p:nvPr userDrawn="1"/>
            </p:nvSpPr>
            <p:spPr>
              <a:xfrm>
                <a:off x="0" y="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Chevron 25"/>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Chevron 26"/>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2" name="Group 21"/>
            <p:cNvGrpSpPr>
              <a:grpSpLocks noChangeAspect="1"/>
            </p:cNvGrpSpPr>
            <p:nvPr userDrawn="1"/>
          </p:nvGrpSpPr>
          <p:grpSpPr>
            <a:xfrm>
              <a:off x="8305800" y="76200"/>
              <a:ext cx="733443" cy="283582"/>
              <a:chOff x="6169196" y="4084370"/>
              <a:chExt cx="2419852" cy="859386"/>
            </a:xfrm>
          </p:grpSpPr>
          <p:pic>
            <p:nvPicPr>
              <p:cNvPr id="23" name="Picture 22"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24" name="Picture 23" descr="Antero_Logo_Small.png"/>
              <p:cNvPicPr>
                <a:picLocks noChangeAspect="1"/>
              </p:cNvPicPr>
              <p:nvPr/>
            </p:nvPicPr>
            <p:blipFill rotWithShape="1">
              <a:blip r:embed="rId3"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
        <p:nvSpPr>
          <p:cNvPr id="3" name="Date Placeholder 2"/>
          <p:cNvSpPr>
            <a:spLocks noGrp="1"/>
          </p:cNvSpPr>
          <p:nvPr>
            <p:ph type="dt" sz="half" idx="10"/>
          </p:nvPr>
        </p:nvSpPr>
        <p:spPr/>
        <p:txBody>
          <a:bodyPr/>
          <a:lstStyle/>
          <a:p>
            <a:fld id="{3CC64ADC-8A49-463C-ACA3-D3E38E0C910F}" type="datetime1">
              <a:rPr lang="en-US" smtClean="0">
                <a:solidFill>
                  <a:srgbClr val="FFFFFF"/>
                </a:solidFill>
              </a:rPr>
              <a:t>2/8/2022</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7010400" y="6629400"/>
            <a:ext cx="2133600" cy="228600"/>
          </a:xfrm>
          <a:prstGeom prst="rect">
            <a:avLst/>
          </a:prstGeom>
        </p:spPr>
        <p:txBody>
          <a:bodyPr anchor="ctr"/>
          <a:lstStyle/>
          <a:p>
            <a:fld id="{8ED25900-9283-420C-99A2-720FB5D4B1D3}" type="slidenum">
              <a:rPr lang="en-US" smtClean="0">
                <a:solidFill>
                  <a:srgbClr val="5F6062"/>
                </a:solidFill>
              </a:rPr>
              <a:pPr/>
              <a:t>‹#›</a:t>
            </a:fld>
            <a:endParaRPr lang="en-US">
              <a:solidFill>
                <a:srgbClr val="5F6062"/>
              </a:solidFill>
            </a:endParaRPr>
          </a:p>
        </p:txBody>
      </p:sp>
      <p:cxnSp>
        <p:nvCxnSpPr>
          <p:cNvPr id="11" name="Straight Connector 10"/>
          <p:cNvCxnSpPr/>
          <p:nvPr userDrawn="1"/>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340237" y="0"/>
            <a:ext cx="8046720" cy="457200"/>
          </a:xfrm>
        </p:spPr>
        <p:txBody>
          <a:bodyPr/>
          <a:lstStyle/>
          <a:p>
            <a:r>
              <a:rPr lang="en-US" dirty="0"/>
              <a:t>Click to edit Master title style</a:t>
            </a:r>
          </a:p>
        </p:txBody>
      </p:sp>
      <p:sp>
        <p:nvSpPr>
          <p:cNvPr id="17" name="Text Placeholder 15"/>
          <p:cNvSpPr>
            <a:spLocks noGrp="1"/>
          </p:cNvSpPr>
          <p:nvPr>
            <p:ph type="body" sz="quarter" idx="13" hasCustomPrompt="1"/>
          </p:nvPr>
        </p:nvSpPr>
        <p:spPr>
          <a:xfrm>
            <a:off x="-1" y="6629400"/>
            <a:ext cx="8869680" cy="228600"/>
          </a:xfrm>
        </p:spPr>
        <p:txBody>
          <a:bodyPr anchor="ctr">
            <a:noAutofit/>
          </a:bodyPr>
          <a:lstStyle>
            <a:lvl1pPr marL="0" indent="0">
              <a:buNone/>
              <a:defRPr sz="1050" cap="all" spc="0" baseline="0">
                <a:solidFill>
                  <a:schemeClr val="bg1"/>
                </a:solidFill>
              </a:defRPr>
            </a:lvl1pPr>
            <a:lvl2pPr>
              <a:defRPr sz="1200"/>
            </a:lvl2pPr>
            <a:lvl3pPr>
              <a:defRPr sz="1100"/>
            </a:lvl3pPr>
            <a:lvl4pPr>
              <a:defRPr sz="1050"/>
            </a:lvl4pPr>
            <a:lvl5pPr>
              <a:defRPr sz="1050"/>
            </a:lvl5pPr>
          </a:lstStyle>
          <a:p>
            <a:pPr lvl="0"/>
            <a:r>
              <a:rPr lang="en-US" dirty="0"/>
              <a:t>| Click to edit Master text styles |</a:t>
            </a:r>
          </a:p>
        </p:txBody>
      </p:sp>
    </p:spTree>
    <p:extLst>
      <p:ext uri="{BB962C8B-B14F-4D97-AF65-F5344CB8AC3E}">
        <p14:creationId xmlns:p14="http://schemas.microsoft.com/office/powerpoint/2010/main" val="233011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6" name="Rectangle 25"/>
          <p:cNvSpPr/>
          <p:nvPr userDrawn="1"/>
        </p:nvSpPr>
        <p:spPr>
          <a:xfrm>
            <a:off x="0" y="0"/>
            <a:ext cx="9144000" cy="6858000"/>
          </a:xfrm>
          <a:prstGeom prst="rect">
            <a:avLst/>
          </a:prstGeom>
          <a:gradFill flip="none" rotWithShape="1">
            <a:gsLst>
              <a:gs pos="0">
                <a:srgbClr val="9AB1A7"/>
              </a:gs>
              <a:gs pos="35000">
                <a:srgbClr val="C3CFC9"/>
              </a:gs>
              <a:gs pos="80000">
                <a:srgbClr val="FFFFFF"/>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0159" tIns="45085" rIns="90159" bIns="45085" rtlCol="0" anchor="ctr"/>
          <a:lstStyle/>
          <a:p>
            <a:pPr algn="ctr" defTabSz="901584"/>
            <a:endParaRPr lang="en-US">
              <a:solidFill>
                <a:srgbClr val="FFFFFF"/>
              </a:solidFill>
            </a:endParaRPr>
          </a:p>
        </p:txBody>
      </p:sp>
      <p:sp>
        <p:nvSpPr>
          <p:cNvPr id="2" name="Title 1"/>
          <p:cNvSpPr>
            <a:spLocks noGrp="1"/>
          </p:cNvSpPr>
          <p:nvPr>
            <p:ph type="ctrTitle"/>
          </p:nvPr>
        </p:nvSpPr>
        <p:spPr>
          <a:xfrm>
            <a:off x="685800" y="3810000"/>
            <a:ext cx="8001000" cy="762000"/>
          </a:xfrm>
        </p:spPr>
        <p:txBody>
          <a:bodyPr/>
          <a:lstStyle>
            <a:lvl1pPr algn="r">
              <a:defRPr sz="3200" b="0">
                <a:solidFill>
                  <a:schemeClr val="accent2"/>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685800" y="5029200"/>
            <a:ext cx="8001000" cy="1295400"/>
          </a:xfrm>
        </p:spPr>
        <p:txBody>
          <a:bodyPr>
            <a:normAutofit/>
          </a:bodyPr>
          <a:lstStyle>
            <a:lvl1pPr marL="0" indent="0" algn="r">
              <a:buNone/>
              <a:defRPr sz="2000" cap="all" spc="150" normalizeH="0" baseline="0">
                <a:solidFill>
                  <a:schemeClr val="bg1"/>
                </a:solidFill>
                <a:effectLst>
                  <a:outerShdw blurRad="38100" dist="38100" dir="2700000" algn="tl">
                    <a:srgbClr val="000000">
                      <a:alpha val="43137"/>
                    </a:srgbClr>
                  </a:outerShdw>
                </a:effectLst>
              </a:defRPr>
            </a:lvl1pPr>
            <a:lvl2pPr marL="450795" indent="0" algn="ctr">
              <a:buNone/>
              <a:defRPr>
                <a:solidFill>
                  <a:schemeClr val="tx1">
                    <a:tint val="75000"/>
                  </a:schemeClr>
                </a:solidFill>
              </a:defRPr>
            </a:lvl2pPr>
            <a:lvl3pPr marL="901584" indent="0" algn="ctr">
              <a:buNone/>
              <a:defRPr>
                <a:solidFill>
                  <a:schemeClr val="tx1">
                    <a:tint val="75000"/>
                  </a:schemeClr>
                </a:solidFill>
              </a:defRPr>
            </a:lvl3pPr>
            <a:lvl4pPr marL="1352340" indent="0" algn="ctr">
              <a:buNone/>
              <a:defRPr>
                <a:solidFill>
                  <a:schemeClr val="tx1">
                    <a:tint val="75000"/>
                  </a:schemeClr>
                </a:solidFill>
              </a:defRPr>
            </a:lvl4pPr>
            <a:lvl5pPr marL="1803114" indent="0" algn="ctr">
              <a:buNone/>
              <a:defRPr>
                <a:solidFill>
                  <a:schemeClr val="tx1">
                    <a:tint val="75000"/>
                  </a:schemeClr>
                </a:solidFill>
              </a:defRPr>
            </a:lvl5pPr>
            <a:lvl6pPr marL="2253887" indent="0" algn="ctr">
              <a:buNone/>
              <a:defRPr>
                <a:solidFill>
                  <a:schemeClr val="tx1">
                    <a:tint val="75000"/>
                  </a:schemeClr>
                </a:solidFill>
              </a:defRPr>
            </a:lvl6pPr>
            <a:lvl7pPr marL="2704661" indent="0" algn="ctr">
              <a:buNone/>
              <a:defRPr>
                <a:solidFill>
                  <a:schemeClr val="tx1">
                    <a:tint val="75000"/>
                  </a:schemeClr>
                </a:solidFill>
              </a:defRPr>
            </a:lvl7pPr>
            <a:lvl8pPr marL="3155439" indent="0" algn="ctr">
              <a:buNone/>
              <a:defRPr>
                <a:solidFill>
                  <a:schemeClr val="tx1">
                    <a:tint val="75000"/>
                  </a:schemeClr>
                </a:solidFill>
              </a:defRPr>
            </a:lvl8pPr>
            <a:lvl9pPr marL="360621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3E2E217-7AD2-4A29-BD51-38BAAF57FBBD}" type="datetime1">
              <a:rPr lang="en-US" smtClean="0">
                <a:solidFill>
                  <a:srgbClr val="FFFFFF"/>
                </a:solidFill>
              </a:rPr>
              <a:pPr/>
              <a:t>2/8/2022</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p>
            <a:fld id="{8ED25900-9283-420C-99A2-720FB5D4B1D3}" type="slidenum">
              <a:rPr lang="en-US" smtClean="0">
                <a:solidFill>
                  <a:srgbClr val="5F6062"/>
                </a:solidFill>
              </a:rPr>
              <a:pPr/>
              <a:t>‹#›</a:t>
            </a:fld>
            <a:endParaRPr lang="en-US" dirty="0">
              <a:solidFill>
                <a:srgbClr val="5F6062"/>
              </a:solidFill>
            </a:endParaRPr>
          </a:p>
        </p:txBody>
      </p:sp>
      <p:grpSp>
        <p:nvGrpSpPr>
          <p:cNvPr id="7" name="Group 6"/>
          <p:cNvGrpSpPr>
            <a:grpSpLocks noChangeAspect="1"/>
          </p:cNvGrpSpPr>
          <p:nvPr userDrawn="1"/>
        </p:nvGrpSpPr>
        <p:grpSpPr>
          <a:xfrm>
            <a:off x="584375" y="914400"/>
            <a:ext cx="5435431" cy="2101581"/>
            <a:chOff x="6169196" y="4084370"/>
            <a:chExt cx="2419852" cy="859386"/>
          </a:xfrm>
        </p:grpSpPr>
        <p:pic>
          <p:nvPicPr>
            <p:cNvPr id="8" name="Picture 7"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9" name="Picture 8" descr="Antero_Logo_Small.png"/>
            <p:cNvPicPr>
              <a:picLocks noChangeAspect="1"/>
            </p:cNvPicPr>
            <p:nvPr/>
          </p:nvPicPr>
          <p:blipFill rotWithShape="1">
            <a:blip r:embed="rId2"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cxnSp>
        <p:nvCxnSpPr>
          <p:cNvPr id="29" name="Straight Connector 28"/>
          <p:cNvCxnSpPr/>
          <p:nvPr userDrawn="1"/>
        </p:nvCxnSpPr>
        <p:spPr>
          <a:xfrm>
            <a:off x="685800" y="4648200"/>
            <a:ext cx="84582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28600" y="4648200"/>
            <a:ext cx="457200" cy="30480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685800" y="4724400"/>
            <a:ext cx="84582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28600" y="4724400"/>
            <a:ext cx="457200" cy="30480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67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1.png"/><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png"/><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2.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png"/><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image" Target="../media/image2.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5.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7.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8.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7924800" cy="4572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609600"/>
            <a:ext cx="8229600" cy="5516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53200" y="6629400"/>
            <a:ext cx="2133600" cy="228600"/>
          </a:xfrm>
          <a:prstGeom prst="rect">
            <a:avLst/>
          </a:prstGeom>
        </p:spPr>
        <p:txBody>
          <a:bodyPr vert="horz" lIns="91440" tIns="45720" rIns="91440" bIns="45720" rtlCol="0" anchor="ctr"/>
          <a:lstStyle>
            <a:lvl1pPr algn="l">
              <a:defRPr sz="1200">
                <a:solidFill>
                  <a:schemeClr val="tx1"/>
                </a:solidFill>
                <a:latin typeface="+mj-lt"/>
              </a:defRPr>
            </a:lvl1pPr>
          </a:lstStyle>
          <a:p>
            <a:fld id="{792578B0-A414-4483-861E-1D4C7EF90A32}" type="datetime1">
              <a:rPr lang="en-US" smtClean="0">
                <a:solidFill>
                  <a:srgbClr val="FFFFFF"/>
                </a:solidFill>
                <a:cs typeface="Arial" charset="0"/>
              </a:rPr>
              <a:t>2/8/2022</a:t>
            </a:fld>
            <a:endParaRPr lang="en-US">
              <a:solidFill>
                <a:srgbClr val="FFFFFF"/>
              </a:solidFill>
              <a:cs typeface="Arial" charset="0"/>
            </a:endParaRPr>
          </a:p>
        </p:txBody>
      </p:sp>
      <p:sp>
        <p:nvSpPr>
          <p:cNvPr id="5" name="Footer Placeholder 4"/>
          <p:cNvSpPr>
            <a:spLocks noGrp="1"/>
          </p:cNvSpPr>
          <p:nvPr>
            <p:ph type="ftr" sz="quarter" idx="3"/>
          </p:nvPr>
        </p:nvSpPr>
        <p:spPr>
          <a:xfrm>
            <a:off x="152400" y="6629400"/>
            <a:ext cx="2895600" cy="228600"/>
          </a:xfrm>
          <a:prstGeom prst="rect">
            <a:avLst/>
          </a:prstGeom>
        </p:spPr>
        <p:txBody>
          <a:bodyPr vert="horz" lIns="91440" tIns="45720" rIns="91440" bIns="45720" rtlCol="0" anchor="ctr"/>
          <a:lstStyle>
            <a:lvl1pPr algn="l">
              <a:defRPr sz="1200">
                <a:solidFill>
                  <a:schemeClr val="tx1"/>
                </a:solidFill>
                <a:latin typeface="+mj-lt"/>
              </a:defRPr>
            </a:lvl1pPr>
          </a:lstStyle>
          <a:p>
            <a:endParaRPr lang="en-US">
              <a:solidFill>
                <a:srgbClr val="FFFFFF"/>
              </a:solidFill>
              <a:cs typeface="Arial" charset="0"/>
            </a:endParaRPr>
          </a:p>
        </p:txBody>
      </p:sp>
      <p:sp>
        <p:nvSpPr>
          <p:cNvPr id="9" name="Slide Number Placeholder 5"/>
          <p:cNvSpPr>
            <a:spLocks noGrp="1"/>
          </p:cNvSpPr>
          <p:nvPr>
            <p:ph type="sldNum" sz="quarter" idx="4"/>
          </p:nvPr>
        </p:nvSpPr>
        <p:spPr>
          <a:xfrm>
            <a:off x="7010400" y="6629400"/>
            <a:ext cx="2133600" cy="228600"/>
          </a:xfrm>
          <a:prstGeom prst="rect">
            <a:avLst/>
          </a:prstGeom>
        </p:spPr>
        <p:txBody>
          <a:bodyPr anchor="ctr"/>
          <a:lstStyle>
            <a:lvl1pPr algn="r">
              <a:defRPr sz="1800">
                <a:solidFill>
                  <a:schemeClr val="bg1"/>
                </a:solidFill>
                <a:latin typeface="Cambria" panose="02040503050406030204" pitchFamily="18" charset="0"/>
              </a:defRPr>
            </a:lvl1pPr>
          </a:lstStyle>
          <a:p>
            <a:pPr fontAlgn="base">
              <a:spcBef>
                <a:spcPct val="0"/>
              </a:spcBef>
              <a:spcAft>
                <a:spcPct val="0"/>
              </a:spcAft>
            </a:pPr>
            <a:fld id="{8ED25900-9283-420C-99A2-720FB5D4B1D3}" type="slidenum">
              <a:rPr lang="en-US" smtClean="0">
                <a:cs typeface="Arial" charset="0"/>
              </a:rPr>
              <a:pPr fontAlgn="base">
                <a:spcBef>
                  <a:spcPct val="0"/>
                </a:spcBef>
                <a:spcAft>
                  <a:spcPct val="0"/>
                </a:spcAft>
              </a:pPr>
              <a:t>‹#›</a:t>
            </a:fld>
            <a:endParaRPr lang="en-US" dirty="0">
              <a:cs typeface="Arial" charset="0"/>
            </a:endParaRPr>
          </a:p>
        </p:txBody>
      </p:sp>
    </p:spTree>
    <p:extLst>
      <p:ext uri="{BB962C8B-B14F-4D97-AF65-F5344CB8AC3E}">
        <p14:creationId xmlns:p14="http://schemas.microsoft.com/office/powerpoint/2010/main" val="17379297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4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7924800" cy="4572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609600"/>
            <a:ext cx="8229600" cy="5516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53200" y="6629400"/>
            <a:ext cx="2133600" cy="228600"/>
          </a:xfrm>
          <a:prstGeom prst="rect">
            <a:avLst/>
          </a:prstGeom>
        </p:spPr>
        <p:txBody>
          <a:bodyPr vert="horz" lIns="91440" tIns="45720" rIns="91440" bIns="45720" rtlCol="0" anchor="ctr"/>
          <a:lstStyle>
            <a:lvl1pPr algn="l">
              <a:defRPr sz="1200">
                <a:solidFill>
                  <a:schemeClr val="tx1"/>
                </a:solidFill>
                <a:latin typeface="+mj-lt"/>
              </a:defRPr>
            </a:lvl1pPr>
          </a:lstStyle>
          <a:p>
            <a:fld id="{12487A78-8CA8-4803-B7A1-1F024F572A98}" type="datetime1">
              <a:rPr lang="en-US" smtClean="0">
                <a:solidFill>
                  <a:srgbClr val="FFFFFF"/>
                </a:solidFill>
                <a:cs typeface="Arial" charset="0"/>
              </a:rPr>
              <a:t>2/8/2022</a:t>
            </a:fld>
            <a:endParaRPr lang="en-US">
              <a:solidFill>
                <a:srgbClr val="FFFFFF"/>
              </a:solidFill>
              <a:cs typeface="Arial" charset="0"/>
            </a:endParaRPr>
          </a:p>
        </p:txBody>
      </p:sp>
      <p:sp>
        <p:nvSpPr>
          <p:cNvPr id="5" name="Footer Placeholder 4"/>
          <p:cNvSpPr>
            <a:spLocks noGrp="1"/>
          </p:cNvSpPr>
          <p:nvPr>
            <p:ph type="ftr" sz="quarter" idx="3"/>
          </p:nvPr>
        </p:nvSpPr>
        <p:spPr>
          <a:xfrm>
            <a:off x="152400" y="6629400"/>
            <a:ext cx="2895600" cy="228600"/>
          </a:xfrm>
          <a:prstGeom prst="rect">
            <a:avLst/>
          </a:prstGeom>
        </p:spPr>
        <p:txBody>
          <a:bodyPr vert="horz" lIns="91440" tIns="45720" rIns="91440" bIns="45720" rtlCol="0" anchor="ctr"/>
          <a:lstStyle>
            <a:lvl1pPr algn="l">
              <a:defRPr sz="1200">
                <a:solidFill>
                  <a:schemeClr val="tx1"/>
                </a:solidFill>
                <a:latin typeface="+mj-lt"/>
              </a:defRPr>
            </a:lvl1pPr>
          </a:lstStyle>
          <a:p>
            <a:endParaRPr lang="en-US">
              <a:solidFill>
                <a:srgbClr val="FFFFFF"/>
              </a:solidFill>
              <a:cs typeface="Arial" charset="0"/>
            </a:endParaRPr>
          </a:p>
        </p:txBody>
      </p:sp>
      <p:sp>
        <p:nvSpPr>
          <p:cNvPr id="9" name="Slide Number Placeholder 5"/>
          <p:cNvSpPr>
            <a:spLocks noGrp="1"/>
          </p:cNvSpPr>
          <p:nvPr>
            <p:ph type="sldNum" sz="quarter" idx="4"/>
          </p:nvPr>
        </p:nvSpPr>
        <p:spPr>
          <a:xfrm>
            <a:off x="7010400" y="6629400"/>
            <a:ext cx="2133600" cy="228600"/>
          </a:xfrm>
          <a:prstGeom prst="rect">
            <a:avLst/>
          </a:prstGeom>
        </p:spPr>
        <p:txBody>
          <a:bodyPr anchor="ctr"/>
          <a:lstStyle>
            <a:lvl1pPr algn="r">
              <a:defRPr>
                <a:latin typeface="Cambria" panose="02040503050406030204" pitchFamily="18" charset="0"/>
              </a:defRPr>
            </a:lvl1pPr>
          </a:lstStyle>
          <a:p>
            <a:pPr fontAlgn="base">
              <a:spcBef>
                <a:spcPct val="0"/>
              </a:spcBef>
              <a:spcAft>
                <a:spcPct val="0"/>
              </a:spcAft>
            </a:pPr>
            <a:fld id="{8ED25900-9283-420C-99A2-720FB5D4B1D3}" type="slidenum">
              <a:rPr lang="en-US" sz="1000" smtClean="0">
                <a:solidFill>
                  <a:srgbClr val="5F6062"/>
                </a:solidFill>
                <a:cs typeface="Arial" charset="0"/>
              </a:rPr>
              <a:pPr fontAlgn="base">
                <a:spcBef>
                  <a:spcPct val="0"/>
                </a:spcBef>
                <a:spcAft>
                  <a:spcPct val="0"/>
                </a:spcAft>
              </a:pPr>
              <a:t>‹#›</a:t>
            </a:fld>
            <a:endParaRPr lang="en-US" sz="1000">
              <a:solidFill>
                <a:srgbClr val="5F6062"/>
              </a:solidFill>
              <a:cs typeface="Arial" charset="0"/>
            </a:endParaRPr>
          </a:p>
        </p:txBody>
      </p:sp>
    </p:spTree>
    <p:extLst>
      <p:ext uri="{BB962C8B-B14F-4D97-AF65-F5344CB8AC3E}">
        <p14:creationId xmlns:p14="http://schemas.microsoft.com/office/powerpoint/2010/main" val="736780367"/>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4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7924800" cy="457200"/>
          </a:xfrm>
          <a:prstGeom prst="rect">
            <a:avLst/>
          </a:prstGeom>
        </p:spPr>
        <p:txBody>
          <a:bodyPr vert="horz" lIns="90159" tIns="45085" rIns="90159" bIns="45085" rtlCol="0" anchor="ctr">
            <a:noAutofit/>
          </a:bodyPr>
          <a:lstStyle/>
          <a:p>
            <a:r>
              <a:rPr lang="en-US" dirty="0"/>
              <a:t>Click to edit Master title style</a:t>
            </a:r>
          </a:p>
        </p:txBody>
      </p:sp>
      <p:sp>
        <p:nvSpPr>
          <p:cNvPr id="3" name="Text Placeholder 2"/>
          <p:cNvSpPr>
            <a:spLocks noGrp="1"/>
          </p:cNvSpPr>
          <p:nvPr>
            <p:ph type="body" idx="1"/>
          </p:nvPr>
        </p:nvSpPr>
        <p:spPr>
          <a:xfrm>
            <a:off x="457200" y="609721"/>
            <a:ext cx="8229600" cy="5516563"/>
          </a:xfrm>
          <a:prstGeom prst="rect">
            <a:avLst/>
          </a:prstGeom>
        </p:spPr>
        <p:txBody>
          <a:bodyPr vert="horz" lIns="90159" tIns="45085" rIns="90159" bIns="4508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53200" y="6629400"/>
            <a:ext cx="2133600" cy="228600"/>
          </a:xfrm>
          <a:prstGeom prst="rect">
            <a:avLst/>
          </a:prstGeom>
        </p:spPr>
        <p:txBody>
          <a:bodyPr vert="horz" lIns="90159" tIns="45085" rIns="90159" bIns="45085" rtlCol="0" anchor="ctr"/>
          <a:lstStyle>
            <a:lvl1pPr algn="l">
              <a:defRPr sz="1200">
                <a:solidFill>
                  <a:schemeClr val="tx1"/>
                </a:solidFill>
                <a:latin typeface="+mj-lt"/>
              </a:defRPr>
            </a:lvl1pPr>
          </a:lstStyle>
          <a:p>
            <a:pPr defTabSz="901584"/>
            <a:fld id="{52C8336E-C9CD-4F33-BD8D-FE4AFD450CF4}" type="datetime1">
              <a:rPr lang="en-US" smtClean="0">
                <a:solidFill>
                  <a:srgbClr val="FFFFFF"/>
                </a:solidFill>
                <a:cs typeface="Arial" charset="0"/>
              </a:rPr>
              <a:pPr defTabSz="901584"/>
              <a:t>2/8/2022</a:t>
            </a:fld>
            <a:endParaRPr lang="en-US" dirty="0">
              <a:solidFill>
                <a:srgbClr val="FFFFFF"/>
              </a:solidFill>
              <a:cs typeface="Arial" charset="0"/>
            </a:endParaRPr>
          </a:p>
        </p:txBody>
      </p:sp>
      <p:sp>
        <p:nvSpPr>
          <p:cNvPr id="5" name="Footer Placeholder 4"/>
          <p:cNvSpPr>
            <a:spLocks noGrp="1"/>
          </p:cNvSpPr>
          <p:nvPr>
            <p:ph type="ftr" sz="quarter" idx="3"/>
          </p:nvPr>
        </p:nvSpPr>
        <p:spPr>
          <a:xfrm>
            <a:off x="152400" y="6629400"/>
            <a:ext cx="2895600" cy="228600"/>
          </a:xfrm>
          <a:prstGeom prst="rect">
            <a:avLst/>
          </a:prstGeom>
        </p:spPr>
        <p:txBody>
          <a:bodyPr vert="horz" lIns="90159" tIns="45085" rIns="90159" bIns="45085" rtlCol="0" anchor="ctr"/>
          <a:lstStyle>
            <a:lvl1pPr algn="l">
              <a:defRPr sz="1200">
                <a:solidFill>
                  <a:schemeClr val="tx1"/>
                </a:solidFill>
                <a:latin typeface="+mj-lt"/>
              </a:defRPr>
            </a:lvl1pPr>
          </a:lstStyle>
          <a:p>
            <a:pPr defTabSz="901584"/>
            <a:endParaRPr lang="en-US" dirty="0">
              <a:solidFill>
                <a:srgbClr val="FFFFFF"/>
              </a:solidFill>
              <a:cs typeface="Arial" charset="0"/>
            </a:endParaRPr>
          </a:p>
        </p:txBody>
      </p:sp>
      <p:sp>
        <p:nvSpPr>
          <p:cNvPr id="9" name="Slide Number Placeholder 5"/>
          <p:cNvSpPr>
            <a:spLocks noGrp="1"/>
          </p:cNvSpPr>
          <p:nvPr>
            <p:ph type="sldNum" sz="quarter" idx="4"/>
          </p:nvPr>
        </p:nvSpPr>
        <p:spPr>
          <a:xfrm>
            <a:off x="7010400" y="6629400"/>
            <a:ext cx="2133600" cy="228600"/>
          </a:xfrm>
          <a:prstGeom prst="rect">
            <a:avLst/>
          </a:prstGeom>
        </p:spPr>
        <p:txBody>
          <a:bodyPr lIns="90159" tIns="45085" rIns="90159" bIns="45085" anchor="ctr"/>
          <a:lstStyle>
            <a:lvl1pPr algn="r">
              <a:defRPr>
                <a:latin typeface="Cambria" panose="02040503050406030204" pitchFamily="18" charset="0"/>
              </a:defRPr>
            </a:lvl1pPr>
          </a:lstStyle>
          <a:p>
            <a:pPr defTabSz="901584" fontAlgn="base">
              <a:spcBef>
                <a:spcPct val="0"/>
              </a:spcBef>
              <a:spcAft>
                <a:spcPct val="0"/>
              </a:spcAft>
            </a:pPr>
            <a:fld id="{8ED25900-9283-420C-99A2-720FB5D4B1D3}" type="slidenum">
              <a:rPr lang="en-US" sz="1000" smtClean="0">
                <a:solidFill>
                  <a:srgbClr val="5F6062"/>
                </a:solidFill>
                <a:cs typeface="Arial" charset="0"/>
              </a:rPr>
              <a:pPr defTabSz="901584" fontAlgn="base">
                <a:spcBef>
                  <a:spcPct val="0"/>
                </a:spcBef>
                <a:spcAft>
                  <a:spcPct val="0"/>
                </a:spcAft>
              </a:pPr>
              <a:t>‹#›</a:t>
            </a:fld>
            <a:endParaRPr lang="en-US" sz="1000" dirty="0">
              <a:solidFill>
                <a:srgbClr val="5F6062"/>
              </a:solidFill>
              <a:cs typeface="Arial" charset="0"/>
            </a:endParaRPr>
          </a:p>
        </p:txBody>
      </p:sp>
      <p:grpSp>
        <p:nvGrpSpPr>
          <p:cNvPr id="7" name="Group 6"/>
          <p:cNvGrpSpPr/>
          <p:nvPr/>
        </p:nvGrpSpPr>
        <p:grpSpPr>
          <a:xfrm>
            <a:off x="0" y="0"/>
            <a:ext cx="9144000" cy="457200"/>
            <a:chOff x="0" y="0"/>
            <a:chExt cx="9144000" cy="457200"/>
          </a:xfrm>
        </p:grpSpPr>
        <p:grpSp>
          <p:nvGrpSpPr>
            <p:cNvPr id="8" name="Group 7"/>
            <p:cNvGrpSpPr/>
            <p:nvPr userDrawn="1"/>
          </p:nvGrpSpPr>
          <p:grpSpPr>
            <a:xfrm>
              <a:off x="0" y="0"/>
              <a:ext cx="9144000" cy="457200"/>
              <a:chOff x="0" y="0"/>
              <a:chExt cx="9144000" cy="685800"/>
            </a:xfrm>
          </p:grpSpPr>
          <p:sp>
            <p:nvSpPr>
              <p:cNvPr id="13" name="Rectangle 12"/>
              <p:cNvSpPr/>
              <p:nvPr userDrawn="1"/>
            </p:nvSpPr>
            <p:spPr>
              <a:xfrm>
                <a:off x="0" y="0"/>
                <a:ext cx="9144000" cy="685800"/>
              </a:xfrm>
              <a:prstGeom prst="rect">
                <a:avLst/>
              </a:prstGeom>
              <a:gradFill flip="none" rotWithShape="1">
                <a:gsLst>
                  <a:gs pos="0">
                    <a:schemeClr val="accent1">
                      <a:tint val="66000"/>
                      <a:satMod val="160000"/>
                    </a:schemeClr>
                  </a:gs>
                  <a:gs pos="7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Chevron 13"/>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Chevron 14"/>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0" name="Group 9"/>
            <p:cNvGrpSpPr>
              <a:grpSpLocks noChangeAspect="1"/>
            </p:cNvGrpSpPr>
            <p:nvPr userDrawn="1"/>
          </p:nvGrpSpPr>
          <p:grpSpPr>
            <a:xfrm>
              <a:off x="8305800" y="76200"/>
              <a:ext cx="733443" cy="283582"/>
              <a:chOff x="6169196" y="4084370"/>
              <a:chExt cx="2419852" cy="859386"/>
            </a:xfrm>
          </p:grpSpPr>
          <p:pic>
            <p:nvPicPr>
              <p:cNvPr id="11" name="Picture 10" descr="Antero_Logo_Small.png"/>
              <p:cNvPicPr>
                <a:picLocks noChangeAspect="1"/>
              </p:cNvPicPr>
              <p:nvPr/>
            </p:nvPicPr>
            <p:blipFill rotWithShape="1">
              <a:blip r:embed="rId26"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2" name="Picture 11" descr="Antero_Logo_Small.png"/>
              <p:cNvPicPr>
                <a:picLocks noChangeAspect="1"/>
              </p:cNvPicPr>
              <p:nvPr/>
            </p:nvPicPr>
            <p:blipFill rotWithShape="1">
              <a:blip r:embed="rId27"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Tree>
    <p:extLst>
      <p:ext uri="{BB962C8B-B14F-4D97-AF65-F5344CB8AC3E}">
        <p14:creationId xmlns:p14="http://schemas.microsoft.com/office/powerpoint/2010/main" val="2307195379"/>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01584" rtl="0" eaLnBrk="1" latinLnBrk="0" hangingPunct="1">
        <a:spcBef>
          <a:spcPct val="0"/>
        </a:spcBef>
        <a:buNone/>
        <a:defRPr sz="24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8087" indent="-338087" algn="l" defTabSz="901584"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1pPr>
      <a:lvl2pPr marL="732503" indent="-281734" algn="l" defTabSz="901584"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26950" indent="-225421" algn="l" defTabSz="901584"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3pPr>
      <a:lvl4pPr marL="1577723" indent="-225421" algn="l" defTabSz="901584"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4pPr>
      <a:lvl5pPr marL="2028499" indent="-225421" algn="l" defTabSz="901584"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479275" indent="-225421" algn="l" defTabSz="901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30052" indent="-225421" algn="l" defTabSz="901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80828" indent="-225421" algn="l" defTabSz="901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31605" indent="-225421" algn="l" defTabSz="901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1584" rtl="0" eaLnBrk="1" latinLnBrk="0" hangingPunct="1">
        <a:defRPr sz="1800" kern="1200">
          <a:solidFill>
            <a:schemeClr val="tx1"/>
          </a:solidFill>
          <a:latin typeface="+mn-lt"/>
          <a:ea typeface="+mn-ea"/>
          <a:cs typeface="+mn-cs"/>
        </a:defRPr>
      </a:lvl1pPr>
      <a:lvl2pPr marL="450795" algn="l" defTabSz="901584" rtl="0" eaLnBrk="1" latinLnBrk="0" hangingPunct="1">
        <a:defRPr sz="1800" kern="1200">
          <a:solidFill>
            <a:schemeClr val="tx1"/>
          </a:solidFill>
          <a:latin typeface="+mn-lt"/>
          <a:ea typeface="+mn-ea"/>
          <a:cs typeface="+mn-cs"/>
        </a:defRPr>
      </a:lvl2pPr>
      <a:lvl3pPr marL="901584" algn="l" defTabSz="901584" rtl="0" eaLnBrk="1" latinLnBrk="0" hangingPunct="1">
        <a:defRPr sz="1800" kern="1200">
          <a:solidFill>
            <a:schemeClr val="tx1"/>
          </a:solidFill>
          <a:latin typeface="+mn-lt"/>
          <a:ea typeface="+mn-ea"/>
          <a:cs typeface="+mn-cs"/>
        </a:defRPr>
      </a:lvl3pPr>
      <a:lvl4pPr marL="1352340" algn="l" defTabSz="901584" rtl="0" eaLnBrk="1" latinLnBrk="0" hangingPunct="1">
        <a:defRPr sz="1800" kern="1200">
          <a:solidFill>
            <a:schemeClr val="tx1"/>
          </a:solidFill>
          <a:latin typeface="+mn-lt"/>
          <a:ea typeface="+mn-ea"/>
          <a:cs typeface="+mn-cs"/>
        </a:defRPr>
      </a:lvl4pPr>
      <a:lvl5pPr marL="1803114" algn="l" defTabSz="901584" rtl="0" eaLnBrk="1" latinLnBrk="0" hangingPunct="1">
        <a:defRPr sz="1800" kern="1200">
          <a:solidFill>
            <a:schemeClr val="tx1"/>
          </a:solidFill>
          <a:latin typeface="+mn-lt"/>
          <a:ea typeface="+mn-ea"/>
          <a:cs typeface="+mn-cs"/>
        </a:defRPr>
      </a:lvl5pPr>
      <a:lvl6pPr marL="2253887" algn="l" defTabSz="901584" rtl="0" eaLnBrk="1" latinLnBrk="0" hangingPunct="1">
        <a:defRPr sz="1800" kern="1200">
          <a:solidFill>
            <a:schemeClr val="tx1"/>
          </a:solidFill>
          <a:latin typeface="+mn-lt"/>
          <a:ea typeface="+mn-ea"/>
          <a:cs typeface="+mn-cs"/>
        </a:defRPr>
      </a:lvl6pPr>
      <a:lvl7pPr marL="2704661" algn="l" defTabSz="901584" rtl="0" eaLnBrk="1" latinLnBrk="0" hangingPunct="1">
        <a:defRPr sz="1800" kern="1200">
          <a:solidFill>
            <a:schemeClr val="tx1"/>
          </a:solidFill>
          <a:latin typeface="+mn-lt"/>
          <a:ea typeface="+mn-ea"/>
          <a:cs typeface="+mn-cs"/>
        </a:defRPr>
      </a:lvl7pPr>
      <a:lvl8pPr marL="3155439" algn="l" defTabSz="901584" rtl="0" eaLnBrk="1" latinLnBrk="0" hangingPunct="1">
        <a:defRPr sz="1800" kern="1200">
          <a:solidFill>
            <a:schemeClr val="tx1"/>
          </a:solidFill>
          <a:latin typeface="+mn-lt"/>
          <a:ea typeface="+mn-ea"/>
          <a:cs typeface="+mn-cs"/>
        </a:defRPr>
      </a:lvl8pPr>
      <a:lvl9pPr marL="3606214" algn="l" defTabSz="90158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7924800" cy="4572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609600"/>
            <a:ext cx="8229600" cy="5516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53200" y="6629400"/>
            <a:ext cx="2133600" cy="228600"/>
          </a:xfrm>
          <a:prstGeom prst="rect">
            <a:avLst/>
          </a:prstGeom>
        </p:spPr>
        <p:txBody>
          <a:bodyPr vert="horz" lIns="91440" tIns="45720" rIns="91440" bIns="45720" rtlCol="0" anchor="ctr"/>
          <a:lstStyle>
            <a:lvl1pPr algn="l">
              <a:defRPr sz="1200">
                <a:solidFill>
                  <a:schemeClr val="tx1"/>
                </a:solidFill>
                <a:latin typeface="+mj-lt"/>
              </a:defRPr>
            </a:lvl1pPr>
          </a:lstStyle>
          <a:p>
            <a:pPr fontAlgn="base">
              <a:spcBef>
                <a:spcPct val="0"/>
              </a:spcBef>
              <a:spcAft>
                <a:spcPct val="0"/>
              </a:spcAft>
            </a:pPr>
            <a:fld id="{52C8336E-C9CD-4F33-BD8D-FE4AFD450CF4}" type="datetime1">
              <a:rPr lang="en-US" smtClean="0">
                <a:solidFill>
                  <a:srgbClr val="FFFFFF"/>
                </a:solidFill>
                <a:cs typeface="Arial" charset="0"/>
              </a:rPr>
              <a:pPr fontAlgn="base">
                <a:spcBef>
                  <a:spcPct val="0"/>
                </a:spcBef>
                <a:spcAft>
                  <a:spcPct val="0"/>
                </a:spcAft>
              </a:pPr>
              <a:t>2/8/2022</a:t>
            </a:fld>
            <a:endParaRPr lang="en-US" dirty="0">
              <a:solidFill>
                <a:srgbClr val="FFFFFF"/>
              </a:solidFill>
              <a:cs typeface="Arial" charset="0"/>
            </a:endParaRPr>
          </a:p>
        </p:txBody>
      </p:sp>
      <p:sp>
        <p:nvSpPr>
          <p:cNvPr id="5" name="Footer Placeholder 4"/>
          <p:cNvSpPr>
            <a:spLocks noGrp="1"/>
          </p:cNvSpPr>
          <p:nvPr>
            <p:ph type="ftr" sz="quarter" idx="3"/>
          </p:nvPr>
        </p:nvSpPr>
        <p:spPr>
          <a:xfrm>
            <a:off x="152400" y="6629400"/>
            <a:ext cx="2895600" cy="228600"/>
          </a:xfrm>
          <a:prstGeom prst="rect">
            <a:avLst/>
          </a:prstGeom>
        </p:spPr>
        <p:txBody>
          <a:bodyPr vert="horz" lIns="91440" tIns="45720" rIns="91440" bIns="45720" rtlCol="0" anchor="ctr"/>
          <a:lstStyle>
            <a:lvl1pPr algn="l">
              <a:defRPr sz="1200">
                <a:solidFill>
                  <a:schemeClr val="tx1"/>
                </a:solidFill>
                <a:latin typeface="+mj-lt"/>
              </a:defRPr>
            </a:lvl1pPr>
          </a:lstStyle>
          <a:p>
            <a:pPr fontAlgn="base">
              <a:spcBef>
                <a:spcPct val="0"/>
              </a:spcBef>
              <a:spcAft>
                <a:spcPct val="0"/>
              </a:spcAft>
            </a:pPr>
            <a:endParaRPr lang="en-US" dirty="0">
              <a:solidFill>
                <a:srgbClr val="FFFFFF"/>
              </a:solidFill>
              <a:cs typeface="Arial" charset="0"/>
            </a:endParaRPr>
          </a:p>
        </p:txBody>
      </p:sp>
      <p:sp>
        <p:nvSpPr>
          <p:cNvPr id="9" name="Slide Number Placeholder 5"/>
          <p:cNvSpPr>
            <a:spLocks noGrp="1"/>
          </p:cNvSpPr>
          <p:nvPr>
            <p:ph type="sldNum" sz="quarter" idx="4"/>
          </p:nvPr>
        </p:nvSpPr>
        <p:spPr>
          <a:xfrm>
            <a:off x="7010400" y="6629400"/>
            <a:ext cx="2133600" cy="228600"/>
          </a:xfrm>
          <a:prstGeom prst="rect">
            <a:avLst/>
          </a:prstGeom>
        </p:spPr>
        <p:txBody>
          <a:bodyPr anchor="ctr"/>
          <a:lstStyle>
            <a:lvl1pPr algn="r">
              <a:defRPr>
                <a:latin typeface="Cambria" panose="02040503050406030204" pitchFamily="18" charset="0"/>
              </a:defRPr>
            </a:lvl1pPr>
          </a:lstStyle>
          <a:p>
            <a:pPr fontAlgn="base">
              <a:spcBef>
                <a:spcPct val="0"/>
              </a:spcBef>
              <a:spcAft>
                <a:spcPct val="0"/>
              </a:spcAft>
            </a:pPr>
            <a:fld id="{8ED25900-9283-420C-99A2-720FB5D4B1D3}" type="slidenum">
              <a:rPr lang="en-US" sz="1000" smtClean="0">
                <a:solidFill>
                  <a:srgbClr val="5F6062"/>
                </a:solidFill>
                <a:cs typeface="Arial" charset="0"/>
              </a:rPr>
              <a:pPr fontAlgn="base">
                <a:spcBef>
                  <a:spcPct val="0"/>
                </a:spcBef>
                <a:spcAft>
                  <a:spcPct val="0"/>
                </a:spcAft>
              </a:pPr>
              <a:t>‹#›</a:t>
            </a:fld>
            <a:endParaRPr lang="en-US" sz="1000" dirty="0">
              <a:solidFill>
                <a:srgbClr val="5F6062"/>
              </a:solidFill>
              <a:cs typeface="Arial" charset="0"/>
            </a:endParaRPr>
          </a:p>
        </p:txBody>
      </p:sp>
      <p:grpSp>
        <p:nvGrpSpPr>
          <p:cNvPr id="7" name="Group 6"/>
          <p:cNvGrpSpPr/>
          <p:nvPr/>
        </p:nvGrpSpPr>
        <p:grpSpPr>
          <a:xfrm>
            <a:off x="0" y="0"/>
            <a:ext cx="9144000" cy="457200"/>
            <a:chOff x="0" y="0"/>
            <a:chExt cx="9144000" cy="457200"/>
          </a:xfrm>
        </p:grpSpPr>
        <p:grpSp>
          <p:nvGrpSpPr>
            <p:cNvPr id="8" name="Group 7"/>
            <p:cNvGrpSpPr/>
            <p:nvPr userDrawn="1"/>
          </p:nvGrpSpPr>
          <p:grpSpPr>
            <a:xfrm>
              <a:off x="0" y="0"/>
              <a:ext cx="9144000" cy="457200"/>
              <a:chOff x="0" y="0"/>
              <a:chExt cx="9144000" cy="685800"/>
            </a:xfrm>
          </p:grpSpPr>
          <p:sp>
            <p:nvSpPr>
              <p:cNvPr id="13" name="Rectangle 12"/>
              <p:cNvSpPr/>
              <p:nvPr userDrawn="1"/>
            </p:nvSpPr>
            <p:spPr>
              <a:xfrm>
                <a:off x="0" y="0"/>
                <a:ext cx="9144000" cy="685800"/>
              </a:xfrm>
              <a:prstGeom prst="rect">
                <a:avLst/>
              </a:prstGeom>
              <a:gradFill flip="none" rotWithShape="1">
                <a:gsLst>
                  <a:gs pos="0">
                    <a:schemeClr val="accent1">
                      <a:tint val="66000"/>
                      <a:satMod val="160000"/>
                    </a:schemeClr>
                  </a:gs>
                  <a:gs pos="7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sp>
            <p:nvSpPr>
              <p:cNvPr id="14" name="Chevron 13"/>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sp>
            <p:nvSpPr>
              <p:cNvPr id="15" name="Chevron 14"/>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grpSp>
        <p:grpSp>
          <p:nvGrpSpPr>
            <p:cNvPr id="10" name="Group 9"/>
            <p:cNvGrpSpPr>
              <a:grpSpLocks noChangeAspect="1"/>
            </p:cNvGrpSpPr>
            <p:nvPr userDrawn="1"/>
          </p:nvGrpSpPr>
          <p:grpSpPr>
            <a:xfrm>
              <a:off x="8305800" y="76200"/>
              <a:ext cx="733443" cy="283582"/>
              <a:chOff x="6169196" y="4084370"/>
              <a:chExt cx="2419852" cy="859386"/>
            </a:xfrm>
          </p:grpSpPr>
          <p:pic>
            <p:nvPicPr>
              <p:cNvPr id="11" name="Picture 10" descr="Antero_Logo_Small.png"/>
              <p:cNvPicPr>
                <a:picLocks noChangeAspect="1"/>
              </p:cNvPicPr>
              <p:nvPr/>
            </p:nvPicPr>
            <p:blipFill rotWithShape="1">
              <a:blip r:embed="rId10"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2" name="Picture 11" descr="Antero_Logo_Small.png"/>
              <p:cNvPicPr>
                <a:picLocks noChangeAspect="1"/>
              </p:cNvPicPr>
              <p:nvPr/>
            </p:nvPicPr>
            <p:blipFill rotWithShape="1">
              <a:blip r:embed="rId11"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Tree>
    <p:extLst>
      <p:ext uri="{BB962C8B-B14F-4D97-AF65-F5344CB8AC3E}">
        <p14:creationId xmlns:p14="http://schemas.microsoft.com/office/powerpoint/2010/main" val="4122864162"/>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4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7924800" cy="4572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609600"/>
            <a:ext cx="8229600" cy="5516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53200" y="6629400"/>
            <a:ext cx="2133600" cy="228600"/>
          </a:xfrm>
          <a:prstGeom prst="rect">
            <a:avLst/>
          </a:prstGeom>
        </p:spPr>
        <p:txBody>
          <a:bodyPr vert="horz" lIns="91440" tIns="45720" rIns="91440" bIns="45720" rtlCol="0" anchor="ctr"/>
          <a:lstStyle>
            <a:lvl1pPr algn="l">
              <a:defRPr sz="1200">
                <a:solidFill>
                  <a:schemeClr val="tx1"/>
                </a:solidFill>
                <a:latin typeface="+mj-lt"/>
              </a:defRPr>
            </a:lvl1pPr>
          </a:lstStyle>
          <a:p>
            <a:pPr fontAlgn="base">
              <a:spcBef>
                <a:spcPct val="0"/>
              </a:spcBef>
              <a:spcAft>
                <a:spcPct val="0"/>
              </a:spcAft>
            </a:pPr>
            <a:fld id="{52C8336E-C9CD-4F33-BD8D-FE4AFD450CF4}" type="datetime1">
              <a:rPr lang="en-US" smtClean="0">
                <a:solidFill>
                  <a:srgbClr val="FFFFFF"/>
                </a:solidFill>
                <a:cs typeface="Arial" charset="0"/>
              </a:rPr>
              <a:pPr fontAlgn="base">
                <a:spcBef>
                  <a:spcPct val="0"/>
                </a:spcBef>
                <a:spcAft>
                  <a:spcPct val="0"/>
                </a:spcAft>
              </a:pPr>
              <a:t>2/8/2022</a:t>
            </a:fld>
            <a:endParaRPr lang="en-US" dirty="0">
              <a:solidFill>
                <a:srgbClr val="FFFFFF"/>
              </a:solidFill>
              <a:cs typeface="Arial" charset="0"/>
            </a:endParaRPr>
          </a:p>
        </p:txBody>
      </p:sp>
      <p:sp>
        <p:nvSpPr>
          <p:cNvPr id="5" name="Footer Placeholder 4"/>
          <p:cNvSpPr>
            <a:spLocks noGrp="1"/>
          </p:cNvSpPr>
          <p:nvPr>
            <p:ph type="ftr" sz="quarter" idx="3"/>
          </p:nvPr>
        </p:nvSpPr>
        <p:spPr>
          <a:xfrm>
            <a:off x="152400" y="6629400"/>
            <a:ext cx="2895600" cy="228600"/>
          </a:xfrm>
          <a:prstGeom prst="rect">
            <a:avLst/>
          </a:prstGeom>
        </p:spPr>
        <p:txBody>
          <a:bodyPr vert="horz" lIns="91440" tIns="45720" rIns="91440" bIns="45720" rtlCol="0" anchor="ctr"/>
          <a:lstStyle>
            <a:lvl1pPr algn="l">
              <a:defRPr sz="1200">
                <a:solidFill>
                  <a:schemeClr val="tx1"/>
                </a:solidFill>
                <a:latin typeface="+mj-lt"/>
              </a:defRPr>
            </a:lvl1pPr>
          </a:lstStyle>
          <a:p>
            <a:pPr fontAlgn="base">
              <a:spcBef>
                <a:spcPct val="0"/>
              </a:spcBef>
              <a:spcAft>
                <a:spcPct val="0"/>
              </a:spcAft>
            </a:pPr>
            <a:endParaRPr lang="en-US" dirty="0">
              <a:solidFill>
                <a:srgbClr val="FFFFFF"/>
              </a:solidFill>
              <a:cs typeface="Arial" charset="0"/>
            </a:endParaRPr>
          </a:p>
        </p:txBody>
      </p:sp>
      <p:sp>
        <p:nvSpPr>
          <p:cNvPr id="9" name="Slide Number Placeholder 5"/>
          <p:cNvSpPr>
            <a:spLocks noGrp="1"/>
          </p:cNvSpPr>
          <p:nvPr>
            <p:ph type="sldNum" sz="quarter" idx="4"/>
          </p:nvPr>
        </p:nvSpPr>
        <p:spPr>
          <a:xfrm>
            <a:off x="7010400" y="6629400"/>
            <a:ext cx="2133600" cy="228600"/>
          </a:xfrm>
          <a:prstGeom prst="rect">
            <a:avLst/>
          </a:prstGeom>
        </p:spPr>
        <p:txBody>
          <a:bodyPr anchor="ctr"/>
          <a:lstStyle>
            <a:lvl1pPr algn="r">
              <a:defRPr>
                <a:latin typeface="Cambria" panose="02040503050406030204" pitchFamily="18" charset="0"/>
              </a:defRPr>
            </a:lvl1pPr>
          </a:lstStyle>
          <a:p>
            <a:pPr fontAlgn="base">
              <a:spcBef>
                <a:spcPct val="0"/>
              </a:spcBef>
              <a:spcAft>
                <a:spcPct val="0"/>
              </a:spcAft>
            </a:pPr>
            <a:fld id="{8ED25900-9283-420C-99A2-720FB5D4B1D3}" type="slidenum">
              <a:rPr lang="en-US" sz="1000" smtClean="0">
                <a:solidFill>
                  <a:srgbClr val="5F6062"/>
                </a:solidFill>
                <a:cs typeface="Arial" charset="0"/>
              </a:rPr>
              <a:pPr fontAlgn="base">
                <a:spcBef>
                  <a:spcPct val="0"/>
                </a:spcBef>
                <a:spcAft>
                  <a:spcPct val="0"/>
                </a:spcAft>
              </a:pPr>
              <a:t>‹#›</a:t>
            </a:fld>
            <a:endParaRPr lang="en-US" sz="1000" dirty="0">
              <a:solidFill>
                <a:srgbClr val="5F6062"/>
              </a:solidFill>
              <a:cs typeface="Arial" charset="0"/>
            </a:endParaRPr>
          </a:p>
        </p:txBody>
      </p:sp>
      <p:grpSp>
        <p:nvGrpSpPr>
          <p:cNvPr id="7" name="Group 6"/>
          <p:cNvGrpSpPr/>
          <p:nvPr/>
        </p:nvGrpSpPr>
        <p:grpSpPr>
          <a:xfrm>
            <a:off x="0" y="0"/>
            <a:ext cx="9144000" cy="457200"/>
            <a:chOff x="0" y="0"/>
            <a:chExt cx="9144000" cy="457200"/>
          </a:xfrm>
        </p:grpSpPr>
        <p:grpSp>
          <p:nvGrpSpPr>
            <p:cNvPr id="8" name="Group 7"/>
            <p:cNvGrpSpPr/>
            <p:nvPr userDrawn="1"/>
          </p:nvGrpSpPr>
          <p:grpSpPr>
            <a:xfrm>
              <a:off x="0" y="0"/>
              <a:ext cx="9144000" cy="457200"/>
              <a:chOff x="0" y="0"/>
              <a:chExt cx="9144000" cy="685800"/>
            </a:xfrm>
          </p:grpSpPr>
          <p:sp>
            <p:nvSpPr>
              <p:cNvPr id="13" name="Rectangle 12"/>
              <p:cNvSpPr/>
              <p:nvPr userDrawn="1"/>
            </p:nvSpPr>
            <p:spPr>
              <a:xfrm>
                <a:off x="0" y="0"/>
                <a:ext cx="9144000" cy="685800"/>
              </a:xfrm>
              <a:prstGeom prst="rect">
                <a:avLst/>
              </a:prstGeom>
              <a:gradFill flip="none" rotWithShape="1">
                <a:gsLst>
                  <a:gs pos="0">
                    <a:schemeClr val="accent1">
                      <a:tint val="66000"/>
                      <a:satMod val="160000"/>
                    </a:schemeClr>
                  </a:gs>
                  <a:gs pos="7000">
                    <a:schemeClr val="accent1">
                      <a:tint val="44500"/>
                      <a:satMod val="160000"/>
                    </a:schemeClr>
                  </a:gs>
                  <a:gs pos="100000">
                    <a:schemeClr val="accent1">
                      <a:tint val="23500"/>
                      <a:satMod val="160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sp>
            <p:nvSpPr>
              <p:cNvPr id="14" name="Chevron 13"/>
              <p:cNvSpPr/>
              <p:nvPr userDrawn="1"/>
            </p:nvSpPr>
            <p:spPr>
              <a:xfrm>
                <a:off x="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sp>
            <p:nvSpPr>
              <p:cNvPr id="15" name="Chevron 14"/>
              <p:cNvSpPr/>
              <p:nvPr userDrawn="1"/>
            </p:nvSpPr>
            <p:spPr>
              <a:xfrm>
                <a:off x="152400" y="0"/>
                <a:ext cx="228600" cy="685800"/>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srgbClr val="FFFFFF"/>
                  </a:solidFill>
                </a:endParaRPr>
              </a:p>
            </p:txBody>
          </p:sp>
        </p:grpSp>
        <p:grpSp>
          <p:nvGrpSpPr>
            <p:cNvPr id="10" name="Group 9"/>
            <p:cNvGrpSpPr>
              <a:grpSpLocks noChangeAspect="1"/>
            </p:cNvGrpSpPr>
            <p:nvPr userDrawn="1"/>
          </p:nvGrpSpPr>
          <p:grpSpPr>
            <a:xfrm>
              <a:off x="8305800" y="76200"/>
              <a:ext cx="733443" cy="283582"/>
              <a:chOff x="6169196" y="4084370"/>
              <a:chExt cx="2419852" cy="859386"/>
            </a:xfrm>
          </p:grpSpPr>
          <p:pic>
            <p:nvPicPr>
              <p:cNvPr id="11" name="Picture 10" descr="Antero_Logo_Small.png"/>
              <p:cNvPicPr>
                <a:picLocks noChangeAspect="1"/>
              </p:cNvPicPr>
              <p:nvPr/>
            </p:nvPicPr>
            <p:blipFill rotWithShape="1">
              <a:blip r:embed="rId11"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2" name="Picture 11" descr="Antero_Logo_Small.png"/>
              <p:cNvPicPr>
                <a:picLocks noChangeAspect="1"/>
              </p:cNvPicPr>
              <p:nvPr/>
            </p:nvPicPr>
            <p:blipFill rotWithShape="1">
              <a:blip r:embed="rId12"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Tree>
    <p:extLst>
      <p:ext uri="{BB962C8B-B14F-4D97-AF65-F5344CB8AC3E}">
        <p14:creationId xmlns:p14="http://schemas.microsoft.com/office/powerpoint/2010/main" val="3946297874"/>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4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1972" y="6553200"/>
            <a:ext cx="7993828" cy="304800"/>
          </a:xfrm>
          <a:prstGeom prst="rect">
            <a:avLst/>
          </a:prstGeom>
        </p:spPr>
        <p:txBody>
          <a:bodyPr vert="horz" lIns="91440" tIns="45720" rIns="91440" bIns="45720" rtlCol="0" anchor="ctr"/>
          <a:lstStyle>
            <a:lvl1pPr algn="l">
              <a:defRPr sz="1400">
                <a:solidFill>
                  <a:schemeClr val="tx2"/>
                </a:solidFill>
                <a:latin typeface="Arial Narrow" panose="020B0606020202030204" pitchFamily="34" charset="0"/>
              </a:defRPr>
            </a:lvl1pPr>
          </a:lstStyle>
          <a:p>
            <a:endParaRPr lang="en-US" dirty="0">
              <a:solidFill>
                <a:srgbClr val="1F497D"/>
              </a:solidFill>
            </a:endParaRPr>
          </a:p>
        </p:txBody>
      </p:sp>
      <p:sp>
        <p:nvSpPr>
          <p:cNvPr id="6" name="Slide Number Placeholder 5"/>
          <p:cNvSpPr>
            <a:spLocks noGrp="1"/>
          </p:cNvSpPr>
          <p:nvPr>
            <p:ph type="sldNum" sz="quarter" idx="4"/>
          </p:nvPr>
        </p:nvSpPr>
        <p:spPr>
          <a:xfrm>
            <a:off x="8512337" y="6525157"/>
            <a:ext cx="599391" cy="365125"/>
          </a:xfrm>
          <a:prstGeom prst="rect">
            <a:avLst/>
          </a:prstGeom>
        </p:spPr>
        <p:txBody>
          <a:bodyPr vert="horz" lIns="91440" tIns="45720" rIns="91440" bIns="45720" rtlCol="0" anchor="ctr"/>
          <a:lstStyle>
            <a:lvl1pPr algn="r">
              <a:defRPr sz="1600" b="1">
                <a:solidFill>
                  <a:schemeClr val="tx2"/>
                </a:solidFill>
              </a:defRPr>
            </a:lvl1pPr>
          </a:lstStyle>
          <a:p>
            <a:fld id="{174B08ED-9E15-44B4-81E4-9F3B10360A66}" type="slidenum">
              <a:rPr lang="en-US" smtClean="0">
                <a:solidFill>
                  <a:srgbClr val="1F497D"/>
                </a:solidFill>
              </a:rPr>
              <a:pPr/>
              <a:t>‹#›</a:t>
            </a:fld>
            <a:endParaRPr lang="en-US" dirty="0">
              <a:solidFill>
                <a:srgbClr val="1F497D"/>
              </a:solidFill>
            </a:endParaRPr>
          </a:p>
        </p:txBody>
      </p:sp>
      <p:grpSp>
        <p:nvGrpSpPr>
          <p:cNvPr id="20" name="Group 19"/>
          <p:cNvGrpSpPr/>
          <p:nvPr/>
        </p:nvGrpSpPr>
        <p:grpSpPr>
          <a:xfrm>
            <a:off x="0" y="0"/>
            <a:ext cx="9144000" cy="457200"/>
            <a:chOff x="0" y="0"/>
            <a:chExt cx="9144000" cy="457200"/>
          </a:xfrm>
        </p:grpSpPr>
        <p:grpSp>
          <p:nvGrpSpPr>
            <p:cNvPr id="21" name="Group 20"/>
            <p:cNvGrpSpPr/>
            <p:nvPr userDrawn="1"/>
          </p:nvGrpSpPr>
          <p:grpSpPr>
            <a:xfrm>
              <a:off x="0" y="0"/>
              <a:ext cx="9144000" cy="457200"/>
              <a:chOff x="0" y="0"/>
              <a:chExt cx="9144000" cy="685800"/>
            </a:xfrm>
          </p:grpSpPr>
          <p:sp>
            <p:nvSpPr>
              <p:cNvPr id="25" name="Rectangle 24"/>
              <p:cNvSpPr/>
              <p:nvPr userDrawn="1"/>
            </p:nvSpPr>
            <p:spPr>
              <a:xfrm>
                <a:off x="0" y="0"/>
                <a:ext cx="9144000" cy="685800"/>
              </a:xfrm>
              <a:prstGeom prst="rect">
                <a:avLst/>
              </a:prstGeom>
              <a:gradFill flip="none" rotWithShape="1">
                <a:gsLst>
                  <a:gs pos="0">
                    <a:srgbClr val="156048">
                      <a:tint val="66000"/>
                      <a:satMod val="160000"/>
                    </a:srgbClr>
                  </a:gs>
                  <a:gs pos="50000">
                    <a:srgbClr val="156048">
                      <a:tint val="44500"/>
                      <a:satMod val="160000"/>
                    </a:srgbClr>
                  </a:gs>
                  <a:gs pos="100000">
                    <a:srgbClr val="156048">
                      <a:tint val="23500"/>
                      <a:satMod val="160000"/>
                    </a:srgbClr>
                  </a:gs>
                </a:gsLst>
                <a:path path="circle">
                  <a:fillToRect t="100000" r="100000"/>
                </a:path>
                <a:tileRect l="-100000" b="-100000"/>
              </a:gradFill>
              <a:ln w="25400" cap="flat" cmpd="sng" algn="ctr">
                <a:noFill/>
                <a:prstDash val="solid"/>
              </a:ln>
              <a:effectLst/>
            </p:spPr>
            <p:txBody>
              <a:bodyPr rtlCol="0" anchor="ctr"/>
              <a:lstStyle/>
              <a:p>
                <a:pPr algn="ctr" defTabSz="901584">
                  <a:defRPr/>
                </a:pPr>
                <a:endParaRPr lang="en-US" kern="0" dirty="0">
                  <a:solidFill>
                    <a:srgbClr val="FFFFFF"/>
                  </a:solidFill>
                </a:endParaRPr>
              </a:p>
            </p:txBody>
          </p:sp>
          <p:sp>
            <p:nvSpPr>
              <p:cNvPr id="26" name="Chevron 25"/>
              <p:cNvSpPr/>
              <p:nvPr userDrawn="1"/>
            </p:nvSpPr>
            <p:spPr>
              <a:xfrm>
                <a:off x="0" y="0"/>
                <a:ext cx="228600" cy="685800"/>
              </a:xfrm>
              <a:prstGeom prst="chevron">
                <a:avLst/>
              </a:prstGeom>
              <a:gradFill flip="none" rotWithShape="1">
                <a:gsLst>
                  <a:gs pos="0">
                    <a:srgbClr val="156048">
                      <a:tint val="66000"/>
                      <a:satMod val="160000"/>
                    </a:srgbClr>
                  </a:gs>
                  <a:gs pos="50000">
                    <a:srgbClr val="156048">
                      <a:tint val="44500"/>
                      <a:satMod val="160000"/>
                    </a:srgbClr>
                  </a:gs>
                  <a:gs pos="100000">
                    <a:srgbClr val="156048">
                      <a:tint val="23500"/>
                      <a:satMod val="160000"/>
                    </a:srgbClr>
                  </a:gs>
                </a:gsLst>
                <a:lin ang="13500000" scaled="1"/>
                <a:tileRect/>
              </a:gradFill>
              <a:ln w="25400" cap="flat" cmpd="sng" algn="ctr">
                <a:noFill/>
                <a:prstDash val="solid"/>
              </a:ln>
              <a:effectLst/>
            </p:spPr>
            <p:txBody>
              <a:bodyPr rtlCol="0" anchor="ctr"/>
              <a:lstStyle/>
              <a:p>
                <a:pPr algn="ctr" defTabSz="901584">
                  <a:defRPr/>
                </a:pPr>
                <a:endParaRPr lang="en-US" kern="0" dirty="0">
                  <a:solidFill>
                    <a:srgbClr val="FFFFFF"/>
                  </a:solidFill>
                </a:endParaRPr>
              </a:p>
            </p:txBody>
          </p:sp>
          <p:sp>
            <p:nvSpPr>
              <p:cNvPr id="27" name="Chevron 26"/>
              <p:cNvSpPr/>
              <p:nvPr userDrawn="1"/>
            </p:nvSpPr>
            <p:spPr>
              <a:xfrm>
                <a:off x="152400" y="0"/>
                <a:ext cx="228600" cy="685800"/>
              </a:xfrm>
              <a:prstGeom prst="chevron">
                <a:avLst/>
              </a:prstGeom>
              <a:gradFill flip="none" rotWithShape="1">
                <a:gsLst>
                  <a:gs pos="0">
                    <a:srgbClr val="156048">
                      <a:tint val="66000"/>
                      <a:satMod val="160000"/>
                    </a:srgbClr>
                  </a:gs>
                  <a:gs pos="50000">
                    <a:srgbClr val="156048">
                      <a:tint val="44500"/>
                      <a:satMod val="160000"/>
                    </a:srgbClr>
                  </a:gs>
                  <a:gs pos="100000">
                    <a:srgbClr val="156048">
                      <a:tint val="23500"/>
                      <a:satMod val="160000"/>
                    </a:srgbClr>
                  </a:gs>
                </a:gsLst>
                <a:lin ang="13500000" scaled="1"/>
                <a:tileRect/>
              </a:gradFill>
              <a:ln w="25400" cap="flat" cmpd="sng" algn="ctr">
                <a:noFill/>
                <a:prstDash val="solid"/>
              </a:ln>
              <a:effectLst/>
            </p:spPr>
            <p:txBody>
              <a:bodyPr rtlCol="0" anchor="ctr"/>
              <a:lstStyle/>
              <a:p>
                <a:pPr algn="ctr" defTabSz="901584">
                  <a:defRPr/>
                </a:pPr>
                <a:endParaRPr lang="en-US" kern="0" dirty="0">
                  <a:solidFill>
                    <a:srgbClr val="FFFFFF"/>
                  </a:solidFill>
                </a:endParaRPr>
              </a:p>
            </p:txBody>
          </p:sp>
        </p:grpSp>
        <p:grpSp>
          <p:nvGrpSpPr>
            <p:cNvPr id="22" name="Group 21"/>
            <p:cNvGrpSpPr>
              <a:grpSpLocks noChangeAspect="1"/>
            </p:cNvGrpSpPr>
            <p:nvPr userDrawn="1"/>
          </p:nvGrpSpPr>
          <p:grpSpPr>
            <a:xfrm>
              <a:off x="8305800" y="76200"/>
              <a:ext cx="733443" cy="283582"/>
              <a:chOff x="6169196" y="4084370"/>
              <a:chExt cx="2419852" cy="859386"/>
            </a:xfrm>
          </p:grpSpPr>
          <p:pic>
            <p:nvPicPr>
              <p:cNvPr id="23" name="Picture 22" descr="Antero_Logo_Small.png"/>
              <p:cNvPicPr>
                <a:picLocks noChangeAspect="1"/>
              </p:cNvPicPr>
              <p:nvPr/>
            </p:nvPicPr>
            <p:blipFill rotWithShape="1">
              <a:blip r:embed="rId6"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24" name="Picture 23" descr="Antero_Logo_Small.png"/>
              <p:cNvPicPr>
                <a:picLocks noChangeAspect="1"/>
              </p:cNvPicPr>
              <p:nvPr/>
            </p:nvPicPr>
            <p:blipFill rotWithShape="1">
              <a:blip r:embed="rId7"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grpSp>
    </p:spTree>
    <p:extLst>
      <p:ext uri="{BB962C8B-B14F-4D97-AF65-F5344CB8AC3E}">
        <p14:creationId xmlns:p14="http://schemas.microsoft.com/office/powerpoint/2010/main" val="935652353"/>
      </p:ext>
    </p:extLst>
  </p:cSld>
  <p:clrMap bg1="lt1" tx1="dk1" bg2="lt2" tx2="dk2" accent1="accent1" accent2="accent2" accent3="accent3" accent4="accent4" accent5="accent5" accent6="accent6" hlink="hlink" folHlink="folHlink"/>
  <p:sldLayoutIdLst>
    <p:sldLayoutId id="2147483742" r:id="rId1"/>
    <p:sldLayoutId id="2147483744" r:id="rId2"/>
    <p:sldLayoutId id="2147483745" r:id="rId3"/>
    <p:sldLayoutId id="2147483746" r:id="rId4"/>
  </p:sldLayoutIdLst>
  <p:hf hd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1972" y="6553200"/>
            <a:ext cx="7993828" cy="304800"/>
          </a:xfrm>
          <a:prstGeom prst="rect">
            <a:avLst/>
          </a:prstGeom>
        </p:spPr>
        <p:txBody>
          <a:bodyPr vert="horz" lIns="91440" tIns="45720" rIns="91440" bIns="45720" rtlCol="0" anchor="ctr"/>
          <a:lstStyle>
            <a:lvl1pPr algn="l">
              <a:defRPr sz="1400">
                <a:solidFill>
                  <a:schemeClr val="tx2"/>
                </a:solidFill>
                <a:latin typeface="Arial Narrow" panose="020B0606020202030204" pitchFamily="34" charset="0"/>
              </a:defRPr>
            </a:lvl1pPr>
          </a:lstStyle>
          <a:p>
            <a:endParaRPr lang="en-US" dirty="0">
              <a:solidFill>
                <a:srgbClr val="1F497D"/>
              </a:solidFill>
            </a:endParaRPr>
          </a:p>
        </p:txBody>
      </p:sp>
      <p:sp>
        <p:nvSpPr>
          <p:cNvPr id="6" name="Slide Number Placeholder 5"/>
          <p:cNvSpPr>
            <a:spLocks noGrp="1"/>
          </p:cNvSpPr>
          <p:nvPr>
            <p:ph type="sldNum" sz="quarter" idx="4"/>
          </p:nvPr>
        </p:nvSpPr>
        <p:spPr>
          <a:xfrm>
            <a:off x="8512337" y="6525157"/>
            <a:ext cx="599391" cy="365125"/>
          </a:xfrm>
          <a:prstGeom prst="rect">
            <a:avLst/>
          </a:prstGeom>
        </p:spPr>
        <p:txBody>
          <a:bodyPr vert="horz" lIns="91440" tIns="45720" rIns="91440" bIns="45720" rtlCol="0" anchor="ctr"/>
          <a:lstStyle>
            <a:lvl1pPr algn="r">
              <a:defRPr sz="1600" b="1">
                <a:solidFill>
                  <a:schemeClr val="tx2"/>
                </a:solidFill>
              </a:defRPr>
            </a:lvl1pPr>
          </a:lstStyle>
          <a:p>
            <a:fld id="{174B08ED-9E15-44B4-81E4-9F3B10360A66}" type="slidenum">
              <a:rPr lang="en-US" smtClean="0">
                <a:solidFill>
                  <a:srgbClr val="1F497D"/>
                </a:solidFill>
              </a:rPr>
              <a:pPr/>
              <a:t>‹#›</a:t>
            </a:fld>
            <a:endParaRPr lang="en-US" dirty="0">
              <a:solidFill>
                <a:srgbClr val="1F497D"/>
              </a:solidFill>
            </a:endParaRPr>
          </a:p>
        </p:txBody>
      </p:sp>
      <p:sp>
        <p:nvSpPr>
          <p:cNvPr id="7" name="Rectangle 6"/>
          <p:cNvSpPr/>
          <p:nvPr/>
        </p:nvSpPr>
        <p:spPr>
          <a:xfrm>
            <a:off x="0" y="0"/>
            <a:ext cx="9144000" cy="457200"/>
          </a:xfrm>
          <a:prstGeom prst="rect">
            <a:avLst/>
          </a:prstGeom>
          <a:gradFill flip="none" rotWithShape="1">
            <a:gsLst>
              <a:gs pos="0">
                <a:schemeClr val="tx2"/>
              </a:gs>
              <a:gs pos="49000">
                <a:schemeClr val="tx2"/>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6800" y="0"/>
            <a:ext cx="457200" cy="457200"/>
          </a:xfrm>
          <a:prstGeom prst="rect">
            <a:avLst/>
          </a:prstGeom>
        </p:spPr>
      </p:pic>
      <p:sp>
        <p:nvSpPr>
          <p:cNvPr id="9" name="Chevron 8"/>
          <p:cNvSpPr/>
          <p:nvPr/>
        </p:nvSpPr>
        <p:spPr>
          <a:xfrm>
            <a:off x="168984" y="0"/>
            <a:ext cx="228600" cy="457200"/>
          </a:xfrm>
          <a:prstGeom prst="chevron">
            <a:avLst/>
          </a:prstGeom>
          <a:gradFill flip="none" rotWithShape="1">
            <a:gsLst>
              <a:gs pos="0">
                <a:schemeClr val="bg2">
                  <a:lumMod val="60000"/>
                  <a:lumOff val="4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Chevron 9"/>
          <p:cNvSpPr/>
          <p:nvPr/>
        </p:nvSpPr>
        <p:spPr>
          <a:xfrm>
            <a:off x="0" y="0"/>
            <a:ext cx="228600" cy="457200"/>
          </a:xfrm>
          <a:prstGeom prst="chevron">
            <a:avLst/>
          </a:prstGeom>
          <a:gradFill flip="none" rotWithShape="1">
            <a:gsLst>
              <a:gs pos="0">
                <a:schemeClr val="bg2">
                  <a:lumMod val="60000"/>
                  <a:lumOff val="4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457200" y="1"/>
            <a:ext cx="8229600" cy="457200"/>
          </a:xfrm>
          <a:prstGeom prst="rect">
            <a:avLst/>
          </a:prstGeom>
        </p:spPr>
        <p:txBody>
          <a:bodyPr vert="horz" lIns="91440" tIns="45720" rIns="91440" bIns="45720" rtlCol="0" anchor="ctr">
            <a:noAutofit/>
          </a:bodyPr>
          <a:lstStyle/>
          <a:p>
            <a:r>
              <a:rPr lang="en-US" dirty="0"/>
              <a:t>Click to edit Master title style</a:t>
            </a:r>
          </a:p>
        </p:txBody>
      </p:sp>
      <p:cxnSp>
        <p:nvCxnSpPr>
          <p:cNvPr id="11" name="Straight Connector 10"/>
          <p:cNvCxnSpPr/>
          <p:nvPr/>
        </p:nvCxnSpPr>
        <p:spPr>
          <a:xfrm>
            <a:off x="0" y="6553200"/>
            <a:ext cx="9144000" cy="0"/>
          </a:xfrm>
          <a:prstGeom prst="line">
            <a:avLst/>
          </a:prstGeom>
          <a:ln w="31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03486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Lst>
  <p:hf hd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7924800" cy="457200"/>
          </a:xfrm>
          <a:prstGeom prst="rect">
            <a:avLst/>
          </a:prstGeom>
        </p:spPr>
        <p:txBody>
          <a:bodyPr vert="horz" lIns="90485" tIns="45247" rIns="90485" bIns="45247" rtlCol="0" anchor="ctr">
            <a:noAutofit/>
          </a:bodyPr>
          <a:lstStyle/>
          <a:p>
            <a:r>
              <a:rPr lang="en-US" dirty="0"/>
              <a:t>Click to edit Master title style</a:t>
            </a:r>
          </a:p>
        </p:txBody>
      </p:sp>
      <p:sp>
        <p:nvSpPr>
          <p:cNvPr id="3" name="Text Placeholder 2"/>
          <p:cNvSpPr>
            <a:spLocks noGrp="1"/>
          </p:cNvSpPr>
          <p:nvPr>
            <p:ph type="body" idx="1"/>
          </p:nvPr>
        </p:nvSpPr>
        <p:spPr>
          <a:xfrm>
            <a:off x="457200" y="609690"/>
            <a:ext cx="8229600" cy="5516563"/>
          </a:xfrm>
          <a:prstGeom prst="rect">
            <a:avLst/>
          </a:prstGeom>
        </p:spPr>
        <p:txBody>
          <a:bodyPr vert="horz" lIns="90485" tIns="45247" rIns="90485" bIns="4524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53200" y="6629400"/>
            <a:ext cx="2133600" cy="228600"/>
          </a:xfrm>
          <a:prstGeom prst="rect">
            <a:avLst/>
          </a:prstGeom>
        </p:spPr>
        <p:txBody>
          <a:bodyPr vert="horz" lIns="90485" tIns="45247" rIns="90485" bIns="45247" rtlCol="0" anchor="ctr"/>
          <a:lstStyle>
            <a:lvl1pPr algn="l">
              <a:defRPr sz="1200">
                <a:solidFill>
                  <a:schemeClr val="tx1"/>
                </a:solidFill>
                <a:latin typeface="+mj-lt"/>
              </a:defRPr>
            </a:lvl1pPr>
          </a:lstStyle>
          <a:p>
            <a:pPr defTabSz="904839"/>
            <a:fld id="{A49007CF-0A7E-45EF-AF0C-5C7686043698}" type="datetime1">
              <a:rPr lang="en-US" smtClean="0">
                <a:solidFill>
                  <a:srgbClr val="FFFFFF"/>
                </a:solidFill>
                <a:cs typeface="Arial" charset="0"/>
              </a:rPr>
              <a:pPr defTabSz="904839"/>
              <a:t>2/8/2022</a:t>
            </a:fld>
            <a:endParaRPr lang="en-US" dirty="0">
              <a:solidFill>
                <a:srgbClr val="FFFFFF"/>
              </a:solidFill>
              <a:cs typeface="Arial" charset="0"/>
            </a:endParaRPr>
          </a:p>
        </p:txBody>
      </p:sp>
      <p:sp>
        <p:nvSpPr>
          <p:cNvPr id="5" name="Footer Placeholder 4"/>
          <p:cNvSpPr>
            <a:spLocks noGrp="1"/>
          </p:cNvSpPr>
          <p:nvPr>
            <p:ph type="ftr" sz="quarter" idx="3"/>
          </p:nvPr>
        </p:nvSpPr>
        <p:spPr>
          <a:xfrm>
            <a:off x="152400" y="6629400"/>
            <a:ext cx="2895600" cy="228600"/>
          </a:xfrm>
          <a:prstGeom prst="rect">
            <a:avLst/>
          </a:prstGeom>
        </p:spPr>
        <p:txBody>
          <a:bodyPr vert="horz" lIns="90485" tIns="45247" rIns="90485" bIns="45247" rtlCol="0" anchor="ctr"/>
          <a:lstStyle>
            <a:lvl1pPr algn="l">
              <a:defRPr sz="1200">
                <a:solidFill>
                  <a:schemeClr val="tx1"/>
                </a:solidFill>
                <a:latin typeface="+mj-lt"/>
              </a:defRPr>
            </a:lvl1pPr>
          </a:lstStyle>
          <a:p>
            <a:pPr defTabSz="904839"/>
            <a:endParaRPr lang="en-US" dirty="0">
              <a:solidFill>
                <a:srgbClr val="FFFFFF"/>
              </a:solidFill>
              <a:cs typeface="Arial" charset="0"/>
            </a:endParaRPr>
          </a:p>
        </p:txBody>
      </p:sp>
      <p:sp>
        <p:nvSpPr>
          <p:cNvPr id="9" name="Slide Number Placeholder 5"/>
          <p:cNvSpPr>
            <a:spLocks noGrp="1"/>
          </p:cNvSpPr>
          <p:nvPr>
            <p:ph type="sldNum" sz="quarter" idx="4"/>
          </p:nvPr>
        </p:nvSpPr>
        <p:spPr>
          <a:xfrm>
            <a:off x="7010400" y="6629400"/>
            <a:ext cx="2133600" cy="228600"/>
          </a:xfrm>
          <a:prstGeom prst="rect">
            <a:avLst/>
          </a:prstGeom>
        </p:spPr>
        <p:txBody>
          <a:bodyPr lIns="90485" tIns="45247" rIns="90485" bIns="45247" anchor="ctr"/>
          <a:lstStyle>
            <a:lvl1pPr algn="r">
              <a:defRPr>
                <a:latin typeface="Cambria" panose="02040503050406030204" pitchFamily="18" charset="0"/>
              </a:defRPr>
            </a:lvl1pPr>
          </a:lstStyle>
          <a:p>
            <a:pPr defTabSz="904839" fontAlgn="base">
              <a:spcBef>
                <a:spcPct val="0"/>
              </a:spcBef>
              <a:spcAft>
                <a:spcPct val="0"/>
              </a:spcAft>
            </a:pPr>
            <a:fld id="{8ED25900-9283-420C-99A2-720FB5D4B1D3}" type="slidenum">
              <a:rPr lang="en-US" sz="1000" smtClean="0">
                <a:solidFill>
                  <a:srgbClr val="5F6062"/>
                </a:solidFill>
                <a:cs typeface="Arial" charset="0"/>
              </a:rPr>
              <a:pPr defTabSz="904839" fontAlgn="base">
                <a:spcBef>
                  <a:spcPct val="0"/>
                </a:spcBef>
                <a:spcAft>
                  <a:spcPct val="0"/>
                </a:spcAft>
              </a:pPr>
              <a:t>‹#›</a:t>
            </a:fld>
            <a:endParaRPr lang="en-US" sz="1000" dirty="0">
              <a:solidFill>
                <a:srgbClr val="5F6062"/>
              </a:solidFill>
              <a:cs typeface="Arial" charset="0"/>
            </a:endParaRPr>
          </a:p>
        </p:txBody>
      </p:sp>
    </p:spTree>
    <p:extLst>
      <p:ext uri="{BB962C8B-B14F-4D97-AF65-F5344CB8AC3E}">
        <p14:creationId xmlns:p14="http://schemas.microsoft.com/office/powerpoint/2010/main" val="3586714176"/>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04839" rtl="0" eaLnBrk="1" latinLnBrk="0" hangingPunct="1">
        <a:spcBef>
          <a:spcPct val="0"/>
        </a:spcBef>
        <a:buNone/>
        <a:defRPr sz="24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9313" indent="-339313" algn="l" defTabSz="904839"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1pPr>
      <a:lvl2pPr marL="735164" indent="-282757" algn="l" defTabSz="904839"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31041" indent="-226235" algn="l" defTabSz="904839"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3pPr>
      <a:lvl4pPr marL="1583449" indent="-226235" algn="l" defTabSz="904839"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4pPr>
      <a:lvl5pPr marL="2035862" indent="-226235" algn="l" defTabSz="904839"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488277" indent="-226235" algn="l" defTabSz="9048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40692" indent="-226235" algn="l" defTabSz="9048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93101" indent="-226235" algn="l" defTabSz="9048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45519" indent="-226235" algn="l" defTabSz="9048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4839" rtl="0" eaLnBrk="1" latinLnBrk="0" hangingPunct="1">
        <a:defRPr sz="1800" kern="1200">
          <a:solidFill>
            <a:schemeClr val="tx1"/>
          </a:solidFill>
          <a:latin typeface="+mn-lt"/>
          <a:ea typeface="+mn-ea"/>
          <a:cs typeface="+mn-cs"/>
        </a:defRPr>
      </a:lvl1pPr>
      <a:lvl2pPr marL="452422" algn="l" defTabSz="904839" rtl="0" eaLnBrk="1" latinLnBrk="0" hangingPunct="1">
        <a:defRPr sz="1800" kern="1200">
          <a:solidFill>
            <a:schemeClr val="tx1"/>
          </a:solidFill>
          <a:latin typeface="+mn-lt"/>
          <a:ea typeface="+mn-ea"/>
          <a:cs typeface="+mn-cs"/>
        </a:defRPr>
      </a:lvl2pPr>
      <a:lvl3pPr marL="904839" algn="l" defTabSz="904839" rtl="0" eaLnBrk="1" latinLnBrk="0" hangingPunct="1">
        <a:defRPr sz="1800" kern="1200">
          <a:solidFill>
            <a:schemeClr val="tx1"/>
          </a:solidFill>
          <a:latin typeface="+mn-lt"/>
          <a:ea typeface="+mn-ea"/>
          <a:cs typeface="+mn-cs"/>
        </a:defRPr>
      </a:lvl3pPr>
      <a:lvl4pPr marL="1357246" algn="l" defTabSz="904839" rtl="0" eaLnBrk="1" latinLnBrk="0" hangingPunct="1">
        <a:defRPr sz="1800" kern="1200">
          <a:solidFill>
            <a:schemeClr val="tx1"/>
          </a:solidFill>
          <a:latin typeface="+mn-lt"/>
          <a:ea typeface="+mn-ea"/>
          <a:cs typeface="+mn-cs"/>
        </a:defRPr>
      </a:lvl4pPr>
      <a:lvl5pPr marL="1809656" algn="l" defTabSz="904839" rtl="0" eaLnBrk="1" latinLnBrk="0" hangingPunct="1">
        <a:defRPr sz="1800" kern="1200">
          <a:solidFill>
            <a:schemeClr val="tx1"/>
          </a:solidFill>
          <a:latin typeface="+mn-lt"/>
          <a:ea typeface="+mn-ea"/>
          <a:cs typeface="+mn-cs"/>
        </a:defRPr>
      </a:lvl5pPr>
      <a:lvl6pPr marL="2262070" algn="l" defTabSz="904839" rtl="0" eaLnBrk="1" latinLnBrk="0" hangingPunct="1">
        <a:defRPr sz="1800" kern="1200">
          <a:solidFill>
            <a:schemeClr val="tx1"/>
          </a:solidFill>
          <a:latin typeface="+mn-lt"/>
          <a:ea typeface="+mn-ea"/>
          <a:cs typeface="+mn-cs"/>
        </a:defRPr>
      </a:lvl6pPr>
      <a:lvl7pPr marL="2714480" algn="l" defTabSz="904839" rtl="0" eaLnBrk="1" latinLnBrk="0" hangingPunct="1">
        <a:defRPr sz="1800" kern="1200">
          <a:solidFill>
            <a:schemeClr val="tx1"/>
          </a:solidFill>
          <a:latin typeface="+mn-lt"/>
          <a:ea typeface="+mn-ea"/>
          <a:cs typeface="+mn-cs"/>
        </a:defRPr>
      </a:lvl7pPr>
      <a:lvl8pPr marL="3166896" algn="l" defTabSz="904839" rtl="0" eaLnBrk="1" latinLnBrk="0" hangingPunct="1">
        <a:defRPr sz="1800" kern="1200">
          <a:solidFill>
            <a:schemeClr val="tx1"/>
          </a:solidFill>
          <a:latin typeface="+mn-lt"/>
          <a:ea typeface="+mn-ea"/>
          <a:cs typeface="+mn-cs"/>
        </a:defRPr>
      </a:lvl8pPr>
      <a:lvl9pPr marL="3619310" algn="l" defTabSz="9048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7.em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37.xml"/><Relationship Id="rId6" Type="http://schemas.openxmlformats.org/officeDocument/2006/relationships/diagramColors" Target="../diagrams/colors1.xml"/><Relationship Id="rId11" Type="http://schemas.openxmlformats.org/officeDocument/2006/relationships/image" Target="../media/image35.png"/><Relationship Id="rId5" Type="http://schemas.openxmlformats.org/officeDocument/2006/relationships/diagramQuickStyle" Target="../diagrams/quickStyle1.xml"/><Relationship Id="rId10" Type="http://schemas.microsoft.com/office/2007/relationships/hdphoto" Target="../media/hdphoto2.wdp"/><Relationship Id="rId4" Type="http://schemas.openxmlformats.org/officeDocument/2006/relationships/diagramLayout" Target="../diagrams/layout1.xml"/><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41.png"/><Relationship Id="rId11" Type="http://schemas.openxmlformats.org/officeDocument/2006/relationships/chart" Target="../charts/chart18.xml"/><Relationship Id="rId5" Type="http://schemas.openxmlformats.org/officeDocument/2006/relationships/image" Target="../media/image40.jpe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chart" Target="../charts/chart1.xml"/><Relationship Id="rId4" Type="http://schemas.openxmlformats.org/officeDocument/2006/relationships/image" Target="../media/image16.pn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chart" Target="../charts/chart3.xml"/><Relationship Id="rId12" Type="http://schemas.microsoft.com/office/2007/relationships/hdphoto" Target="../media/hdphoto1.wdp"/><Relationship Id="rId17"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30.emf"/><Relationship Id="rId1" Type="http://schemas.openxmlformats.org/officeDocument/2006/relationships/slideLayout" Target="../slideLayouts/slideLayout55.xml"/><Relationship Id="rId6" Type="http://schemas.openxmlformats.org/officeDocument/2006/relationships/chart" Target="../charts/chart2.xml"/><Relationship Id="rId11" Type="http://schemas.openxmlformats.org/officeDocument/2006/relationships/image" Target="../media/image26.png"/><Relationship Id="rId5" Type="http://schemas.openxmlformats.org/officeDocument/2006/relationships/image" Target="../media/image16.png"/><Relationship Id="rId1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23.emf"/><Relationship Id="rId9" Type="http://schemas.openxmlformats.org/officeDocument/2006/relationships/image" Target="../media/image24.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333" r="35933"/>
          <a:stretch/>
        </p:blipFill>
        <p:spPr>
          <a:xfrm>
            <a:off x="208743" y="304800"/>
            <a:ext cx="4744257" cy="6234112"/>
          </a:xfrm>
          <a:prstGeom prst="rect">
            <a:avLst/>
          </a:prstGeom>
          <a:ln w="19050">
            <a:solidFill>
              <a:schemeClr val="accent3">
                <a:lumMod val="75000"/>
              </a:schemeClr>
            </a:solidFill>
          </a:ln>
        </p:spPr>
      </p:pic>
      <p:grpSp>
        <p:nvGrpSpPr>
          <p:cNvPr id="7" name="Group 6"/>
          <p:cNvGrpSpPr/>
          <p:nvPr/>
        </p:nvGrpSpPr>
        <p:grpSpPr>
          <a:xfrm>
            <a:off x="6151467" y="5091953"/>
            <a:ext cx="2634415" cy="935586"/>
            <a:chOff x="6169196" y="4084370"/>
            <a:chExt cx="2419852" cy="859386"/>
          </a:xfrm>
        </p:grpSpPr>
        <p:pic>
          <p:nvPicPr>
            <p:cNvPr id="16" name="Picture 15" descr="Antero_Logo_Small.png"/>
            <p:cNvPicPr>
              <a:picLocks noChangeAspect="1"/>
            </p:cNvPicPr>
            <p:nvPr/>
          </p:nvPicPr>
          <p:blipFill rotWithShape="1">
            <a:blip r:embed="rId4" cstate="print">
              <a:extLst>
                <a:ext uri="{28A0092B-C50C-407E-A947-70E740481C1C}">
                  <a14:useLocalDpi xmlns:a14="http://schemas.microsoft.com/office/drawing/2010/main" val="0"/>
                </a:ext>
              </a:extLst>
            </a:blip>
            <a:srcRect l="60367" t="77330"/>
            <a:stretch/>
          </p:blipFill>
          <p:spPr>
            <a:xfrm>
              <a:off x="7629992" y="4748934"/>
              <a:ext cx="959055" cy="194822"/>
            </a:xfrm>
            <a:prstGeom prst="rect">
              <a:avLst/>
            </a:prstGeom>
            <a:ln>
              <a:noFill/>
            </a:ln>
            <a:effectLst>
              <a:outerShdw blurRad="25400" dist="25400" dir="2700000" algn="tl" rotWithShape="0">
                <a:srgbClr val="000000">
                  <a:alpha val="50000"/>
                </a:srgbClr>
              </a:outerShdw>
            </a:effectLst>
          </p:spPr>
        </p:pic>
        <p:pic>
          <p:nvPicPr>
            <p:cNvPr id="18" name="Picture 17" descr="Antero_Logo_Small.png"/>
            <p:cNvPicPr>
              <a:picLocks noChangeAspect="1"/>
            </p:cNvPicPr>
            <p:nvPr/>
          </p:nvPicPr>
          <p:blipFill rotWithShape="1">
            <a:blip r:embed="rId4" cstate="print">
              <a:extLst>
                <a:ext uri="{28A0092B-C50C-407E-A947-70E740481C1C}">
                  <a14:useLocalDpi xmlns:a14="http://schemas.microsoft.com/office/drawing/2010/main" val="0"/>
                </a:ext>
              </a:extLst>
            </a:blip>
            <a:srcRect b="21275"/>
            <a:stretch/>
          </p:blipFill>
          <p:spPr>
            <a:xfrm>
              <a:off x="6169196" y="4084370"/>
              <a:ext cx="2419852" cy="676554"/>
            </a:xfrm>
            <a:prstGeom prst="rect">
              <a:avLst/>
            </a:prstGeom>
            <a:ln>
              <a:noFill/>
            </a:ln>
            <a:effectLst>
              <a:outerShdw blurRad="254000" dist="88900" dir="2700000" algn="tl" rotWithShape="0">
                <a:srgbClr val="333333">
                  <a:alpha val="60000"/>
                </a:srgbClr>
              </a:outerShdw>
            </a:effectLst>
          </p:spPr>
        </p:pic>
      </p:grpSp>
      <p:sp>
        <p:nvSpPr>
          <p:cNvPr id="5" name="Subtitle 4"/>
          <p:cNvSpPr>
            <a:spLocks noGrp="1"/>
          </p:cNvSpPr>
          <p:nvPr>
            <p:ph type="subTitle" idx="1"/>
          </p:nvPr>
        </p:nvSpPr>
        <p:spPr>
          <a:xfrm>
            <a:off x="4953000" y="2415472"/>
            <a:ext cx="4038600" cy="1295400"/>
          </a:xfrm>
        </p:spPr>
        <p:txBody>
          <a:bodyPr/>
          <a:lstStyle/>
          <a:p>
            <a:r>
              <a:rPr lang="en-US" dirty="0"/>
              <a:t>February 10, 2022</a:t>
            </a:r>
          </a:p>
          <a:p>
            <a:endParaRPr lang="en-US" dirty="0"/>
          </a:p>
        </p:txBody>
      </p:sp>
      <p:sp>
        <p:nvSpPr>
          <p:cNvPr id="4" name="Title 3"/>
          <p:cNvSpPr>
            <a:spLocks noGrp="1"/>
          </p:cNvSpPr>
          <p:nvPr>
            <p:ph type="ctrTitle"/>
          </p:nvPr>
        </p:nvSpPr>
        <p:spPr>
          <a:xfrm>
            <a:off x="5029200" y="1219200"/>
            <a:ext cx="4191000" cy="762000"/>
          </a:xfrm>
        </p:spPr>
        <p:txBody>
          <a:bodyPr/>
          <a:lstStyle/>
          <a:p>
            <a:pPr algn="l"/>
            <a:r>
              <a:rPr lang="en-US" sz="2400" dirty="0"/>
              <a:t>Jon McEvers</a:t>
            </a:r>
            <a:br>
              <a:rPr lang="en-US" sz="2400" dirty="0"/>
            </a:br>
            <a:r>
              <a:rPr lang="en-US" sz="2400" dirty="0"/>
              <a:t>VP Completions</a:t>
            </a:r>
            <a:br>
              <a:rPr lang="en-US" sz="2400" dirty="0"/>
            </a:br>
            <a:r>
              <a:rPr lang="en-US" sz="2400" dirty="0"/>
              <a:t>American Association of Drilling Engineers Forum</a:t>
            </a:r>
            <a:br>
              <a:rPr lang="en-US" sz="2400" dirty="0"/>
            </a:br>
            <a:br>
              <a:rPr lang="en-US" dirty="0"/>
            </a:br>
            <a:endParaRPr lang="en-US" dirty="0"/>
          </a:p>
        </p:txBody>
      </p:sp>
    </p:spTree>
    <p:extLst>
      <p:ext uri="{BB962C8B-B14F-4D97-AF65-F5344CB8AC3E}">
        <p14:creationId xmlns:p14="http://schemas.microsoft.com/office/powerpoint/2010/main" val="272984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Drilling Efficiency Gains Continued in 2021</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49241330"/>
              </p:ext>
            </p:extLst>
          </p:nvPr>
        </p:nvGraphicFramePr>
        <p:xfrm>
          <a:off x="234863" y="1434697"/>
          <a:ext cx="8680535" cy="1354623"/>
        </p:xfrm>
        <a:graphic>
          <a:graphicData uri="http://schemas.openxmlformats.org/drawingml/2006/table">
            <a:tbl>
              <a:tblPr/>
              <a:tblGrid>
                <a:gridCol w="1486609">
                  <a:extLst>
                    <a:ext uri="{9D8B030D-6E8A-4147-A177-3AD203B41FA5}">
                      <a16:colId xmlns:a16="http://schemas.microsoft.com/office/drawing/2014/main" val="1033804895"/>
                    </a:ext>
                  </a:extLst>
                </a:gridCol>
                <a:gridCol w="4183357">
                  <a:extLst>
                    <a:ext uri="{9D8B030D-6E8A-4147-A177-3AD203B41FA5}">
                      <a16:colId xmlns:a16="http://schemas.microsoft.com/office/drawing/2014/main" val="1802809812"/>
                    </a:ext>
                  </a:extLst>
                </a:gridCol>
                <a:gridCol w="941802">
                  <a:extLst>
                    <a:ext uri="{9D8B030D-6E8A-4147-A177-3AD203B41FA5}">
                      <a16:colId xmlns:a16="http://schemas.microsoft.com/office/drawing/2014/main" val="2954035882"/>
                    </a:ext>
                  </a:extLst>
                </a:gridCol>
                <a:gridCol w="941802">
                  <a:extLst>
                    <a:ext uri="{9D8B030D-6E8A-4147-A177-3AD203B41FA5}">
                      <a16:colId xmlns:a16="http://schemas.microsoft.com/office/drawing/2014/main" val="514367987"/>
                    </a:ext>
                  </a:extLst>
                </a:gridCol>
                <a:gridCol w="1126965">
                  <a:extLst>
                    <a:ext uri="{9D8B030D-6E8A-4147-A177-3AD203B41FA5}">
                      <a16:colId xmlns:a16="http://schemas.microsoft.com/office/drawing/2014/main" val="3864445508"/>
                    </a:ext>
                  </a:extLst>
                </a:gridCol>
              </a:tblGrid>
              <a:tr h="830975">
                <a:tc>
                  <a:txBody>
                    <a:bodyPr/>
                    <a:lstStyle/>
                    <a:p>
                      <a:pPr algn="ctr" fontAlgn="ctr"/>
                      <a:r>
                        <a:rPr lang="en-US" sz="1400" b="1" i="0" u="none" strike="noStrike" dirty="0">
                          <a:solidFill>
                            <a:srgbClr val="404040"/>
                          </a:solidFill>
                          <a:effectLst/>
                          <a:latin typeface="Arial" panose="020B0604020202020204" pitchFamily="34" charset="0"/>
                        </a:rPr>
                        <a:t>Phase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E9"/>
                    </a:solidFill>
                  </a:tcPr>
                </a:tc>
                <a:tc>
                  <a:txBody>
                    <a:bodyPr/>
                    <a:lstStyle/>
                    <a:p>
                      <a:pPr algn="ctr" fontAlgn="ctr"/>
                      <a:r>
                        <a:rPr lang="en-US" sz="1400" b="1" i="0" u="none" strike="noStrike" dirty="0">
                          <a:solidFill>
                            <a:srgbClr val="404040"/>
                          </a:solidFill>
                          <a:effectLst/>
                          <a:latin typeface="Arial" panose="020B0604020202020204" pitchFamily="34" charset="0"/>
                        </a:rPr>
                        <a:t>Measure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E9"/>
                    </a:solidFill>
                  </a:tcPr>
                </a:tc>
                <a:tc>
                  <a:txBody>
                    <a:bodyPr/>
                    <a:lstStyle/>
                    <a:p>
                      <a:pPr marL="0" algn="ctr" defTabSz="914400" rtl="0" eaLnBrk="1" latinLnBrk="0" hangingPunct="1"/>
                      <a:r>
                        <a:rPr lang="en-US" sz="1400" b="1" kern="1200" dirty="0">
                          <a:solidFill>
                            <a:schemeClr val="bg1">
                              <a:lumMod val="50000"/>
                            </a:schemeClr>
                          </a:solidFill>
                          <a:latin typeface="+mn-lt"/>
                          <a:ea typeface="+mn-ea"/>
                          <a:cs typeface="+mn-cs"/>
                        </a:rPr>
                        <a:t>Prior</a:t>
                      </a:r>
                    </a:p>
                    <a:p>
                      <a:pPr marL="0" algn="ctr" defTabSz="914400" rtl="0" eaLnBrk="1" latinLnBrk="0" hangingPunct="1"/>
                      <a:r>
                        <a:rPr lang="en-US" sz="1400" b="1" kern="1200" dirty="0">
                          <a:solidFill>
                            <a:schemeClr val="bg1">
                              <a:lumMod val="50000"/>
                            </a:schemeClr>
                          </a:solidFill>
                          <a:latin typeface="+mn-lt"/>
                          <a:ea typeface="+mn-ea"/>
                          <a:cs typeface="+mn-cs"/>
                        </a:rPr>
                        <a:t>Record</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400" b="1" dirty="0">
                          <a:solidFill>
                            <a:schemeClr val="bg1">
                              <a:lumMod val="50000"/>
                            </a:schemeClr>
                          </a:solidFill>
                        </a:rPr>
                        <a:t>2021</a:t>
                      </a:r>
                      <a:r>
                        <a:rPr lang="en-US" sz="1400" b="1" baseline="0" dirty="0">
                          <a:solidFill>
                            <a:schemeClr val="bg1">
                              <a:lumMod val="50000"/>
                            </a:schemeClr>
                          </a:solidFill>
                        </a:rPr>
                        <a:t> YTD</a:t>
                      </a:r>
                    </a:p>
                    <a:p>
                      <a:pPr algn="ctr"/>
                      <a:r>
                        <a:rPr lang="en-US" sz="1400" b="1" baseline="0" dirty="0">
                          <a:solidFill>
                            <a:schemeClr val="bg1">
                              <a:lumMod val="50000"/>
                            </a:schemeClr>
                          </a:solidFill>
                        </a:rPr>
                        <a:t>Record</a:t>
                      </a:r>
                      <a:endParaRPr lang="en-US" sz="1400" b="1" dirty="0">
                        <a:solidFill>
                          <a:schemeClr val="bg1">
                            <a:lumMod val="50000"/>
                          </a:schemeClr>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400" b="1" dirty="0">
                          <a:solidFill>
                            <a:schemeClr val="bg1">
                              <a:lumMod val="50000"/>
                            </a:schemeClr>
                          </a:solidFill>
                        </a:rPr>
                        <a:t>%</a:t>
                      </a:r>
                      <a:r>
                        <a:rPr lang="en-US" sz="1400" b="1" baseline="0" dirty="0">
                          <a:solidFill>
                            <a:schemeClr val="bg1">
                              <a:lumMod val="50000"/>
                            </a:schemeClr>
                          </a:solidFill>
                        </a:rPr>
                        <a:t> </a:t>
                      </a:r>
                      <a:r>
                        <a:rPr lang="en-US" sz="1400" b="1" dirty="0">
                          <a:solidFill>
                            <a:schemeClr val="bg1">
                              <a:lumMod val="50000"/>
                            </a:schemeClr>
                          </a:solidFill>
                        </a:rPr>
                        <a:t>Change</a:t>
                      </a:r>
                    </a:p>
                    <a:p>
                      <a:pPr algn="ctr"/>
                      <a:r>
                        <a:rPr lang="en-US" sz="1400" b="1" dirty="0">
                          <a:solidFill>
                            <a:schemeClr val="bg1">
                              <a:lumMod val="50000"/>
                            </a:schemeClr>
                          </a:solidFill>
                        </a:rPr>
                        <a:t>vs.</a:t>
                      </a:r>
                      <a:r>
                        <a:rPr lang="en-US" sz="1400" b="1" baseline="0" dirty="0">
                          <a:solidFill>
                            <a:schemeClr val="bg1">
                              <a:lumMod val="50000"/>
                            </a:schemeClr>
                          </a:solidFill>
                        </a:rPr>
                        <a:t> Prior</a:t>
                      </a:r>
                      <a:endParaRPr lang="en-US" sz="1400" b="1" dirty="0">
                        <a:solidFill>
                          <a:schemeClr val="bg1">
                            <a:lumMod val="50000"/>
                          </a:schemeClr>
                        </a:solidFill>
                      </a:endParaRPr>
                    </a:p>
                  </a:txBody>
                  <a:tcPr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240982331"/>
                  </a:ext>
                </a:extLst>
              </a:tr>
              <a:tr h="523648">
                <a:tc>
                  <a:txBody>
                    <a:bodyPr/>
                    <a:lstStyle/>
                    <a:p>
                      <a:pPr algn="ctr" rtl="0" fontAlgn="b"/>
                      <a:r>
                        <a:rPr lang="en-US" sz="1400" b="1" i="0" u="none" strike="noStrike" dirty="0">
                          <a:solidFill>
                            <a:srgbClr val="404040"/>
                          </a:solidFill>
                          <a:effectLst/>
                          <a:latin typeface="Calibri" panose="020F0502020204030204" pitchFamily="34" charset="0"/>
                        </a:rPr>
                        <a:t>Drilling</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E9"/>
                    </a:solidFill>
                  </a:tcPr>
                </a:tc>
                <a:tc>
                  <a:txBody>
                    <a:bodyPr/>
                    <a:lstStyle/>
                    <a:p>
                      <a:pPr marL="0" algn="l" defTabSz="914400" rtl="0" eaLnBrk="1" latinLnBrk="0" hangingPunct="1"/>
                      <a:r>
                        <a:rPr lang="en-US" sz="1300" b="1" strike="noStrike" kern="1200" dirty="0">
                          <a:solidFill>
                            <a:schemeClr val="bg1">
                              <a:lumMod val="50000"/>
                            </a:schemeClr>
                          </a:solidFill>
                          <a:latin typeface="+mn-lt"/>
                          <a:ea typeface="+mn-ea"/>
                          <a:cs typeface="+mn-cs"/>
                        </a:rPr>
                        <a:t>10,000+</a:t>
                      </a:r>
                      <a:r>
                        <a:rPr lang="en-US" sz="1300" b="1" strike="noStrike" kern="1200" baseline="0" dirty="0">
                          <a:solidFill>
                            <a:schemeClr val="bg1">
                              <a:lumMod val="50000"/>
                            </a:schemeClr>
                          </a:solidFill>
                          <a:latin typeface="+mn-lt"/>
                          <a:ea typeface="+mn-ea"/>
                          <a:cs typeface="+mn-cs"/>
                        </a:rPr>
                        <a:t> foot lateral drilling days YTD – Marcellus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E9"/>
                    </a:solidFill>
                  </a:tcPr>
                </a:tc>
                <a:tc>
                  <a:txBody>
                    <a:bodyPr/>
                    <a:lstStyle/>
                    <a:p>
                      <a:pPr marL="0" algn="r" defTabSz="914400" rtl="0" eaLnBrk="1" latinLnBrk="0" hangingPunct="1"/>
                      <a:r>
                        <a:rPr lang="en-US" sz="1300" b="1" strike="noStrike" kern="1200" dirty="0">
                          <a:solidFill>
                            <a:schemeClr val="bg1">
                              <a:lumMod val="50000"/>
                            </a:schemeClr>
                          </a:solidFill>
                          <a:latin typeface="+mn-lt"/>
                          <a:ea typeface="+mn-ea"/>
                          <a:cs typeface="+mn-cs"/>
                        </a:rPr>
                        <a:t>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r" defTabSz="914400" rtl="0" eaLnBrk="1" latinLnBrk="0" hangingPunct="1"/>
                      <a:r>
                        <a:rPr lang="en-US" sz="1300" b="1" strike="noStrike" kern="1200" dirty="0">
                          <a:solidFill>
                            <a:schemeClr val="bg1">
                              <a:lumMod val="50000"/>
                            </a:schemeClr>
                          </a:solidFill>
                          <a:latin typeface="+mn-lt"/>
                          <a:ea typeface="+mn-ea"/>
                          <a:cs typeface="+mn-cs"/>
                        </a:rPr>
                        <a:t>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r" defTabSz="914400" rtl="0" eaLnBrk="1" latinLnBrk="0" hangingPunct="1"/>
                      <a:r>
                        <a:rPr lang="en-US" sz="1300" b="1" strike="noStrike" kern="1200" dirty="0">
                          <a:solidFill>
                            <a:schemeClr val="bg1">
                              <a:lumMod val="50000"/>
                            </a:schemeClr>
                          </a:solidFill>
                          <a:latin typeface="+mn-lt"/>
                          <a:ea typeface="+mn-ea"/>
                          <a:cs typeface="+mn-cs"/>
                        </a:rPr>
                        <a:t>+120%</a:t>
                      </a:r>
                    </a:p>
                  </a:txBody>
                  <a:tcPr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770422262"/>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25900-9283-420C-99A2-720FB5D4B1D3}" type="slidenum">
              <a:rPr kumimoji="0" lang="en-US" sz="1800" b="0" i="0" u="none" strike="noStrike" kern="1200" cap="none" spc="0" normalizeH="0" baseline="0" noProof="0" smtClean="0">
                <a:ln>
                  <a:noFill/>
                </a:ln>
                <a:solidFill>
                  <a:srgbClr val="5F6062"/>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srgbClr val="5F6062"/>
              </a:solidFill>
              <a:effectLst/>
              <a:uLnTx/>
              <a:uFillTx/>
              <a:latin typeface="Cambria" panose="02040503050406030204" pitchFamily="18" charset="0"/>
              <a:ea typeface="+mn-ea"/>
              <a:cs typeface="+mn-cs"/>
            </a:endParaRPr>
          </a:p>
        </p:txBody>
      </p:sp>
      <p:sp>
        <p:nvSpPr>
          <p:cNvPr id="9" name="Rectangle 8"/>
          <p:cNvSpPr/>
          <p:nvPr/>
        </p:nvSpPr>
        <p:spPr>
          <a:xfrm>
            <a:off x="228600" y="878074"/>
            <a:ext cx="8686800" cy="457200"/>
          </a:xfrm>
          <a:prstGeom prst="rect">
            <a:avLst/>
          </a:prstGeom>
        </p:spPr>
        <p:style>
          <a:lnRef idx="1">
            <a:schemeClr val="accent1"/>
          </a:lnRef>
          <a:fillRef idx="3">
            <a:schemeClr val="accent1"/>
          </a:fillRef>
          <a:effectRef idx="2">
            <a:schemeClr val="accent1"/>
          </a:effectRef>
          <a:fontRef idx="minor">
            <a:schemeClr val="lt1"/>
          </a:fontRef>
        </p:style>
        <p:txBody>
          <a:bodyPr lIns="91388" tIns="45694" rIns="91388" bIns="45694" rtlCol="0" anchor="ctr"/>
          <a:lstStyle/>
          <a:p>
            <a:pPr marL="0" marR="0" lvl="1" indent="0" algn="ctr" defTabSz="91387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2021 Drilling Yielded Improvement Across Most Key Record Categories </a:t>
            </a:r>
          </a:p>
        </p:txBody>
      </p:sp>
      <p:sp>
        <p:nvSpPr>
          <p:cNvPr id="10" name="Rectangle 9"/>
          <p:cNvSpPr/>
          <p:nvPr/>
        </p:nvSpPr>
        <p:spPr>
          <a:xfrm>
            <a:off x="212005" y="3167129"/>
            <a:ext cx="8703394" cy="457200"/>
          </a:xfrm>
          <a:prstGeom prst="rect">
            <a:avLst/>
          </a:prstGeom>
        </p:spPr>
        <p:style>
          <a:lnRef idx="1">
            <a:schemeClr val="accent1"/>
          </a:lnRef>
          <a:fillRef idx="3">
            <a:schemeClr val="accent1"/>
          </a:fillRef>
          <a:effectRef idx="2">
            <a:schemeClr val="accent1"/>
          </a:effectRef>
          <a:fontRef idx="minor">
            <a:schemeClr val="lt1"/>
          </a:fontRef>
        </p:style>
        <p:txBody>
          <a:bodyPr lIns="91388" tIns="45694" rIns="91388" bIns="45694" rtlCol="0" anchor="ctr"/>
          <a:lstStyle/>
          <a:p>
            <a:pPr marL="0" marR="0" lvl="1" indent="0" algn="ctr" defTabSz="91387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250’ Stage Lengths and </a:t>
            </a:r>
            <a:r>
              <a:rPr kumimoji="0" lang="en-US" sz="1600" b="0" i="0" u="none" strike="noStrike" kern="1200" cap="none" spc="0" normalizeH="0" baseline="0" noProof="0" dirty="0" err="1">
                <a:ln>
                  <a:noFill/>
                </a:ln>
                <a:solidFill>
                  <a:srgbClr val="FFFFFF"/>
                </a:solidFill>
                <a:effectLst/>
                <a:uLnTx/>
                <a:uFillTx/>
                <a:latin typeface="Arial"/>
                <a:ea typeface="+mn-ea"/>
                <a:cs typeface="+mn-cs"/>
              </a:rPr>
              <a:t>SimulFrac</a:t>
            </a:r>
            <a:r>
              <a:rPr kumimoji="0" lang="en-US" sz="1600" b="0" i="0" u="none" strike="noStrike" kern="1200" cap="none" spc="0" normalizeH="0" baseline="0" noProof="0" dirty="0">
                <a:ln>
                  <a:noFill/>
                </a:ln>
                <a:solidFill>
                  <a:srgbClr val="FFFFFF"/>
                </a:solidFill>
                <a:effectLst/>
                <a:uLnTx/>
                <a:uFillTx/>
                <a:latin typeface="Arial"/>
                <a:ea typeface="+mn-ea"/>
                <a:cs typeface="+mn-cs"/>
              </a:rPr>
              <a:t> Pilots Drove Completions Performance</a:t>
            </a:r>
          </a:p>
        </p:txBody>
      </p:sp>
      <p:graphicFrame>
        <p:nvGraphicFramePr>
          <p:cNvPr id="11" name="Content Placeholder 6"/>
          <p:cNvGraphicFramePr>
            <a:graphicFrameLocks/>
          </p:cNvGraphicFramePr>
          <p:nvPr>
            <p:extLst>
              <p:ext uri="{D42A27DB-BD31-4B8C-83A1-F6EECF244321}">
                <p14:modId xmlns:p14="http://schemas.microsoft.com/office/powerpoint/2010/main" val="283793866"/>
              </p:ext>
            </p:extLst>
          </p:nvPr>
        </p:nvGraphicFramePr>
        <p:xfrm>
          <a:off x="212006" y="3694733"/>
          <a:ext cx="8703394" cy="2246619"/>
        </p:xfrm>
        <a:graphic>
          <a:graphicData uri="http://schemas.openxmlformats.org/drawingml/2006/table">
            <a:tbl>
              <a:tblPr/>
              <a:tblGrid>
                <a:gridCol w="1476492">
                  <a:extLst>
                    <a:ext uri="{9D8B030D-6E8A-4147-A177-3AD203B41FA5}">
                      <a16:colId xmlns:a16="http://schemas.microsoft.com/office/drawing/2014/main" val="1033804895"/>
                    </a:ext>
                  </a:extLst>
                </a:gridCol>
                <a:gridCol w="4301634">
                  <a:extLst>
                    <a:ext uri="{9D8B030D-6E8A-4147-A177-3AD203B41FA5}">
                      <a16:colId xmlns:a16="http://schemas.microsoft.com/office/drawing/2014/main" val="1802809812"/>
                    </a:ext>
                  </a:extLst>
                </a:gridCol>
                <a:gridCol w="876259">
                  <a:extLst>
                    <a:ext uri="{9D8B030D-6E8A-4147-A177-3AD203B41FA5}">
                      <a16:colId xmlns:a16="http://schemas.microsoft.com/office/drawing/2014/main" val="57348196"/>
                    </a:ext>
                  </a:extLst>
                </a:gridCol>
                <a:gridCol w="876259">
                  <a:extLst>
                    <a:ext uri="{9D8B030D-6E8A-4147-A177-3AD203B41FA5}">
                      <a16:colId xmlns:a16="http://schemas.microsoft.com/office/drawing/2014/main" val="19613621"/>
                    </a:ext>
                  </a:extLst>
                </a:gridCol>
                <a:gridCol w="1172750">
                  <a:extLst>
                    <a:ext uri="{9D8B030D-6E8A-4147-A177-3AD203B41FA5}">
                      <a16:colId xmlns:a16="http://schemas.microsoft.com/office/drawing/2014/main" val="3864445508"/>
                    </a:ext>
                  </a:extLst>
                </a:gridCol>
              </a:tblGrid>
              <a:tr h="415182">
                <a:tc rowSpan="3">
                  <a:txBody>
                    <a:bodyPr/>
                    <a:lstStyle/>
                    <a:p>
                      <a:pPr algn="ctr" rtl="0" fontAlgn="b"/>
                      <a:r>
                        <a:rPr lang="en-US" sz="1400" b="1" i="0" u="none" strike="noStrike" dirty="0">
                          <a:solidFill>
                            <a:srgbClr val="404040"/>
                          </a:solidFill>
                          <a:effectLst/>
                          <a:latin typeface="Calibri" panose="020F0502020204030204" pitchFamily="34" charset="0"/>
                        </a:rPr>
                        <a:t>Completions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AE9"/>
                    </a:solidFill>
                  </a:tcPr>
                </a:tc>
                <a:tc>
                  <a:txBody>
                    <a:bodyPr/>
                    <a:lstStyle/>
                    <a:p>
                      <a:r>
                        <a:rPr lang="en-US" sz="1300" b="0" baseline="0" dirty="0">
                          <a:solidFill>
                            <a:schemeClr val="bg1">
                              <a:lumMod val="50000"/>
                            </a:schemeClr>
                          </a:solidFill>
                        </a:rPr>
                        <a:t>Average completed stages per day YTD – Marcellus*</a:t>
                      </a:r>
                      <a:endParaRPr lang="en-US" sz="1300" b="0" dirty="0">
                        <a:solidFill>
                          <a:schemeClr val="bg1">
                            <a:lumMod val="50000"/>
                          </a:schemeClr>
                        </a:solidFill>
                      </a:endParaRPr>
                    </a:p>
                  </a:txBody>
                  <a:tcPr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9"/>
                    </a:solidFill>
                  </a:tcPr>
                </a:tc>
                <a:tc>
                  <a:txBody>
                    <a:bodyPr/>
                    <a:lstStyle/>
                    <a:p>
                      <a:pPr algn="r"/>
                      <a:r>
                        <a:rPr lang="en-US" sz="1300" dirty="0">
                          <a:solidFill>
                            <a:schemeClr val="bg1">
                              <a:lumMod val="50000"/>
                            </a:schemeClr>
                          </a:solidFill>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r"/>
                      <a:r>
                        <a:rPr lang="en-US" sz="1300" dirty="0">
                          <a:solidFill>
                            <a:schemeClr val="bg1">
                              <a:lumMod val="50000"/>
                            </a:schemeClr>
                          </a:solidFill>
                        </a:rPr>
                        <a:t>9.5</a:t>
                      </a:r>
                    </a:p>
                  </a:txBody>
                  <a:tcPr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r"/>
                      <a:r>
                        <a:rPr lang="en-US" sz="1300" dirty="0">
                          <a:solidFill>
                            <a:schemeClr val="bg1">
                              <a:lumMod val="50000"/>
                            </a:schemeClr>
                          </a:solidFill>
                        </a:rPr>
                        <a:t>+17%</a:t>
                      </a:r>
                    </a:p>
                  </a:txBody>
                  <a:tcPr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extLst>
                  <a:ext uri="{0D108BD9-81ED-4DB2-BD59-A6C34878D82A}">
                    <a16:rowId xmlns:a16="http://schemas.microsoft.com/office/drawing/2014/main" val="2126314768"/>
                  </a:ext>
                </a:extLst>
              </a:tr>
              <a:tr h="418131">
                <a:tc vMerge="1">
                  <a:txBody>
                    <a:bodyPr/>
                    <a:lstStyle/>
                    <a:p>
                      <a:endParaRPr lang="en-US"/>
                    </a:p>
                  </a:txBody>
                  <a:tcPr/>
                </a:tc>
                <a:tc>
                  <a:txBody>
                    <a:bodyPr/>
                    <a:lstStyle/>
                    <a:p>
                      <a:r>
                        <a:rPr lang="en-US" sz="1300" b="1" dirty="0">
                          <a:solidFill>
                            <a:schemeClr val="bg1">
                              <a:lumMod val="50000"/>
                            </a:schemeClr>
                          </a:solidFill>
                        </a:rPr>
                        <a:t>Average completed stages per day YTD – Utica </a:t>
                      </a:r>
                    </a:p>
                  </a:txBody>
                  <a:tcPr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AE9"/>
                    </a:solidFill>
                  </a:tcPr>
                </a:tc>
                <a:tc>
                  <a:txBody>
                    <a:bodyPr/>
                    <a:lstStyle/>
                    <a:p>
                      <a:pPr algn="r"/>
                      <a:r>
                        <a:rPr lang="en-US" sz="1300" b="1" dirty="0">
                          <a:solidFill>
                            <a:schemeClr val="bg1">
                              <a:lumMod val="50000"/>
                            </a:schemeClr>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r"/>
                      <a:r>
                        <a:rPr lang="en-US" sz="1300" b="1" dirty="0">
                          <a:solidFill>
                            <a:schemeClr val="bg1">
                              <a:lumMod val="50000"/>
                            </a:schemeClr>
                          </a:solidFill>
                        </a:rPr>
                        <a:t>8.2</a:t>
                      </a:r>
                    </a:p>
                  </a:txBody>
                  <a:tcPr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r"/>
                      <a:r>
                        <a:rPr lang="en-US" sz="1300" b="1" dirty="0">
                          <a:solidFill>
                            <a:schemeClr val="bg1">
                              <a:lumMod val="50000"/>
                            </a:schemeClr>
                          </a:solidFill>
                        </a:rPr>
                        <a:t>+55%</a:t>
                      </a:r>
                    </a:p>
                  </a:txBody>
                  <a:tcPr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extLst>
                  <a:ext uri="{0D108BD9-81ED-4DB2-BD59-A6C34878D82A}">
                    <a16:rowId xmlns:a16="http://schemas.microsoft.com/office/drawing/2014/main" val="2336613680"/>
                  </a:ext>
                </a:extLst>
              </a:tr>
              <a:tr h="471102">
                <a:tc vMerge="1">
                  <a:txBody>
                    <a:bodyPr/>
                    <a:lstStyle/>
                    <a:p>
                      <a:endParaRPr lang="en-US"/>
                    </a:p>
                  </a:txBody>
                  <a:tcPr/>
                </a:tc>
                <a:tc>
                  <a:txBody>
                    <a:bodyPr/>
                    <a:lstStyle/>
                    <a:p>
                      <a:r>
                        <a:rPr lang="en-US" sz="1300" b="0" dirty="0">
                          <a:solidFill>
                            <a:srgbClr val="000000"/>
                          </a:solidFill>
                        </a:rPr>
                        <a:t>Record pad average stages per day </a:t>
                      </a:r>
                      <a:r>
                        <a:rPr lang="en-US" sz="1300" b="0" baseline="0" dirty="0">
                          <a:solidFill>
                            <a:srgbClr val="000000"/>
                          </a:solidFill>
                        </a:rPr>
                        <a:t>– Marcellus*</a:t>
                      </a:r>
                      <a:endParaRPr lang="en-US" sz="1300" b="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AE9"/>
                    </a:solidFill>
                  </a:tcPr>
                </a:tc>
                <a:tc>
                  <a:txBody>
                    <a:bodyPr/>
                    <a:lstStyle/>
                    <a:p>
                      <a:pPr algn="r"/>
                      <a:r>
                        <a:rPr lang="en-US" sz="1300" dirty="0">
                          <a:solidFill>
                            <a:schemeClr val="bg1">
                              <a:lumMod val="50000"/>
                            </a:schemeClr>
                          </a:solidFill>
                        </a:rPr>
                        <a:t>9.6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r"/>
                      <a:r>
                        <a:rPr lang="en-US" sz="1300" dirty="0">
                          <a:solidFill>
                            <a:schemeClr val="bg1">
                              <a:lumMod val="50000"/>
                            </a:schemeClr>
                          </a:solidFill>
                        </a:rPr>
                        <a:t>10.8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r"/>
                      <a:r>
                        <a:rPr lang="en-US" sz="1300" dirty="0">
                          <a:solidFill>
                            <a:schemeClr val="bg1">
                              <a:lumMod val="50000"/>
                            </a:schemeClr>
                          </a:solidFill>
                        </a:rPr>
                        <a:t>+12%</a:t>
                      </a:r>
                    </a:p>
                  </a:txBody>
                  <a:tcPr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extLst>
                  <a:ext uri="{0D108BD9-81ED-4DB2-BD59-A6C34878D82A}">
                    <a16:rowId xmlns:a16="http://schemas.microsoft.com/office/drawing/2014/main" val="10007"/>
                  </a:ext>
                </a:extLst>
              </a:tr>
              <a:tr h="471102">
                <a:tc rowSpan="2">
                  <a:txBody>
                    <a:bodyPr/>
                    <a:lstStyle/>
                    <a:p>
                      <a:pPr algn="ctr" rtl="0" fontAlgn="b"/>
                      <a:r>
                        <a:rPr lang="en-US" sz="1400" b="1" i="0" u="none" strike="noStrike" dirty="0">
                          <a:solidFill>
                            <a:srgbClr val="404040"/>
                          </a:solidFill>
                          <a:effectLst/>
                          <a:latin typeface="Calibri" panose="020F0502020204030204" pitchFamily="34" charset="0"/>
                        </a:rPr>
                        <a:t>Drill Out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E9"/>
                    </a:solidFill>
                  </a:tcPr>
                </a:tc>
                <a:tc>
                  <a:txBody>
                    <a:bodyPr/>
                    <a:lstStyle/>
                    <a:p>
                      <a:r>
                        <a:rPr lang="en-US" sz="1300" b="0" dirty="0">
                          <a:solidFill>
                            <a:srgbClr val="000000"/>
                          </a:solidFill>
                        </a:rPr>
                        <a:t>Average drill </a:t>
                      </a:r>
                      <a:r>
                        <a:rPr lang="en-US" sz="1300" b="0" baseline="0" dirty="0">
                          <a:solidFill>
                            <a:srgbClr val="000000"/>
                          </a:solidFill>
                        </a:rPr>
                        <a:t>out feet per day YTD - Marcellus</a:t>
                      </a:r>
                      <a:endParaRPr lang="en-US" sz="1300" b="0"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AE9"/>
                    </a:solidFill>
                  </a:tcPr>
                </a:tc>
                <a:tc>
                  <a:txBody>
                    <a:bodyPr/>
                    <a:lstStyle/>
                    <a:p>
                      <a:pPr algn="r"/>
                      <a:r>
                        <a:rPr lang="en-US" sz="1300" dirty="0">
                          <a:solidFill>
                            <a:schemeClr val="bg1">
                              <a:lumMod val="50000"/>
                            </a:schemeClr>
                          </a:solidFill>
                        </a:rPr>
                        <a:t>3,771’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r"/>
                      <a:r>
                        <a:rPr lang="en-US" sz="1300" dirty="0">
                          <a:solidFill>
                            <a:schemeClr val="bg1">
                              <a:lumMod val="50000"/>
                            </a:schemeClr>
                          </a:solidFill>
                        </a:rPr>
                        <a:t>4,120’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tc>
                  <a:txBody>
                    <a:bodyPr/>
                    <a:lstStyle/>
                    <a:p>
                      <a:pPr algn="r"/>
                      <a:r>
                        <a:rPr lang="en-US" sz="1300" dirty="0">
                          <a:solidFill>
                            <a:schemeClr val="bg1">
                              <a:lumMod val="50000"/>
                            </a:schemeClr>
                          </a:solidFill>
                        </a:rPr>
                        <a:t>+10%</a:t>
                      </a:r>
                    </a:p>
                  </a:txBody>
                  <a:tcPr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solidFill>
                  </a:tcPr>
                </a:tc>
                <a:extLst>
                  <a:ext uri="{0D108BD9-81ED-4DB2-BD59-A6C34878D82A}">
                    <a16:rowId xmlns:a16="http://schemas.microsoft.com/office/drawing/2014/main" val="751657775"/>
                  </a:ext>
                </a:extLst>
              </a:tr>
              <a:tr h="471102">
                <a:tc vMerge="1">
                  <a:txBody>
                    <a:bodyPr/>
                    <a:lstStyle/>
                    <a:p>
                      <a:pPr algn="ctr" rtl="0" fontAlgn="b"/>
                      <a:endParaRPr lang="en-US" sz="1400" b="1" i="0" u="none" strike="noStrike" dirty="0">
                        <a:solidFill>
                          <a:srgbClr val="40404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E9"/>
                    </a:solidFill>
                  </a:tcPr>
                </a:tc>
                <a:tc>
                  <a:txBody>
                    <a:bodyPr/>
                    <a:lstStyle/>
                    <a:p>
                      <a:r>
                        <a:rPr lang="en-US" sz="1300" b="1" dirty="0">
                          <a:solidFill>
                            <a:schemeClr val="bg1">
                              <a:lumMod val="50000"/>
                            </a:schemeClr>
                          </a:solidFill>
                        </a:rPr>
                        <a:t>Longest</a:t>
                      </a:r>
                      <a:r>
                        <a:rPr lang="en-US" sz="1300" b="1" baseline="0" dirty="0">
                          <a:solidFill>
                            <a:schemeClr val="bg1">
                              <a:lumMod val="50000"/>
                            </a:schemeClr>
                          </a:solidFill>
                        </a:rPr>
                        <a:t> one trip drill out - Marcellus</a:t>
                      </a:r>
                      <a:endParaRPr lang="en-US" sz="1300" b="1" dirty="0">
                        <a:solidFill>
                          <a:schemeClr val="bg1">
                            <a:lumMod val="50000"/>
                          </a:schemeClr>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AE9"/>
                    </a:solidFill>
                  </a:tcPr>
                </a:tc>
                <a:tc>
                  <a:txBody>
                    <a:bodyPr/>
                    <a:lstStyle/>
                    <a:p>
                      <a:pPr algn="r"/>
                      <a:r>
                        <a:rPr lang="en-US" sz="1300" b="1" dirty="0">
                          <a:solidFill>
                            <a:schemeClr val="bg1">
                              <a:lumMod val="50000"/>
                            </a:schemeClr>
                          </a:solidFill>
                        </a:rPr>
                        <a:t>16,321’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r"/>
                      <a:r>
                        <a:rPr lang="en-US" sz="1300" b="1" dirty="0">
                          <a:solidFill>
                            <a:schemeClr val="bg1">
                              <a:lumMod val="50000"/>
                            </a:schemeClr>
                          </a:solidFill>
                        </a:rPr>
                        <a:t>18,998’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r"/>
                      <a:r>
                        <a:rPr lang="en-US" sz="1300" b="1" dirty="0">
                          <a:solidFill>
                            <a:schemeClr val="bg1">
                              <a:lumMod val="50000"/>
                            </a:schemeClr>
                          </a:solidFill>
                        </a:rPr>
                        <a:t>+16%</a:t>
                      </a:r>
                    </a:p>
                  </a:txBody>
                  <a:tcPr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807249195"/>
                  </a:ext>
                </a:extLst>
              </a:tr>
            </a:tbl>
          </a:graphicData>
        </a:graphic>
      </p:graphicFrame>
      <p:sp>
        <p:nvSpPr>
          <p:cNvPr id="12" name="TextBox 11"/>
          <p:cNvSpPr txBox="1"/>
          <p:nvPr/>
        </p:nvSpPr>
        <p:spPr>
          <a:xfrm>
            <a:off x="5562598" y="6367790"/>
            <a:ext cx="335280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F6062">
                    <a:lumMod val="75000"/>
                  </a:srgbClr>
                </a:solidFill>
                <a:effectLst/>
                <a:uLnTx/>
                <a:uFillTx/>
                <a:latin typeface="Arial"/>
                <a:ea typeface="+mn-ea"/>
                <a:cs typeface="+mn-cs"/>
              </a:rPr>
              <a:t>*Normalized to account for 250’ stages</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765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Replaced 50% of AR Top 20 Marcellus Records YTD </a:t>
            </a:r>
            <a:endParaRPr lang="en-US" sz="2200" dirty="0"/>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25900-9283-420C-99A2-720FB5D4B1D3}" type="slidenum">
              <a:rPr kumimoji="0" lang="en-US" sz="1800" b="1" i="0" u="none" strike="noStrike" kern="1200" cap="none" spc="0" normalizeH="0" baseline="0" noProof="0" smtClean="0">
                <a:ln>
                  <a:noFill/>
                </a:ln>
                <a:solidFill>
                  <a:srgbClr val="5F6062"/>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5F6062"/>
              </a:solidFill>
              <a:effectLst/>
              <a:uLnTx/>
              <a:uFillTx/>
              <a:latin typeface="Cambria" panose="02040503050406030204" pitchFamily="18" charset="0"/>
              <a:ea typeface="+mn-ea"/>
              <a:cs typeface="+mn-cs"/>
            </a:endParaRPr>
          </a:p>
        </p:txBody>
      </p:sp>
      <p:sp>
        <p:nvSpPr>
          <p:cNvPr id="9" name="Rectangle 8"/>
          <p:cNvSpPr/>
          <p:nvPr/>
        </p:nvSpPr>
        <p:spPr>
          <a:xfrm>
            <a:off x="228600" y="640080"/>
            <a:ext cx="8686800" cy="457200"/>
          </a:xfrm>
          <a:prstGeom prst="rect">
            <a:avLst/>
          </a:prstGeom>
        </p:spPr>
        <p:style>
          <a:lnRef idx="1">
            <a:schemeClr val="accent1"/>
          </a:lnRef>
          <a:fillRef idx="3">
            <a:schemeClr val="accent1"/>
          </a:fillRef>
          <a:effectRef idx="2">
            <a:schemeClr val="accent1"/>
          </a:effectRef>
          <a:fontRef idx="minor">
            <a:schemeClr val="lt1"/>
          </a:fontRef>
        </p:style>
        <p:txBody>
          <a:bodyPr lIns="91388" tIns="45694" rIns="91388" bIns="45694" rtlCol="0" anchor="ctr"/>
          <a:lstStyle/>
          <a:p>
            <a:pPr marL="0" marR="0" lvl="0" indent="0" algn="ctr" defTabSz="762000" rtl="0" eaLnBrk="0" fontAlgn="base" latinLnBrk="0" hangingPunct="0">
              <a:lnSpc>
                <a:spcPct val="100000"/>
              </a:lnSpc>
              <a:spcBef>
                <a:spcPct val="0"/>
              </a:spcBef>
              <a:spcAft>
                <a:spcPct val="0"/>
              </a:spcAft>
              <a:buClrTx/>
              <a:buSzTx/>
              <a:buFontTx/>
              <a:buNone/>
              <a:tabLst/>
              <a:defRPr/>
            </a:pPr>
            <a:r>
              <a:rPr lang="en-US" sz="1600" dirty="0">
                <a:solidFill>
                  <a:srgbClr val="FFFFFF"/>
                </a:solidFill>
                <a:latin typeface="Arial"/>
                <a:cs typeface="Tahoma" pitchFamily="34" charset="0"/>
              </a:rPr>
              <a:t>80% of top 20 Marcellus drilling days greater than 10,000’ </a:t>
            </a:r>
            <a:endParaRPr kumimoji="0" lang="en-US" sz="1600" b="0" i="0" u="none" strike="noStrike" kern="1200" cap="none" spc="0" normalizeH="0" baseline="0" noProof="0" dirty="0">
              <a:ln>
                <a:noFill/>
              </a:ln>
              <a:solidFill>
                <a:srgbClr val="FFFFFF"/>
              </a:solidFill>
              <a:effectLst/>
              <a:uLnTx/>
              <a:uFillTx/>
              <a:latin typeface="Arial"/>
              <a:cs typeface="Tahoma" pitchFamily="34" charset="0"/>
            </a:endParaRPr>
          </a:p>
        </p:txBody>
      </p:sp>
      <p:sp>
        <p:nvSpPr>
          <p:cNvPr id="5" name="Content Placeholder 1"/>
          <p:cNvSpPr txBox="1">
            <a:spLocks/>
          </p:cNvSpPr>
          <p:nvPr/>
        </p:nvSpPr>
        <p:spPr>
          <a:xfrm>
            <a:off x="5212080" y="2834640"/>
            <a:ext cx="3657600" cy="28041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1" i="0" u="sng" strike="noStrike" kern="1200" cap="none" spc="0" normalizeH="0" baseline="0" noProof="0" dirty="0">
                <a:ln>
                  <a:noFill/>
                </a:ln>
                <a:solidFill>
                  <a:srgbClr val="5F6062"/>
                </a:solidFill>
                <a:effectLst/>
                <a:uLnTx/>
                <a:uFillTx/>
                <a:latin typeface="Arial"/>
                <a:ea typeface="+mn-ea"/>
                <a:cs typeface="+mn-cs"/>
              </a:rPr>
              <a:t>Highlights</a:t>
            </a:r>
            <a:endParaRPr kumimoji="0" lang="en-US" sz="2000" b="0" i="0" u="none" strike="noStrike" kern="1200" cap="none" spc="0" normalizeH="0" baseline="0" noProof="0" dirty="0">
              <a:ln>
                <a:noFill/>
              </a:ln>
              <a:solidFill>
                <a:srgbClr val="5F6062"/>
              </a:solidFill>
              <a:effectLst/>
              <a:uLnTx/>
              <a:uFillTx/>
              <a:latin typeface="Arial"/>
              <a:ea typeface="+mn-ea"/>
              <a:cs typeface="+mn-cs"/>
            </a:endParaRP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5F6062"/>
                </a:solidFill>
                <a:effectLst/>
                <a:uLnTx/>
                <a:uFillTx/>
                <a:latin typeface="Arial"/>
                <a:ea typeface="+mn-ea"/>
                <a:cs typeface="+mn-cs"/>
              </a:rPr>
              <a:t>H&amp;P 317 drilled 10,000’ in 24 hours on three consecutive wells in 3Q</a:t>
            </a:r>
            <a:endParaRPr kumimoji="0" lang="en-US" sz="1600" b="0" i="0" u="none" strike="noStrike" kern="1200" cap="none" spc="0" normalizeH="0" noProof="0" dirty="0">
              <a:ln>
                <a:noFill/>
              </a:ln>
              <a:solidFill>
                <a:srgbClr val="5F6062"/>
              </a:solidFill>
              <a:effectLst/>
              <a:uLnTx/>
              <a:uFillTx/>
              <a:latin typeface="Arial"/>
              <a:ea typeface="+mn-ea"/>
              <a:cs typeface="+mn-cs"/>
            </a:endParaRP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en-US" sz="1600" baseline="0" dirty="0">
                <a:solidFill>
                  <a:srgbClr val="5F6062"/>
                </a:solidFill>
                <a:latin typeface="Arial"/>
              </a:rPr>
              <a:t>H&amp;P</a:t>
            </a:r>
            <a:r>
              <a:rPr lang="en-US" sz="1600" dirty="0">
                <a:solidFill>
                  <a:srgbClr val="5F6062"/>
                </a:solidFill>
                <a:latin typeface="Arial"/>
              </a:rPr>
              <a:t> 519 drilled 11,000’ in 24 hours on three consecutive wells in 2Q</a:t>
            </a:r>
          </a:p>
        </p:txBody>
      </p:sp>
      <p:graphicFrame>
        <p:nvGraphicFramePr>
          <p:cNvPr id="12" name="Chart 11"/>
          <p:cNvGraphicFramePr>
            <a:graphicFrameLocks/>
          </p:cNvGraphicFramePr>
          <p:nvPr>
            <p:extLst>
              <p:ext uri="{D42A27DB-BD31-4B8C-83A1-F6EECF244321}">
                <p14:modId xmlns:p14="http://schemas.microsoft.com/office/powerpoint/2010/main" val="698648963"/>
              </p:ext>
            </p:extLst>
          </p:nvPr>
        </p:nvGraphicFramePr>
        <p:xfrm>
          <a:off x="76200" y="1097281"/>
          <a:ext cx="6366933" cy="545592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3210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200" dirty="0"/>
              <a:t>Every Utica Lateral YTD Surpassed 2018 Record Footage</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25900-9283-420C-99A2-720FB5D4B1D3}" type="slidenum">
              <a:rPr kumimoji="0" lang="en-US" sz="1800" b="0" i="0" u="none" strike="noStrike" kern="1200" cap="none" spc="0" normalizeH="0" baseline="0" noProof="0" smtClean="0">
                <a:ln>
                  <a:noFill/>
                </a:ln>
                <a:solidFill>
                  <a:srgbClr val="5F6062"/>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srgbClr val="5F6062"/>
              </a:solidFill>
              <a:effectLst/>
              <a:uLnTx/>
              <a:uFillTx/>
              <a:latin typeface="Cambria" panose="02040503050406030204" pitchFamily="18" charset="0"/>
              <a:ea typeface="+mn-ea"/>
              <a:cs typeface="+mn-cs"/>
            </a:endParaRPr>
          </a:p>
        </p:txBody>
      </p:sp>
      <p:sp>
        <p:nvSpPr>
          <p:cNvPr id="9" name="Rectangle 8"/>
          <p:cNvSpPr/>
          <p:nvPr/>
        </p:nvSpPr>
        <p:spPr>
          <a:xfrm>
            <a:off x="228600" y="640080"/>
            <a:ext cx="8686800" cy="457200"/>
          </a:xfrm>
          <a:prstGeom prst="rect">
            <a:avLst/>
          </a:prstGeom>
        </p:spPr>
        <p:style>
          <a:lnRef idx="1">
            <a:schemeClr val="accent1"/>
          </a:lnRef>
          <a:fillRef idx="3">
            <a:schemeClr val="accent1"/>
          </a:fillRef>
          <a:effectRef idx="2">
            <a:schemeClr val="accent1"/>
          </a:effectRef>
          <a:fontRef idx="minor">
            <a:schemeClr val="lt1"/>
          </a:fontRef>
        </p:style>
        <p:txBody>
          <a:bodyPr lIns="91388" tIns="45694" rIns="91388" bIns="45694" rtlCol="0" anchor="ctr"/>
          <a:lstStyle/>
          <a:p>
            <a:pPr marL="0" marR="0" lvl="0" indent="0" algn="ctr" defTabSz="762000" rtl="0" eaLnBrk="0" fontAlgn="base" latinLnBrk="0" hangingPunct="0">
              <a:lnSpc>
                <a:spcPct val="100000"/>
              </a:lnSpc>
              <a:spcBef>
                <a:spcPct val="0"/>
              </a:spcBef>
              <a:spcAft>
                <a:spcPct val="0"/>
              </a:spcAft>
              <a:buClrTx/>
              <a:buSzTx/>
              <a:buFontTx/>
              <a:buNone/>
              <a:tabLst/>
              <a:defRPr/>
            </a:pPr>
            <a:r>
              <a:rPr lang="en-US" sz="1600" dirty="0">
                <a:solidFill>
                  <a:srgbClr val="FFFFFF"/>
                </a:solidFill>
                <a:latin typeface="Arial"/>
                <a:cs typeface="Tahoma" pitchFamily="34" charset="0"/>
              </a:rPr>
              <a:t>Early 2021 lessons translate to continued performance gains</a:t>
            </a:r>
            <a:endParaRPr kumimoji="0" lang="en-US" sz="1600" b="0" i="0" u="none" strike="noStrike" kern="1200" cap="none" spc="0" normalizeH="0" baseline="0" noProof="0" dirty="0">
              <a:ln>
                <a:noFill/>
              </a:ln>
              <a:solidFill>
                <a:srgbClr val="FFFFFF"/>
              </a:solidFill>
              <a:effectLst/>
              <a:uLnTx/>
              <a:uFillTx/>
              <a:latin typeface="Arial"/>
              <a:cs typeface="Tahoma" pitchFamily="34" charset="0"/>
            </a:endParaRPr>
          </a:p>
        </p:txBody>
      </p:sp>
      <p:sp>
        <p:nvSpPr>
          <p:cNvPr id="10" name="Content Placeholder 1"/>
          <p:cNvSpPr txBox="1">
            <a:spLocks/>
          </p:cNvSpPr>
          <p:nvPr/>
        </p:nvSpPr>
        <p:spPr>
          <a:xfrm>
            <a:off x="5212080" y="2834640"/>
            <a:ext cx="3657600" cy="27780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1" i="0" u="sng" strike="noStrike" kern="1200" cap="none" spc="0" normalizeH="0" baseline="0" noProof="0" dirty="0">
                <a:ln>
                  <a:noFill/>
                </a:ln>
                <a:solidFill>
                  <a:srgbClr val="5F6062"/>
                </a:solidFill>
                <a:effectLst/>
                <a:uLnTx/>
                <a:uFillTx/>
                <a:latin typeface="Arial"/>
                <a:ea typeface="+mn-ea"/>
                <a:cs typeface="+mn-cs"/>
              </a:rPr>
              <a:t>Keys to Success - Utica</a:t>
            </a:r>
            <a:endParaRPr kumimoji="0" lang="en-US" sz="2000" b="0" i="0" u="none" strike="noStrike" kern="1200" cap="none" spc="0" normalizeH="0" baseline="0" noProof="0" dirty="0">
              <a:ln>
                <a:noFill/>
              </a:ln>
              <a:solidFill>
                <a:srgbClr val="5F6062"/>
              </a:solidFill>
              <a:effectLst/>
              <a:uLnTx/>
              <a:uFillTx/>
              <a:latin typeface="Arial"/>
              <a:ea typeface="+mn-ea"/>
              <a:cs typeface="+mn-cs"/>
            </a:endParaRP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5F6062"/>
                </a:solidFill>
                <a:effectLst/>
                <a:uLnTx/>
                <a:uFillTx/>
                <a:latin typeface="Arial"/>
                <a:ea typeface="+mn-ea"/>
                <a:cs typeface="+mn-cs"/>
              </a:rPr>
              <a:t>Improved mud</a:t>
            </a:r>
            <a:r>
              <a:rPr kumimoji="0" lang="en-US" sz="1600" b="0" i="0" u="none" strike="noStrike" kern="1200" cap="none" spc="0" normalizeH="0" noProof="0" dirty="0">
                <a:ln>
                  <a:noFill/>
                </a:ln>
                <a:solidFill>
                  <a:srgbClr val="5F6062"/>
                </a:solidFill>
                <a:effectLst/>
                <a:uLnTx/>
                <a:uFillTx/>
                <a:latin typeface="Arial"/>
                <a:ea typeface="+mn-ea"/>
                <a:cs typeface="+mn-cs"/>
              </a:rPr>
              <a:t> system</a:t>
            </a:r>
            <a:endParaRPr kumimoji="0" lang="en-US" sz="1600" b="0" i="0" u="none" strike="noStrike" kern="1200" cap="none" spc="0" normalizeH="0" baseline="0" noProof="0" dirty="0">
              <a:ln>
                <a:noFill/>
              </a:ln>
              <a:solidFill>
                <a:srgbClr val="5F6062"/>
              </a:solidFill>
              <a:effectLst/>
              <a:uLnTx/>
              <a:uFillTx/>
              <a:latin typeface="Arial"/>
              <a:ea typeface="+mn-ea"/>
              <a:cs typeface="+mn-cs"/>
            </a:endParaRP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5F6062"/>
                </a:solidFill>
                <a:effectLst/>
                <a:uLnTx/>
                <a:uFillTx/>
                <a:latin typeface="Arial"/>
                <a:ea typeface="+mn-ea"/>
                <a:cs typeface="+mn-cs"/>
              </a:rPr>
              <a:t>Better use of managed pressure drilling system</a:t>
            </a:r>
          </a:p>
        </p:txBody>
      </p:sp>
      <p:graphicFrame>
        <p:nvGraphicFramePr>
          <p:cNvPr id="12" name="Chart 11"/>
          <p:cNvGraphicFramePr>
            <a:graphicFrameLocks/>
          </p:cNvGraphicFramePr>
          <p:nvPr>
            <p:extLst>
              <p:ext uri="{D42A27DB-BD31-4B8C-83A1-F6EECF244321}">
                <p14:modId xmlns:p14="http://schemas.microsoft.com/office/powerpoint/2010/main" val="311089473"/>
              </p:ext>
            </p:extLst>
          </p:nvPr>
        </p:nvGraphicFramePr>
        <p:xfrm>
          <a:off x="111761" y="1097279"/>
          <a:ext cx="6365239" cy="545592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0652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wolf\AppData\Local\Microsoft\Windows\INetCache\IE\0K9TXSJ8\upgrade[1].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02667" y="5024851"/>
            <a:ext cx="837609" cy="83760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534400" y="6629400"/>
            <a:ext cx="609599" cy="228600"/>
          </a:xfrm>
        </p:spPr>
        <p:txBody>
          <a:bodyPr/>
          <a:lstStyle/>
          <a:p>
            <a:pPr>
              <a:defRPr/>
            </a:pPr>
            <a:fld id="{8ED25900-9283-420C-99A2-720FB5D4B1D3}" type="slidenum">
              <a:rPr lang="en-US" sz="1600" b="1" smtClean="0">
                <a:solidFill>
                  <a:srgbClr val="5F6062"/>
                </a:solidFill>
              </a:rPr>
              <a:pPr>
                <a:defRPr/>
              </a:pPr>
              <a:t>13</a:t>
            </a:fld>
            <a:endParaRPr lang="en-US" sz="1600" b="1" dirty="0">
              <a:solidFill>
                <a:srgbClr val="5F6062"/>
              </a:solidFill>
            </a:endParaRPr>
          </a:p>
        </p:txBody>
      </p:sp>
      <p:sp>
        <p:nvSpPr>
          <p:cNvPr id="4" name="Title 3"/>
          <p:cNvSpPr>
            <a:spLocks noGrp="1"/>
          </p:cNvSpPr>
          <p:nvPr>
            <p:ph type="title"/>
          </p:nvPr>
        </p:nvSpPr>
        <p:spPr>
          <a:xfrm>
            <a:off x="381000" y="0"/>
            <a:ext cx="8046720" cy="457200"/>
          </a:xfrm>
        </p:spPr>
        <p:txBody>
          <a:bodyPr/>
          <a:lstStyle/>
          <a:p>
            <a:r>
              <a:rPr lang="en-US" dirty="0"/>
              <a:t>ESG Momentum Continues   </a:t>
            </a:r>
          </a:p>
        </p:txBody>
      </p:sp>
      <p:sp>
        <p:nvSpPr>
          <p:cNvPr id="3" name="Rectangle 2"/>
          <p:cNvSpPr/>
          <p:nvPr/>
        </p:nvSpPr>
        <p:spPr>
          <a:xfrm>
            <a:off x="419393" y="507876"/>
            <a:ext cx="8305209" cy="646331"/>
          </a:xfrm>
          <a:prstGeom prst="rect">
            <a:avLst/>
          </a:prstGeom>
        </p:spPr>
        <p:txBody>
          <a:bodyPr wrap="square">
            <a:spAutoFit/>
          </a:bodyPr>
          <a:lstStyle/>
          <a:p>
            <a:pPr algn="ctr">
              <a:defRPr/>
            </a:pPr>
            <a:r>
              <a:rPr lang="en-US" b="1" dirty="0">
                <a:solidFill>
                  <a:srgbClr val="156048"/>
                </a:solidFill>
                <a:latin typeface="Cambria" panose="02040503050406030204" pitchFamily="18" charset="0"/>
                <a:ea typeface="Cambria" panose="02040503050406030204" pitchFamily="18" charset="0"/>
                <a:cs typeface="Arial" charset="0"/>
              </a:rPr>
              <a:t>Antero’s peer-leading ESG ranking reflects the internal efforts </a:t>
            </a:r>
          </a:p>
          <a:p>
            <a:pPr algn="ctr">
              <a:defRPr/>
            </a:pPr>
            <a:r>
              <a:rPr lang="en-US" b="1" dirty="0">
                <a:solidFill>
                  <a:srgbClr val="156048"/>
                </a:solidFill>
                <a:latin typeface="Cambria" panose="02040503050406030204" pitchFamily="18" charset="0"/>
                <a:ea typeface="Cambria" panose="02040503050406030204" pitchFamily="18" charset="0"/>
                <a:cs typeface="Arial" charset="0"/>
              </a:rPr>
              <a:t>to prioritize ESG performance and disclosures</a:t>
            </a:r>
          </a:p>
        </p:txBody>
      </p:sp>
      <p:graphicFrame>
        <p:nvGraphicFramePr>
          <p:cNvPr id="5" name="Diagram 4"/>
          <p:cNvGraphicFramePr/>
          <p:nvPr>
            <p:extLst>
              <p:ext uri="{D42A27DB-BD31-4B8C-83A1-F6EECF244321}">
                <p14:modId xmlns:p14="http://schemas.microsoft.com/office/powerpoint/2010/main" val="2057891346"/>
              </p:ext>
            </p:extLst>
          </p:nvPr>
        </p:nvGraphicFramePr>
        <p:xfrm>
          <a:off x="242642" y="2835918"/>
          <a:ext cx="8596557" cy="37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5423" y="5303035"/>
            <a:ext cx="540635" cy="38100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7772" y="4328649"/>
            <a:ext cx="769235" cy="542101"/>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1630" y="3825740"/>
            <a:ext cx="1069029" cy="753374"/>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0195" y="3392981"/>
            <a:ext cx="1228160" cy="865518"/>
          </a:xfrm>
          <a:prstGeom prst="rect">
            <a:avLst/>
          </a:prstGeom>
        </p:spPr>
      </p:pic>
      <p:sp>
        <p:nvSpPr>
          <p:cNvPr id="8" name="Rectangle 7"/>
          <p:cNvSpPr/>
          <p:nvPr/>
        </p:nvSpPr>
        <p:spPr>
          <a:xfrm>
            <a:off x="7924800" y="3950046"/>
            <a:ext cx="3505200" cy="706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428615" y="2687825"/>
            <a:ext cx="29523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pPr>
            <a:r>
              <a:rPr lang="en-US" sz="2000" dirty="0">
                <a:solidFill>
                  <a:srgbClr val="156048"/>
                </a:solidFill>
                <a:latin typeface="Cambria" panose="02040503050406030204" pitchFamily="18" charset="0"/>
                <a:ea typeface="Cambria" panose="02040503050406030204" pitchFamily="18" charset="0"/>
              </a:rPr>
              <a:t>World Bank Zero Routine Flaring Initiative </a:t>
            </a:r>
            <a:r>
              <a:rPr lang="en-US" sz="2000" baseline="30000" dirty="0">
                <a:solidFill>
                  <a:srgbClr val="156048"/>
                </a:solidFill>
                <a:latin typeface="Cambria" panose="02040503050406030204" pitchFamily="18" charset="0"/>
                <a:ea typeface="Cambria" panose="02040503050406030204" pitchFamily="18" charset="0"/>
              </a:rPr>
              <a:t>(1)</a:t>
            </a:r>
            <a:r>
              <a:rPr lang="en-US" sz="2000" dirty="0">
                <a:solidFill>
                  <a:srgbClr val="156048"/>
                </a:solidFill>
                <a:latin typeface="Cambria" panose="02040503050406030204" pitchFamily="18" charset="0"/>
                <a:ea typeface="Cambria" panose="02040503050406030204" pitchFamily="18" charset="0"/>
              </a:rPr>
              <a:t>:</a:t>
            </a:r>
          </a:p>
          <a:p>
            <a:pPr algn="ctr"/>
            <a:r>
              <a:rPr lang="en-US" sz="1400" b="1" cap="all" dirty="0">
                <a:solidFill>
                  <a:srgbClr val="5F6062"/>
                </a:solidFill>
                <a:latin typeface="Cambria" panose="02040503050406030204" pitchFamily="18" charset="0"/>
                <a:ea typeface="Cambria" panose="02040503050406030204" pitchFamily="18" charset="0"/>
              </a:rPr>
              <a:t>Commitment to no routine flaring in 2021</a:t>
            </a:r>
          </a:p>
        </p:txBody>
      </p:sp>
      <p:pic>
        <p:nvPicPr>
          <p:cNvPr id="19" name="Picture 3" descr="C:\Users\nwolf\AppData\Local\Microsoft\Windows\INetCache\IE\LMJ22SYE\eco-nature[1].png"/>
          <p:cNvPicPr>
            <a:picLocks noChangeAspect="1" noChangeArrowheads="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424535" y="1735569"/>
            <a:ext cx="817420" cy="793478"/>
          </a:xfrm>
          <a:prstGeom prst="rect">
            <a:avLst/>
          </a:prstGeom>
          <a:noFill/>
          <a:effectLst>
            <a:glow rad="63500">
              <a:schemeClr val="bg1">
                <a:lumMod val="50000"/>
                <a:alpha val="23000"/>
              </a:schemeClr>
            </a:glow>
          </a:effectLst>
          <a:extLst>
            <a:ext uri="{909E8E84-426E-40DD-AFC4-6F175D3DCCD1}">
              <a14:hiddenFill xmlns:a14="http://schemas.microsoft.com/office/drawing/2010/main">
                <a:solidFill>
                  <a:srgbClr val="FFFFFF"/>
                </a:solidFill>
              </a14:hiddenFill>
            </a:ext>
          </a:extLst>
        </p:spPr>
      </p:pic>
      <p:sp>
        <p:nvSpPr>
          <p:cNvPr id="20" name="Rectangle 19"/>
          <p:cNvSpPr/>
          <p:nvPr/>
        </p:nvSpPr>
        <p:spPr>
          <a:xfrm>
            <a:off x="242643" y="1249604"/>
            <a:ext cx="8596556" cy="386461"/>
          </a:xfrm>
          <a:prstGeom prst="rect">
            <a:avLst/>
          </a:prstGeom>
          <a:ln/>
        </p:spPr>
        <p:style>
          <a:lnRef idx="1">
            <a:schemeClr val="accent1"/>
          </a:lnRef>
          <a:fillRef idx="3">
            <a:schemeClr val="accent1"/>
          </a:fillRef>
          <a:effectRef idx="2">
            <a:schemeClr val="accent1"/>
          </a:effectRef>
          <a:fontRef idx="minor">
            <a:schemeClr val="lt1"/>
          </a:fontRef>
        </p:style>
        <p:txBody>
          <a:bodyPr lIns="81854" tIns="40925" rIns="81854" bIns="40925" rtlCol="0" anchor="ctr"/>
          <a:lstStyle/>
          <a:p>
            <a:pPr algn="ctr" defTabSz="818471">
              <a:defRPr/>
            </a:pPr>
            <a:r>
              <a:rPr lang="en-US" sz="2200" b="1" kern="0" dirty="0">
                <a:solidFill>
                  <a:srgbClr val="FFFFFF"/>
                </a:solidFill>
              </a:rPr>
              <a:t>2025 Goals Progress</a:t>
            </a:r>
          </a:p>
        </p:txBody>
      </p:sp>
      <p:pic>
        <p:nvPicPr>
          <p:cNvPr id="1028" name="Picture 4"/>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2872314"/>
            <a:ext cx="724203" cy="7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nwolf\AppData\Local\Microsoft\Windows\INetCache\IE\0K9TXSJ8\Progress-Bar[1].png"/>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8400" y="3068825"/>
            <a:ext cx="1055385" cy="105538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94665" y="4422476"/>
            <a:ext cx="669377" cy="870353"/>
          </a:xfrm>
          <a:prstGeom prst="rect">
            <a:avLst/>
          </a:prstGeom>
        </p:spPr>
      </p:pic>
      <p:sp>
        <p:nvSpPr>
          <p:cNvPr id="21" name="Rectangle 20"/>
          <p:cNvSpPr/>
          <p:nvPr/>
        </p:nvSpPr>
        <p:spPr>
          <a:xfrm>
            <a:off x="9752" y="6657946"/>
            <a:ext cx="5629048" cy="200055"/>
          </a:xfrm>
          <a:prstGeom prst="rect">
            <a:avLst/>
          </a:prstGeom>
        </p:spPr>
        <p:txBody>
          <a:bodyPr wrap="square">
            <a:spAutoFit/>
          </a:bodyPr>
          <a:lstStyle/>
          <a:p>
            <a:pPr marL="228600" indent="-228600">
              <a:buFontTx/>
              <a:buAutoNum type="arabicParenR"/>
            </a:pPr>
            <a:r>
              <a:rPr lang="en-US" sz="700" i="1" dirty="0">
                <a:solidFill>
                  <a:srgbClr val="5F6062"/>
                </a:solidFill>
              </a:rPr>
              <a:t>Antero has not flared produced natural gas since the infancy of the Marcellus and Utica shale projects in West Virginia and Ohio.</a:t>
            </a:r>
          </a:p>
        </p:txBody>
      </p:sp>
    </p:spTree>
    <p:extLst>
      <p:ext uri="{BB962C8B-B14F-4D97-AF65-F5344CB8AC3E}">
        <p14:creationId xmlns:p14="http://schemas.microsoft.com/office/powerpoint/2010/main" val="31009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901584">
              <a:defRPr/>
            </a:pPr>
            <a:fld id="{6C860793-8601-4612-A076-6C54148BFAE3}" type="slidenum">
              <a:rPr lang="en-US" sz="1600" b="1" smtClean="0">
                <a:solidFill>
                  <a:srgbClr val="5F6062"/>
                </a:solidFill>
              </a:rPr>
              <a:pPr defTabSz="901584">
                <a:defRPr/>
              </a:pPr>
              <a:t>14</a:t>
            </a:fld>
            <a:endParaRPr lang="en-US" sz="1600" b="1" dirty="0">
              <a:solidFill>
                <a:srgbClr val="5F6062"/>
              </a:solidFill>
            </a:endParaRPr>
          </a:p>
        </p:txBody>
      </p:sp>
      <p:sp>
        <p:nvSpPr>
          <p:cNvPr id="2" name="Title 1"/>
          <p:cNvSpPr>
            <a:spLocks noGrp="1"/>
          </p:cNvSpPr>
          <p:nvPr>
            <p:ph type="title" idx="4294967295"/>
          </p:nvPr>
        </p:nvSpPr>
        <p:spPr>
          <a:xfrm>
            <a:off x="381000" y="8308"/>
            <a:ext cx="8229600" cy="457200"/>
          </a:xfrm>
          <a:prstGeom prst="rect">
            <a:avLst/>
          </a:prstGeom>
        </p:spPr>
        <p:txBody>
          <a:bodyPr/>
          <a:lstStyle/>
          <a:p>
            <a:r>
              <a:rPr lang="en-US" sz="2400" dirty="0">
                <a:latin typeface="+mn-lt"/>
              </a:rPr>
              <a:t>Social Responsibility and Safety</a:t>
            </a:r>
          </a:p>
        </p:txBody>
      </p:sp>
      <p:sp>
        <p:nvSpPr>
          <p:cNvPr id="6" name="TextBox 5"/>
          <p:cNvSpPr txBox="1"/>
          <p:nvPr/>
        </p:nvSpPr>
        <p:spPr>
          <a:xfrm>
            <a:off x="671399" y="533400"/>
            <a:ext cx="8228183" cy="3645430"/>
          </a:xfrm>
          <a:prstGeom prst="rect">
            <a:avLst/>
          </a:prstGeom>
          <a:noFill/>
        </p:spPr>
        <p:txBody>
          <a:bodyPr wrap="square" lIns="89723" tIns="44867" rIns="89723" bIns="44867" rtlCol="0">
            <a:spAutoFit/>
          </a:bodyPr>
          <a:lstStyle/>
          <a:p>
            <a:pPr marL="450795" lvl="1" defTabSz="897174">
              <a:spcBef>
                <a:spcPts val="1800"/>
              </a:spcBef>
              <a:defRPr/>
            </a:pPr>
            <a:r>
              <a:rPr lang="en-US" sz="1600" b="1" i="1" dirty="0">
                <a:solidFill>
                  <a:srgbClr val="156048"/>
                </a:solidFill>
                <a:latin typeface="Cambria"/>
              </a:rPr>
              <a:t>Exported approximately 60,000 </a:t>
            </a:r>
            <a:r>
              <a:rPr lang="en-US" sz="1600" b="1" i="1" dirty="0" err="1">
                <a:solidFill>
                  <a:srgbClr val="156048"/>
                </a:solidFill>
                <a:latin typeface="Cambria"/>
              </a:rPr>
              <a:t>Bbls</a:t>
            </a:r>
            <a:r>
              <a:rPr lang="en-US" sz="1600" b="1" i="1" dirty="0">
                <a:solidFill>
                  <a:srgbClr val="156048"/>
                </a:solidFill>
                <a:latin typeface="Cambria"/>
              </a:rPr>
              <a:t>/d of LPG in 2020, including approximately one-third to developing nations</a:t>
            </a:r>
          </a:p>
          <a:p>
            <a:pPr marL="450795" lvl="1" defTabSz="897174">
              <a:spcBef>
                <a:spcPts val="1200"/>
              </a:spcBef>
              <a:defRPr/>
            </a:pPr>
            <a:r>
              <a:rPr lang="en-US" sz="1600" b="1" i="1" dirty="0">
                <a:solidFill>
                  <a:srgbClr val="156048"/>
                </a:solidFill>
                <a:latin typeface="Cambria"/>
              </a:rPr>
              <a:t>Paid approximately $375 million in lease and royalty payments to Ohio and West Virginia land owners</a:t>
            </a:r>
          </a:p>
          <a:p>
            <a:pPr marL="450795" lvl="1" defTabSz="897174">
              <a:spcBef>
                <a:spcPts val="1200"/>
              </a:spcBef>
              <a:defRPr/>
            </a:pPr>
            <a:r>
              <a:rPr lang="en-US" sz="1600" b="1" i="1" dirty="0">
                <a:solidFill>
                  <a:srgbClr val="156048"/>
                </a:solidFill>
                <a:latin typeface="Cambria"/>
              </a:rPr>
              <a:t>Generated and paid property and severance taxes of $112 million in Ohio and West Virginia </a:t>
            </a:r>
          </a:p>
          <a:p>
            <a:pPr marL="450795" lvl="1" defTabSz="897174">
              <a:spcBef>
                <a:spcPts val="1200"/>
              </a:spcBef>
              <a:defRPr/>
            </a:pPr>
            <a:r>
              <a:rPr lang="en-US" sz="1600" b="1" i="1" dirty="0">
                <a:solidFill>
                  <a:srgbClr val="156048"/>
                </a:solidFill>
                <a:latin typeface="Cambria"/>
              </a:rPr>
              <a:t>Invested $26 million on community road improvements</a:t>
            </a:r>
          </a:p>
          <a:p>
            <a:pPr marL="450795" lvl="1" defTabSz="897174">
              <a:spcBef>
                <a:spcPts val="1200"/>
              </a:spcBef>
              <a:defRPr/>
            </a:pPr>
            <a:r>
              <a:rPr lang="en-US" sz="1600" b="1" i="1" dirty="0">
                <a:solidFill>
                  <a:srgbClr val="156048"/>
                </a:solidFill>
                <a:latin typeface="Cambria"/>
              </a:rPr>
              <a:t>Antero Foundation contributed over $682,000 in direct community donations in 2020</a:t>
            </a:r>
          </a:p>
          <a:p>
            <a:pPr marL="450795" lvl="1" defTabSz="897174">
              <a:spcBef>
                <a:spcPts val="1200"/>
              </a:spcBef>
              <a:defRPr/>
            </a:pPr>
            <a:r>
              <a:rPr lang="en-US" sz="1600" b="1" i="1" dirty="0">
                <a:solidFill>
                  <a:srgbClr val="156048"/>
                </a:solidFill>
                <a:latin typeface="Cambria"/>
              </a:rPr>
              <a:t>Reduced Total Recordable Incident Rate (TRIR) by 35% from 2016 to 2020 Reduced Lost Time Incident Rate (LTIR) by 68% from 2016 to 2020</a:t>
            </a:r>
          </a:p>
        </p:txBody>
      </p:sp>
      <p:pic>
        <p:nvPicPr>
          <p:cNvPr id="10" name="Picture 3"/>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1584" y="2895600"/>
            <a:ext cx="594463" cy="50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0005" y="1150226"/>
            <a:ext cx="717621" cy="61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40004" t="29101" r="39401" b="41799"/>
          <a:stretch/>
        </p:blipFill>
        <p:spPr>
          <a:xfrm>
            <a:off x="286936" y="1887748"/>
            <a:ext cx="723759" cy="438437"/>
          </a:xfrm>
          <a:prstGeom prst="rect">
            <a:avLst/>
          </a:prstGeom>
        </p:spPr>
      </p:pic>
      <p:pic>
        <p:nvPicPr>
          <p:cNvPr id="2052" name="Picture 4" descr="C:\Users\nwolf\AppData\Local\Microsoft\Windows\INetCache\IE\LMJ22SYE\road-295449_1280[1].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8662" y="2438400"/>
            <a:ext cx="400307" cy="40219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667234" y="4156164"/>
            <a:ext cx="4106174"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b="1" dirty="0">
                <a:solidFill>
                  <a:srgbClr val="FFFFFF"/>
                </a:solidFill>
              </a:rPr>
              <a:t>Community Relations Inquiries</a:t>
            </a:r>
          </a:p>
        </p:txBody>
      </p:sp>
      <p:sp>
        <p:nvSpPr>
          <p:cNvPr id="19" name="Rectangle 18"/>
          <p:cNvSpPr/>
          <p:nvPr/>
        </p:nvSpPr>
        <p:spPr>
          <a:xfrm>
            <a:off x="7575828" y="4876800"/>
            <a:ext cx="1415772" cy="1077218"/>
          </a:xfrm>
          <a:prstGeom prst="rect">
            <a:avLst/>
          </a:prstGeom>
        </p:spPr>
        <p:txBody>
          <a:bodyPr wrap="none">
            <a:spAutoFit/>
          </a:bodyPr>
          <a:lstStyle/>
          <a:p>
            <a:pPr algn="ctr">
              <a:defRPr/>
            </a:pPr>
            <a:r>
              <a:rPr lang="en-US" sz="3200" b="1" i="1" dirty="0">
                <a:solidFill>
                  <a:srgbClr val="FF0000"/>
                </a:solidFill>
                <a:latin typeface="Cambria"/>
              </a:rPr>
              <a:t>98%</a:t>
            </a:r>
          </a:p>
          <a:p>
            <a:pPr algn="ctr">
              <a:defRPr/>
            </a:pPr>
            <a:r>
              <a:rPr lang="en-US" sz="1600" b="1" i="1" dirty="0">
                <a:solidFill>
                  <a:srgbClr val="FF0000"/>
                </a:solidFill>
                <a:latin typeface="Cambria"/>
              </a:rPr>
              <a:t>RESOLUTION </a:t>
            </a:r>
          </a:p>
          <a:p>
            <a:pPr algn="ctr">
              <a:defRPr/>
            </a:pPr>
            <a:r>
              <a:rPr lang="en-US" sz="1600" b="1" i="1" dirty="0">
                <a:solidFill>
                  <a:srgbClr val="FF0000"/>
                </a:solidFill>
                <a:latin typeface="Cambria"/>
              </a:rPr>
              <a:t>RATE</a:t>
            </a:r>
            <a:endParaRPr lang="en-US" sz="1600" dirty="0">
              <a:solidFill>
                <a:srgbClr val="FF0000"/>
              </a:solidFill>
            </a:endParaRPr>
          </a:p>
        </p:txBody>
      </p:sp>
      <p:graphicFrame>
        <p:nvGraphicFramePr>
          <p:cNvPr id="24" name="Chart 23"/>
          <p:cNvGraphicFramePr/>
          <p:nvPr>
            <p:extLst/>
          </p:nvPr>
        </p:nvGraphicFramePr>
        <p:xfrm>
          <a:off x="4430008" y="4444044"/>
          <a:ext cx="4495799" cy="2438400"/>
        </p:xfrm>
        <a:graphic>
          <a:graphicData uri="http://schemas.openxmlformats.org/drawingml/2006/chart">
            <c:chart xmlns:c="http://schemas.openxmlformats.org/drawingml/2006/chart" xmlns:r="http://schemas.openxmlformats.org/officeDocument/2006/relationships" r:id="rId7"/>
          </a:graphicData>
        </a:graphic>
      </p:graphicFrame>
      <p:sp>
        <p:nvSpPr>
          <p:cNvPr id="27" name="Rectangle 26"/>
          <p:cNvSpPr/>
          <p:nvPr/>
        </p:nvSpPr>
        <p:spPr>
          <a:xfrm>
            <a:off x="4678619" y="4893282"/>
            <a:ext cx="2968412" cy="345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srgbClr val="5F6062"/>
                </a:solidFill>
              </a:rPr>
              <a:t>Tickets Created: 3,006</a:t>
            </a:r>
          </a:p>
        </p:txBody>
      </p:sp>
      <p:sp>
        <p:nvSpPr>
          <p:cNvPr id="28" name="Rectangle 27"/>
          <p:cNvSpPr/>
          <p:nvPr/>
        </p:nvSpPr>
        <p:spPr>
          <a:xfrm>
            <a:off x="4669367" y="5722856"/>
            <a:ext cx="2968412" cy="345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srgbClr val="FFFFFF"/>
                </a:solidFill>
              </a:rPr>
              <a:t>Tickets Closed: 2,959</a:t>
            </a:r>
          </a:p>
        </p:txBody>
      </p:sp>
      <p:pic>
        <p:nvPicPr>
          <p:cNvPr id="29" name="Picture 3" descr="C:\Users\nwolf\AppData\Local\Microsoft\Windows\INetCache\IE\SU6DR0G2\Hard_Hat_Yellow[1].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3124630"/>
            <a:ext cx="780379" cy="5721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39345" t="11243" r="41045" b="43706"/>
          <a:stretch/>
        </p:blipFill>
        <p:spPr>
          <a:xfrm>
            <a:off x="419871" y="3564148"/>
            <a:ext cx="457889" cy="445169"/>
          </a:xfrm>
          <a:prstGeom prst="rect">
            <a:avLst/>
          </a:prstGeom>
        </p:spPr>
      </p:pic>
      <p:pic>
        <p:nvPicPr>
          <p:cNvPr id="2054"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1584" y="535269"/>
            <a:ext cx="594463" cy="56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379565" y="4156164"/>
            <a:ext cx="4040035"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b="1" dirty="0">
                <a:solidFill>
                  <a:srgbClr val="FFFFFF"/>
                </a:solidFill>
              </a:rPr>
              <a:t>LPG Export by Destination </a:t>
            </a:r>
          </a:p>
        </p:txBody>
      </p:sp>
      <p:graphicFrame>
        <p:nvGraphicFramePr>
          <p:cNvPr id="3" name="Chart 2"/>
          <p:cNvGraphicFramePr/>
          <p:nvPr>
            <p:extLst/>
          </p:nvPr>
        </p:nvGraphicFramePr>
        <p:xfrm>
          <a:off x="286936" y="4514774"/>
          <a:ext cx="4206110" cy="2317636"/>
        </p:xfrm>
        <a:graphic>
          <a:graphicData uri="http://schemas.openxmlformats.org/drawingml/2006/chart">
            <c:chart xmlns:c="http://schemas.openxmlformats.org/drawingml/2006/chart" xmlns:r="http://schemas.openxmlformats.org/officeDocument/2006/relationships" r:id="rId11"/>
          </a:graphicData>
        </a:graphic>
      </p:graphicFrame>
      <p:sp>
        <p:nvSpPr>
          <p:cNvPr id="32" name="Rectangle 31"/>
          <p:cNvSpPr/>
          <p:nvPr/>
        </p:nvSpPr>
        <p:spPr>
          <a:xfrm>
            <a:off x="2556266" y="5335864"/>
            <a:ext cx="1447800" cy="345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srgbClr val="FFFFFF"/>
                </a:solidFill>
              </a:rPr>
              <a:t>Developing </a:t>
            </a:r>
          </a:p>
          <a:p>
            <a:pPr algn="ctr">
              <a:defRPr/>
            </a:pPr>
            <a:r>
              <a:rPr lang="en-US" sz="1400" b="1" dirty="0">
                <a:solidFill>
                  <a:srgbClr val="FFFFFF"/>
                </a:solidFill>
              </a:rPr>
              <a:t>Nations</a:t>
            </a:r>
          </a:p>
        </p:txBody>
      </p:sp>
      <p:sp>
        <p:nvSpPr>
          <p:cNvPr id="33" name="Rectangle 32"/>
          <p:cNvSpPr/>
          <p:nvPr/>
        </p:nvSpPr>
        <p:spPr>
          <a:xfrm>
            <a:off x="1332719" y="5058157"/>
            <a:ext cx="990600" cy="345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dirty="0">
                <a:solidFill>
                  <a:srgbClr val="FFFFFF"/>
                </a:solidFill>
              </a:rPr>
              <a:t>Other</a:t>
            </a:r>
          </a:p>
        </p:txBody>
      </p:sp>
    </p:spTree>
    <p:extLst>
      <p:ext uri="{BB962C8B-B14F-4D97-AF65-F5344CB8AC3E}">
        <p14:creationId xmlns:p14="http://schemas.microsoft.com/office/powerpoint/2010/main" val="21445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Disclaimer </a:t>
            </a:r>
          </a:p>
        </p:txBody>
      </p:sp>
      <p:sp>
        <p:nvSpPr>
          <p:cNvPr id="3" name="Content Placeholder 2"/>
          <p:cNvSpPr>
            <a:spLocks noGrp="1"/>
          </p:cNvSpPr>
          <p:nvPr>
            <p:ph idx="1"/>
          </p:nvPr>
        </p:nvSpPr>
        <p:spPr>
          <a:xfrm>
            <a:off x="457200" y="600075"/>
            <a:ext cx="8229600" cy="5114925"/>
          </a:xfrm>
        </p:spPr>
        <p:txBody>
          <a:bodyPr>
            <a:normAutofit fontScale="70000" lnSpcReduction="20000"/>
          </a:bodyPr>
          <a:lstStyle/>
          <a:p>
            <a:pPr marL="0" indent="0" algn="just">
              <a:buNone/>
            </a:pPr>
            <a:r>
              <a:rPr lang="en-US" sz="1100" dirty="0"/>
              <a:t>This presentation includes “forward-looking statements.”  Such forward-looking statements are subject to a number of risks and uncertainties, many of which are not under AR’s control. All statements, except for statements of historical fact, made in this presentation regarding activities, events or developments AR expects, believes or anticipates will or may occur in the future, such as those regarding expected results, future commodity prices, future production targets, completion of natural gas or natural gas liquids transportation projects, future earnings, future capital spending plans, improved and/or increasing capital efficiency, continued utilization of existing infrastructure, gas marketability, estimated realized natural gas, natural gas liquids and oil prices, acreage quality, access to multiple gas markets, expected drilling and development plans (including the number, type, lateral length and location of wells to be drilled, the number and type of drilling rigs and the number of wells per pad), projected well costs and cost savings initiatives, future financial position, future technical improvements, future marketing and asset monetization opportunities, the amount and timing of any contingent payments, the participation level of our drilling partner and the financial and operational results to be achieved as a result of the drilling partnership, estimated Free Cash Flow and the key assumptions underlying its projection and AR’s environmental goals are forward-looking statements within the meaning of Section 27A of the Securities Act of 1933 and Section 21E of the Securities Exchange Act of 1934.  All forward-looking statements speak only as of the date of this presentation. Although AR believes that the plans, intentions and expectations reflected in or suggested by the forward-looking statements are reasonable, there is no assurance that these plans, intentions or expectations will be achieved. Therefore, actual outcomes and results could materially differ from what is expressed, implied or forecast in such statements. Except as required by law, AR expressly disclaims any obligation to and does not intend to publicly update or revise any forward-looking statements.</a:t>
            </a:r>
          </a:p>
          <a:p>
            <a:pPr marL="0" indent="0" algn="just">
              <a:buNone/>
            </a:pPr>
            <a:endParaRPr lang="en-US" sz="1100" dirty="0"/>
          </a:p>
          <a:p>
            <a:pPr marL="0" indent="0" algn="just">
              <a:buNone/>
            </a:pPr>
            <a:r>
              <a:rPr lang="en-US" sz="1100" dirty="0"/>
              <a:t>In addition, many of the standards and metrics used in preparing this presentation and the ESG Report continue to evolve and are based on management expectations and assumptions believed to be reasonable at the time of preparation but should not be considered guarantees. The standards and metrics used, and the expectations and assumptions they are based on, have not been verified by any third party. In addition, while we seek to align these disclosures with the recommendations of various third-party frameworks, such as the Task Force on Climate-Related Financial Disclosures ("TCFD"), we cannot guarantee strict adherence to these framework recommendations.  Additionally, our disclosures based on these frameworks may change due to revisions in framework requirements, availability of information, changes in our business or applicable governmental policy, or other factors, some of which may be beyond our control. The calculation of methane leak loss rate disclosed in this release conforms with ONE Future protocol, which is based on the EPA Greenhouse Gas Reporting Program. With respect to its Scope 1 emissions goal, Antero Resources anticipates achieving Net Zero Scope 1 emissions by 2025 through operational efficiencies and the purchase of carbon offsets.</a:t>
            </a:r>
          </a:p>
          <a:p>
            <a:pPr marL="0" indent="0" algn="just">
              <a:buNone/>
            </a:pPr>
            <a:endParaRPr lang="en-US" sz="1100" dirty="0"/>
          </a:p>
          <a:p>
            <a:pPr marL="0" indent="0" algn="just">
              <a:buNone/>
            </a:pPr>
            <a:r>
              <a:rPr lang="en-US" sz="1100" dirty="0"/>
              <a:t>AR cautions you that these forward-looking statements are subject to all of the risks and uncertainties incident to the exploration for and the development, production, gathering and sale of natural gas, NGLs and oil, most of which are difficult to predict and many of which are beyond AR’s control. These risks include, but are not limited to, commodity price volatility, inflation, lack of availability of drilling and production equipment and services, environmental risks, drilling and other operating risks, regulatory changes, the uncertainty inherent in estimating natural gas and oil reserves and in projecting future rates of production, cash flow and access to capital, the timing of development expenditures, impacts of world health events, including the COVID-19 pandemic, cybersecurity risks and the other risks described under the heading "Item 1A. Risk Factors" in AR’s Annual Report on Form 10-K for the year ended December 31, 2020. </a:t>
            </a:r>
          </a:p>
          <a:p>
            <a:pPr marL="0" indent="0" algn="just">
              <a:buNone/>
            </a:pPr>
            <a:endParaRPr lang="en-US" sz="1100" dirty="0"/>
          </a:p>
          <a:p>
            <a:pPr marL="0" indent="0" algn="just">
              <a:buNone/>
            </a:pPr>
            <a:r>
              <a:rPr lang="en-US" sz="1100" dirty="0"/>
              <a:t>Any forward looking statement speaks only as of the date on which such statement is made and AR undertakes no obligation to correct or update any forward looking statement whether as a result of new information, future events or otherwise, except as required by applicable law.</a:t>
            </a:r>
          </a:p>
          <a:p>
            <a:pPr marL="0" indent="0" algn="just">
              <a:buNone/>
            </a:pPr>
            <a:endParaRPr lang="en-US" sz="1100" dirty="0"/>
          </a:p>
          <a:p>
            <a:pPr marL="0" indent="0" algn="just">
              <a:buNone/>
            </a:pPr>
            <a:r>
              <a:rPr lang="en-US" sz="1100" dirty="0"/>
              <a:t>This presentation and the ESG Report contain statements based on hypothetical or severely adverse scenarios and assumptions, and these statements should not necessarily be viewed as being representative of current or actual risk or forecasts of expected risk. These scenarios cannot account for the entire realm of possible risks and have been selected based on what we believe to be a reasonable range of possible circumstances based on information currently available to us and the reasonableness of assumptions inherent in certain scenarios; however, our selection of scenarios may change over time as circumstances change. While future events discussed in this presentation or the report may be significant, any significance should not be read as necessarily rising to the level of materiality of certain disclosures included in Antero Resources' SEC filings</a:t>
            </a:r>
          </a:p>
          <a:p>
            <a:pPr marL="0" indent="0" algn="just">
              <a:buNone/>
            </a:pPr>
            <a:endParaRPr lang="en-US" sz="1100" dirty="0"/>
          </a:p>
          <a:p>
            <a:pPr marL="0" indent="0" algn="just">
              <a:buNone/>
            </a:pPr>
            <a:r>
              <a:rPr lang="en-US" sz="1100" dirty="0"/>
              <a:t>This presentation also includes (</a:t>
            </a:r>
            <a:r>
              <a:rPr lang="en-US" sz="1100" dirty="0" err="1"/>
              <a:t>i</a:t>
            </a:r>
            <a:r>
              <a:rPr lang="en-US" sz="1100" dirty="0"/>
              <a:t>) Free Cash Flow, (ii) Adjusted EBITDAX, (iii) Net Debt and (iv) leverage which are a financial measures that are not calculated in accordance with U.S. generally accepted accounting principles (“GAAP”).  Please see “Antero Non-GAAP Measures” for definitions of these measures as well as certain additional information regarding these measures.</a:t>
            </a:r>
          </a:p>
        </p:txBody>
      </p:sp>
      <p:sp>
        <p:nvSpPr>
          <p:cNvPr id="8" name="Rounded Rectangle 7"/>
          <p:cNvSpPr/>
          <p:nvPr/>
        </p:nvSpPr>
        <p:spPr>
          <a:xfrm>
            <a:off x="457200" y="5773948"/>
            <a:ext cx="8229600" cy="838200"/>
          </a:xfrm>
          <a:prstGeom prst="roundRect">
            <a:avLst/>
          </a:prstGeom>
        </p:spPr>
        <p:style>
          <a:lnRef idx="1">
            <a:schemeClr val="accent1"/>
          </a:lnRef>
          <a:fillRef idx="3">
            <a:schemeClr val="accent1"/>
          </a:fillRef>
          <a:effectRef idx="2">
            <a:schemeClr val="accent1"/>
          </a:effectRef>
          <a:fontRef idx="minor">
            <a:schemeClr val="lt1"/>
          </a:fontRef>
        </p:style>
        <p:txBody>
          <a:bodyPr lIns="90463" tIns="45237" rIns="90463" bIns="45237" rtlCol="0" anchor="ctr"/>
          <a:lstStyle/>
          <a:p>
            <a:pPr marL="0" marR="0" lvl="0" indent="0" algn="ctr" defTabSz="90462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Antero Resources Corporation is denoted as “AR” in the presentation and Antero Midstream Corporation is denoted</a:t>
            </a:r>
          </a:p>
          <a:p>
            <a:pPr marL="0" marR="0" lvl="0" indent="0" algn="ctr" defTabSz="90462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as “AM”, which are their respective New York Stock Exchange ticker symbols.</a:t>
            </a:r>
          </a:p>
        </p:txBody>
      </p:sp>
      <p:sp>
        <p:nvSpPr>
          <p:cNvPr id="5" name="Slide Number Placeholder 4"/>
          <p:cNvSpPr>
            <a:spLocks noGrp="1"/>
          </p:cNvSpPr>
          <p:nvPr>
            <p:ph type="sldNum" sz="quarter" idx="12"/>
          </p:nvPr>
        </p:nvSpPr>
        <p:spPr>
          <a:xfrm>
            <a:off x="7019925" y="6610350"/>
            <a:ext cx="2133600"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25900-9283-420C-99A2-720FB5D4B1D3}" type="slidenum">
              <a:rPr kumimoji="0" lang="en-US" sz="1600" b="1" i="0" u="none" strike="noStrike" kern="1200" cap="none" spc="0" normalizeH="0" baseline="0" noProof="0" smtClean="0">
                <a:ln>
                  <a:noFill/>
                </a:ln>
                <a:solidFill>
                  <a:srgbClr val="5F6062"/>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1" i="0" u="none" strike="noStrike" kern="1200" cap="none" spc="0" normalizeH="0" baseline="0" noProof="0" dirty="0">
              <a:ln>
                <a:noFill/>
              </a:ln>
              <a:solidFill>
                <a:srgbClr val="5F6062"/>
              </a:solidFill>
              <a:effectLst/>
              <a:uLnTx/>
              <a:uFillTx/>
              <a:latin typeface="Cambria" panose="02040503050406030204" pitchFamily="18" charset="0"/>
              <a:ea typeface="+mn-ea"/>
              <a:cs typeface="+mn-cs"/>
            </a:endParaRPr>
          </a:p>
        </p:txBody>
      </p:sp>
      <p:sp>
        <p:nvSpPr>
          <p:cNvPr id="6" name="Text Placeholder 4"/>
          <p:cNvSpPr>
            <a:spLocks noGrp="1"/>
          </p:cNvSpPr>
          <p:nvPr>
            <p:ph type="body" sz="quarter" idx="4294967295"/>
          </p:nvPr>
        </p:nvSpPr>
        <p:spPr>
          <a:xfrm>
            <a:off x="-1" y="6629400"/>
            <a:ext cx="8869680" cy="228600"/>
          </a:xfrm>
        </p:spPr>
        <p:txBody>
          <a:bodyPr>
            <a:normAutofit fontScale="47500" lnSpcReduction="20000"/>
          </a:bodyPr>
          <a:lstStyle/>
          <a:p>
            <a:r>
              <a:rPr lang="en-US" dirty="0"/>
              <a:t>Antero Resources | May 2019 Presentation</a:t>
            </a:r>
          </a:p>
        </p:txBody>
      </p:sp>
    </p:spTree>
    <p:extLst>
      <p:ext uri="{BB962C8B-B14F-4D97-AF65-F5344CB8AC3E}">
        <p14:creationId xmlns:p14="http://schemas.microsoft.com/office/powerpoint/2010/main" val="384732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panose="02040503050406030204" pitchFamily="18" charset="0"/>
                <a:cs typeface="Calibri" panose="020F0502020204030204" pitchFamily="34" charset="0"/>
              </a:rPr>
              <a:t>Antero Family Today</a:t>
            </a:r>
          </a:p>
        </p:txBody>
      </p:sp>
      <p:sp>
        <p:nvSpPr>
          <p:cNvPr id="4" name="Slide Number Placeholder 3"/>
          <p:cNvSpPr>
            <a:spLocks noGrp="1"/>
          </p:cNvSpPr>
          <p:nvPr>
            <p:ph type="sldNum" sz="quarter" idx="12"/>
          </p:nvPr>
        </p:nvSpPr>
        <p:spPr>
          <a:xfrm>
            <a:off x="7010400" y="6603522"/>
            <a:ext cx="2133600" cy="228600"/>
          </a:xfrm>
        </p:spPr>
        <p:txBody>
          <a:bodyPr/>
          <a:lstStyle/>
          <a:p>
            <a:fld id="{8ED25900-9283-420C-99A2-720FB5D4B1D3}" type="slidenum">
              <a:rPr lang="en-US" sz="1600" b="1" smtClean="0">
                <a:solidFill>
                  <a:srgbClr val="5F6062"/>
                </a:solidFill>
              </a:rPr>
              <a:pPr/>
              <a:t>3</a:t>
            </a:fld>
            <a:endParaRPr lang="en-US" sz="1600" b="1" dirty="0">
              <a:solidFill>
                <a:srgbClr val="5F6062"/>
              </a:solidFill>
            </a:endParaRPr>
          </a:p>
        </p:txBody>
      </p:sp>
      <p:sp>
        <p:nvSpPr>
          <p:cNvPr id="8" name="Bent Arrow 7"/>
          <p:cNvSpPr/>
          <p:nvPr/>
        </p:nvSpPr>
        <p:spPr>
          <a:xfrm rot="16200000">
            <a:off x="627228" y="3344871"/>
            <a:ext cx="2477967" cy="1658739"/>
          </a:xfrm>
          <a:prstGeom prst="bentArrow">
            <a:avLst>
              <a:gd name="adj1" fmla="val 26962"/>
              <a:gd name="adj2" fmla="val 25000"/>
              <a:gd name="adj3" fmla="val 25000"/>
              <a:gd name="adj4" fmla="val 52853"/>
            </a:avLst>
          </a:prstGeom>
          <a:solidFill>
            <a:srgbClr val="1F497D">
              <a:alpha val="49804"/>
            </a:srgbClr>
          </a:solidFill>
          <a:ln w="25400" cap="flat" cmpd="sng" algn="ctr">
            <a:noFill/>
            <a:prstDash val="solid"/>
          </a:ln>
          <a:effectLst/>
        </p:spPr>
        <p:txBody>
          <a:bodyPr rtlCol="0" anchor="ctr"/>
          <a:lstStyle/>
          <a:p>
            <a:pPr algn="ctr">
              <a:defRPr/>
            </a:pPr>
            <a:endParaRPr lang="en-US" kern="0" dirty="0">
              <a:solidFill>
                <a:srgbClr val="595959"/>
              </a:solidFill>
            </a:endParaRPr>
          </a:p>
        </p:txBody>
      </p:sp>
      <p:sp>
        <p:nvSpPr>
          <p:cNvPr id="9" name="Bent Arrow 8"/>
          <p:cNvSpPr/>
          <p:nvPr/>
        </p:nvSpPr>
        <p:spPr>
          <a:xfrm rot="16200000">
            <a:off x="-186884" y="3239778"/>
            <a:ext cx="3097918" cy="2743200"/>
          </a:xfrm>
          <a:prstGeom prst="bentArrow">
            <a:avLst>
              <a:gd name="adj1" fmla="val 17014"/>
              <a:gd name="adj2" fmla="val 25000"/>
              <a:gd name="adj3" fmla="val 0"/>
              <a:gd name="adj4" fmla="val 56944"/>
            </a:avLst>
          </a:prstGeom>
          <a:solidFill>
            <a:srgbClr val="1F497D">
              <a:alpha val="49804"/>
            </a:srgbClr>
          </a:solidFill>
          <a:ln w="25400" cap="flat" cmpd="sng" algn="ctr">
            <a:noFill/>
            <a:prstDash val="solid"/>
          </a:ln>
          <a:effectLst/>
        </p:spPr>
        <p:txBody>
          <a:bodyPr rtlCol="0" anchor="ctr"/>
          <a:lstStyle/>
          <a:p>
            <a:pPr algn="ctr">
              <a:defRPr/>
            </a:pPr>
            <a:endParaRPr lang="en-US" kern="0" dirty="0">
              <a:solidFill>
                <a:srgbClr val="595959"/>
              </a:solidFill>
            </a:endParaRPr>
          </a:p>
        </p:txBody>
      </p:sp>
      <p:sp>
        <p:nvSpPr>
          <p:cNvPr id="10" name="Rectangle 9"/>
          <p:cNvSpPr/>
          <p:nvPr/>
        </p:nvSpPr>
        <p:spPr>
          <a:xfrm>
            <a:off x="1054522" y="2626096"/>
            <a:ext cx="7380821" cy="872663"/>
          </a:xfrm>
          <a:prstGeom prst="rect">
            <a:avLst/>
          </a:prstGeom>
          <a:solidFill>
            <a:srgbClr val="1F497D">
              <a:alpha val="49804"/>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en-US" kern="0" dirty="0">
              <a:solidFill>
                <a:srgbClr val="FFFFFF"/>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0527" y="2187872"/>
            <a:ext cx="1874048" cy="1749111"/>
          </a:xfrm>
          <a:prstGeom prst="ellipse">
            <a:avLst/>
          </a:prstGeom>
          <a:ln w="63500" cap="rnd">
            <a:solidFill>
              <a:srgbClr val="15604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918" y="2187872"/>
            <a:ext cx="1905739" cy="1774223"/>
          </a:xfrm>
          <a:prstGeom prst="ellipse">
            <a:avLst/>
          </a:prstGeom>
          <a:ln w="63500" cap="rnd">
            <a:solidFill>
              <a:srgbClr val="1F497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r="24283"/>
          <a:stretch/>
        </p:blipFill>
        <p:spPr>
          <a:xfrm>
            <a:off x="4754993" y="2152415"/>
            <a:ext cx="1905739" cy="1820025"/>
          </a:xfrm>
          <a:prstGeom prst="ellipse">
            <a:avLst/>
          </a:prstGeom>
          <a:ln w="63500" cap="rnd">
            <a:solidFill>
              <a:srgbClr val="1F497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9223" r="11262" b="23236"/>
          <a:stretch/>
        </p:blipFill>
        <p:spPr>
          <a:xfrm>
            <a:off x="7093072" y="2162751"/>
            <a:ext cx="1927860" cy="1799336"/>
          </a:xfrm>
          <a:prstGeom prst="ellipse">
            <a:avLst/>
          </a:prstGeom>
          <a:ln w="63500" cap="rnd">
            <a:solidFill>
              <a:srgbClr val="1F497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503" y="1051971"/>
            <a:ext cx="1480498" cy="536928"/>
          </a:xfrm>
          <a:prstGeom prst="rect">
            <a:avLst/>
          </a:prstGeom>
          <a:ln>
            <a:noFill/>
          </a:ln>
        </p:spPr>
      </p:pic>
      <p:sp>
        <p:nvSpPr>
          <p:cNvPr id="16" name="Chevron 15"/>
          <p:cNvSpPr/>
          <p:nvPr/>
        </p:nvSpPr>
        <p:spPr>
          <a:xfrm rot="16200000">
            <a:off x="413574" y="4222251"/>
            <a:ext cx="516687" cy="501056"/>
          </a:xfrm>
          <a:prstGeom prst="chevron">
            <a:avLst>
              <a:gd name="adj" fmla="val 52160"/>
            </a:avLst>
          </a:prstGeom>
          <a:solidFill>
            <a:srgbClr val="FFFFFF">
              <a:alpha val="59000"/>
            </a:srgbClr>
          </a:solidFill>
          <a:ln w="25400" cap="flat" cmpd="sng" algn="ctr">
            <a:noFill/>
            <a:prstDash val="solid"/>
          </a:ln>
          <a:effectLst/>
        </p:spPr>
        <p:txBody>
          <a:bodyPr rtlCol="0" anchor="ctr"/>
          <a:lstStyle/>
          <a:p>
            <a:pPr algn="ctr">
              <a:defRPr/>
            </a:pPr>
            <a:endParaRPr lang="en-US" kern="0" dirty="0">
              <a:solidFill>
                <a:srgbClr val="595959"/>
              </a:solidFill>
            </a:endParaRPr>
          </a:p>
        </p:txBody>
      </p:sp>
      <p:sp>
        <p:nvSpPr>
          <p:cNvPr id="17" name="Chevron 16"/>
          <p:cNvSpPr/>
          <p:nvPr/>
        </p:nvSpPr>
        <p:spPr>
          <a:xfrm rot="10800000">
            <a:off x="1726232" y="5690727"/>
            <a:ext cx="516687" cy="501056"/>
          </a:xfrm>
          <a:prstGeom prst="chevron">
            <a:avLst>
              <a:gd name="adj" fmla="val 52160"/>
            </a:avLst>
          </a:prstGeom>
          <a:solidFill>
            <a:srgbClr val="FFFFFF">
              <a:alpha val="59000"/>
            </a:srgbClr>
          </a:solidFill>
          <a:ln w="25400" cap="flat" cmpd="sng" algn="ctr">
            <a:noFill/>
            <a:prstDash val="solid"/>
          </a:ln>
          <a:effectLst/>
        </p:spPr>
        <p:txBody>
          <a:bodyPr rtlCol="0" anchor="ctr"/>
          <a:lstStyle/>
          <a:p>
            <a:pPr algn="ctr">
              <a:defRPr/>
            </a:pPr>
            <a:endParaRPr lang="en-US" kern="0" dirty="0">
              <a:solidFill>
                <a:srgbClr val="595959"/>
              </a:solidFill>
            </a:endParaRPr>
          </a:p>
        </p:txBody>
      </p:sp>
      <p:sp>
        <p:nvSpPr>
          <p:cNvPr id="18" name="Chevron 17"/>
          <p:cNvSpPr/>
          <p:nvPr/>
        </p:nvSpPr>
        <p:spPr>
          <a:xfrm rot="5400000">
            <a:off x="1217362" y="4069918"/>
            <a:ext cx="516687" cy="501056"/>
          </a:xfrm>
          <a:prstGeom prst="chevron">
            <a:avLst>
              <a:gd name="adj" fmla="val 52160"/>
            </a:avLst>
          </a:prstGeom>
          <a:solidFill>
            <a:srgbClr val="FFFFFF">
              <a:alpha val="59000"/>
            </a:srgbClr>
          </a:solidFill>
          <a:ln w="25400" cap="flat" cmpd="sng" algn="ctr">
            <a:noFill/>
            <a:prstDash val="solid"/>
          </a:ln>
          <a:effectLst/>
        </p:spPr>
        <p:txBody>
          <a:bodyPr rtlCol="0" anchor="ctr"/>
          <a:lstStyle/>
          <a:p>
            <a:pPr algn="ctr">
              <a:defRPr/>
            </a:pPr>
            <a:endParaRPr lang="en-US" kern="0" dirty="0">
              <a:solidFill>
                <a:srgbClr val="595959"/>
              </a:solidFill>
            </a:endParaRPr>
          </a:p>
        </p:txBody>
      </p:sp>
      <p:sp>
        <p:nvSpPr>
          <p:cNvPr id="19" name="Chevron 18"/>
          <p:cNvSpPr/>
          <p:nvPr/>
        </p:nvSpPr>
        <p:spPr>
          <a:xfrm>
            <a:off x="1901882" y="4925482"/>
            <a:ext cx="516687" cy="501056"/>
          </a:xfrm>
          <a:prstGeom prst="chevron">
            <a:avLst>
              <a:gd name="adj" fmla="val 52160"/>
            </a:avLst>
          </a:prstGeom>
          <a:solidFill>
            <a:srgbClr val="FFFFFF">
              <a:alpha val="59000"/>
            </a:srgbClr>
          </a:solidFill>
          <a:ln w="25400" cap="flat" cmpd="sng" algn="ctr">
            <a:noFill/>
            <a:prstDash val="solid"/>
          </a:ln>
          <a:effectLst/>
        </p:spPr>
        <p:txBody>
          <a:bodyPr rtlCol="0" anchor="ctr"/>
          <a:lstStyle/>
          <a:p>
            <a:pPr algn="ctr">
              <a:defRPr/>
            </a:pPr>
            <a:endParaRPr lang="en-US" kern="0" dirty="0">
              <a:solidFill>
                <a:srgbClr val="595959"/>
              </a:solidFill>
            </a:endParaRPr>
          </a:p>
        </p:txBody>
      </p:sp>
      <p:sp>
        <p:nvSpPr>
          <p:cNvPr id="20" name="Parallelogram 19"/>
          <p:cNvSpPr/>
          <p:nvPr/>
        </p:nvSpPr>
        <p:spPr>
          <a:xfrm>
            <a:off x="76200" y="1681442"/>
            <a:ext cx="2234270" cy="602575"/>
          </a:xfrm>
          <a:prstGeom prst="parallelogram">
            <a:avLst/>
          </a:prstGeom>
          <a:solidFill>
            <a:srgbClr val="156048"/>
          </a:solidFill>
          <a:ln w="9525" cap="flat" cmpd="sng" algn="ctr">
            <a:solidFill>
              <a:srgbClr val="4596B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1650" b="1" kern="0" dirty="0">
                <a:solidFill>
                  <a:srgbClr val="FFFFFF"/>
                </a:solidFill>
              </a:rPr>
              <a:t>Exploration &amp; Production</a:t>
            </a:r>
          </a:p>
        </p:txBody>
      </p:sp>
      <p:sp>
        <p:nvSpPr>
          <p:cNvPr id="21" name="Parallelogram 20"/>
          <p:cNvSpPr/>
          <p:nvPr/>
        </p:nvSpPr>
        <p:spPr>
          <a:xfrm>
            <a:off x="2367621" y="1660672"/>
            <a:ext cx="2164876" cy="625065"/>
          </a:xfrm>
          <a:prstGeom prst="parallelogram">
            <a:avLst/>
          </a:prstGeom>
          <a:solidFill>
            <a:srgbClr val="1F497D"/>
          </a:solidFill>
          <a:ln w="9525" cap="flat" cmpd="sng" algn="ctr">
            <a:solidFill>
              <a:srgbClr val="4596B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1650" b="1" kern="0" dirty="0">
                <a:solidFill>
                  <a:srgbClr val="FFFFFF"/>
                </a:solidFill>
              </a:rPr>
              <a:t>Gathering &amp; Compression</a:t>
            </a:r>
          </a:p>
        </p:txBody>
      </p:sp>
      <p:sp>
        <p:nvSpPr>
          <p:cNvPr id="22" name="Parallelogram 21"/>
          <p:cNvSpPr/>
          <p:nvPr/>
        </p:nvSpPr>
        <p:spPr>
          <a:xfrm>
            <a:off x="4532500" y="1671917"/>
            <a:ext cx="2408215" cy="602575"/>
          </a:xfrm>
          <a:prstGeom prst="parallelogram">
            <a:avLst/>
          </a:prstGeom>
          <a:solidFill>
            <a:srgbClr val="1F497D"/>
          </a:solidFill>
          <a:ln w="9525" cap="flat" cmpd="sng" algn="ctr">
            <a:solidFill>
              <a:srgbClr val="4596B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1650" b="1" kern="0" dirty="0">
                <a:solidFill>
                  <a:srgbClr val="FFFFFF"/>
                </a:solidFill>
              </a:rPr>
              <a:t>Natural Gas Processing</a:t>
            </a:r>
          </a:p>
        </p:txBody>
      </p:sp>
      <p:sp>
        <p:nvSpPr>
          <p:cNvPr id="23" name="Parallelogram 22"/>
          <p:cNvSpPr/>
          <p:nvPr/>
        </p:nvSpPr>
        <p:spPr>
          <a:xfrm>
            <a:off x="6940712" y="1660672"/>
            <a:ext cx="2156205" cy="625065"/>
          </a:xfrm>
          <a:prstGeom prst="parallelogram">
            <a:avLst/>
          </a:prstGeom>
          <a:solidFill>
            <a:srgbClr val="1F497D"/>
          </a:solidFill>
          <a:ln w="9525" cap="flat" cmpd="sng" algn="ctr">
            <a:solidFill>
              <a:srgbClr val="4596B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1650" b="1" kern="0" dirty="0">
                <a:solidFill>
                  <a:srgbClr val="FFFFFF"/>
                </a:solidFill>
              </a:rPr>
              <a:t>C3+ NGL Fractionation</a:t>
            </a:r>
          </a:p>
        </p:txBody>
      </p:sp>
      <p:sp>
        <p:nvSpPr>
          <p:cNvPr id="24" name="Chevron 23"/>
          <p:cNvSpPr/>
          <p:nvPr/>
        </p:nvSpPr>
        <p:spPr>
          <a:xfrm>
            <a:off x="2033024" y="2626095"/>
            <a:ext cx="321945" cy="872663"/>
          </a:xfrm>
          <a:prstGeom prst="chevron">
            <a:avLst>
              <a:gd name="adj" fmla="val 76815"/>
            </a:avLst>
          </a:prstGeom>
          <a:solidFill>
            <a:srgbClr val="FFFFFF">
              <a:alpha val="59000"/>
            </a:srgbClr>
          </a:solidFill>
          <a:ln w="25400" cap="flat" cmpd="sng" algn="ctr">
            <a:noFill/>
            <a:prstDash val="solid"/>
          </a:ln>
          <a:effectLst/>
        </p:spPr>
        <p:txBody>
          <a:bodyPr rtlCol="0" anchor="ctr"/>
          <a:lstStyle/>
          <a:p>
            <a:pPr algn="ctr">
              <a:defRPr/>
            </a:pPr>
            <a:endParaRPr lang="en-US" kern="0" dirty="0">
              <a:solidFill>
                <a:srgbClr val="595959"/>
              </a:solidFill>
            </a:endParaRPr>
          </a:p>
        </p:txBody>
      </p:sp>
      <p:sp>
        <p:nvSpPr>
          <p:cNvPr id="25" name="Chevron 24"/>
          <p:cNvSpPr/>
          <p:nvPr/>
        </p:nvSpPr>
        <p:spPr>
          <a:xfrm>
            <a:off x="4371524" y="2626093"/>
            <a:ext cx="321945" cy="872663"/>
          </a:xfrm>
          <a:prstGeom prst="chevron">
            <a:avLst>
              <a:gd name="adj" fmla="val 76815"/>
            </a:avLst>
          </a:prstGeom>
          <a:solidFill>
            <a:srgbClr val="FFFFFF">
              <a:alpha val="59000"/>
            </a:srgbClr>
          </a:solidFill>
          <a:ln w="25400" cap="flat" cmpd="sng" algn="ctr">
            <a:noFill/>
            <a:prstDash val="solid"/>
          </a:ln>
          <a:effectLst/>
        </p:spPr>
        <p:txBody>
          <a:bodyPr rtlCol="0" anchor="ctr"/>
          <a:lstStyle/>
          <a:p>
            <a:pPr algn="ctr">
              <a:defRPr/>
            </a:pPr>
            <a:endParaRPr lang="en-US" kern="0" dirty="0">
              <a:solidFill>
                <a:srgbClr val="595959"/>
              </a:solidFill>
            </a:endParaRPr>
          </a:p>
        </p:txBody>
      </p:sp>
      <p:sp>
        <p:nvSpPr>
          <p:cNvPr id="26" name="Chevron 25"/>
          <p:cNvSpPr/>
          <p:nvPr/>
        </p:nvSpPr>
        <p:spPr>
          <a:xfrm>
            <a:off x="6679751" y="2626092"/>
            <a:ext cx="321945" cy="872663"/>
          </a:xfrm>
          <a:prstGeom prst="chevron">
            <a:avLst>
              <a:gd name="adj" fmla="val 76815"/>
            </a:avLst>
          </a:prstGeom>
          <a:solidFill>
            <a:srgbClr val="FFFFFF">
              <a:alpha val="59000"/>
            </a:srgbClr>
          </a:solidFill>
          <a:ln w="25400" cap="flat" cmpd="sng" algn="ctr">
            <a:noFill/>
            <a:prstDash val="solid"/>
          </a:ln>
          <a:effectLst/>
        </p:spPr>
        <p:txBody>
          <a:bodyPr rtlCol="0" anchor="ctr"/>
          <a:lstStyle/>
          <a:p>
            <a:pPr algn="ctr">
              <a:defRPr/>
            </a:pPr>
            <a:endParaRPr lang="en-US" kern="0" dirty="0">
              <a:solidFill>
                <a:srgbClr val="595959"/>
              </a:solidFill>
            </a:endParaRPr>
          </a:p>
        </p:txBody>
      </p:sp>
      <p:cxnSp>
        <p:nvCxnSpPr>
          <p:cNvPr id="30" name="Straight Connector 29"/>
          <p:cNvCxnSpPr/>
          <p:nvPr/>
        </p:nvCxnSpPr>
        <p:spPr>
          <a:xfrm flipH="1">
            <a:off x="6599268" y="1018301"/>
            <a:ext cx="160973" cy="536928"/>
          </a:xfrm>
          <a:prstGeom prst="line">
            <a:avLst/>
          </a:prstGeom>
          <a:noFill/>
          <a:ln w="38100" cap="flat" cmpd="sng" algn="ctr">
            <a:solidFill>
              <a:srgbClr val="595959"/>
            </a:solidFill>
            <a:prstDash val="solid"/>
          </a:ln>
          <a:effectLst>
            <a:outerShdw blurRad="40000" dist="23000" dir="5400000" rotWithShape="0">
              <a:srgbClr val="000000">
                <a:alpha val="35000"/>
              </a:srgbClr>
            </a:outerShdw>
          </a:effectLst>
        </p:spPr>
      </p:cxnSp>
      <p:pic>
        <p:nvPicPr>
          <p:cNvPr id="31" name="Picture 2" descr="http://www.mplx.com/images/mplx/mplxLogo.png"/>
          <p:cNvPicPr>
            <a:picLocks noChangeAspect="1" noChangeArrowheads="1"/>
          </p:cNvPicPr>
          <p:nvPr/>
        </p:nvPicPr>
        <p:blipFill rotWithShape="1">
          <a:blip r:embed="rId8">
            <a:extLst>
              <a:ext uri="{28A0092B-C50C-407E-A947-70E740481C1C}">
                <a14:useLocalDpi xmlns:a14="http://schemas.microsoft.com/office/drawing/2010/main" val="0"/>
              </a:ext>
            </a:extLst>
          </a:blip>
          <a:srcRect r="53227"/>
          <a:stretch/>
        </p:blipFill>
        <p:spPr bwMode="auto">
          <a:xfrm>
            <a:off x="6791172" y="1179541"/>
            <a:ext cx="933346" cy="32385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7749539" y="1156800"/>
            <a:ext cx="1371600" cy="369332"/>
          </a:xfrm>
          <a:prstGeom prst="rect">
            <a:avLst/>
          </a:prstGeom>
          <a:noFill/>
        </p:spPr>
        <p:txBody>
          <a:bodyPr wrap="square" rtlCol="0">
            <a:spAutoFit/>
          </a:bodyPr>
          <a:lstStyle/>
          <a:p>
            <a:pPr>
              <a:defRPr/>
            </a:pPr>
            <a:r>
              <a:rPr lang="en-US" b="1" kern="0" dirty="0">
                <a:solidFill>
                  <a:srgbClr val="595959"/>
                </a:solidFill>
              </a:rPr>
              <a:t>50/50 JV</a:t>
            </a:r>
          </a:p>
        </p:txBody>
      </p:sp>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23726" y="981711"/>
            <a:ext cx="1438272" cy="624862"/>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3509" y="999503"/>
            <a:ext cx="1438272" cy="624862"/>
          </a:xfrm>
          <a:prstGeom prst="rect">
            <a:avLst/>
          </a:prstGeom>
        </p:spPr>
      </p:pic>
      <p:pic>
        <p:nvPicPr>
          <p:cNvPr id="35" name="Picture 34"/>
          <p:cNvPicPr>
            <a:picLocks noChangeAspect="1"/>
          </p:cNvPicPr>
          <p:nvPr/>
        </p:nvPicPr>
        <p:blipFill rotWithShape="1">
          <a:blip r:embed="rId10" cstate="print">
            <a:extLst>
              <a:ext uri="{28A0092B-C50C-407E-A947-70E740481C1C}">
                <a14:useLocalDpi xmlns:a14="http://schemas.microsoft.com/office/drawing/2010/main" val="0"/>
              </a:ext>
            </a:extLst>
          </a:blip>
          <a:srcRect l="27016" t="31739" r="23371" b="16885"/>
          <a:stretch/>
        </p:blipFill>
        <p:spPr>
          <a:xfrm>
            <a:off x="2246470" y="4599766"/>
            <a:ext cx="2070876" cy="1896169"/>
          </a:xfrm>
          <a:prstGeom prst="ellipse">
            <a:avLst/>
          </a:prstGeom>
          <a:ln w="63500" cap="rnd">
            <a:solidFill>
              <a:srgbClr val="1F497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6" name="Parallelogram 35"/>
          <p:cNvSpPr/>
          <p:nvPr/>
        </p:nvSpPr>
        <p:spPr>
          <a:xfrm>
            <a:off x="2242917" y="4062098"/>
            <a:ext cx="2164876" cy="625065"/>
          </a:xfrm>
          <a:prstGeom prst="parallelogram">
            <a:avLst/>
          </a:prstGeom>
          <a:solidFill>
            <a:srgbClr val="1F497D"/>
          </a:solidFill>
          <a:ln w="9525" cap="flat" cmpd="sng" algn="ctr">
            <a:solidFill>
              <a:srgbClr val="4596B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1650" b="1" kern="0" dirty="0">
                <a:solidFill>
                  <a:srgbClr val="FFFFFF"/>
                </a:solidFill>
              </a:rPr>
              <a:t>Water Delivery &amp; Blending</a:t>
            </a:r>
          </a:p>
        </p:txBody>
      </p:sp>
    </p:spTree>
    <p:extLst>
      <p:ext uri="{BB962C8B-B14F-4D97-AF65-F5344CB8AC3E}">
        <p14:creationId xmlns:p14="http://schemas.microsoft.com/office/powerpoint/2010/main" val="418164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10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57670" y="943727"/>
            <a:ext cx="5424670" cy="5478568"/>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a:ea typeface="Cambria" panose="02040503050406030204" pitchFamily="18" charset="0"/>
                <a:cs typeface="Calibri" panose="020F0502020204030204" pitchFamily="34" charset="0"/>
              </a:rPr>
              <a:t>Antero Resources Snapshot</a:t>
            </a:r>
          </a:p>
        </p:txBody>
      </p:sp>
      <p:sp>
        <p:nvSpPr>
          <p:cNvPr id="13" name="Rounded Rectangle 12"/>
          <p:cNvSpPr/>
          <p:nvPr/>
        </p:nvSpPr>
        <p:spPr>
          <a:xfrm>
            <a:off x="914400" y="1810114"/>
            <a:ext cx="2638495" cy="873125"/>
          </a:xfrm>
          <a:prstGeom prst="roundRect">
            <a:avLst/>
          </a:prstGeom>
          <a:noFill/>
          <a:ln w="25400" cap="flat" cmpd="sng" algn="ctr">
            <a:noFill/>
            <a:prstDash val="solid"/>
          </a:ln>
          <a:effectLst/>
        </p:spPr>
        <p:txBody>
          <a:bodyPr rtlCol="0" anchor="t"/>
          <a:lstStyle/>
          <a:p>
            <a:pPr algn="ctr">
              <a:defRPr/>
            </a:pPr>
            <a:r>
              <a:rPr lang="en-US" sz="2800" b="1" kern="0" dirty="0">
                <a:solidFill>
                  <a:srgbClr val="156048"/>
                </a:solidFill>
                <a:latin typeface="Cambria" panose="02040503050406030204" pitchFamily="18" charset="0"/>
              </a:rPr>
              <a:t>5th Largest</a:t>
            </a:r>
          </a:p>
          <a:p>
            <a:pPr algn="ctr">
              <a:defRPr/>
            </a:pPr>
            <a:r>
              <a:rPr lang="en-US" sz="1200" b="1" kern="0" dirty="0">
                <a:solidFill>
                  <a:srgbClr val="5F6062"/>
                </a:solidFill>
                <a:latin typeface="Cambria" panose="02040503050406030204" pitchFamily="18" charset="0"/>
              </a:rPr>
              <a:t>U.S. GAS PRODUCER </a:t>
            </a:r>
            <a:r>
              <a:rPr lang="en-US" sz="1200" b="1" kern="0" baseline="30000" dirty="0">
                <a:solidFill>
                  <a:srgbClr val="5F6062"/>
                </a:solidFill>
                <a:latin typeface="Cambria" panose="02040503050406030204" pitchFamily="18" charset="0"/>
              </a:rPr>
              <a:t>(2)</a:t>
            </a:r>
          </a:p>
        </p:txBody>
      </p:sp>
      <p:sp>
        <p:nvSpPr>
          <p:cNvPr id="14" name="Rounded Rectangle 13"/>
          <p:cNvSpPr/>
          <p:nvPr/>
        </p:nvSpPr>
        <p:spPr>
          <a:xfrm>
            <a:off x="674614" y="4696803"/>
            <a:ext cx="3075514" cy="815649"/>
          </a:xfrm>
          <a:prstGeom prst="roundRect">
            <a:avLst/>
          </a:prstGeom>
          <a:noFill/>
          <a:ln w="25400" cap="flat" cmpd="sng" algn="ctr">
            <a:noFill/>
            <a:prstDash val="solid"/>
          </a:ln>
          <a:effectLst/>
        </p:spPr>
        <p:txBody>
          <a:bodyPr rtlCol="0" anchor="t"/>
          <a:lstStyle/>
          <a:p>
            <a:pPr algn="ctr">
              <a:defRPr/>
            </a:pPr>
            <a:r>
              <a:rPr lang="en-US" sz="2500" b="1" kern="0" dirty="0">
                <a:solidFill>
                  <a:srgbClr val="156048"/>
                </a:solidFill>
                <a:latin typeface="Cambria" panose="02040503050406030204" pitchFamily="18" charset="0"/>
              </a:rPr>
              <a:t>$900 MM+ </a:t>
            </a:r>
          </a:p>
          <a:p>
            <a:pPr algn="ctr">
              <a:defRPr/>
            </a:pPr>
            <a:r>
              <a:rPr lang="en-US" sz="1200" b="1" kern="0" dirty="0">
                <a:solidFill>
                  <a:srgbClr val="5F6062"/>
                </a:solidFill>
                <a:latin typeface="Cambria" panose="02040503050406030204" pitchFamily="18" charset="0"/>
              </a:rPr>
              <a:t>Forecast Free Cash Flow in 2021 </a:t>
            </a:r>
            <a:r>
              <a:rPr lang="en-US" sz="1200" b="1" kern="0" baseline="30000" dirty="0">
                <a:solidFill>
                  <a:srgbClr val="5F6062"/>
                </a:solidFill>
                <a:latin typeface="Cambria" panose="02040503050406030204" pitchFamily="18" charset="0"/>
              </a:rPr>
              <a:t>(4)</a:t>
            </a:r>
          </a:p>
          <a:p>
            <a:pPr algn="ctr">
              <a:defRPr/>
            </a:pPr>
            <a:endParaRPr lang="en-US" sz="1200" b="1" kern="0" baseline="30000" dirty="0">
              <a:solidFill>
                <a:srgbClr val="5F6062"/>
              </a:solidFill>
              <a:latin typeface="Cambria" panose="02040503050406030204" pitchFamily="18" charset="0"/>
            </a:endParaRPr>
          </a:p>
          <a:p>
            <a:pPr algn="ctr">
              <a:defRPr/>
            </a:pPr>
            <a:r>
              <a:rPr lang="en-US" sz="1200" b="1" kern="0" baseline="30000" dirty="0">
                <a:solidFill>
                  <a:srgbClr val="FFFFFF"/>
                </a:solidFill>
                <a:latin typeface="Cambria" panose="02040503050406030204" pitchFamily="18" charset="0"/>
              </a:rPr>
              <a:t> )</a:t>
            </a:r>
            <a:endParaRPr lang="en-US" sz="1200" b="1" kern="0" dirty="0">
              <a:solidFill>
                <a:srgbClr val="FFFFFF"/>
              </a:solidFill>
              <a:latin typeface="Cambria" panose="02040503050406030204" pitchFamily="18" charset="0"/>
            </a:endParaRPr>
          </a:p>
        </p:txBody>
      </p:sp>
      <p:sp>
        <p:nvSpPr>
          <p:cNvPr id="15" name="Rounded Rectangle 14"/>
          <p:cNvSpPr/>
          <p:nvPr/>
        </p:nvSpPr>
        <p:spPr>
          <a:xfrm>
            <a:off x="1115786" y="1138990"/>
            <a:ext cx="2148669" cy="1066800"/>
          </a:xfrm>
          <a:prstGeom prst="roundRect">
            <a:avLst/>
          </a:prstGeom>
          <a:noFill/>
          <a:ln w="25400" cap="flat" cmpd="sng" algn="ctr">
            <a:noFill/>
            <a:prstDash val="solid"/>
          </a:ln>
          <a:effectLst/>
        </p:spPr>
        <p:txBody>
          <a:bodyPr rtlCol="0" anchor="t"/>
          <a:lstStyle/>
          <a:p>
            <a:pPr algn="ctr">
              <a:defRPr/>
            </a:pPr>
            <a:r>
              <a:rPr lang="en-US" sz="2800" b="1" kern="0" dirty="0">
                <a:solidFill>
                  <a:srgbClr val="156048"/>
                </a:solidFill>
                <a:latin typeface="Cambria" panose="02040503050406030204" pitchFamily="18" charset="0"/>
              </a:rPr>
              <a:t>$8.7 B</a:t>
            </a:r>
          </a:p>
          <a:p>
            <a:pPr algn="ctr">
              <a:defRPr/>
            </a:pPr>
            <a:r>
              <a:rPr lang="en-US" sz="1200" b="1" kern="0" dirty="0">
                <a:solidFill>
                  <a:srgbClr val="5F6062"/>
                </a:solidFill>
                <a:latin typeface="Cambria" panose="02040503050406030204" pitchFamily="18" charset="0"/>
              </a:rPr>
              <a:t>ENTERPRISE VALUE </a:t>
            </a:r>
            <a:r>
              <a:rPr lang="en-US" sz="1200" b="1" kern="0" baseline="30000" dirty="0">
                <a:solidFill>
                  <a:srgbClr val="5F6062"/>
                </a:solidFill>
                <a:latin typeface="Cambria" panose="02040503050406030204" pitchFamily="18" charset="0"/>
              </a:rPr>
              <a:t>(1)</a:t>
            </a:r>
          </a:p>
        </p:txBody>
      </p:sp>
      <p:sp>
        <p:nvSpPr>
          <p:cNvPr id="16" name="Rounded Rectangle 15"/>
          <p:cNvSpPr/>
          <p:nvPr/>
        </p:nvSpPr>
        <p:spPr>
          <a:xfrm>
            <a:off x="1071885" y="463728"/>
            <a:ext cx="2236471" cy="773919"/>
          </a:xfrm>
          <a:prstGeom prst="roundRect">
            <a:avLst/>
          </a:prstGeom>
          <a:noFill/>
          <a:ln w="25400" cap="flat" cmpd="sng" algn="ctr">
            <a:noFill/>
            <a:prstDash val="solid"/>
          </a:ln>
          <a:effectLst/>
        </p:spPr>
        <p:txBody>
          <a:bodyPr rtlCol="0" anchor="t"/>
          <a:lstStyle/>
          <a:p>
            <a:pPr algn="ctr">
              <a:defRPr/>
            </a:pPr>
            <a:r>
              <a:rPr lang="en-US" sz="2800" b="1" kern="0" dirty="0">
                <a:solidFill>
                  <a:srgbClr val="156048"/>
                </a:solidFill>
                <a:latin typeface="Cambria" panose="02040503050406030204" pitchFamily="18" charset="0"/>
              </a:rPr>
              <a:t>Denver, CO</a:t>
            </a:r>
          </a:p>
          <a:p>
            <a:pPr algn="ctr">
              <a:defRPr/>
            </a:pPr>
            <a:r>
              <a:rPr lang="en-US" sz="1200" b="1" kern="0" dirty="0">
                <a:solidFill>
                  <a:srgbClr val="5F6062"/>
                </a:solidFill>
                <a:latin typeface="Cambria" panose="02040503050406030204" pitchFamily="18" charset="0"/>
              </a:rPr>
              <a:t>HEADQUARTERS</a:t>
            </a:r>
          </a:p>
        </p:txBody>
      </p:sp>
      <p:sp>
        <p:nvSpPr>
          <p:cNvPr id="21" name="Oval 20"/>
          <p:cNvSpPr/>
          <p:nvPr/>
        </p:nvSpPr>
        <p:spPr>
          <a:xfrm>
            <a:off x="242889" y="528498"/>
            <a:ext cx="640080" cy="6400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DAC2A0"/>
              </a:solidFill>
            </a:endParaRPr>
          </a:p>
        </p:txBody>
      </p:sp>
      <p:pic>
        <p:nvPicPr>
          <p:cNvPr id="22" name="Picture 2" descr="Image result for google map location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453" y="597913"/>
            <a:ext cx="326952" cy="50125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a:off x="251515" y="1209140"/>
            <a:ext cx="640080" cy="6400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DAC2A0"/>
              </a:solidFill>
            </a:endParaRPr>
          </a:p>
        </p:txBody>
      </p:sp>
      <p:sp>
        <p:nvSpPr>
          <p:cNvPr id="24" name="Oval 23"/>
          <p:cNvSpPr/>
          <p:nvPr/>
        </p:nvSpPr>
        <p:spPr>
          <a:xfrm>
            <a:off x="242889" y="4729383"/>
            <a:ext cx="640080" cy="64008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DAC2A0"/>
              </a:solidFill>
            </a:endParaRPr>
          </a:p>
        </p:txBody>
      </p:sp>
      <p:sp>
        <p:nvSpPr>
          <p:cNvPr id="26" name="Oval 25"/>
          <p:cNvSpPr/>
          <p:nvPr/>
        </p:nvSpPr>
        <p:spPr>
          <a:xfrm>
            <a:off x="242889" y="3298869"/>
            <a:ext cx="640080" cy="6400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DAC2A0"/>
              </a:solidFill>
            </a:endParaRPr>
          </a:p>
        </p:txBody>
      </p:sp>
      <p:sp>
        <p:nvSpPr>
          <p:cNvPr id="27" name="Oval 26"/>
          <p:cNvSpPr/>
          <p:nvPr/>
        </p:nvSpPr>
        <p:spPr>
          <a:xfrm>
            <a:off x="242889" y="1900371"/>
            <a:ext cx="640080" cy="6400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DAC2A0"/>
              </a:solidFill>
            </a:endParaRPr>
          </a:p>
        </p:txBody>
      </p:sp>
      <p:pic>
        <p:nvPicPr>
          <p:cNvPr id="35" name="Picture 4" descr="C:\Users\jagnew\AppData\Local\Microsoft\Windows\INetCache\IE\J45J1KTN\finance-634901_640[1].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8129" y="4732455"/>
            <a:ext cx="609600" cy="6096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6" name="Rounded Rectangle 35"/>
          <p:cNvSpPr/>
          <p:nvPr/>
        </p:nvSpPr>
        <p:spPr>
          <a:xfrm>
            <a:off x="846395" y="3130559"/>
            <a:ext cx="2818952" cy="873125"/>
          </a:xfrm>
          <a:prstGeom prst="roundRect">
            <a:avLst/>
          </a:prstGeom>
          <a:noFill/>
          <a:ln w="25400" cap="flat" cmpd="sng" algn="ctr">
            <a:noFill/>
            <a:prstDash val="solid"/>
          </a:ln>
          <a:effectLst/>
        </p:spPr>
        <p:txBody>
          <a:bodyPr rtlCol="0" anchor="t"/>
          <a:lstStyle/>
          <a:p>
            <a:pPr algn="ctr">
              <a:defRPr/>
            </a:pPr>
            <a:r>
              <a:rPr lang="en-US" sz="2800" b="1" kern="0" dirty="0">
                <a:solidFill>
                  <a:srgbClr val="156048"/>
                </a:solidFill>
                <a:latin typeface="Cambria" panose="02040503050406030204" pitchFamily="18" charset="0"/>
              </a:rPr>
              <a:t>Own 38% </a:t>
            </a:r>
          </a:p>
          <a:p>
            <a:pPr algn="ctr">
              <a:defRPr/>
            </a:pPr>
            <a:r>
              <a:rPr lang="en-US" sz="1200" b="1" kern="0" dirty="0">
                <a:solidFill>
                  <a:srgbClr val="5F6062"/>
                </a:solidFill>
                <a:latin typeface="Cambria" panose="02040503050406030204" pitchFamily="18" charset="0"/>
              </a:rPr>
              <a:t>OF CORE LIQUIDS-RICH UNDRILLED LOCATIONS IN APPALACHIA</a:t>
            </a:r>
            <a:r>
              <a:rPr lang="en-US" sz="1200" b="1" kern="0" baseline="30000" dirty="0">
                <a:solidFill>
                  <a:srgbClr val="5F6062"/>
                </a:solidFill>
                <a:latin typeface="Cambria" panose="02040503050406030204" pitchFamily="18" charset="0"/>
              </a:rPr>
              <a:t>(3)</a:t>
            </a:r>
            <a:endParaRPr lang="en-US" sz="1200" b="1" kern="0" baseline="30000" dirty="0">
              <a:solidFill>
                <a:srgbClr val="FFFFFF"/>
              </a:solidFill>
              <a:latin typeface="Cambria" panose="02040503050406030204" pitchFamily="18" charset="0"/>
            </a:endParaRPr>
          </a:p>
        </p:txBody>
      </p:sp>
      <p:pic>
        <p:nvPicPr>
          <p:cNvPr id="33" name="Picture 3" descr="C:\Users\jagnew\AppData\Local\Microsoft\Windows\INetCache\IE\IREE5N0D\flame-42424_960_720[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1816" y="1919707"/>
            <a:ext cx="443117" cy="5758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agnew\AppData\Local\Microsoft\Windows\INetCache\IE\BA96YFDX\gas-158631_960_720[1].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1833" y="3346180"/>
            <a:ext cx="357432" cy="507596"/>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p:cNvSpPr/>
          <p:nvPr/>
        </p:nvSpPr>
        <p:spPr>
          <a:xfrm>
            <a:off x="241125" y="2598638"/>
            <a:ext cx="640080" cy="6400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DAC2A0"/>
              </a:solidFill>
            </a:endParaRPr>
          </a:p>
        </p:txBody>
      </p:sp>
      <p:sp>
        <p:nvSpPr>
          <p:cNvPr id="38" name="Rounded Rectangle 37"/>
          <p:cNvSpPr/>
          <p:nvPr/>
        </p:nvSpPr>
        <p:spPr>
          <a:xfrm>
            <a:off x="905347" y="2494480"/>
            <a:ext cx="2638495" cy="873125"/>
          </a:xfrm>
          <a:prstGeom prst="roundRect">
            <a:avLst/>
          </a:prstGeom>
          <a:noFill/>
          <a:ln w="25400" cap="flat" cmpd="sng" algn="ctr">
            <a:noFill/>
            <a:prstDash val="solid"/>
          </a:ln>
          <a:effectLst/>
        </p:spPr>
        <p:txBody>
          <a:bodyPr rtlCol="0" anchor="t"/>
          <a:lstStyle/>
          <a:p>
            <a:pPr algn="ctr">
              <a:defRPr/>
            </a:pPr>
            <a:r>
              <a:rPr lang="en-US" sz="2800" b="1" kern="0" dirty="0">
                <a:solidFill>
                  <a:srgbClr val="156048"/>
                </a:solidFill>
                <a:latin typeface="Cambria" panose="02040503050406030204" pitchFamily="18" charset="0"/>
              </a:rPr>
              <a:t>2</a:t>
            </a:r>
            <a:r>
              <a:rPr lang="en-US" sz="2800" b="1" kern="0" baseline="30000" dirty="0">
                <a:solidFill>
                  <a:srgbClr val="156048"/>
                </a:solidFill>
                <a:latin typeface="Cambria" panose="02040503050406030204" pitchFamily="18" charset="0"/>
              </a:rPr>
              <a:t>nd</a:t>
            </a:r>
            <a:r>
              <a:rPr lang="en-US" sz="2800" b="1" kern="0" dirty="0">
                <a:solidFill>
                  <a:srgbClr val="156048"/>
                </a:solidFill>
                <a:latin typeface="Cambria" panose="02040503050406030204" pitchFamily="18" charset="0"/>
              </a:rPr>
              <a:t> Largest</a:t>
            </a:r>
          </a:p>
          <a:p>
            <a:pPr algn="ctr">
              <a:defRPr/>
            </a:pPr>
            <a:r>
              <a:rPr lang="en-US" sz="1200" b="1" kern="0" dirty="0">
                <a:solidFill>
                  <a:srgbClr val="5F6062"/>
                </a:solidFill>
                <a:latin typeface="Cambria" panose="02040503050406030204" pitchFamily="18" charset="0"/>
              </a:rPr>
              <a:t>U.S. NGL PRODUCER </a:t>
            </a:r>
            <a:r>
              <a:rPr lang="en-US" sz="1200" b="1" kern="0" baseline="30000" dirty="0">
                <a:solidFill>
                  <a:srgbClr val="5F6062"/>
                </a:solidFill>
                <a:latin typeface="Cambria" panose="02040503050406030204" pitchFamily="18" charset="0"/>
              </a:rPr>
              <a:t>(2)</a:t>
            </a:r>
          </a:p>
        </p:txBody>
      </p:sp>
      <p:pic>
        <p:nvPicPr>
          <p:cNvPr id="2051" name="Picture 3" descr="C:\Users\jagnew\AppData\Local\Microsoft\Windows\INetCache\IE\K2KFVV2Z\image-150nw-417264526[1].jpg"/>
          <p:cNvPicPr>
            <a:picLocks noChangeAspect="1" noChangeArrowheads="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10781" t="9713" r="23551" b="11888"/>
          <a:stretch/>
        </p:blipFill>
        <p:spPr bwMode="auto">
          <a:xfrm>
            <a:off x="352299" y="2696466"/>
            <a:ext cx="421260" cy="45173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51709" y="6383866"/>
            <a:ext cx="9134049" cy="738664"/>
          </a:xfrm>
          <a:prstGeom prst="rect">
            <a:avLst/>
          </a:prstGeom>
          <a:noFill/>
        </p:spPr>
        <p:txBody>
          <a:bodyPr wrap="square" rtlCol="0">
            <a:spAutoFit/>
          </a:bodyPr>
          <a:lstStyle/>
          <a:p>
            <a:pPr marL="228600" indent="-228600">
              <a:buFontTx/>
              <a:buAutoNum type="arabicParenR"/>
              <a:defRPr/>
            </a:pPr>
            <a:r>
              <a:rPr lang="en-US" sz="700" i="1" dirty="0">
                <a:solidFill>
                  <a:srgbClr val="5F6062"/>
                </a:solidFill>
              </a:rPr>
              <a:t>AR share price as of 2/4/2022 and indebtedness as of 9/30/2021</a:t>
            </a:r>
            <a:r>
              <a:rPr lang="en-US" sz="700" i="1" dirty="0">
                <a:solidFill>
                  <a:srgbClr val="5F6062"/>
                </a:solidFill>
                <a:cs typeface="Arial" charset="0"/>
              </a:rPr>
              <a:t>.</a:t>
            </a:r>
            <a:endParaRPr lang="en-US" sz="700" i="1" dirty="0">
              <a:solidFill>
                <a:srgbClr val="5F6062"/>
              </a:solidFill>
            </a:endParaRPr>
          </a:p>
          <a:p>
            <a:pPr marL="228600" indent="-228600">
              <a:buFontTx/>
              <a:buAutoNum type="arabicParenR"/>
              <a:defRPr/>
            </a:pPr>
            <a:r>
              <a:rPr lang="en-US" sz="700" i="1" dirty="0">
                <a:solidFill>
                  <a:srgbClr val="5F6062"/>
                </a:solidFill>
              </a:rPr>
              <a:t>Natural gas and NGL rankings based on 3Q21 reported production.</a:t>
            </a:r>
          </a:p>
          <a:p>
            <a:pPr marL="228600" indent="-228600">
              <a:buFontTx/>
              <a:buAutoNum type="arabicParenR"/>
              <a:defRPr/>
            </a:pPr>
            <a:r>
              <a:rPr lang="en-US" sz="700" i="1" dirty="0">
                <a:solidFill>
                  <a:srgbClr val="5F6062"/>
                </a:solidFill>
              </a:rPr>
              <a:t>AR drilling inventory as of 12/31/2020.  Industry location count based on Antero technical analysis of undeveloped acreage in the core of the Marcellus and Ohio Utica Shales.</a:t>
            </a:r>
          </a:p>
          <a:p>
            <a:pPr marL="228600" indent="-228600">
              <a:buFontTx/>
              <a:buAutoNum type="arabicParenR"/>
              <a:defRPr/>
            </a:pPr>
            <a:r>
              <a:rPr lang="en-US" sz="700" i="1" dirty="0">
                <a:solidFill>
                  <a:srgbClr val="5F6062"/>
                </a:solidFill>
                <a:cs typeface="Arial" charset="0"/>
              </a:rPr>
              <a:t>Free Cash Flow is a Non-GAAP metric.  </a:t>
            </a:r>
            <a:r>
              <a:rPr lang="en-US" sz="700" i="1" dirty="0">
                <a:solidFill>
                  <a:srgbClr val="5F6062"/>
                </a:solidFill>
              </a:rPr>
              <a:t>Please see appendix for additional disclosures, definitions, and assumptions.</a:t>
            </a:r>
          </a:p>
          <a:p>
            <a:pPr marL="228600" indent="-228600">
              <a:buFontTx/>
              <a:buAutoNum type="arabicParenR"/>
              <a:defRPr/>
            </a:pPr>
            <a:endParaRPr lang="en-US" sz="700" i="1" dirty="0">
              <a:solidFill>
                <a:srgbClr val="5F6062"/>
              </a:solidFill>
            </a:endParaRPr>
          </a:p>
          <a:p>
            <a:pPr marL="228600" indent="-228600">
              <a:buFontTx/>
              <a:buAutoNum type="arabicParenR"/>
              <a:defRPr/>
            </a:pPr>
            <a:endParaRPr lang="en-US" sz="700" i="1" dirty="0">
              <a:solidFill>
                <a:srgbClr val="5F6062"/>
              </a:solidFill>
            </a:endParaRPr>
          </a:p>
        </p:txBody>
      </p:sp>
      <p:sp>
        <p:nvSpPr>
          <p:cNvPr id="4" name="Slide Number Placeholder 3"/>
          <p:cNvSpPr>
            <a:spLocks noGrp="1"/>
          </p:cNvSpPr>
          <p:nvPr>
            <p:ph type="sldNum" sz="quarter" idx="12"/>
          </p:nvPr>
        </p:nvSpPr>
        <p:spPr>
          <a:xfrm>
            <a:off x="7010400" y="6603522"/>
            <a:ext cx="2133600" cy="228600"/>
          </a:xfrm>
        </p:spPr>
        <p:txBody>
          <a:bodyPr/>
          <a:lstStyle/>
          <a:p>
            <a:pPr defTabSz="901584">
              <a:defRPr/>
            </a:pPr>
            <a:fld id="{8ED25900-9283-420C-99A2-720FB5D4B1D3}" type="slidenum">
              <a:rPr lang="en-US" sz="1600" b="1" smtClean="0">
                <a:solidFill>
                  <a:srgbClr val="5F6062"/>
                </a:solidFill>
              </a:rPr>
              <a:pPr defTabSz="901584">
                <a:defRPr/>
              </a:pPr>
              <a:t>4</a:t>
            </a:fld>
            <a:endParaRPr lang="en-US" sz="1600" b="1" dirty="0">
              <a:solidFill>
                <a:srgbClr val="5F6062"/>
              </a:solidFill>
            </a:endParaRPr>
          </a:p>
        </p:txBody>
      </p:sp>
      <p:sp>
        <p:nvSpPr>
          <p:cNvPr id="121" name="Rounded Rectangle 120"/>
          <p:cNvSpPr/>
          <p:nvPr/>
        </p:nvSpPr>
        <p:spPr>
          <a:xfrm>
            <a:off x="880397" y="3876140"/>
            <a:ext cx="2638495" cy="873125"/>
          </a:xfrm>
          <a:prstGeom prst="roundRect">
            <a:avLst/>
          </a:prstGeom>
          <a:noFill/>
          <a:ln w="25400" cap="flat" cmpd="sng" algn="ctr">
            <a:noFill/>
            <a:prstDash val="solid"/>
          </a:ln>
          <a:effectLst/>
        </p:spPr>
        <p:txBody>
          <a:bodyPr rtlCol="0" anchor="t"/>
          <a:lstStyle/>
          <a:p>
            <a:pPr algn="ctr">
              <a:defRPr/>
            </a:pPr>
            <a:r>
              <a:rPr lang="en-US" sz="2800" b="1" kern="0" dirty="0">
                <a:solidFill>
                  <a:srgbClr val="156048"/>
                </a:solidFill>
                <a:latin typeface="Cambria" panose="02040503050406030204" pitchFamily="18" charset="0"/>
              </a:rPr>
              <a:t>~950</a:t>
            </a:r>
          </a:p>
          <a:p>
            <a:pPr algn="ctr">
              <a:defRPr/>
            </a:pPr>
            <a:r>
              <a:rPr lang="en-US" sz="1180" b="1" kern="0" dirty="0">
                <a:solidFill>
                  <a:srgbClr val="5F6062"/>
                </a:solidFill>
                <a:latin typeface="Cambria" panose="02040503050406030204" pitchFamily="18" charset="0"/>
              </a:rPr>
              <a:t>ADDITIONAL DRY GAS LOCATIONS IN DRILLING INVENTORY </a:t>
            </a:r>
            <a:r>
              <a:rPr lang="en-US" sz="1180" b="1" kern="0" baseline="30000" dirty="0">
                <a:solidFill>
                  <a:srgbClr val="5F6062"/>
                </a:solidFill>
                <a:latin typeface="Cambria" panose="02040503050406030204" pitchFamily="18" charset="0"/>
              </a:rPr>
              <a:t>(3)</a:t>
            </a:r>
          </a:p>
        </p:txBody>
      </p:sp>
      <p:sp>
        <p:nvSpPr>
          <p:cNvPr id="122" name="Oval 121"/>
          <p:cNvSpPr/>
          <p:nvPr/>
        </p:nvSpPr>
        <p:spPr>
          <a:xfrm>
            <a:off x="242889" y="4009527"/>
            <a:ext cx="640080" cy="6400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DAC2A0"/>
              </a:solidFill>
            </a:endParaRPr>
          </a:p>
        </p:txBody>
      </p:sp>
      <p:pic>
        <p:nvPicPr>
          <p:cNvPr id="123" name="Picture 3" descr="C:\Users\jagnew\AppData\Local\Microsoft\Windows\INetCache\IE\IREE5N0D\flame-42424_960_720[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1816" y="4028863"/>
            <a:ext cx="443117" cy="575892"/>
          </a:xfrm>
          <a:prstGeom prst="rect">
            <a:avLst/>
          </a:prstGeom>
          <a:noFill/>
          <a:extLst>
            <a:ext uri="{909E8E84-426E-40DD-AFC4-6F175D3DCCD1}">
              <a14:hiddenFill xmlns:a14="http://schemas.microsoft.com/office/drawing/2010/main">
                <a:solidFill>
                  <a:srgbClr val="FFFFFF"/>
                </a:solidFill>
              </a14:hiddenFill>
            </a:ext>
          </a:extLst>
        </p:spPr>
      </p:pic>
      <p:sp>
        <p:nvSpPr>
          <p:cNvPr id="124" name="Rounded Rectangle 123"/>
          <p:cNvSpPr/>
          <p:nvPr/>
        </p:nvSpPr>
        <p:spPr>
          <a:xfrm>
            <a:off x="844780" y="5400212"/>
            <a:ext cx="2963672" cy="815649"/>
          </a:xfrm>
          <a:prstGeom prst="roundRect">
            <a:avLst/>
          </a:prstGeom>
          <a:noFill/>
          <a:ln w="25400" cap="flat" cmpd="sng" algn="ctr">
            <a:noFill/>
            <a:prstDash val="solid"/>
          </a:ln>
          <a:effectLst/>
        </p:spPr>
        <p:txBody>
          <a:bodyPr rtlCol="0" anchor="t"/>
          <a:lstStyle/>
          <a:p>
            <a:pPr algn="ctr">
              <a:defRPr/>
            </a:pPr>
            <a:r>
              <a:rPr lang="en-US" sz="2800" b="1" kern="0" dirty="0">
                <a:solidFill>
                  <a:srgbClr val="156048"/>
                </a:solidFill>
                <a:latin typeface="Cambria" panose="02040503050406030204" pitchFamily="18" charset="0"/>
              </a:rPr>
              <a:t>29% Midstream</a:t>
            </a:r>
          </a:p>
          <a:p>
            <a:pPr algn="ctr">
              <a:defRPr/>
            </a:pPr>
            <a:r>
              <a:rPr lang="en-US" sz="1200" b="1" kern="0" dirty="0">
                <a:solidFill>
                  <a:srgbClr val="5F6062"/>
                </a:solidFill>
                <a:latin typeface="Cambria" panose="02040503050406030204" pitchFamily="18" charset="0"/>
              </a:rPr>
              <a:t>AM VALUE HELD BY AR $1.4 B</a:t>
            </a:r>
            <a:endParaRPr lang="en-US" sz="1200" b="1" kern="0" baseline="30000" dirty="0">
              <a:solidFill>
                <a:srgbClr val="5F6062"/>
              </a:solidFill>
              <a:latin typeface="Cambria" panose="02040503050406030204" pitchFamily="18" charset="0"/>
            </a:endParaRPr>
          </a:p>
        </p:txBody>
      </p:sp>
      <p:sp>
        <p:nvSpPr>
          <p:cNvPr id="125" name="Oval 124"/>
          <p:cNvSpPr/>
          <p:nvPr/>
        </p:nvSpPr>
        <p:spPr>
          <a:xfrm>
            <a:off x="258129" y="5470304"/>
            <a:ext cx="640080" cy="6400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DAC2A0"/>
              </a:solidFill>
            </a:endParaRPr>
          </a:p>
        </p:txBody>
      </p:sp>
      <p:pic>
        <p:nvPicPr>
          <p:cNvPr id="128" name="Picture 1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9605" y="5653859"/>
            <a:ext cx="545104" cy="236823"/>
          </a:xfrm>
          <a:prstGeom prst="rect">
            <a:avLst/>
          </a:prstGeom>
        </p:spPr>
      </p:pic>
      <p:sp>
        <p:nvSpPr>
          <p:cNvPr id="5" name="TextBox 4"/>
          <p:cNvSpPr txBox="1"/>
          <p:nvPr/>
        </p:nvSpPr>
        <p:spPr>
          <a:xfrm>
            <a:off x="76199" y="6113570"/>
            <a:ext cx="3477197" cy="307777"/>
          </a:xfrm>
          <a:prstGeom prst="rect">
            <a:avLst/>
          </a:prstGeom>
          <a:noFill/>
        </p:spPr>
        <p:txBody>
          <a:bodyPr wrap="square" rtlCol="0">
            <a:spAutoFit/>
          </a:bodyPr>
          <a:lstStyle/>
          <a:p>
            <a:pPr>
              <a:defRPr/>
            </a:pPr>
            <a:r>
              <a:rPr lang="en-US" sz="700" i="1" dirty="0">
                <a:solidFill>
                  <a:srgbClr val="5F6062"/>
                </a:solidFill>
              </a:rPr>
              <a:t>Note: Rigs on map as of 2/4/22, per Rig data. AM value based on 2/4/22 share price.</a:t>
            </a:r>
          </a:p>
        </p:txBody>
      </p:sp>
      <p:sp>
        <p:nvSpPr>
          <p:cNvPr id="129" name="Rectangle 128"/>
          <p:cNvSpPr/>
          <p:nvPr/>
        </p:nvSpPr>
        <p:spPr>
          <a:xfrm>
            <a:off x="3657670" y="533400"/>
            <a:ext cx="5424671"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dirty="0">
                <a:solidFill>
                  <a:srgbClr val="FFFFFF"/>
                </a:solidFill>
              </a:rPr>
              <a:t>Antero Resources Acreage Map</a:t>
            </a:r>
          </a:p>
        </p:txBody>
      </p:sp>
      <p:sp>
        <p:nvSpPr>
          <p:cNvPr id="130" name="Rectangle 129"/>
          <p:cNvSpPr/>
          <p:nvPr/>
        </p:nvSpPr>
        <p:spPr>
          <a:xfrm>
            <a:off x="3687779" y="938600"/>
            <a:ext cx="1160252" cy="1103661"/>
          </a:xfrm>
          <a:prstGeom prst="rect">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nvGrpSpPr>
          <p:cNvPr id="131" name="Group 6"/>
          <p:cNvGrpSpPr>
            <a:grpSpLocks noChangeAspect="1"/>
          </p:cNvGrpSpPr>
          <p:nvPr/>
        </p:nvGrpSpPr>
        <p:grpSpPr bwMode="auto">
          <a:xfrm>
            <a:off x="3665347" y="913549"/>
            <a:ext cx="1616076" cy="1131887"/>
            <a:chOff x="3143" y="345"/>
            <a:chExt cx="1018" cy="713"/>
          </a:xfrm>
        </p:grpSpPr>
        <p:sp>
          <p:nvSpPr>
            <p:cNvPr id="132" name="AutoShape 5"/>
            <p:cNvSpPr>
              <a:spLocks noChangeAspect="1" noChangeArrowheads="1" noTextEdit="1"/>
            </p:cNvSpPr>
            <p:nvPr/>
          </p:nvSpPr>
          <p:spPr bwMode="auto">
            <a:xfrm>
              <a:off x="3159" y="361"/>
              <a:ext cx="734"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33" name="Rectangle 7"/>
            <p:cNvSpPr>
              <a:spLocks noChangeArrowheads="1"/>
            </p:cNvSpPr>
            <p:nvPr/>
          </p:nvSpPr>
          <p:spPr bwMode="auto">
            <a:xfrm>
              <a:off x="3149" y="361"/>
              <a:ext cx="1012" cy="695"/>
            </a:xfrm>
            <a:prstGeom prst="rect">
              <a:avLst/>
            </a:prstGeom>
            <a:solidFill>
              <a:srgbClr val="E1E1E1"/>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34" name="Rectangle 8"/>
            <p:cNvSpPr>
              <a:spLocks noChangeArrowheads="1"/>
            </p:cNvSpPr>
            <p:nvPr/>
          </p:nvSpPr>
          <p:spPr bwMode="auto">
            <a:xfrm>
              <a:off x="3300" y="733"/>
              <a:ext cx="60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000" b="1" dirty="0">
                  <a:solidFill>
                    <a:srgbClr val="000000"/>
                  </a:solidFill>
                  <a:latin typeface="Arial"/>
                </a:rPr>
                <a:t>Antero Acreage</a:t>
              </a:r>
              <a:endParaRPr lang="en-US" altLang="en-US" sz="1000" dirty="0">
                <a:solidFill>
                  <a:srgbClr val="FFFFFF"/>
                </a:solidFill>
                <a:latin typeface="Arial"/>
              </a:endParaRPr>
            </a:p>
          </p:txBody>
        </p:sp>
        <p:sp>
          <p:nvSpPr>
            <p:cNvPr id="135" name="Rectangle 9"/>
            <p:cNvSpPr>
              <a:spLocks noChangeArrowheads="1"/>
            </p:cNvSpPr>
            <p:nvPr/>
          </p:nvSpPr>
          <p:spPr bwMode="auto">
            <a:xfrm>
              <a:off x="3297" y="839"/>
              <a:ext cx="72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000" b="1" dirty="0">
                  <a:solidFill>
                    <a:srgbClr val="000000"/>
                  </a:solidFill>
                  <a:latin typeface="Arial"/>
                </a:rPr>
                <a:t>SW Marcellus Core</a:t>
              </a:r>
              <a:endParaRPr lang="en-US" altLang="en-US" sz="1000" dirty="0">
                <a:solidFill>
                  <a:srgbClr val="FFFFFF"/>
                </a:solidFill>
                <a:latin typeface="Arial"/>
              </a:endParaRPr>
            </a:p>
          </p:txBody>
        </p:sp>
        <p:sp>
          <p:nvSpPr>
            <p:cNvPr id="136" name="Rectangle 10"/>
            <p:cNvSpPr>
              <a:spLocks noChangeArrowheads="1"/>
            </p:cNvSpPr>
            <p:nvPr/>
          </p:nvSpPr>
          <p:spPr bwMode="auto">
            <a:xfrm>
              <a:off x="3298" y="949"/>
              <a:ext cx="60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000" b="1" dirty="0">
                  <a:solidFill>
                    <a:srgbClr val="000000"/>
                  </a:solidFill>
                  <a:latin typeface="Arial"/>
                </a:rPr>
                <a:t>Ohio Utica Core</a:t>
              </a:r>
              <a:endParaRPr lang="en-US" altLang="en-US" sz="1000" dirty="0">
                <a:solidFill>
                  <a:srgbClr val="FFFFFF"/>
                </a:solidFill>
                <a:latin typeface="Arial"/>
              </a:endParaRPr>
            </a:p>
          </p:txBody>
        </p:sp>
        <p:sp>
          <p:nvSpPr>
            <p:cNvPr id="137" name="Rectangle 11"/>
            <p:cNvSpPr>
              <a:spLocks noChangeArrowheads="1"/>
            </p:cNvSpPr>
            <p:nvPr/>
          </p:nvSpPr>
          <p:spPr bwMode="auto">
            <a:xfrm>
              <a:off x="3177" y="729"/>
              <a:ext cx="100" cy="8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38" name="Rectangle 12"/>
            <p:cNvSpPr>
              <a:spLocks noChangeArrowheads="1"/>
            </p:cNvSpPr>
            <p:nvPr/>
          </p:nvSpPr>
          <p:spPr bwMode="auto">
            <a:xfrm>
              <a:off x="3177" y="835"/>
              <a:ext cx="100" cy="89"/>
            </a:xfrm>
            <a:prstGeom prst="rect">
              <a:avLst/>
            </a:prstGeom>
            <a:solidFill>
              <a:srgbClr val="FFC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39" name="Rectangle 13"/>
            <p:cNvSpPr>
              <a:spLocks noChangeArrowheads="1"/>
            </p:cNvSpPr>
            <p:nvPr/>
          </p:nvSpPr>
          <p:spPr bwMode="auto">
            <a:xfrm>
              <a:off x="3179" y="942"/>
              <a:ext cx="100" cy="90"/>
            </a:xfrm>
            <a:prstGeom prst="rect">
              <a:avLst/>
            </a:prstGeom>
            <a:solidFill>
              <a:srgbClr val="CCF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40" name="Freeform 14"/>
            <p:cNvSpPr>
              <a:spLocks noEditPoints="1"/>
            </p:cNvSpPr>
            <p:nvPr/>
          </p:nvSpPr>
          <p:spPr bwMode="auto">
            <a:xfrm>
              <a:off x="3199" y="388"/>
              <a:ext cx="59" cy="103"/>
            </a:xfrm>
            <a:custGeom>
              <a:avLst/>
              <a:gdLst>
                <a:gd name="T0" fmla="*/ 36 w 53"/>
                <a:gd name="T1" fmla="*/ 2 h 93"/>
                <a:gd name="T2" fmla="*/ 35 w 53"/>
                <a:gd name="T3" fmla="*/ 1 h 93"/>
                <a:gd name="T4" fmla="*/ 34 w 53"/>
                <a:gd name="T5" fmla="*/ 0 h 93"/>
                <a:gd name="T6" fmla="*/ 33 w 53"/>
                <a:gd name="T7" fmla="*/ 0 h 93"/>
                <a:gd name="T8" fmla="*/ 33 w 53"/>
                <a:gd name="T9" fmla="*/ 0 h 93"/>
                <a:gd name="T10" fmla="*/ 20 w 53"/>
                <a:gd name="T11" fmla="*/ 0 h 93"/>
                <a:gd name="T12" fmla="*/ 19 w 53"/>
                <a:gd name="T13" fmla="*/ 0 h 93"/>
                <a:gd name="T14" fmla="*/ 18 w 53"/>
                <a:gd name="T15" fmla="*/ 1 h 93"/>
                <a:gd name="T16" fmla="*/ 17 w 53"/>
                <a:gd name="T17" fmla="*/ 2 h 93"/>
                <a:gd name="T18" fmla="*/ 17 w 53"/>
                <a:gd name="T19" fmla="*/ 2 h 93"/>
                <a:gd name="T20" fmla="*/ 0 w 53"/>
                <a:gd name="T21" fmla="*/ 89 h 93"/>
                <a:gd name="T22" fmla="*/ 0 w 53"/>
                <a:gd name="T23" fmla="*/ 90 h 93"/>
                <a:gd name="T24" fmla="*/ 0 w 53"/>
                <a:gd name="T25" fmla="*/ 91 h 93"/>
                <a:gd name="T26" fmla="*/ 1 w 53"/>
                <a:gd name="T27" fmla="*/ 92 h 93"/>
                <a:gd name="T28" fmla="*/ 2 w 53"/>
                <a:gd name="T29" fmla="*/ 93 h 93"/>
                <a:gd name="T30" fmla="*/ 3 w 53"/>
                <a:gd name="T31" fmla="*/ 93 h 93"/>
                <a:gd name="T32" fmla="*/ 4 w 53"/>
                <a:gd name="T33" fmla="*/ 93 h 93"/>
                <a:gd name="T34" fmla="*/ 5 w 53"/>
                <a:gd name="T35" fmla="*/ 93 h 93"/>
                <a:gd name="T36" fmla="*/ 5 w 53"/>
                <a:gd name="T37" fmla="*/ 93 h 93"/>
                <a:gd name="T38" fmla="*/ 27 w 53"/>
                <a:gd name="T39" fmla="*/ 74 h 93"/>
                <a:gd name="T40" fmla="*/ 48 w 53"/>
                <a:gd name="T41" fmla="*/ 93 h 93"/>
                <a:gd name="T42" fmla="*/ 49 w 53"/>
                <a:gd name="T43" fmla="*/ 93 h 93"/>
                <a:gd name="T44" fmla="*/ 50 w 53"/>
                <a:gd name="T45" fmla="*/ 93 h 93"/>
                <a:gd name="T46" fmla="*/ 51 w 53"/>
                <a:gd name="T47" fmla="*/ 93 h 93"/>
                <a:gd name="T48" fmla="*/ 52 w 53"/>
                <a:gd name="T49" fmla="*/ 92 h 93"/>
                <a:gd name="T50" fmla="*/ 53 w 53"/>
                <a:gd name="T51" fmla="*/ 91 h 93"/>
                <a:gd name="T52" fmla="*/ 53 w 53"/>
                <a:gd name="T53" fmla="*/ 90 h 93"/>
                <a:gd name="T54" fmla="*/ 53 w 53"/>
                <a:gd name="T55" fmla="*/ 89 h 93"/>
                <a:gd name="T56" fmla="*/ 53 w 53"/>
                <a:gd name="T57" fmla="*/ 89 h 93"/>
                <a:gd name="T58" fmla="*/ 36 w 53"/>
                <a:gd name="T59" fmla="*/ 2 h 93"/>
                <a:gd name="T60" fmla="*/ 20 w 53"/>
                <a:gd name="T61" fmla="*/ 25 h 93"/>
                <a:gd name="T62" fmla="*/ 20 w 53"/>
                <a:gd name="T63" fmla="*/ 25 h 93"/>
                <a:gd name="T64" fmla="*/ 26 w 53"/>
                <a:gd name="T65" fmla="*/ 32 h 93"/>
                <a:gd name="T66" fmla="*/ 32 w 53"/>
                <a:gd name="T67" fmla="*/ 25 h 93"/>
                <a:gd name="T68" fmla="*/ 29 w 53"/>
                <a:gd name="T69" fmla="*/ 7 h 93"/>
                <a:gd name="T70" fmla="*/ 24 w 53"/>
                <a:gd name="T71" fmla="*/ 7 h 93"/>
                <a:gd name="T72" fmla="*/ 20 w 53"/>
                <a:gd name="T73" fmla="*/ 25 h 93"/>
                <a:gd name="T74" fmla="*/ 18 w 53"/>
                <a:gd name="T75" fmla="*/ 36 h 93"/>
                <a:gd name="T76" fmla="*/ 18 w 53"/>
                <a:gd name="T77" fmla="*/ 36 h 93"/>
                <a:gd name="T78" fmla="*/ 17 w 53"/>
                <a:gd name="T79" fmla="*/ 40 h 93"/>
                <a:gd name="T80" fmla="*/ 20 w 53"/>
                <a:gd name="T81" fmla="*/ 38 h 93"/>
                <a:gd name="T82" fmla="*/ 18 w 53"/>
                <a:gd name="T83" fmla="*/ 36 h 93"/>
                <a:gd name="T84" fmla="*/ 33 w 53"/>
                <a:gd name="T85" fmla="*/ 38 h 93"/>
                <a:gd name="T86" fmla="*/ 33 w 53"/>
                <a:gd name="T87" fmla="*/ 38 h 93"/>
                <a:gd name="T88" fmla="*/ 36 w 53"/>
                <a:gd name="T89" fmla="*/ 41 h 93"/>
                <a:gd name="T90" fmla="*/ 35 w 53"/>
                <a:gd name="T91" fmla="*/ 36 h 93"/>
                <a:gd name="T92" fmla="*/ 33 w 53"/>
                <a:gd name="T93" fmla="*/ 38 h 93"/>
                <a:gd name="T94" fmla="*/ 17 w 53"/>
                <a:gd name="T95" fmla="*/ 53 h 93"/>
                <a:gd name="T96" fmla="*/ 17 w 53"/>
                <a:gd name="T97" fmla="*/ 53 h 93"/>
                <a:gd name="T98" fmla="*/ 26 w 53"/>
                <a:gd name="T99" fmla="*/ 61 h 93"/>
                <a:gd name="T100" fmla="*/ 36 w 53"/>
                <a:gd name="T101" fmla="*/ 53 h 93"/>
                <a:gd name="T102" fmla="*/ 27 w 53"/>
                <a:gd name="T103" fmla="*/ 44 h 93"/>
                <a:gd name="T104" fmla="*/ 17 w 53"/>
                <a:gd name="T105" fmla="*/ 53 h 93"/>
                <a:gd name="T106" fmla="*/ 21 w 53"/>
                <a:gd name="T107" fmla="*/ 68 h 93"/>
                <a:gd name="T108" fmla="*/ 21 w 53"/>
                <a:gd name="T109" fmla="*/ 68 h 93"/>
                <a:gd name="T110" fmla="*/ 13 w 53"/>
                <a:gd name="T111" fmla="*/ 61 h 93"/>
                <a:gd name="T112" fmla="*/ 10 w 53"/>
                <a:gd name="T113" fmla="*/ 78 h 93"/>
                <a:gd name="T114" fmla="*/ 21 w 53"/>
                <a:gd name="T115" fmla="*/ 68 h 93"/>
                <a:gd name="T116" fmla="*/ 33 w 53"/>
                <a:gd name="T117" fmla="*/ 68 h 93"/>
                <a:gd name="T118" fmla="*/ 33 w 53"/>
                <a:gd name="T119" fmla="*/ 68 h 93"/>
                <a:gd name="T120" fmla="*/ 43 w 53"/>
                <a:gd name="T121" fmla="*/ 77 h 93"/>
                <a:gd name="T122" fmla="*/ 40 w 53"/>
                <a:gd name="T123" fmla="*/ 62 h 93"/>
                <a:gd name="T124" fmla="*/ 33 w 53"/>
                <a:gd name="T125" fmla="*/ 6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 h="93">
                  <a:moveTo>
                    <a:pt x="36" y="2"/>
                  </a:moveTo>
                  <a:lnTo>
                    <a:pt x="35" y="1"/>
                  </a:lnTo>
                  <a:lnTo>
                    <a:pt x="34" y="0"/>
                  </a:lnTo>
                  <a:lnTo>
                    <a:pt x="33" y="0"/>
                  </a:lnTo>
                  <a:lnTo>
                    <a:pt x="33" y="0"/>
                  </a:lnTo>
                  <a:lnTo>
                    <a:pt x="20" y="0"/>
                  </a:lnTo>
                  <a:lnTo>
                    <a:pt x="19" y="0"/>
                  </a:lnTo>
                  <a:lnTo>
                    <a:pt x="18" y="1"/>
                  </a:lnTo>
                  <a:lnTo>
                    <a:pt x="17" y="2"/>
                  </a:lnTo>
                  <a:lnTo>
                    <a:pt x="17" y="2"/>
                  </a:lnTo>
                  <a:lnTo>
                    <a:pt x="0" y="89"/>
                  </a:lnTo>
                  <a:lnTo>
                    <a:pt x="0" y="90"/>
                  </a:lnTo>
                  <a:lnTo>
                    <a:pt x="0" y="91"/>
                  </a:lnTo>
                  <a:lnTo>
                    <a:pt x="1" y="92"/>
                  </a:lnTo>
                  <a:lnTo>
                    <a:pt x="2" y="93"/>
                  </a:lnTo>
                  <a:lnTo>
                    <a:pt x="3" y="93"/>
                  </a:lnTo>
                  <a:lnTo>
                    <a:pt x="4" y="93"/>
                  </a:lnTo>
                  <a:lnTo>
                    <a:pt x="5" y="93"/>
                  </a:lnTo>
                  <a:lnTo>
                    <a:pt x="5" y="93"/>
                  </a:lnTo>
                  <a:lnTo>
                    <a:pt x="27" y="74"/>
                  </a:lnTo>
                  <a:lnTo>
                    <a:pt x="48" y="93"/>
                  </a:lnTo>
                  <a:lnTo>
                    <a:pt x="49" y="93"/>
                  </a:lnTo>
                  <a:lnTo>
                    <a:pt x="50" y="93"/>
                  </a:lnTo>
                  <a:lnTo>
                    <a:pt x="51" y="93"/>
                  </a:lnTo>
                  <a:lnTo>
                    <a:pt x="52" y="92"/>
                  </a:lnTo>
                  <a:lnTo>
                    <a:pt x="53" y="91"/>
                  </a:lnTo>
                  <a:lnTo>
                    <a:pt x="53" y="90"/>
                  </a:lnTo>
                  <a:lnTo>
                    <a:pt x="53" y="89"/>
                  </a:lnTo>
                  <a:lnTo>
                    <a:pt x="53" y="89"/>
                  </a:lnTo>
                  <a:lnTo>
                    <a:pt x="36" y="2"/>
                  </a:lnTo>
                  <a:moveTo>
                    <a:pt x="20" y="25"/>
                  </a:moveTo>
                  <a:lnTo>
                    <a:pt x="20" y="25"/>
                  </a:lnTo>
                  <a:lnTo>
                    <a:pt x="26" y="32"/>
                  </a:lnTo>
                  <a:lnTo>
                    <a:pt x="32" y="25"/>
                  </a:lnTo>
                  <a:lnTo>
                    <a:pt x="29" y="7"/>
                  </a:lnTo>
                  <a:lnTo>
                    <a:pt x="24" y="7"/>
                  </a:lnTo>
                  <a:lnTo>
                    <a:pt x="20" y="25"/>
                  </a:lnTo>
                  <a:moveTo>
                    <a:pt x="18" y="36"/>
                  </a:moveTo>
                  <a:lnTo>
                    <a:pt x="18" y="36"/>
                  </a:lnTo>
                  <a:lnTo>
                    <a:pt x="17" y="40"/>
                  </a:lnTo>
                  <a:lnTo>
                    <a:pt x="20" y="38"/>
                  </a:lnTo>
                  <a:lnTo>
                    <a:pt x="18" y="36"/>
                  </a:lnTo>
                  <a:moveTo>
                    <a:pt x="33" y="38"/>
                  </a:moveTo>
                  <a:lnTo>
                    <a:pt x="33" y="38"/>
                  </a:lnTo>
                  <a:lnTo>
                    <a:pt x="36" y="41"/>
                  </a:lnTo>
                  <a:lnTo>
                    <a:pt x="35" y="36"/>
                  </a:lnTo>
                  <a:lnTo>
                    <a:pt x="33" y="38"/>
                  </a:lnTo>
                  <a:moveTo>
                    <a:pt x="17" y="53"/>
                  </a:moveTo>
                  <a:lnTo>
                    <a:pt x="17" y="53"/>
                  </a:lnTo>
                  <a:lnTo>
                    <a:pt x="26" y="61"/>
                  </a:lnTo>
                  <a:lnTo>
                    <a:pt x="36" y="53"/>
                  </a:lnTo>
                  <a:lnTo>
                    <a:pt x="27" y="44"/>
                  </a:lnTo>
                  <a:lnTo>
                    <a:pt x="17" y="53"/>
                  </a:lnTo>
                  <a:moveTo>
                    <a:pt x="21" y="68"/>
                  </a:moveTo>
                  <a:lnTo>
                    <a:pt x="21" y="68"/>
                  </a:lnTo>
                  <a:lnTo>
                    <a:pt x="13" y="61"/>
                  </a:lnTo>
                  <a:lnTo>
                    <a:pt x="10" y="78"/>
                  </a:lnTo>
                  <a:lnTo>
                    <a:pt x="21" y="68"/>
                  </a:lnTo>
                  <a:moveTo>
                    <a:pt x="33" y="68"/>
                  </a:moveTo>
                  <a:lnTo>
                    <a:pt x="33" y="68"/>
                  </a:lnTo>
                  <a:lnTo>
                    <a:pt x="43" y="77"/>
                  </a:lnTo>
                  <a:lnTo>
                    <a:pt x="40" y="62"/>
                  </a:lnTo>
                  <a:lnTo>
                    <a:pt x="33" y="68"/>
                  </a:lnTo>
                  <a:close/>
                </a:path>
              </a:pathLst>
            </a:custGeom>
            <a:solidFill>
              <a:srgbClr val="A8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41" name="Rectangle 15"/>
            <p:cNvSpPr>
              <a:spLocks noChangeArrowheads="1"/>
            </p:cNvSpPr>
            <p:nvPr/>
          </p:nvSpPr>
          <p:spPr bwMode="auto">
            <a:xfrm>
              <a:off x="3143" y="34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endParaRPr lang="en-US" altLang="en-US" dirty="0">
                <a:solidFill>
                  <a:srgbClr val="FFFFFF"/>
                </a:solidFill>
              </a:endParaRPr>
            </a:p>
          </p:txBody>
        </p:sp>
        <p:sp>
          <p:nvSpPr>
            <p:cNvPr id="142" name="Freeform 16"/>
            <p:cNvSpPr>
              <a:spLocks noEditPoints="1"/>
            </p:cNvSpPr>
            <p:nvPr/>
          </p:nvSpPr>
          <p:spPr bwMode="auto">
            <a:xfrm>
              <a:off x="3207" y="510"/>
              <a:ext cx="49" cy="92"/>
            </a:xfrm>
            <a:custGeom>
              <a:avLst/>
              <a:gdLst>
                <a:gd name="T0" fmla="*/ 29 w 45"/>
                <a:gd name="T1" fmla="*/ 1 h 83"/>
                <a:gd name="T2" fmla="*/ 29 w 45"/>
                <a:gd name="T3" fmla="*/ 1 h 83"/>
                <a:gd name="T4" fmla="*/ 28 w 45"/>
                <a:gd name="T5" fmla="*/ 0 h 83"/>
                <a:gd name="T6" fmla="*/ 28 w 45"/>
                <a:gd name="T7" fmla="*/ 0 h 83"/>
                <a:gd name="T8" fmla="*/ 16 w 45"/>
                <a:gd name="T9" fmla="*/ 0 h 83"/>
                <a:gd name="T10" fmla="*/ 16 w 45"/>
                <a:gd name="T11" fmla="*/ 0 h 83"/>
                <a:gd name="T12" fmla="*/ 15 w 45"/>
                <a:gd name="T13" fmla="*/ 1 h 83"/>
                <a:gd name="T14" fmla="*/ 15 w 45"/>
                <a:gd name="T15" fmla="*/ 1 h 83"/>
                <a:gd name="T16" fmla="*/ 0 w 45"/>
                <a:gd name="T17" fmla="*/ 82 h 83"/>
                <a:gd name="T18" fmla="*/ 0 w 45"/>
                <a:gd name="T19" fmla="*/ 82 h 83"/>
                <a:gd name="T20" fmla="*/ 1 w 45"/>
                <a:gd name="T21" fmla="*/ 83 h 83"/>
                <a:gd name="T22" fmla="*/ 1 w 45"/>
                <a:gd name="T23" fmla="*/ 83 h 83"/>
                <a:gd name="T24" fmla="*/ 22 w 45"/>
                <a:gd name="T25" fmla="*/ 63 h 83"/>
                <a:gd name="T26" fmla="*/ 44 w 45"/>
                <a:gd name="T27" fmla="*/ 83 h 83"/>
                <a:gd name="T28" fmla="*/ 44 w 45"/>
                <a:gd name="T29" fmla="*/ 83 h 83"/>
                <a:gd name="T30" fmla="*/ 45 w 45"/>
                <a:gd name="T31" fmla="*/ 82 h 83"/>
                <a:gd name="T32" fmla="*/ 45 w 45"/>
                <a:gd name="T33" fmla="*/ 82 h 83"/>
                <a:gd name="T34" fmla="*/ 29 w 45"/>
                <a:gd name="T35" fmla="*/ 1 h 83"/>
                <a:gd name="T36" fmla="*/ 14 w 45"/>
                <a:gd name="T37" fmla="*/ 24 h 83"/>
                <a:gd name="T38" fmla="*/ 14 w 45"/>
                <a:gd name="T39" fmla="*/ 24 h 83"/>
                <a:gd name="T40" fmla="*/ 22 w 45"/>
                <a:gd name="T41" fmla="*/ 32 h 83"/>
                <a:gd name="T42" fmla="*/ 30 w 45"/>
                <a:gd name="T43" fmla="*/ 24 h 83"/>
                <a:gd name="T44" fmla="*/ 26 w 45"/>
                <a:gd name="T45" fmla="*/ 5 h 83"/>
                <a:gd name="T46" fmla="*/ 18 w 45"/>
                <a:gd name="T47" fmla="*/ 5 h 83"/>
                <a:gd name="T48" fmla="*/ 14 w 45"/>
                <a:gd name="T49" fmla="*/ 24 h 83"/>
                <a:gd name="T50" fmla="*/ 32 w 45"/>
                <a:gd name="T51" fmla="*/ 26 h 83"/>
                <a:gd name="T52" fmla="*/ 32 w 45"/>
                <a:gd name="T53" fmla="*/ 26 h 83"/>
                <a:gd name="T54" fmla="*/ 25 w 45"/>
                <a:gd name="T55" fmla="*/ 33 h 83"/>
                <a:gd name="T56" fmla="*/ 35 w 45"/>
                <a:gd name="T57" fmla="*/ 43 h 83"/>
                <a:gd name="T58" fmla="*/ 32 w 45"/>
                <a:gd name="T59" fmla="*/ 26 h 83"/>
                <a:gd name="T60" fmla="*/ 35 w 45"/>
                <a:gd name="T61" fmla="*/ 48 h 83"/>
                <a:gd name="T62" fmla="*/ 35 w 45"/>
                <a:gd name="T63" fmla="*/ 48 h 83"/>
                <a:gd name="T64" fmla="*/ 22 w 45"/>
                <a:gd name="T65" fmla="*/ 36 h 83"/>
                <a:gd name="T66" fmla="*/ 10 w 45"/>
                <a:gd name="T67" fmla="*/ 48 h 83"/>
                <a:gd name="T68" fmla="*/ 22 w 45"/>
                <a:gd name="T69" fmla="*/ 59 h 83"/>
                <a:gd name="T70" fmla="*/ 35 w 45"/>
                <a:gd name="T71" fmla="*/ 48 h 83"/>
                <a:gd name="T72" fmla="*/ 36 w 45"/>
                <a:gd name="T73" fmla="*/ 50 h 83"/>
                <a:gd name="T74" fmla="*/ 36 w 45"/>
                <a:gd name="T75" fmla="*/ 50 h 83"/>
                <a:gd name="T76" fmla="*/ 25 w 45"/>
                <a:gd name="T77" fmla="*/ 61 h 83"/>
                <a:gd name="T78" fmla="*/ 41 w 45"/>
                <a:gd name="T79" fmla="*/ 77 h 83"/>
                <a:gd name="T80" fmla="*/ 36 w 45"/>
                <a:gd name="T81" fmla="*/ 50 h 83"/>
                <a:gd name="T82" fmla="*/ 20 w 45"/>
                <a:gd name="T83" fmla="*/ 61 h 83"/>
                <a:gd name="T84" fmla="*/ 20 w 45"/>
                <a:gd name="T85" fmla="*/ 61 h 83"/>
                <a:gd name="T86" fmla="*/ 8 w 45"/>
                <a:gd name="T87" fmla="*/ 50 h 83"/>
                <a:gd name="T88" fmla="*/ 3 w 45"/>
                <a:gd name="T89" fmla="*/ 77 h 83"/>
                <a:gd name="T90" fmla="*/ 20 w 45"/>
                <a:gd name="T91" fmla="*/ 61 h 83"/>
                <a:gd name="T92" fmla="*/ 10 w 45"/>
                <a:gd name="T93" fmla="*/ 43 h 83"/>
                <a:gd name="T94" fmla="*/ 10 w 45"/>
                <a:gd name="T95" fmla="*/ 43 h 83"/>
                <a:gd name="T96" fmla="*/ 20 w 45"/>
                <a:gd name="T97" fmla="*/ 33 h 83"/>
                <a:gd name="T98" fmla="*/ 13 w 45"/>
                <a:gd name="T99" fmla="*/ 26 h 83"/>
                <a:gd name="T100" fmla="*/ 10 w 45"/>
                <a:gd name="T101"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83">
                  <a:moveTo>
                    <a:pt x="29" y="1"/>
                  </a:moveTo>
                  <a:lnTo>
                    <a:pt x="29" y="1"/>
                  </a:lnTo>
                  <a:lnTo>
                    <a:pt x="28" y="0"/>
                  </a:lnTo>
                  <a:lnTo>
                    <a:pt x="28" y="0"/>
                  </a:lnTo>
                  <a:lnTo>
                    <a:pt x="16" y="0"/>
                  </a:lnTo>
                  <a:lnTo>
                    <a:pt x="16" y="0"/>
                  </a:lnTo>
                  <a:lnTo>
                    <a:pt x="15" y="1"/>
                  </a:lnTo>
                  <a:lnTo>
                    <a:pt x="15" y="1"/>
                  </a:lnTo>
                  <a:lnTo>
                    <a:pt x="0" y="82"/>
                  </a:lnTo>
                  <a:lnTo>
                    <a:pt x="0" y="82"/>
                  </a:lnTo>
                  <a:lnTo>
                    <a:pt x="1" y="83"/>
                  </a:lnTo>
                  <a:lnTo>
                    <a:pt x="1" y="83"/>
                  </a:lnTo>
                  <a:lnTo>
                    <a:pt x="22" y="63"/>
                  </a:lnTo>
                  <a:lnTo>
                    <a:pt x="44" y="83"/>
                  </a:lnTo>
                  <a:lnTo>
                    <a:pt x="44" y="83"/>
                  </a:lnTo>
                  <a:lnTo>
                    <a:pt x="45" y="82"/>
                  </a:lnTo>
                  <a:lnTo>
                    <a:pt x="45" y="82"/>
                  </a:lnTo>
                  <a:lnTo>
                    <a:pt x="29" y="1"/>
                  </a:lnTo>
                  <a:moveTo>
                    <a:pt x="14" y="24"/>
                  </a:moveTo>
                  <a:lnTo>
                    <a:pt x="14" y="24"/>
                  </a:lnTo>
                  <a:lnTo>
                    <a:pt x="22" y="32"/>
                  </a:lnTo>
                  <a:lnTo>
                    <a:pt x="30" y="24"/>
                  </a:lnTo>
                  <a:lnTo>
                    <a:pt x="26" y="5"/>
                  </a:lnTo>
                  <a:lnTo>
                    <a:pt x="18" y="5"/>
                  </a:lnTo>
                  <a:lnTo>
                    <a:pt x="14" y="24"/>
                  </a:lnTo>
                  <a:moveTo>
                    <a:pt x="32" y="26"/>
                  </a:moveTo>
                  <a:lnTo>
                    <a:pt x="32" y="26"/>
                  </a:lnTo>
                  <a:lnTo>
                    <a:pt x="25" y="33"/>
                  </a:lnTo>
                  <a:lnTo>
                    <a:pt x="35" y="43"/>
                  </a:lnTo>
                  <a:lnTo>
                    <a:pt x="32" y="26"/>
                  </a:lnTo>
                  <a:moveTo>
                    <a:pt x="35" y="48"/>
                  </a:moveTo>
                  <a:lnTo>
                    <a:pt x="35" y="48"/>
                  </a:lnTo>
                  <a:lnTo>
                    <a:pt x="22" y="36"/>
                  </a:lnTo>
                  <a:lnTo>
                    <a:pt x="10" y="48"/>
                  </a:lnTo>
                  <a:lnTo>
                    <a:pt x="22" y="59"/>
                  </a:lnTo>
                  <a:lnTo>
                    <a:pt x="35" y="48"/>
                  </a:lnTo>
                  <a:moveTo>
                    <a:pt x="36" y="50"/>
                  </a:moveTo>
                  <a:lnTo>
                    <a:pt x="36" y="50"/>
                  </a:lnTo>
                  <a:lnTo>
                    <a:pt x="25" y="61"/>
                  </a:lnTo>
                  <a:lnTo>
                    <a:pt x="41" y="77"/>
                  </a:lnTo>
                  <a:lnTo>
                    <a:pt x="36" y="50"/>
                  </a:lnTo>
                  <a:moveTo>
                    <a:pt x="20" y="61"/>
                  </a:moveTo>
                  <a:lnTo>
                    <a:pt x="20" y="61"/>
                  </a:lnTo>
                  <a:lnTo>
                    <a:pt x="8" y="50"/>
                  </a:lnTo>
                  <a:lnTo>
                    <a:pt x="3" y="77"/>
                  </a:lnTo>
                  <a:lnTo>
                    <a:pt x="20" y="61"/>
                  </a:lnTo>
                  <a:moveTo>
                    <a:pt x="10" y="43"/>
                  </a:moveTo>
                  <a:lnTo>
                    <a:pt x="10" y="43"/>
                  </a:lnTo>
                  <a:lnTo>
                    <a:pt x="20" y="33"/>
                  </a:lnTo>
                  <a:lnTo>
                    <a:pt x="13" y="26"/>
                  </a:lnTo>
                  <a:lnTo>
                    <a:pt x="10" y="43"/>
                  </a:lnTo>
                  <a:close/>
                </a:path>
              </a:pathLst>
            </a:custGeom>
            <a:solidFill>
              <a:srgbClr val="007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43" name="Line 17"/>
            <p:cNvSpPr>
              <a:spLocks noChangeShapeType="1"/>
            </p:cNvSpPr>
            <p:nvPr/>
          </p:nvSpPr>
          <p:spPr bwMode="auto">
            <a:xfrm>
              <a:off x="3239" y="512"/>
              <a:ext cx="17" cy="89"/>
            </a:xfrm>
            <a:prstGeom prst="line">
              <a:avLst/>
            </a:prstGeom>
            <a:noFill/>
            <a:ln w="365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44" name="Line 18"/>
            <p:cNvSpPr>
              <a:spLocks noChangeShapeType="1"/>
            </p:cNvSpPr>
            <p:nvPr/>
          </p:nvSpPr>
          <p:spPr bwMode="auto">
            <a:xfrm flipH="1">
              <a:off x="3255" y="601"/>
              <a:ext cx="1" cy="1"/>
            </a:xfrm>
            <a:prstGeom prst="line">
              <a:avLst/>
            </a:prstGeom>
            <a:noFill/>
            <a:ln w="365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45" name="Freeform 19"/>
            <p:cNvSpPr>
              <a:spLocks/>
            </p:cNvSpPr>
            <p:nvPr/>
          </p:nvSpPr>
          <p:spPr bwMode="auto">
            <a:xfrm>
              <a:off x="3208" y="580"/>
              <a:ext cx="47" cy="22"/>
            </a:xfrm>
            <a:custGeom>
              <a:avLst/>
              <a:gdLst>
                <a:gd name="T0" fmla="*/ 47 w 47"/>
                <a:gd name="T1" fmla="*/ 22 h 22"/>
                <a:gd name="T2" fmla="*/ 23 w 47"/>
                <a:gd name="T3" fmla="*/ 0 h 22"/>
                <a:gd name="T4" fmla="*/ 0 w 47"/>
                <a:gd name="T5" fmla="*/ 22 h 22"/>
              </a:gdLst>
              <a:ahLst/>
              <a:cxnLst>
                <a:cxn ang="0">
                  <a:pos x="T0" y="T1"/>
                </a:cxn>
                <a:cxn ang="0">
                  <a:pos x="T2" y="T3"/>
                </a:cxn>
                <a:cxn ang="0">
                  <a:pos x="T4" y="T5"/>
                </a:cxn>
              </a:cxnLst>
              <a:rect l="0" t="0" r="r" b="b"/>
              <a:pathLst>
                <a:path w="47" h="22">
                  <a:moveTo>
                    <a:pt x="47" y="22"/>
                  </a:moveTo>
                  <a:lnTo>
                    <a:pt x="23" y="0"/>
                  </a:lnTo>
                  <a:lnTo>
                    <a:pt x="0" y="22"/>
                  </a:lnTo>
                </a:path>
              </a:pathLst>
            </a:custGeom>
            <a:noFill/>
            <a:ln w="365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46" name="Line 20"/>
            <p:cNvSpPr>
              <a:spLocks noChangeShapeType="1"/>
            </p:cNvSpPr>
            <p:nvPr/>
          </p:nvSpPr>
          <p:spPr bwMode="auto">
            <a:xfrm flipH="1" flipV="1">
              <a:off x="3207" y="601"/>
              <a:ext cx="1" cy="1"/>
            </a:xfrm>
            <a:prstGeom prst="line">
              <a:avLst/>
            </a:prstGeom>
            <a:noFill/>
            <a:ln w="365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47" name="Line 21"/>
            <p:cNvSpPr>
              <a:spLocks noChangeShapeType="1"/>
            </p:cNvSpPr>
            <p:nvPr/>
          </p:nvSpPr>
          <p:spPr bwMode="auto">
            <a:xfrm flipV="1">
              <a:off x="3207" y="512"/>
              <a:ext cx="16" cy="89"/>
            </a:xfrm>
            <a:prstGeom prst="line">
              <a:avLst/>
            </a:prstGeom>
            <a:noFill/>
            <a:ln w="365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48" name="Line 22"/>
            <p:cNvSpPr>
              <a:spLocks noChangeShapeType="1"/>
            </p:cNvSpPr>
            <p:nvPr/>
          </p:nvSpPr>
          <p:spPr bwMode="auto">
            <a:xfrm flipV="1">
              <a:off x="3223" y="510"/>
              <a:ext cx="1" cy="2"/>
            </a:xfrm>
            <a:prstGeom prst="line">
              <a:avLst/>
            </a:prstGeom>
            <a:noFill/>
            <a:ln w="365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49" name="Line 23"/>
            <p:cNvSpPr>
              <a:spLocks noChangeShapeType="1"/>
            </p:cNvSpPr>
            <p:nvPr/>
          </p:nvSpPr>
          <p:spPr bwMode="auto">
            <a:xfrm>
              <a:off x="3224" y="510"/>
              <a:ext cx="14" cy="0"/>
            </a:xfrm>
            <a:prstGeom prst="line">
              <a:avLst/>
            </a:prstGeom>
            <a:noFill/>
            <a:ln w="365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50" name="Line 24"/>
            <p:cNvSpPr>
              <a:spLocks noChangeShapeType="1"/>
            </p:cNvSpPr>
            <p:nvPr/>
          </p:nvSpPr>
          <p:spPr bwMode="auto">
            <a:xfrm>
              <a:off x="3238" y="510"/>
              <a:ext cx="1" cy="2"/>
            </a:xfrm>
            <a:prstGeom prst="line">
              <a:avLst/>
            </a:prstGeom>
            <a:noFill/>
            <a:ln w="365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51" name="Freeform 25"/>
            <p:cNvSpPr>
              <a:spLocks/>
            </p:cNvSpPr>
            <p:nvPr/>
          </p:nvSpPr>
          <p:spPr bwMode="auto">
            <a:xfrm>
              <a:off x="3222" y="516"/>
              <a:ext cx="18" cy="30"/>
            </a:xfrm>
            <a:custGeom>
              <a:avLst/>
              <a:gdLst>
                <a:gd name="T0" fmla="*/ 0 w 18"/>
                <a:gd name="T1" fmla="*/ 21 h 30"/>
                <a:gd name="T2" fmla="*/ 9 w 18"/>
                <a:gd name="T3" fmla="*/ 30 h 30"/>
                <a:gd name="T4" fmla="*/ 18 w 18"/>
                <a:gd name="T5" fmla="*/ 21 h 30"/>
                <a:gd name="T6" fmla="*/ 13 w 18"/>
                <a:gd name="T7" fmla="*/ 0 h 30"/>
                <a:gd name="T8" fmla="*/ 5 w 18"/>
                <a:gd name="T9" fmla="*/ 0 h 30"/>
                <a:gd name="T10" fmla="*/ 0 w 18"/>
                <a:gd name="T11" fmla="*/ 21 h 30"/>
              </a:gdLst>
              <a:ahLst/>
              <a:cxnLst>
                <a:cxn ang="0">
                  <a:pos x="T0" y="T1"/>
                </a:cxn>
                <a:cxn ang="0">
                  <a:pos x="T2" y="T3"/>
                </a:cxn>
                <a:cxn ang="0">
                  <a:pos x="T4" y="T5"/>
                </a:cxn>
                <a:cxn ang="0">
                  <a:pos x="T6" y="T7"/>
                </a:cxn>
                <a:cxn ang="0">
                  <a:pos x="T8" y="T9"/>
                </a:cxn>
                <a:cxn ang="0">
                  <a:pos x="T10" y="T11"/>
                </a:cxn>
              </a:cxnLst>
              <a:rect l="0" t="0" r="r" b="b"/>
              <a:pathLst>
                <a:path w="18" h="30">
                  <a:moveTo>
                    <a:pt x="0" y="21"/>
                  </a:moveTo>
                  <a:lnTo>
                    <a:pt x="9" y="30"/>
                  </a:lnTo>
                  <a:lnTo>
                    <a:pt x="18" y="21"/>
                  </a:lnTo>
                  <a:lnTo>
                    <a:pt x="13" y="0"/>
                  </a:lnTo>
                  <a:lnTo>
                    <a:pt x="5" y="0"/>
                  </a:lnTo>
                  <a:lnTo>
                    <a:pt x="0" y="21"/>
                  </a:lnTo>
                </a:path>
              </a:pathLst>
            </a:custGeom>
            <a:noFill/>
            <a:ln w="365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52" name="Freeform 26"/>
            <p:cNvSpPr>
              <a:spLocks/>
            </p:cNvSpPr>
            <p:nvPr/>
          </p:nvSpPr>
          <p:spPr bwMode="auto">
            <a:xfrm>
              <a:off x="3234" y="539"/>
              <a:ext cx="11" cy="19"/>
            </a:xfrm>
            <a:custGeom>
              <a:avLst/>
              <a:gdLst>
                <a:gd name="T0" fmla="*/ 8 w 11"/>
                <a:gd name="T1" fmla="*/ 0 h 19"/>
                <a:gd name="T2" fmla="*/ 0 w 11"/>
                <a:gd name="T3" fmla="*/ 8 h 19"/>
                <a:gd name="T4" fmla="*/ 11 w 11"/>
                <a:gd name="T5" fmla="*/ 19 h 19"/>
                <a:gd name="T6" fmla="*/ 8 w 11"/>
                <a:gd name="T7" fmla="*/ 0 h 19"/>
              </a:gdLst>
              <a:ahLst/>
              <a:cxnLst>
                <a:cxn ang="0">
                  <a:pos x="T0" y="T1"/>
                </a:cxn>
                <a:cxn ang="0">
                  <a:pos x="T2" y="T3"/>
                </a:cxn>
                <a:cxn ang="0">
                  <a:pos x="T4" y="T5"/>
                </a:cxn>
                <a:cxn ang="0">
                  <a:pos x="T6" y="T7"/>
                </a:cxn>
              </a:cxnLst>
              <a:rect l="0" t="0" r="r" b="b"/>
              <a:pathLst>
                <a:path w="11" h="19">
                  <a:moveTo>
                    <a:pt x="8" y="0"/>
                  </a:moveTo>
                  <a:lnTo>
                    <a:pt x="0" y="8"/>
                  </a:lnTo>
                  <a:lnTo>
                    <a:pt x="11" y="19"/>
                  </a:lnTo>
                  <a:lnTo>
                    <a:pt x="8" y="0"/>
                  </a:lnTo>
                </a:path>
              </a:pathLst>
            </a:custGeom>
            <a:noFill/>
            <a:ln w="365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53" name="Freeform 27"/>
            <p:cNvSpPr>
              <a:spLocks/>
            </p:cNvSpPr>
            <p:nvPr/>
          </p:nvSpPr>
          <p:spPr bwMode="auto">
            <a:xfrm>
              <a:off x="3218" y="550"/>
              <a:ext cx="27" cy="26"/>
            </a:xfrm>
            <a:custGeom>
              <a:avLst/>
              <a:gdLst>
                <a:gd name="T0" fmla="*/ 27 w 27"/>
                <a:gd name="T1" fmla="*/ 14 h 26"/>
                <a:gd name="T2" fmla="*/ 13 w 27"/>
                <a:gd name="T3" fmla="*/ 0 h 26"/>
                <a:gd name="T4" fmla="*/ 0 w 27"/>
                <a:gd name="T5" fmla="*/ 14 h 26"/>
                <a:gd name="T6" fmla="*/ 13 w 27"/>
                <a:gd name="T7" fmla="*/ 26 h 26"/>
                <a:gd name="T8" fmla="*/ 27 w 27"/>
                <a:gd name="T9" fmla="*/ 14 h 26"/>
              </a:gdLst>
              <a:ahLst/>
              <a:cxnLst>
                <a:cxn ang="0">
                  <a:pos x="T0" y="T1"/>
                </a:cxn>
                <a:cxn ang="0">
                  <a:pos x="T2" y="T3"/>
                </a:cxn>
                <a:cxn ang="0">
                  <a:pos x="T4" y="T5"/>
                </a:cxn>
                <a:cxn ang="0">
                  <a:pos x="T6" y="T7"/>
                </a:cxn>
                <a:cxn ang="0">
                  <a:pos x="T8" y="T9"/>
                </a:cxn>
              </a:cxnLst>
              <a:rect l="0" t="0" r="r" b="b"/>
              <a:pathLst>
                <a:path w="27" h="26">
                  <a:moveTo>
                    <a:pt x="27" y="14"/>
                  </a:moveTo>
                  <a:lnTo>
                    <a:pt x="13" y="0"/>
                  </a:lnTo>
                  <a:lnTo>
                    <a:pt x="0" y="14"/>
                  </a:lnTo>
                  <a:lnTo>
                    <a:pt x="13" y="26"/>
                  </a:lnTo>
                  <a:lnTo>
                    <a:pt x="27" y="14"/>
                  </a:lnTo>
                </a:path>
              </a:pathLst>
            </a:custGeom>
            <a:noFill/>
            <a:ln w="365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54" name="Freeform 28"/>
            <p:cNvSpPr>
              <a:spLocks/>
            </p:cNvSpPr>
            <p:nvPr/>
          </p:nvSpPr>
          <p:spPr bwMode="auto">
            <a:xfrm>
              <a:off x="3234" y="566"/>
              <a:ext cx="18" cy="30"/>
            </a:xfrm>
            <a:custGeom>
              <a:avLst/>
              <a:gdLst>
                <a:gd name="T0" fmla="*/ 12 w 18"/>
                <a:gd name="T1" fmla="*/ 0 h 30"/>
                <a:gd name="T2" fmla="*/ 0 w 18"/>
                <a:gd name="T3" fmla="*/ 12 h 30"/>
                <a:gd name="T4" fmla="*/ 18 w 18"/>
                <a:gd name="T5" fmla="*/ 30 h 30"/>
                <a:gd name="T6" fmla="*/ 12 w 18"/>
                <a:gd name="T7" fmla="*/ 0 h 30"/>
              </a:gdLst>
              <a:ahLst/>
              <a:cxnLst>
                <a:cxn ang="0">
                  <a:pos x="T0" y="T1"/>
                </a:cxn>
                <a:cxn ang="0">
                  <a:pos x="T2" y="T3"/>
                </a:cxn>
                <a:cxn ang="0">
                  <a:pos x="T4" y="T5"/>
                </a:cxn>
                <a:cxn ang="0">
                  <a:pos x="T6" y="T7"/>
                </a:cxn>
              </a:cxnLst>
              <a:rect l="0" t="0" r="r" b="b"/>
              <a:pathLst>
                <a:path w="18" h="30">
                  <a:moveTo>
                    <a:pt x="12" y="0"/>
                  </a:moveTo>
                  <a:lnTo>
                    <a:pt x="0" y="12"/>
                  </a:lnTo>
                  <a:lnTo>
                    <a:pt x="18" y="30"/>
                  </a:lnTo>
                  <a:lnTo>
                    <a:pt x="12" y="0"/>
                  </a:lnTo>
                </a:path>
              </a:pathLst>
            </a:custGeom>
            <a:noFill/>
            <a:ln w="365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55" name="Freeform 29"/>
            <p:cNvSpPr>
              <a:spLocks/>
            </p:cNvSpPr>
            <p:nvPr/>
          </p:nvSpPr>
          <p:spPr bwMode="auto">
            <a:xfrm>
              <a:off x="3210" y="566"/>
              <a:ext cx="19" cy="30"/>
            </a:xfrm>
            <a:custGeom>
              <a:avLst/>
              <a:gdLst>
                <a:gd name="T0" fmla="*/ 19 w 19"/>
                <a:gd name="T1" fmla="*/ 12 h 30"/>
                <a:gd name="T2" fmla="*/ 5 w 19"/>
                <a:gd name="T3" fmla="*/ 0 h 30"/>
                <a:gd name="T4" fmla="*/ 0 w 19"/>
                <a:gd name="T5" fmla="*/ 30 h 30"/>
                <a:gd name="T6" fmla="*/ 19 w 19"/>
                <a:gd name="T7" fmla="*/ 12 h 30"/>
              </a:gdLst>
              <a:ahLst/>
              <a:cxnLst>
                <a:cxn ang="0">
                  <a:pos x="T0" y="T1"/>
                </a:cxn>
                <a:cxn ang="0">
                  <a:pos x="T2" y="T3"/>
                </a:cxn>
                <a:cxn ang="0">
                  <a:pos x="T4" y="T5"/>
                </a:cxn>
                <a:cxn ang="0">
                  <a:pos x="T6" y="T7"/>
                </a:cxn>
              </a:cxnLst>
              <a:rect l="0" t="0" r="r" b="b"/>
              <a:pathLst>
                <a:path w="19" h="30">
                  <a:moveTo>
                    <a:pt x="19" y="12"/>
                  </a:moveTo>
                  <a:lnTo>
                    <a:pt x="5" y="0"/>
                  </a:lnTo>
                  <a:lnTo>
                    <a:pt x="0" y="30"/>
                  </a:lnTo>
                  <a:lnTo>
                    <a:pt x="19" y="12"/>
                  </a:lnTo>
                </a:path>
              </a:pathLst>
            </a:custGeom>
            <a:noFill/>
            <a:ln w="365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56" name="Freeform 30"/>
            <p:cNvSpPr>
              <a:spLocks/>
            </p:cNvSpPr>
            <p:nvPr/>
          </p:nvSpPr>
          <p:spPr bwMode="auto">
            <a:xfrm>
              <a:off x="3218" y="539"/>
              <a:ext cx="11" cy="19"/>
            </a:xfrm>
            <a:custGeom>
              <a:avLst/>
              <a:gdLst>
                <a:gd name="T0" fmla="*/ 0 w 11"/>
                <a:gd name="T1" fmla="*/ 19 h 19"/>
                <a:gd name="T2" fmla="*/ 11 w 11"/>
                <a:gd name="T3" fmla="*/ 8 h 19"/>
                <a:gd name="T4" fmla="*/ 3 w 11"/>
                <a:gd name="T5" fmla="*/ 0 h 19"/>
                <a:gd name="T6" fmla="*/ 0 w 11"/>
                <a:gd name="T7" fmla="*/ 19 h 19"/>
              </a:gdLst>
              <a:ahLst/>
              <a:cxnLst>
                <a:cxn ang="0">
                  <a:pos x="T0" y="T1"/>
                </a:cxn>
                <a:cxn ang="0">
                  <a:pos x="T2" y="T3"/>
                </a:cxn>
                <a:cxn ang="0">
                  <a:pos x="T4" y="T5"/>
                </a:cxn>
                <a:cxn ang="0">
                  <a:pos x="T6" y="T7"/>
                </a:cxn>
              </a:cxnLst>
              <a:rect l="0" t="0" r="r" b="b"/>
              <a:pathLst>
                <a:path w="11" h="19">
                  <a:moveTo>
                    <a:pt x="0" y="19"/>
                  </a:moveTo>
                  <a:lnTo>
                    <a:pt x="11" y="8"/>
                  </a:lnTo>
                  <a:lnTo>
                    <a:pt x="3" y="0"/>
                  </a:lnTo>
                  <a:lnTo>
                    <a:pt x="0" y="19"/>
                  </a:lnTo>
                </a:path>
              </a:pathLst>
            </a:custGeom>
            <a:noFill/>
            <a:ln w="365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57" name="Line 31"/>
            <p:cNvSpPr>
              <a:spLocks noChangeShapeType="1"/>
            </p:cNvSpPr>
            <p:nvPr/>
          </p:nvSpPr>
          <p:spPr bwMode="auto">
            <a:xfrm>
              <a:off x="3239" y="512"/>
              <a:ext cx="17" cy="89"/>
            </a:xfrm>
            <a:prstGeom prst="line">
              <a:avLst/>
            </a:prstGeom>
            <a:noFill/>
            <a:ln w="14288">
              <a:solidFill>
                <a:srgbClr val="005C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58" name="Line 32"/>
            <p:cNvSpPr>
              <a:spLocks noChangeShapeType="1"/>
            </p:cNvSpPr>
            <p:nvPr/>
          </p:nvSpPr>
          <p:spPr bwMode="auto">
            <a:xfrm flipH="1">
              <a:off x="3255" y="601"/>
              <a:ext cx="1" cy="1"/>
            </a:xfrm>
            <a:prstGeom prst="line">
              <a:avLst/>
            </a:prstGeom>
            <a:noFill/>
            <a:ln w="14288">
              <a:solidFill>
                <a:srgbClr val="005C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59" name="Freeform 33"/>
            <p:cNvSpPr>
              <a:spLocks/>
            </p:cNvSpPr>
            <p:nvPr/>
          </p:nvSpPr>
          <p:spPr bwMode="auto">
            <a:xfrm>
              <a:off x="3208" y="580"/>
              <a:ext cx="47" cy="22"/>
            </a:xfrm>
            <a:custGeom>
              <a:avLst/>
              <a:gdLst>
                <a:gd name="T0" fmla="*/ 47 w 47"/>
                <a:gd name="T1" fmla="*/ 22 h 22"/>
                <a:gd name="T2" fmla="*/ 23 w 47"/>
                <a:gd name="T3" fmla="*/ 0 h 22"/>
                <a:gd name="T4" fmla="*/ 0 w 47"/>
                <a:gd name="T5" fmla="*/ 22 h 22"/>
              </a:gdLst>
              <a:ahLst/>
              <a:cxnLst>
                <a:cxn ang="0">
                  <a:pos x="T0" y="T1"/>
                </a:cxn>
                <a:cxn ang="0">
                  <a:pos x="T2" y="T3"/>
                </a:cxn>
                <a:cxn ang="0">
                  <a:pos x="T4" y="T5"/>
                </a:cxn>
              </a:cxnLst>
              <a:rect l="0" t="0" r="r" b="b"/>
              <a:pathLst>
                <a:path w="47" h="22">
                  <a:moveTo>
                    <a:pt x="47" y="22"/>
                  </a:moveTo>
                  <a:lnTo>
                    <a:pt x="23" y="0"/>
                  </a:lnTo>
                  <a:lnTo>
                    <a:pt x="0" y="22"/>
                  </a:lnTo>
                </a:path>
              </a:pathLst>
            </a:custGeom>
            <a:noFill/>
            <a:ln w="14288">
              <a:solidFill>
                <a:srgbClr val="005C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60" name="Line 34"/>
            <p:cNvSpPr>
              <a:spLocks noChangeShapeType="1"/>
            </p:cNvSpPr>
            <p:nvPr/>
          </p:nvSpPr>
          <p:spPr bwMode="auto">
            <a:xfrm flipH="1" flipV="1">
              <a:off x="3207" y="601"/>
              <a:ext cx="1" cy="1"/>
            </a:xfrm>
            <a:prstGeom prst="line">
              <a:avLst/>
            </a:prstGeom>
            <a:noFill/>
            <a:ln w="14288">
              <a:solidFill>
                <a:srgbClr val="005C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61" name="Line 35"/>
            <p:cNvSpPr>
              <a:spLocks noChangeShapeType="1"/>
            </p:cNvSpPr>
            <p:nvPr/>
          </p:nvSpPr>
          <p:spPr bwMode="auto">
            <a:xfrm flipV="1">
              <a:off x="3207" y="512"/>
              <a:ext cx="16" cy="89"/>
            </a:xfrm>
            <a:prstGeom prst="line">
              <a:avLst/>
            </a:prstGeom>
            <a:noFill/>
            <a:ln w="14288">
              <a:solidFill>
                <a:srgbClr val="005C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62" name="Line 36"/>
            <p:cNvSpPr>
              <a:spLocks noChangeShapeType="1"/>
            </p:cNvSpPr>
            <p:nvPr/>
          </p:nvSpPr>
          <p:spPr bwMode="auto">
            <a:xfrm flipV="1">
              <a:off x="3223" y="510"/>
              <a:ext cx="1" cy="2"/>
            </a:xfrm>
            <a:prstGeom prst="line">
              <a:avLst/>
            </a:prstGeom>
            <a:noFill/>
            <a:ln w="14288">
              <a:solidFill>
                <a:srgbClr val="005C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63" name="Line 37"/>
            <p:cNvSpPr>
              <a:spLocks noChangeShapeType="1"/>
            </p:cNvSpPr>
            <p:nvPr/>
          </p:nvSpPr>
          <p:spPr bwMode="auto">
            <a:xfrm>
              <a:off x="3224" y="510"/>
              <a:ext cx="14" cy="0"/>
            </a:xfrm>
            <a:prstGeom prst="line">
              <a:avLst/>
            </a:prstGeom>
            <a:noFill/>
            <a:ln w="14288">
              <a:solidFill>
                <a:srgbClr val="005C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64" name="Line 38"/>
            <p:cNvSpPr>
              <a:spLocks noChangeShapeType="1"/>
            </p:cNvSpPr>
            <p:nvPr/>
          </p:nvSpPr>
          <p:spPr bwMode="auto">
            <a:xfrm>
              <a:off x="3238" y="510"/>
              <a:ext cx="1" cy="2"/>
            </a:xfrm>
            <a:prstGeom prst="line">
              <a:avLst/>
            </a:prstGeom>
            <a:noFill/>
            <a:ln w="14288">
              <a:solidFill>
                <a:srgbClr val="005C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65" name="Freeform 39"/>
            <p:cNvSpPr>
              <a:spLocks/>
            </p:cNvSpPr>
            <p:nvPr/>
          </p:nvSpPr>
          <p:spPr bwMode="auto">
            <a:xfrm>
              <a:off x="3222" y="516"/>
              <a:ext cx="18" cy="30"/>
            </a:xfrm>
            <a:custGeom>
              <a:avLst/>
              <a:gdLst>
                <a:gd name="T0" fmla="*/ 0 w 18"/>
                <a:gd name="T1" fmla="*/ 21 h 30"/>
                <a:gd name="T2" fmla="*/ 9 w 18"/>
                <a:gd name="T3" fmla="*/ 30 h 30"/>
                <a:gd name="T4" fmla="*/ 18 w 18"/>
                <a:gd name="T5" fmla="*/ 21 h 30"/>
                <a:gd name="T6" fmla="*/ 13 w 18"/>
                <a:gd name="T7" fmla="*/ 0 h 30"/>
                <a:gd name="T8" fmla="*/ 5 w 18"/>
                <a:gd name="T9" fmla="*/ 0 h 30"/>
                <a:gd name="T10" fmla="*/ 0 w 18"/>
                <a:gd name="T11" fmla="*/ 21 h 30"/>
              </a:gdLst>
              <a:ahLst/>
              <a:cxnLst>
                <a:cxn ang="0">
                  <a:pos x="T0" y="T1"/>
                </a:cxn>
                <a:cxn ang="0">
                  <a:pos x="T2" y="T3"/>
                </a:cxn>
                <a:cxn ang="0">
                  <a:pos x="T4" y="T5"/>
                </a:cxn>
                <a:cxn ang="0">
                  <a:pos x="T6" y="T7"/>
                </a:cxn>
                <a:cxn ang="0">
                  <a:pos x="T8" y="T9"/>
                </a:cxn>
                <a:cxn ang="0">
                  <a:pos x="T10" y="T11"/>
                </a:cxn>
              </a:cxnLst>
              <a:rect l="0" t="0" r="r" b="b"/>
              <a:pathLst>
                <a:path w="18" h="30">
                  <a:moveTo>
                    <a:pt x="0" y="21"/>
                  </a:moveTo>
                  <a:lnTo>
                    <a:pt x="9" y="30"/>
                  </a:lnTo>
                  <a:lnTo>
                    <a:pt x="18" y="21"/>
                  </a:lnTo>
                  <a:lnTo>
                    <a:pt x="13" y="0"/>
                  </a:lnTo>
                  <a:lnTo>
                    <a:pt x="5" y="0"/>
                  </a:lnTo>
                  <a:lnTo>
                    <a:pt x="0" y="21"/>
                  </a:lnTo>
                </a:path>
              </a:pathLst>
            </a:custGeom>
            <a:noFill/>
            <a:ln w="14288">
              <a:solidFill>
                <a:srgbClr val="005C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66" name="Freeform 40"/>
            <p:cNvSpPr>
              <a:spLocks/>
            </p:cNvSpPr>
            <p:nvPr/>
          </p:nvSpPr>
          <p:spPr bwMode="auto">
            <a:xfrm>
              <a:off x="3234" y="539"/>
              <a:ext cx="11" cy="19"/>
            </a:xfrm>
            <a:custGeom>
              <a:avLst/>
              <a:gdLst>
                <a:gd name="T0" fmla="*/ 8 w 11"/>
                <a:gd name="T1" fmla="*/ 0 h 19"/>
                <a:gd name="T2" fmla="*/ 0 w 11"/>
                <a:gd name="T3" fmla="*/ 8 h 19"/>
                <a:gd name="T4" fmla="*/ 11 w 11"/>
                <a:gd name="T5" fmla="*/ 19 h 19"/>
                <a:gd name="T6" fmla="*/ 8 w 11"/>
                <a:gd name="T7" fmla="*/ 0 h 19"/>
              </a:gdLst>
              <a:ahLst/>
              <a:cxnLst>
                <a:cxn ang="0">
                  <a:pos x="T0" y="T1"/>
                </a:cxn>
                <a:cxn ang="0">
                  <a:pos x="T2" y="T3"/>
                </a:cxn>
                <a:cxn ang="0">
                  <a:pos x="T4" y="T5"/>
                </a:cxn>
                <a:cxn ang="0">
                  <a:pos x="T6" y="T7"/>
                </a:cxn>
              </a:cxnLst>
              <a:rect l="0" t="0" r="r" b="b"/>
              <a:pathLst>
                <a:path w="11" h="19">
                  <a:moveTo>
                    <a:pt x="8" y="0"/>
                  </a:moveTo>
                  <a:lnTo>
                    <a:pt x="0" y="8"/>
                  </a:lnTo>
                  <a:lnTo>
                    <a:pt x="11" y="19"/>
                  </a:lnTo>
                  <a:lnTo>
                    <a:pt x="8" y="0"/>
                  </a:lnTo>
                </a:path>
              </a:pathLst>
            </a:custGeom>
            <a:noFill/>
            <a:ln w="14288">
              <a:solidFill>
                <a:srgbClr val="005C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67" name="Freeform 41"/>
            <p:cNvSpPr>
              <a:spLocks/>
            </p:cNvSpPr>
            <p:nvPr/>
          </p:nvSpPr>
          <p:spPr bwMode="auto">
            <a:xfrm>
              <a:off x="3218" y="550"/>
              <a:ext cx="27" cy="26"/>
            </a:xfrm>
            <a:custGeom>
              <a:avLst/>
              <a:gdLst>
                <a:gd name="T0" fmla="*/ 27 w 27"/>
                <a:gd name="T1" fmla="*/ 14 h 26"/>
                <a:gd name="T2" fmla="*/ 13 w 27"/>
                <a:gd name="T3" fmla="*/ 0 h 26"/>
                <a:gd name="T4" fmla="*/ 0 w 27"/>
                <a:gd name="T5" fmla="*/ 14 h 26"/>
                <a:gd name="T6" fmla="*/ 13 w 27"/>
                <a:gd name="T7" fmla="*/ 26 h 26"/>
                <a:gd name="T8" fmla="*/ 27 w 27"/>
                <a:gd name="T9" fmla="*/ 14 h 26"/>
              </a:gdLst>
              <a:ahLst/>
              <a:cxnLst>
                <a:cxn ang="0">
                  <a:pos x="T0" y="T1"/>
                </a:cxn>
                <a:cxn ang="0">
                  <a:pos x="T2" y="T3"/>
                </a:cxn>
                <a:cxn ang="0">
                  <a:pos x="T4" y="T5"/>
                </a:cxn>
                <a:cxn ang="0">
                  <a:pos x="T6" y="T7"/>
                </a:cxn>
                <a:cxn ang="0">
                  <a:pos x="T8" y="T9"/>
                </a:cxn>
              </a:cxnLst>
              <a:rect l="0" t="0" r="r" b="b"/>
              <a:pathLst>
                <a:path w="27" h="26">
                  <a:moveTo>
                    <a:pt x="27" y="14"/>
                  </a:moveTo>
                  <a:lnTo>
                    <a:pt x="13" y="0"/>
                  </a:lnTo>
                  <a:lnTo>
                    <a:pt x="0" y="14"/>
                  </a:lnTo>
                  <a:lnTo>
                    <a:pt x="13" y="26"/>
                  </a:lnTo>
                  <a:lnTo>
                    <a:pt x="27" y="14"/>
                  </a:lnTo>
                </a:path>
              </a:pathLst>
            </a:custGeom>
            <a:noFill/>
            <a:ln w="14288">
              <a:solidFill>
                <a:srgbClr val="005C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68" name="Freeform 42"/>
            <p:cNvSpPr>
              <a:spLocks/>
            </p:cNvSpPr>
            <p:nvPr/>
          </p:nvSpPr>
          <p:spPr bwMode="auto">
            <a:xfrm>
              <a:off x="3234" y="566"/>
              <a:ext cx="18" cy="30"/>
            </a:xfrm>
            <a:custGeom>
              <a:avLst/>
              <a:gdLst>
                <a:gd name="T0" fmla="*/ 12 w 18"/>
                <a:gd name="T1" fmla="*/ 0 h 30"/>
                <a:gd name="T2" fmla="*/ 0 w 18"/>
                <a:gd name="T3" fmla="*/ 12 h 30"/>
                <a:gd name="T4" fmla="*/ 18 w 18"/>
                <a:gd name="T5" fmla="*/ 30 h 30"/>
                <a:gd name="T6" fmla="*/ 12 w 18"/>
                <a:gd name="T7" fmla="*/ 0 h 30"/>
              </a:gdLst>
              <a:ahLst/>
              <a:cxnLst>
                <a:cxn ang="0">
                  <a:pos x="T0" y="T1"/>
                </a:cxn>
                <a:cxn ang="0">
                  <a:pos x="T2" y="T3"/>
                </a:cxn>
                <a:cxn ang="0">
                  <a:pos x="T4" y="T5"/>
                </a:cxn>
                <a:cxn ang="0">
                  <a:pos x="T6" y="T7"/>
                </a:cxn>
              </a:cxnLst>
              <a:rect l="0" t="0" r="r" b="b"/>
              <a:pathLst>
                <a:path w="18" h="30">
                  <a:moveTo>
                    <a:pt x="12" y="0"/>
                  </a:moveTo>
                  <a:lnTo>
                    <a:pt x="0" y="12"/>
                  </a:lnTo>
                  <a:lnTo>
                    <a:pt x="18" y="30"/>
                  </a:lnTo>
                  <a:lnTo>
                    <a:pt x="12" y="0"/>
                  </a:lnTo>
                </a:path>
              </a:pathLst>
            </a:custGeom>
            <a:noFill/>
            <a:ln w="14288">
              <a:solidFill>
                <a:srgbClr val="005C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69" name="Freeform 43"/>
            <p:cNvSpPr>
              <a:spLocks/>
            </p:cNvSpPr>
            <p:nvPr/>
          </p:nvSpPr>
          <p:spPr bwMode="auto">
            <a:xfrm>
              <a:off x="3210" y="566"/>
              <a:ext cx="19" cy="30"/>
            </a:xfrm>
            <a:custGeom>
              <a:avLst/>
              <a:gdLst>
                <a:gd name="T0" fmla="*/ 19 w 19"/>
                <a:gd name="T1" fmla="*/ 12 h 30"/>
                <a:gd name="T2" fmla="*/ 5 w 19"/>
                <a:gd name="T3" fmla="*/ 0 h 30"/>
                <a:gd name="T4" fmla="*/ 0 w 19"/>
                <a:gd name="T5" fmla="*/ 30 h 30"/>
                <a:gd name="T6" fmla="*/ 19 w 19"/>
                <a:gd name="T7" fmla="*/ 12 h 30"/>
              </a:gdLst>
              <a:ahLst/>
              <a:cxnLst>
                <a:cxn ang="0">
                  <a:pos x="T0" y="T1"/>
                </a:cxn>
                <a:cxn ang="0">
                  <a:pos x="T2" y="T3"/>
                </a:cxn>
                <a:cxn ang="0">
                  <a:pos x="T4" y="T5"/>
                </a:cxn>
                <a:cxn ang="0">
                  <a:pos x="T6" y="T7"/>
                </a:cxn>
              </a:cxnLst>
              <a:rect l="0" t="0" r="r" b="b"/>
              <a:pathLst>
                <a:path w="19" h="30">
                  <a:moveTo>
                    <a:pt x="19" y="12"/>
                  </a:moveTo>
                  <a:lnTo>
                    <a:pt x="5" y="0"/>
                  </a:lnTo>
                  <a:lnTo>
                    <a:pt x="0" y="30"/>
                  </a:lnTo>
                  <a:lnTo>
                    <a:pt x="19" y="12"/>
                  </a:lnTo>
                </a:path>
              </a:pathLst>
            </a:custGeom>
            <a:noFill/>
            <a:ln w="14288">
              <a:solidFill>
                <a:srgbClr val="005C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70" name="Freeform 44"/>
            <p:cNvSpPr>
              <a:spLocks/>
            </p:cNvSpPr>
            <p:nvPr/>
          </p:nvSpPr>
          <p:spPr bwMode="auto">
            <a:xfrm>
              <a:off x="3218" y="539"/>
              <a:ext cx="11" cy="19"/>
            </a:xfrm>
            <a:custGeom>
              <a:avLst/>
              <a:gdLst>
                <a:gd name="T0" fmla="*/ 0 w 11"/>
                <a:gd name="T1" fmla="*/ 19 h 19"/>
                <a:gd name="T2" fmla="*/ 11 w 11"/>
                <a:gd name="T3" fmla="*/ 8 h 19"/>
                <a:gd name="T4" fmla="*/ 3 w 11"/>
                <a:gd name="T5" fmla="*/ 0 h 19"/>
                <a:gd name="T6" fmla="*/ 0 w 11"/>
                <a:gd name="T7" fmla="*/ 19 h 19"/>
              </a:gdLst>
              <a:ahLst/>
              <a:cxnLst>
                <a:cxn ang="0">
                  <a:pos x="T0" y="T1"/>
                </a:cxn>
                <a:cxn ang="0">
                  <a:pos x="T2" y="T3"/>
                </a:cxn>
                <a:cxn ang="0">
                  <a:pos x="T4" y="T5"/>
                </a:cxn>
                <a:cxn ang="0">
                  <a:pos x="T6" y="T7"/>
                </a:cxn>
              </a:cxnLst>
              <a:rect l="0" t="0" r="r" b="b"/>
              <a:pathLst>
                <a:path w="11" h="19">
                  <a:moveTo>
                    <a:pt x="0" y="19"/>
                  </a:moveTo>
                  <a:lnTo>
                    <a:pt x="11" y="8"/>
                  </a:lnTo>
                  <a:lnTo>
                    <a:pt x="3" y="0"/>
                  </a:lnTo>
                  <a:lnTo>
                    <a:pt x="0" y="19"/>
                  </a:lnTo>
                </a:path>
              </a:pathLst>
            </a:custGeom>
            <a:noFill/>
            <a:ln w="14288">
              <a:solidFill>
                <a:srgbClr val="005C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71" name="Rectangle 45"/>
            <p:cNvSpPr>
              <a:spLocks noChangeArrowheads="1"/>
            </p:cNvSpPr>
            <p:nvPr/>
          </p:nvSpPr>
          <p:spPr bwMode="auto">
            <a:xfrm>
              <a:off x="3152" y="47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endParaRPr lang="en-US" altLang="en-US" dirty="0">
                <a:solidFill>
                  <a:srgbClr val="FFFFFF"/>
                </a:solidFill>
              </a:endParaRPr>
            </a:p>
          </p:txBody>
        </p:sp>
        <p:sp>
          <p:nvSpPr>
            <p:cNvPr id="172" name="Rectangle 46"/>
            <p:cNvSpPr>
              <a:spLocks noChangeArrowheads="1"/>
            </p:cNvSpPr>
            <p:nvPr/>
          </p:nvSpPr>
          <p:spPr bwMode="auto">
            <a:xfrm>
              <a:off x="3298" y="404"/>
              <a:ext cx="80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000" b="1" dirty="0">
                  <a:solidFill>
                    <a:srgbClr val="000000"/>
                  </a:solidFill>
                  <a:latin typeface="Arial"/>
                </a:rPr>
                <a:t>Antero Marcellus Rig</a:t>
              </a:r>
              <a:endParaRPr lang="en-US" altLang="en-US" sz="1000" dirty="0">
                <a:solidFill>
                  <a:srgbClr val="FFFFFF"/>
                </a:solidFill>
                <a:latin typeface="Arial"/>
              </a:endParaRPr>
            </a:p>
          </p:txBody>
        </p:sp>
        <p:sp>
          <p:nvSpPr>
            <p:cNvPr id="173" name="Rectangle 47"/>
            <p:cNvSpPr>
              <a:spLocks noChangeArrowheads="1"/>
            </p:cNvSpPr>
            <p:nvPr/>
          </p:nvSpPr>
          <p:spPr bwMode="auto">
            <a:xfrm>
              <a:off x="3298" y="516"/>
              <a:ext cx="86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000" b="1" dirty="0">
                  <a:solidFill>
                    <a:srgbClr val="000000"/>
                  </a:solidFill>
                  <a:latin typeface="Arial"/>
                </a:rPr>
                <a:t>Industry Marcellus Rig</a:t>
              </a:r>
              <a:endParaRPr lang="en-US" altLang="en-US" sz="1000" dirty="0">
                <a:solidFill>
                  <a:srgbClr val="FFFFFF"/>
                </a:solidFill>
                <a:latin typeface="Arial"/>
              </a:endParaRPr>
            </a:p>
          </p:txBody>
        </p:sp>
        <p:sp>
          <p:nvSpPr>
            <p:cNvPr id="174" name="Freeform 48"/>
            <p:cNvSpPr>
              <a:spLocks noEditPoints="1"/>
            </p:cNvSpPr>
            <p:nvPr/>
          </p:nvSpPr>
          <p:spPr bwMode="auto">
            <a:xfrm>
              <a:off x="3201" y="618"/>
              <a:ext cx="49" cy="93"/>
            </a:xfrm>
            <a:custGeom>
              <a:avLst/>
              <a:gdLst>
                <a:gd name="T0" fmla="*/ 29 w 44"/>
                <a:gd name="T1" fmla="*/ 1 h 84"/>
                <a:gd name="T2" fmla="*/ 29 w 44"/>
                <a:gd name="T3" fmla="*/ 1 h 84"/>
                <a:gd name="T4" fmla="*/ 28 w 44"/>
                <a:gd name="T5" fmla="*/ 0 h 84"/>
                <a:gd name="T6" fmla="*/ 28 w 44"/>
                <a:gd name="T7" fmla="*/ 0 h 84"/>
                <a:gd name="T8" fmla="*/ 16 w 44"/>
                <a:gd name="T9" fmla="*/ 0 h 84"/>
                <a:gd name="T10" fmla="*/ 16 w 44"/>
                <a:gd name="T11" fmla="*/ 0 h 84"/>
                <a:gd name="T12" fmla="*/ 15 w 44"/>
                <a:gd name="T13" fmla="*/ 1 h 84"/>
                <a:gd name="T14" fmla="*/ 15 w 44"/>
                <a:gd name="T15" fmla="*/ 1 h 84"/>
                <a:gd name="T16" fmla="*/ 0 w 44"/>
                <a:gd name="T17" fmla="*/ 83 h 84"/>
                <a:gd name="T18" fmla="*/ 0 w 44"/>
                <a:gd name="T19" fmla="*/ 83 h 84"/>
                <a:gd name="T20" fmla="*/ 1 w 44"/>
                <a:gd name="T21" fmla="*/ 84 h 84"/>
                <a:gd name="T22" fmla="*/ 1 w 44"/>
                <a:gd name="T23" fmla="*/ 84 h 84"/>
                <a:gd name="T24" fmla="*/ 22 w 44"/>
                <a:gd name="T25" fmla="*/ 64 h 84"/>
                <a:gd name="T26" fmla="*/ 43 w 44"/>
                <a:gd name="T27" fmla="*/ 84 h 84"/>
                <a:gd name="T28" fmla="*/ 43 w 44"/>
                <a:gd name="T29" fmla="*/ 84 h 84"/>
                <a:gd name="T30" fmla="*/ 44 w 44"/>
                <a:gd name="T31" fmla="*/ 83 h 84"/>
                <a:gd name="T32" fmla="*/ 44 w 44"/>
                <a:gd name="T33" fmla="*/ 83 h 84"/>
                <a:gd name="T34" fmla="*/ 29 w 44"/>
                <a:gd name="T35" fmla="*/ 1 h 84"/>
                <a:gd name="T36" fmla="*/ 14 w 44"/>
                <a:gd name="T37" fmla="*/ 25 h 84"/>
                <a:gd name="T38" fmla="*/ 14 w 44"/>
                <a:gd name="T39" fmla="*/ 25 h 84"/>
                <a:gd name="T40" fmla="*/ 22 w 44"/>
                <a:gd name="T41" fmla="*/ 33 h 84"/>
                <a:gd name="T42" fmla="*/ 30 w 44"/>
                <a:gd name="T43" fmla="*/ 25 h 84"/>
                <a:gd name="T44" fmla="*/ 26 w 44"/>
                <a:gd name="T45" fmla="*/ 5 h 84"/>
                <a:gd name="T46" fmla="*/ 18 w 44"/>
                <a:gd name="T47" fmla="*/ 5 h 84"/>
                <a:gd name="T48" fmla="*/ 14 w 44"/>
                <a:gd name="T49" fmla="*/ 25 h 84"/>
                <a:gd name="T50" fmla="*/ 31 w 44"/>
                <a:gd name="T51" fmla="*/ 27 h 84"/>
                <a:gd name="T52" fmla="*/ 31 w 44"/>
                <a:gd name="T53" fmla="*/ 27 h 84"/>
                <a:gd name="T54" fmla="*/ 24 w 44"/>
                <a:gd name="T55" fmla="*/ 34 h 84"/>
                <a:gd name="T56" fmla="*/ 34 w 44"/>
                <a:gd name="T57" fmla="*/ 44 h 84"/>
                <a:gd name="T58" fmla="*/ 31 w 44"/>
                <a:gd name="T59" fmla="*/ 27 h 84"/>
                <a:gd name="T60" fmla="*/ 34 w 44"/>
                <a:gd name="T61" fmla="*/ 48 h 84"/>
                <a:gd name="T62" fmla="*/ 34 w 44"/>
                <a:gd name="T63" fmla="*/ 48 h 84"/>
                <a:gd name="T64" fmla="*/ 22 w 44"/>
                <a:gd name="T65" fmla="*/ 37 h 84"/>
                <a:gd name="T66" fmla="*/ 9 w 44"/>
                <a:gd name="T67" fmla="*/ 49 h 84"/>
                <a:gd name="T68" fmla="*/ 22 w 44"/>
                <a:gd name="T69" fmla="*/ 59 h 84"/>
                <a:gd name="T70" fmla="*/ 34 w 44"/>
                <a:gd name="T71" fmla="*/ 48 h 84"/>
                <a:gd name="T72" fmla="*/ 36 w 44"/>
                <a:gd name="T73" fmla="*/ 51 h 84"/>
                <a:gd name="T74" fmla="*/ 36 w 44"/>
                <a:gd name="T75" fmla="*/ 51 h 84"/>
                <a:gd name="T76" fmla="*/ 24 w 44"/>
                <a:gd name="T77" fmla="*/ 61 h 84"/>
                <a:gd name="T78" fmla="*/ 41 w 44"/>
                <a:gd name="T79" fmla="*/ 78 h 84"/>
                <a:gd name="T80" fmla="*/ 36 w 44"/>
                <a:gd name="T81" fmla="*/ 51 h 84"/>
                <a:gd name="T82" fmla="*/ 20 w 44"/>
                <a:gd name="T83" fmla="*/ 61 h 84"/>
                <a:gd name="T84" fmla="*/ 20 w 44"/>
                <a:gd name="T85" fmla="*/ 61 h 84"/>
                <a:gd name="T86" fmla="*/ 8 w 44"/>
                <a:gd name="T87" fmla="*/ 50 h 84"/>
                <a:gd name="T88" fmla="*/ 3 w 44"/>
                <a:gd name="T89" fmla="*/ 77 h 84"/>
                <a:gd name="T90" fmla="*/ 20 w 44"/>
                <a:gd name="T91" fmla="*/ 61 h 84"/>
                <a:gd name="T92" fmla="*/ 10 w 44"/>
                <a:gd name="T93" fmla="*/ 44 h 84"/>
                <a:gd name="T94" fmla="*/ 10 w 44"/>
                <a:gd name="T95" fmla="*/ 44 h 84"/>
                <a:gd name="T96" fmla="*/ 20 w 44"/>
                <a:gd name="T97" fmla="*/ 34 h 84"/>
                <a:gd name="T98" fmla="*/ 12 w 44"/>
                <a:gd name="T99" fmla="*/ 27 h 84"/>
                <a:gd name="T100" fmla="*/ 10 w 44"/>
                <a:gd name="T101"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84">
                  <a:moveTo>
                    <a:pt x="29" y="1"/>
                  </a:moveTo>
                  <a:lnTo>
                    <a:pt x="29" y="1"/>
                  </a:lnTo>
                  <a:lnTo>
                    <a:pt x="28" y="0"/>
                  </a:lnTo>
                  <a:lnTo>
                    <a:pt x="28" y="0"/>
                  </a:lnTo>
                  <a:lnTo>
                    <a:pt x="16" y="0"/>
                  </a:lnTo>
                  <a:lnTo>
                    <a:pt x="16" y="0"/>
                  </a:lnTo>
                  <a:lnTo>
                    <a:pt x="15" y="1"/>
                  </a:lnTo>
                  <a:lnTo>
                    <a:pt x="15" y="1"/>
                  </a:lnTo>
                  <a:lnTo>
                    <a:pt x="0" y="83"/>
                  </a:lnTo>
                  <a:lnTo>
                    <a:pt x="0" y="83"/>
                  </a:lnTo>
                  <a:lnTo>
                    <a:pt x="1" y="84"/>
                  </a:lnTo>
                  <a:lnTo>
                    <a:pt x="1" y="84"/>
                  </a:lnTo>
                  <a:lnTo>
                    <a:pt x="22" y="64"/>
                  </a:lnTo>
                  <a:lnTo>
                    <a:pt x="43" y="84"/>
                  </a:lnTo>
                  <a:lnTo>
                    <a:pt x="43" y="84"/>
                  </a:lnTo>
                  <a:lnTo>
                    <a:pt x="44" y="83"/>
                  </a:lnTo>
                  <a:lnTo>
                    <a:pt x="44" y="83"/>
                  </a:lnTo>
                  <a:lnTo>
                    <a:pt x="29" y="1"/>
                  </a:lnTo>
                  <a:moveTo>
                    <a:pt x="14" y="25"/>
                  </a:moveTo>
                  <a:lnTo>
                    <a:pt x="14" y="25"/>
                  </a:lnTo>
                  <a:lnTo>
                    <a:pt x="22" y="33"/>
                  </a:lnTo>
                  <a:lnTo>
                    <a:pt x="30" y="25"/>
                  </a:lnTo>
                  <a:lnTo>
                    <a:pt x="26" y="5"/>
                  </a:lnTo>
                  <a:lnTo>
                    <a:pt x="18" y="5"/>
                  </a:lnTo>
                  <a:lnTo>
                    <a:pt x="14" y="25"/>
                  </a:lnTo>
                  <a:moveTo>
                    <a:pt x="31" y="27"/>
                  </a:moveTo>
                  <a:lnTo>
                    <a:pt x="31" y="27"/>
                  </a:lnTo>
                  <a:lnTo>
                    <a:pt x="24" y="34"/>
                  </a:lnTo>
                  <a:lnTo>
                    <a:pt x="34" y="44"/>
                  </a:lnTo>
                  <a:lnTo>
                    <a:pt x="31" y="27"/>
                  </a:lnTo>
                  <a:moveTo>
                    <a:pt x="34" y="48"/>
                  </a:moveTo>
                  <a:lnTo>
                    <a:pt x="34" y="48"/>
                  </a:lnTo>
                  <a:lnTo>
                    <a:pt x="22" y="37"/>
                  </a:lnTo>
                  <a:lnTo>
                    <a:pt x="9" y="49"/>
                  </a:lnTo>
                  <a:lnTo>
                    <a:pt x="22" y="59"/>
                  </a:lnTo>
                  <a:lnTo>
                    <a:pt x="34" y="48"/>
                  </a:lnTo>
                  <a:moveTo>
                    <a:pt x="36" y="51"/>
                  </a:moveTo>
                  <a:lnTo>
                    <a:pt x="36" y="51"/>
                  </a:lnTo>
                  <a:lnTo>
                    <a:pt x="24" y="61"/>
                  </a:lnTo>
                  <a:lnTo>
                    <a:pt x="41" y="78"/>
                  </a:lnTo>
                  <a:lnTo>
                    <a:pt x="36" y="51"/>
                  </a:lnTo>
                  <a:moveTo>
                    <a:pt x="20" y="61"/>
                  </a:moveTo>
                  <a:lnTo>
                    <a:pt x="20" y="61"/>
                  </a:lnTo>
                  <a:lnTo>
                    <a:pt x="8" y="50"/>
                  </a:lnTo>
                  <a:lnTo>
                    <a:pt x="3" y="77"/>
                  </a:lnTo>
                  <a:lnTo>
                    <a:pt x="20" y="61"/>
                  </a:lnTo>
                  <a:moveTo>
                    <a:pt x="10" y="44"/>
                  </a:moveTo>
                  <a:lnTo>
                    <a:pt x="10" y="44"/>
                  </a:lnTo>
                  <a:lnTo>
                    <a:pt x="20" y="34"/>
                  </a:lnTo>
                  <a:lnTo>
                    <a:pt x="12" y="27"/>
                  </a:lnTo>
                  <a:lnTo>
                    <a:pt x="10" y="44"/>
                  </a:lnTo>
                  <a:close/>
                </a:path>
              </a:pathLst>
            </a:custGeom>
            <a:solidFill>
              <a:srgbClr val="38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75" name="Line 49"/>
            <p:cNvSpPr>
              <a:spLocks noChangeShapeType="1"/>
            </p:cNvSpPr>
            <p:nvPr/>
          </p:nvSpPr>
          <p:spPr bwMode="auto">
            <a:xfrm>
              <a:off x="3233" y="619"/>
              <a:ext cx="17" cy="91"/>
            </a:xfrm>
            <a:prstGeom prst="line">
              <a:avLst/>
            </a:prstGeom>
            <a:noFill/>
            <a:ln w="365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76" name="Line 50"/>
            <p:cNvSpPr>
              <a:spLocks noChangeShapeType="1"/>
            </p:cNvSpPr>
            <p:nvPr/>
          </p:nvSpPr>
          <p:spPr bwMode="auto">
            <a:xfrm flipH="1">
              <a:off x="3249" y="710"/>
              <a:ext cx="1" cy="1"/>
            </a:xfrm>
            <a:prstGeom prst="line">
              <a:avLst/>
            </a:prstGeom>
            <a:noFill/>
            <a:ln w="365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77" name="Freeform 51"/>
            <p:cNvSpPr>
              <a:spLocks/>
            </p:cNvSpPr>
            <p:nvPr/>
          </p:nvSpPr>
          <p:spPr bwMode="auto">
            <a:xfrm>
              <a:off x="3202" y="689"/>
              <a:ext cx="47" cy="22"/>
            </a:xfrm>
            <a:custGeom>
              <a:avLst/>
              <a:gdLst>
                <a:gd name="T0" fmla="*/ 47 w 47"/>
                <a:gd name="T1" fmla="*/ 22 h 22"/>
                <a:gd name="T2" fmla="*/ 23 w 47"/>
                <a:gd name="T3" fmla="*/ 0 h 22"/>
                <a:gd name="T4" fmla="*/ 0 w 47"/>
                <a:gd name="T5" fmla="*/ 22 h 22"/>
              </a:gdLst>
              <a:ahLst/>
              <a:cxnLst>
                <a:cxn ang="0">
                  <a:pos x="T0" y="T1"/>
                </a:cxn>
                <a:cxn ang="0">
                  <a:pos x="T2" y="T3"/>
                </a:cxn>
                <a:cxn ang="0">
                  <a:pos x="T4" y="T5"/>
                </a:cxn>
              </a:cxnLst>
              <a:rect l="0" t="0" r="r" b="b"/>
              <a:pathLst>
                <a:path w="47" h="22">
                  <a:moveTo>
                    <a:pt x="47" y="22"/>
                  </a:moveTo>
                  <a:lnTo>
                    <a:pt x="23" y="0"/>
                  </a:lnTo>
                  <a:lnTo>
                    <a:pt x="0" y="22"/>
                  </a:lnTo>
                </a:path>
              </a:pathLst>
            </a:custGeom>
            <a:noFill/>
            <a:ln w="365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78" name="Line 52"/>
            <p:cNvSpPr>
              <a:spLocks noChangeShapeType="1"/>
            </p:cNvSpPr>
            <p:nvPr/>
          </p:nvSpPr>
          <p:spPr bwMode="auto">
            <a:xfrm flipH="1" flipV="1">
              <a:off x="3201" y="710"/>
              <a:ext cx="1" cy="1"/>
            </a:xfrm>
            <a:prstGeom prst="line">
              <a:avLst/>
            </a:prstGeom>
            <a:noFill/>
            <a:ln w="365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79" name="Line 53"/>
            <p:cNvSpPr>
              <a:spLocks noChangeShapeType="1"/>
            </p:cNvSpPr>
            <p:nvPr/>
          </p:nvSpPr>
          <p:spPr bwMode="auto">
            <a:xfrm flipV="1">
              <a:off x="3201" y="619"/>
              <a:ext cx="17" cy="91"/>
            </a:xfrm>
            <a:prstGeom prst="line">
              <a:avLst/>
            </a:prstGeom>
            <a:noFill/>
            <a:ln w="365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80" name="Line 54"/>
            <p:cNvSpPr>
              <a:spLocks noChangeShapeType="1"/>
            </p:cNvSpPr>
            <p:nvPr/>
          </p:nvSpPr>
          <p:spPr bwMode="auto">
            <a:xfrm flipV="1">
              <a:off x="3218" y="618"/>
              <a:ext cx="1" cy="1"/>
            </a:xfrm>
            <a:prstGeom prst="line">
              <a:avLst/>
            </a:prstGeom>
            <a:noFill/>
            <a:ln w="365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81" name="Line 55"/>
            <p:cNvSpPr>
              <a:spLocks noChangeShapeType="1"/>
            </p:cNvSpPr>
            <p:nvPr/>
          </p:nvSpPr>
          <p:spPr bwMode="auto">
            <a:xfrm>
              <a:off x="3219" y="618"/>
              <a:ext cx="13" cy="0"/>
            </a:xfrm>
            <a:prstGeom prst="line">
              <a:avLst/>
            </a:prstGeom>
            <a:noFill/>
            <a:ln w="365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82" name="Line 56"/>
            <p:cNvSpPr>
              <a:spLocks noChangeShapeType="1"/>
            </p:cNvSpPr>
            <p:nvPr/>
          </p:nvSpPr>
          <p:spPr bwMode="auto">
            <a:xfrm>
              <a:off x="3232" y="618"/>
              <a:ext cx="1" cy="1"/>
            </a:xfrm>
            <a:prstGeom prst="line">
              <a:avLst/>
            </a:prstGeom>
            <a:noFill/>
            <a:ln w="365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83" name="Freeform 57"/>
            <p:cNvSpPr>
              <a:spLocks/>
            </p:cNvSpPr>
            <p:nvPr/>
          </p:nvSpPr>
          <p:spPr bwMode="auto">
            <a:xfrm>
              <a:off x="3217" y="623"/>
              <a:ext cx="17" cy="31"/>
            </a:xfrm>
            <a:custGeom>
              <a:avLst/>
              <a:gdLst>
                <a:gd name="T0" fmla="*/ 0 w 17"/>
                <a:gd name="T1" fmla="*/ 23 h 31"/>
                <a:gd name="T2" fmla="*/ 8 w 17"/>
                <a:gd name="T3" fmla="*/ 31 h 31"/>
                <a:gd name="T4" fmla="*/ 17 w 17"/>
                <a:gd name="T5" fmla="*/ 23 h 31"/>
                <a:gd name="T6" fmla="*/ 13 w 17"/>
                <a:gd name="T7" fmla="*/ 0 h 31"/>
                <a:gd name="T8" fmla="*/ 4 w 17"/>
                <a:gd name="T9" fmla="*/ 0 h 31"/>
                <a:gd name="T10" fmla="*/ 0 w 17"/>
                <a:gd name="T11" fmla="*/ 23 h 31"/>
              </a:gdLst>
              <a:ahLst/>
              <a:cxnLst>
                <a:cxn ang="0">
                  <a:pos x="T0" y="T1"/>
                </a:cxn>
                <a:cxn ang="0">
                  <a:pos x="T2" y="T3"/>
                </a:cxn>
                <a:cxn ang="0">
                  <a:pos x="T4" y="T5"/>
                </a:cxn>
                <a:cxn ang="0">
                  <a:pos x="T6" y="T7"/>
                </a:cxn>
                <a:cxn ang="0">
                  <a:pos x="T8" y="T9"/>
                </a:cxn>
                <a:cxn ang="0">
                  <a:pos x="T10" y="T11"/>
                </a:cxn>
              </a:cxnLst>
              <a:rect l="0" t="0" r="r" b="b"/>
              <a:pathLst>
                <a:path w="17" h="31">
                  <a:moveTo>
                    <a:pt x="0" y="23"/>
                  </a:moveTo>
                  <a:lnTo>
                    <a:pt x="8" y="31"/>
                  </a:lnTo>
                  <a:lnTo>
                    <a:pt x="17" y="23"/>
                  </a:lnTo>
                  <a:lnTo>
                    <a:pt x="13" y="0"/>
                  </a:lnTo>
                  <a:lnTo>
                    <a:pt x="4" y="0"/>
                  </a:lnTo>
                  <a:lnTo>
                    <a:pt x="0" y="23"/>
                  </a:lnTo>
                </a:path>
              </a:pathLst>
            </a:custGeom>
            <a:noFill/>
            <a:ln w="365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84" name="Freeform 58"/>
            <p:cNvSpPr>
              <a:spLocks/>
            </p:cNvSpPr>
            <p:nvPr/>
          </p:nvSpPr>
          <p:spPr bwMode="auto">
            <a:xfrm>
              <a:off x="3228" y="648"/>
              <a:ext cx="11" cy="19"/>
            </a:xfrm>
            <a:custGeom>
              <a:avLst/>
              <a:gdLst>
                <a:gd name="T0" fmla="*/ 7 w 11"/>
                <a:gd name="T1" fmla="*/ 0 h 19"/>
                <a:gd name="T2" fmla="*/ 0 w 11"/>
                <a:gd name="T3" fmla="*/ 7 h 19"/>
                <a:gd name="T4" fmla="*/ 11 w 11"/>
                <a:gd name="T5" fmla="*/ 19 h 19"/>
                <a:gd name="T6" fmla="*/ 7 w 11"/>
                <a:gd name="T7" fmla="*/ 0 h 19"/>
              </a:gdLst>
              <a:ahLst/>
              <a:cxnLst>
                <a:cxn ang="0">
                  <a:pos x="T0" y="T1"/>
                </a:cxn>
                <a:cxn ang="0">
                  <a:pos x="T2" y="T3"/>
                </a:cxn>
                <a:cxn ang="0">
                  <a:pos x="T4" y="T5"/>
                </a:cxn>
                <a:cxn ang="0">
                  <a:pos x="T6" y="T7"/>
                </a:cxn>
              </a:cxnLst>
              <a:rect l="0" t="0" r="r" b="b"/>
              <a:pathLst>
                <a:path w="11" h="19">
                  <a:moveTo>
                    <a:pt x="7" y="0"/>
                  </a:moveTo>
                  <a:lnTo>
                    <a:pt x="0" y="7"/>
                  </a:lnTo>
                  <a:lnTo>
                    <a:pt x="11" y="19"/>
                  </a:lnTo>
                  <a:lnTo>
                    <a:pt x="7" y="0"/>
                  </a:lnTo>
                </a:path>
              </a:pathLst>
            </a:custGeom>
            <a:noFill/>
            <a:ln w="365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85" name="Freeform 59"/>
            <p:cNvSpPr>
              <a:spLocks/>
            </p:cNvSpPr>
            <p:nvPr/>
          </p:nvSpPr>
          <p:spPr bwMode="auto">
            <a:xfrm>
              <a:off x="3211" y="659"/>
              <a:ext cx="28" cy="24"/>
            </a:xfrm>
            <a:custGeom>
              <a:avLst/>
              <a:gdLst>
                <a:gd name="T0" fmla="*/ 28 w 28"/>
                <a:gd name="T1" fmla="*/ 12 h 24"/>
                <a:gd name="T2" fmla="*/ 14 w 28"/>
                <a:gd name="T3" fmla="*/ 0 h 24"/>
                <a:gd name="T4" fmla="*/ 0 w 28"/>
                <a:gd name="T5" fmla="*/ 13 h 24"/>
                <a:gd name="T6" fmla="*/ 14 w 28"/>
                <a:gd name="T7" fmla="*/ 24 h 24"/>
                <a:gd name="T8" fmla="*/ 28 w 28"/>
                <a:gd name="T9" fmla="*/ 12 h 24"/>
              </a:gdLst>
              <a:ahLst/>
              <a:cxnLst>
                <a:cxn ang="0">
                  <a:pos x="T0" y="T1"/>
                </a:cxn>
                <a:cxn ang="0">
                  <a:pos x="T2" y="T3"/>
                </a:cxn>
                <a:cxn ang="0">
                  <a:pos x="T4" y="T5"/>
                </a:cxn>
                <a:cxn ang="0">
                  <a:pos x="T6" y="T7"/>
                </a:cxn>
                <a:cxn ang="0">
                  <a:pos x="T8" y="T9"/>
                </a:cxn>
              </a:cxnLst>
              <a:rect l="0" t="0" r="r" b="b"/>
              <a:pathLst>
                <a:path w="28" h="24">
                  <a:moveTo>
                    <a:pt x="28" y="12"/>
                  </a:moveTo>
                  <a:lnTo>
                    <a:pt x="14" y="0"/>
                  </a:lnTo>
                  <a:lnTo>
                    <a:pt x="0" y="13"/>
                  </a:lnTo>
                  <a:lnTo>
                    <a:pt x="14" y="24"/>
                  </a:lnTo>
                  <a:lnTo>
                    <a:pt x="28" y="12"/>
                  </a:lnTo>
                </a:path>
              </a:pathLst>
            </a:custGeom>
            <a:noFill/>
            <a:ln w="365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86" name="Freeform 60"/>
            <p:cNvSpPr>
              <a:spLocks/>
            </p:cNvSpPr>
            <p:nvPr/>
          </p:nvSpPr>
          <p:spPr bwMode="auto">
            <a:xfrm>
              <a:off x="3228" y="674"/>
              <a:ext cx="18" cy="30"/>
            </a:xfrm>
            <a:custGeom>
              <a:avLst/>
              <a:gdLst>
                <a:gd name="T0" fmla="*/ 13 w 18"/>
                <a:gd name="T1" fmla="*/ 0 h 30"/>
                <a:gd name="T2" fmla="*/ 0 w 18"/>
                <a:gd name="T3" fmla="*/ 11 h 30"/>
                <a:gd name="T4" fmla="*/ 18 w 18"/>
                <a:gd name="T5" fmla="*/ 30 h 30"/>
                <a:gd name="T6" fmla="*/ 13 w 18"/>
                <a:gd name="T7" fmla="*/ 0 h 30"/>
              </a:gdLst>
              <a:ahLst/>
              <a:cxnLst>
                <a:cxn ang="0">
                  <a:pos x="T0" y="T1"/>
                </a:cxn>
                <a:cxn ang="0">
                  <a:pos x="T2" y="T3"/>
                </a:cxn>
                <a:cxn ang="0">
                  <a:pos x="T4" y="T5"/>
                </a:cxn>
                <a:cxn ang="0">
                  <a:pos x="T6" y="T7"/>
                </a:cxn>
              </a:cxnLst>
              <a:rect l="0" t="0" r="r" b="b"/>
              <a:pathLst>
                <a:path w="18" h="30">
                  <a:moveTo>
                    <a:pt x="13" y="0"/>
                  </a:moveTo>
                  <a:lnTo>
                    <a:pt x="0" y="11"/>
                  </a:lnTo>
                  <a:lnTo>
                    <a:pt x="18" y="30"/>
                  </a:lnTo>
                  <a:lnTo>
                    <a:pt x="13" y="0"/>
                  </a:lnTo>
                </a:path>
              </a:pathLst>
            </a:custGeom>
            <a:noFill/>
            <a:ln w="365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87" name="Freeform 61"/>
            <p:cNvSpPr>
              <a:spLocks/>
            </p:cNvSpPr>
            <p:nvPr/>
          </p:nvSpPr>
          <p:spPr bwMode="auto">
            <a:xfrm>
              <a:off x="3204" y="673"/>
              <a:ext cx="19" cy="30"/>
            </a:xfrm>
            <a:custGeom>
              <a:avLst/>
              <a:gdLst>
                <a:gd name="T0" fmla="*/ 19 w 19"/>
                <a:gd name="T1" fmla="*/ 12 h 30"/>
                <a:gd name="T2" fmla="*/ 6 w 19"/>
                <a:gd name="T3" fmla="*/ 0 h 30"/>
                <a:gd name="T4" fmla="*/ 0 w 19"/>
                <a:gd name="T5" fmla="*/ 30 h 30"/>
                <a:gd name="T6" fmla="*/ 19 w 19"/>
                <a:gd name="T7" fmla="*/ 12 h 30"/>
              </a:gdLst>
              <a:ahLst/>
              <a:cxnLst>
                <a:cxn ang="0">
                  <a:pos x="T0" y="T1"/>
                </a:cxn>
                <a:cxn ang="0">
                  <a:pos x="T2" y="T3"/>
                </a:cxn>
                <a:cxn ang="0">
                  <a:pos x="T4" y="T5"/>
                </a:cxn>
                <a:cxn ang="0">
                  <a:pos x="T6" y="T7"/>
                </a:cxn>
              </a:cxnLst>
              <a:rect l="0" t="0" r="r" b="b"/>
              <a:pathLst>
                <a:path w="19" h="30">
                  <a:moveTo>
                    <a:pt x="19" y="12"/>
                  </a:moveTo>
                  <a:lnTo>
                    <a:pt x="6" y="0"/>
                  </a:lnTo>
                  <a:lnTo>
                    <a:pt x="0" y="30"/>
                  </a:lnTo>
                  <a:lnTo>
                    <a:pt x="19" y="12"/>
                  </a:lnTo>
                </a:path>
              </a:pathLst>
            </a:custGeom>
            <a:noFill/>
            <a:ln w="365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88" name="Freeform 62"/>
            <p:cNvSpPr>
              <a:spLocks/>
            </p:cNvSpPr>
            <p:nvPr/>
          </p:nvSpPr>
          <p:spPr bwMode="auto">
            <a:xfrm>
              <a:off x="3212" y="648"/>
              <a:ext cx="11" cy="19"/>
            </a:xfrm>
            <a:custGeom>
              <a:avLst/>
              <a:gdLst>
                <a:gd name="T0" fmla="*/ 0 w 11"/>
                <a:gd name="T1" fmla="*/ 19 h 19"/>
                <a:gd name="T2" fmla="*/ 11 w 11"/>
                <a:gd name="T3" fmla="*/ 7 h 19"/>
                <a:gd name="T4" fmla="*/ 2 w 11"/>
                <a:gd name="T5" fmla="*/ 0 h 19"/>
                <a:gd name="T6" fmla="*/ 0 w 11"/>
                <a:gd name="T7" fmla="*/ 19 h 19"/>
              </a:gdLst>
              <a:ahLst/>
              <a:cxnLst>
                <a:cxn ang="0">
                  <a:pos x="T0" y="T1"/>
                </a:cxn>
                <a:cxn ang="0">
                  <a:pos x="T2" y="T3"/>
                </a:cxn>
                <a:cxn ang="0">
                  <a:pos x="T4" y="T5"/>
                </a:cxn>
                <a:cxn ang="0">
                  <a:pos x="T6" y="T7"/>
                </a:cxn>
              </a:cxnLst>
              <a:rect l="0" t="0" r="r" b="b"/>
              <a:pathLst>
                <a:path w="11" h="19">
                  <a:moveTo>
                    <a:pt x="0" y="19"/>
                  </a:moveTo>
                  <a:lnTo>
                    <a:pt x="11" y="7"/>
                  </a:lnTo>
                  <a:lnTo>
                    <a:pt x="2" y="0"/>
                  </a:lnTo>
                  <a:lnTo>
                    <a:pt x="0" y="19"/>
                  </a:lnTo>
                </a:path>
              </a:pathLst>
            </a:custGeom>
            <a:noFill/>
            <a:ln w="365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89" name="Line 63"/>
            <p:cNvSpPr>
              <a:spLocks noChangeShapeType="1"/>
            </p:cNvSpPr>
            <p:nvPr/>
          </p:nvSpPr>
          <p:spPr bwMode="auto">
            <a:xfrm>
              <a:off x="3233" y="619"/>
              <a:ext cx="17" cy="91"/>
            </a:xfrm>
            <a:prstGeom prst="line">
              <a:avLst/>
            </a:prstGeom>
            <a:noFill/>
            <a:ln w="14288">
              <a:solidFill>
                <a:srgbClr val="4CE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90" name="Line 64"/>
            <p:cNvSpPr>
              <a:spLocks noChangeShapeType="1"/>
            </p:cNvSpPr>
            <p:nvPr/>
          </p:nvSpPr>
          <p:spPr bwMode="auto">
            <a:xfrm flipH="1">
              <a:off x="3249" y="710"/>
              <a:ext cx="1" cy="1"/>
            </a:xfrm>
            <a:prstGeom prst="line">
              <a:avLst/>
            </a:prstGeom>
            <a:noFill/>
            <a:ln w="14288">
              <a:solidFill>
                <a:srgbClr val="4CE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91" name="Freeform 65"/>
            <p:cNvSpPr>
              <a:spLocks/>
            </p:cNvSpPr>
            <p:nvPr/>
          </p:nvSpPr>
          <p:spPr bwMode="auto">
            <a:xfrm>
              <a:off x="3202" y="689"/>
              <a:ext cx="47" cy="22"/>
            </a:xfrm>
            <a:custGeom>
              <a:avLst/>
              <a:gdLst>
                <a:gd name="T0" fmla="*/ 47 w 47"/>
                <a:gd name="T1" fmla="*/ 22 h 22"/>
                <a:gd name="T2" fmla="*/ 23 w 47"/>
                <a:gd name="T3" fmla="*/ 0 h 22"/>
                <a:gd name="T4" fmla="*/ 0 w 47"/>
                <a:gd name="T5" fmla="*/ 22 h 22"/>
              </a:gdLst>
              <a:ahLst/>
              <a:cxnLst>
                <a:cxn ang="0">
                  <a:pos x="T0" y="T1"/>
                </a:cxn>
                <a:cxn ang="0">
                  <a:pos x="T2" y="T3"/>
                </a:cxn>
                <a:cxn ang="0">
                  <a:pos x="T4" y="T5"/>
                </a:cxn>
              </a:cxnLst>
              <a:rect l="0" t="0" r="r" b="b"/>
              <a:pathLst>
                <a:path w="47" h="22">
                  <a:moveTo>
                    <a:pt x="47" y="22"/>
                  </a:moveTo>
                  <a:lnTo>
                    <a:pt x="23" y="0"/>
                  </a:lnTo>
                  <a:lnTo>
                    <a:pt x="0" y="22"/>
                  </a:lnTo>
                </a:path>
              </a:pathLst>
            </a:custGeom>
            <a:noFill/>
            <a:ln w="14288">
              <a:solidFill>
                <a:srgbClr val="4CE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92" name="Line 66"/>
            <p:cNvSpPr>
              <a:spLocks noChangeShapeType="1"/>
            </p:cNvSpPr>
            <p:nvPr/>
          </p:nvSpPr>
          <p:spPr bwMode="auto">
            <a:xfrm flipH="1" flipV="1">
              <a:off x="3201" y="710"/>
              <a:ext cx="1" cy="1"/>
            </a:xfrm>
            <a:prstGeom prst="line">
              <a:avLst/>
            </a:prstGeom>
            <a:noFill/>
            <a:ln w="14288">
              <a:solidFill>
                <a:srgbClr val="4CE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93" name="Line 67"/>
            <p:cNvSpPr>
              <a:spLocks noChangeShapeType="1"/>
            </p:cNvSpPr>
            <p:nvPr/>
          </p:nvSpPr>
          <p:spPr bwMode="auto">
            <a:xfrm flipV="1">
              <a:off x="3201" y="619"/>
              <a:ext cx="17" cy="91"/>
            </a:xfrm>
            <a:prstGeom prst="line">
              <a:avLst/>
            </a:prstGeom>
            <a:noFill/>
            <a:ln w="14288">
              <a:solidFill>
                <a:srgbClr val="4CE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94" name="Line 68"/>
            <p:cNvSpPr>
              <a:spLocks noChangeShapeType="1"/>
            </p:cNvSpPr>
            <p:nvPr/>
          </p:nvSpPr>
          <p:spPr bwMode="auto">
            <a:xfrm flipV="1">
              <a:off x="3218" y="618"/>
              <a:ext cx="1" cy="1"/>
            </a:xfrm>
            <a:prstGeom prst="line">
              <a:avLst/>
            </a:prstGeom>
            <a:noFill/>
            <a:ln w="14288">
              <a:solidFill>
                <a:srgbClr val="4CE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95" name="Line 69"/>
            <p:cNvSpPr>
              <a:spLocks noChangeShapeType="1"/>
            </p:cNvSpPr>
            <p:nvPr/>
          </p:nvSpPr>
          <p:spPr bwMode="auto">
            <a:xfrm>
              <a:off x="3219" y="618"/>
              <a:ext cx="13" cy="0"/>
            </a:xfrm>
            <a:prstGeom prst="line">
              <a:avLst/>
            </a:prstGeom>
            <a:noFill/>
            <a:ln w="14288">
              <a:solidFill>
                <a:srgbClr val="4CE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96" name="Line 70"/>
            <p:cNvSpPr>
              <a:spLocks noChangeShapeType="1"/>
            </p:cNvSpPr>
            <p:nvPr/>
          </p:nvSpPr>
          <p:spPr bwMode="auto">
            <a:xfrm>
              <a:off x="3232" y="618"/>
              <a:ext cx="1" cy="1"/>
            </a:xfrm>
            <a:prstGeom prst="line">
              <a:avLst/>
            </a:prstGeom>
            <a:noFill/>
            <a:ln w="14288">
              <a:solidFill>
                <a:srgbClr val="4CE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97" name="Freeform 71"/>
            <p:cNvSpPr>
              <a:spLocks/>
            </p:cNvSpPr>
            <p:nvPr/>
          </p:nvSpPr>
          <p:spPr bwMode="auto">
            <a:xfrm>
              <a:off x="3217" y="623"/>
              <a:ext cx="17" cy="31"/>
            </a:xfrm>
            <a:custGeom>
              <a:avLst/>
              <a:gdLst>
                <a:gd name="T0" fmla="*/ 0 w 17"/>
                <a:gd name="T1" fmla="*/ 23 h 31"/>
                <a:gd name="T2" fmla="*/ 8 w 17"/>
                <a:gd name="T3" fmla="*/ 31 h 31"/>
                <a:gd name="T4" fmla="*/ 17 w 17"/>
                <a:gd name="T5" fmla="*/ 23 h 31"/>
                <a:gd name="T6" fmla="*/ 13 w 17"/>
                <a:gd name="T7" fmla="*/ 0 h 31"/>
                <a:gd name="T8" fmla="*/ 4 w 17"/>
                <a:gd name="T9" fmla="*/ 0 h 31"/>
                <a:gd name="T10" fmla="*/ 0 w 17"/>
                <a:gd name="T11" fmla="*/ 23 h 31"/>
              </a:gdLst>
              <a:ahLst/>
              <a:cxnLst>
                <a:cxn ang="0">
                  <a:pos x="T0" y="T1"/>
                </a:cxn>
                <a:cxn ang="0">
                  <a:pos x="T2" y="T3"/>
                </a:cxn>
                <a:cxn ang="0">
                  <a:pos x="T4" y="T5"/>
                </a:cxn>
                <a:cxn ang="0">
                  <a:pos x="T6" y="T7"/>
                </a:cxn>
                <a:cxn ang="0">
                  <a:pos x="T8" y="T9"/>
                </a:cxn>
                <a:cxn ang="0">
                  <a:pos x="T10" y="T11"/>
                </a:cxn>
              </a:cxnLst>
              <a:rect l="0" t="0" r="r" b="b"/>
              <a:pathLst>
                <a:path w="17" h="31">
                  <a:moveTo>
                    <a:pt x="0" y="23"/>
                  </a:moveTo>
                  <a:lnTo>
                    <a:pt x="8" y="31"/>
                  </a:lnTo>
                  <a:lnTo>
                    <a:pt x="17" y="23"/>
                  </a:lnTo>
                  <a:lnTo>
                    <a:pt x="13" y="0"/>
                  </a:lnTo>
                  <a:lnTo>
                    <a:pt x="4" y="0"/>
                  </a:lnTo>
                  <a:lnTo>
                    <a:pt x="0" y="23"/>
                  </a:lnTo>
                </a:path>
              </a:pathLst>
            </a:custGeom>
            <a:noFill/>
            <a:ln w="14288">
              <a:solidFill>
                <a:srgbClr val="4CE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98" name="Freeform 72"/>
            <p:cNvSpPr>
              <a:spLocks/>
            </p:cNvSpPr>
            <p:nvPr/>
          </p:nvSpPr>
          <p:spPr bwMode="auto">
            <a:xfrm>
              <a:off x="3228" y="648"/>
              <a:ext cx="11" cy="19"/>
            </a:xfrm>
            <a:custGeom>
              <a:avLst/>
              <a:gdLst>
                <a:gd name="T0" fmla="*/ 7 w 11"/>
                <a:gd name="T1" fmla="*/ 0 h 19"/>
                <a:gd name="T2" fmla="*/ 0 w 11"/>
                <a:gd name="T3" fmla="*/ 7 h 19"/>
                <a:gd name="T4" fmla="*/ 11 w 11"/>
                <a:gd name="T5" fmla="*/ 19 h 19"/>
                <a:gd name="T6" fmla="*/ 7 w 11"/>
                <a:gd name="T7" fmla="*/ 0 h 19"/>
              </a:gdLst>
              <a:ahLst/>
              <a:cxnLst>
                <a:cxn ang="0">
                  <a:pos x="T0" y="T1"/>
                </a:cxn>
                <a:cxn ang="0">
                  <a:pos x="T2" y="T3"/>
                </a:cxn>
                <a:cxn ang="0">
                  <a:pos x="T4" y="T5"/>
                </a:cxn>
                <a:cxn ang="0">
                  <a:pos x="T6" y="T7"/>
                </a:cxn>
              </a:cxnLst>
              <a:rect l="0" t="0" r="r" b="b"/>
              <a:pathLst>
                <a:path w="11" h="19">
                  <a:moveTo>
                    <a:pt x="7" y="0"/>
                  </a:moveTo>
                  <a:lnTo>
                    <a:pt x="0" y="7"/>
                  </a:lnTo>
                  <a:lnTo>
                    <a:pt x="11" y="19"/>
                  </a:lnTo>
                  <a:lnTo>
                    <a:pt x="7" y="0"/>
                  </a:lnTo>
                </a:path>
              </a:pathLst>
            </a:custGeom>
            <a:noFill/>
            <a:ln w="14288">
              <a:solidFill>
                <a:srgbClr val="4CE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99" name="Freeform 73"/>
            <p:cNvSpPr>
              <a:spLocks/>
            </p:cNvSpPr>
            <p:nvPr/>
          </p:nvSpPr>
          <p:spPr bwMode="auto">
            <a:xfrm>
              <a:off x="3211" y="659"/>
              <a:ext cx="28" cy="24"/>
            </a:xfrm>
            <a:custGeom>
              <a:avLst/>
              <a:gdLst>
                <a:gd name="T0" fmla="*/ 28 w 28"/>
                <a:gd name="T1" fmla="*/ 12 h 24"/>
                <a:gd name="T2" fmla="*/ 14 w 28"/>
                <a:gd name="T3" fmla="*/ 0 h 24"/>
                <a:gd name="T4" fmla="*/ 0 w 28"/>
                <a:gd name="T5" fmla="*/ 13 h 24"/>
                <a:gd name="T6" fmla="*/ 14 w 28"/>
                <a:gd name="T7" fmla="*/ 24 h 24"/>
                <a:gd name="T8" fmla="*/ 28 w 28"/>
                <a:gd name="T9" fmla="*/ 12 h 24"/>
              </a:gdLst>
              <a:ahLst/>
              <a:cxnLst>
                <a:cxn ang="0">
                  <a:pos x="T0" y="T1"/>
                </a:cxn>
                <a:cxn ang="0">
                  <a:pos x="T2" y="T3"/>
                </a:cxn>
                <a:cxn ang="0">
                  <a:pos x="T4" y="T5"/>
                </a:cxn>
                <a:cxn ang="0">
                  <a:pos x="T6" y="T7"/>
                </a:cxn>
                <a:cxn ang="0">
                  <a:pos x="T8" y="T9"/>
                </a:cxn>
              </a:cxnLst>
              <a:rect l="0" t="0" r="r" b="b"/>
              <a:pathLst>
                <a:path w="28" h="24">
                  <a:moveTo>
                    <a:pt x="28" y="12"/>
                  </a:moveTo>
                  <a:lnTo>
                    <a:pt x="14" y="0"/>
                  </a:lnTo>
                  <a:lnTo>
                    <a:pt x="0" y="13"/>
                  </a:lnTo>
                  <a:lnTo>
                    <a:pt x="14" y="24"/>
                  </a:lnTo>
                  <a:lnTo>
                    <a:pt x="28" y="12"/>
                  </a:lnTo>
                </a:path>
              </a:pathLst>
            </a:custGeom>
            <a:noFill/>
            <a:ln w="14288">
              <a:solidFill>
                <a:srgbClr val="4CE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200" name="Freeform 74"/>
            <p:cNvSpPr>
              <a:spLocks/>
            </p:cNvSpPr>
            <p:nvPr/>
          </p:nvSpPr>
          <p:spPr bwMode="auto">
            <a:xfrm>
              <a:off x="3228" y="674"/>
              <a:ext cx="18" cy="30"/>
            </a:xfrm>
            <a:custGeom>
              <a:avLst/>
              <a:gdLst>
                <a:gd name="T0" fmla="*/ 13 w 18"/>
                <a:gd name="T1" fmla="*/ 0 h 30"/>
                <a:gd name="T2" fmla="*/ 0 w 18"/>
                <a:gd name="T3" fmla="*/ 11 h 30"/>
                <a:gd name="T4" fmla="*/ 18 w 18"/>
                <a:gd name="T5" fmla="*/ 30 h 30"/>
                <a:gd name="T6" fmla="*/ 13 w 18"/>
                <a:gd name="T7" fmla="*/ 0 h 30"/>
              </a:gdLst>
              <a:ahLst/>
              <a:cxnLst>
                <a:cxn ang="0">
                  <a:pos x="T0" y="T1"/>
                </a:cxn>
                <a:cxn ang="0">
                  <a:pos x="T2" y="T3"/>
                </a:cxn>
                <a:cxn ang="0">
                  <a:pos x="T4" y="T5"/>
                </a:cxn>
                <a:cxn ang="0">
                  <a:pos x="T6" y="T7"/>
                </a:cxn>
              </a:cxnLst>
              <a:rect l="0" t="0" r="r" b="b"/>
              <a:pathLst>
                <a:path w="18" h="30">
                  <a:moveTo>
                    <a:pt x="13" y="0"/>
                  </a:moveTo>
                  <a:lnTo>
                    <a:pt x="0" y="11"/>
                  </a:lnTo>
                  <a:lnTo>
                    <a:pt x="18" y="30"/>
                  </a:lnTo>
                  <a:lnTo>
                    <a:pt x="13" y="0"/>
                  </a:lnTo>
                </a:path>
              </a:pathLst>
            </a:custGeom>
            <a:noFill/>
            <a:ln w="14288">
              <a:solidFill>
                <a:srgbClr val="4CE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201" name="Freeform 75"/>
            <p:cNvSpPr>
              <a:spLocks/>
            </p:cNvSpPr>
            <p:nvPr/>
          </p:nvSpPr>
          <p:spPr bwMode="auto">
            <a:xfrm>
              <a:off x="3204" y="673"/>
              <a:ext cx="19" cy="30"/>
            </a:xfrm>
            <a:custGeom>
              <a:avLst/>
              <a:gdLst>
                <a:gd name="T0" fmla="*/ 19 w 19"/>
                <a:gd name="T1" fmla="*/ 12 h 30"/>
                <a:gd name="T2" fmla="*/ 6 w 19"/>
                <a:gd name="T3" fmla="*/ 0 h 30"/>
                <a:gd name="T4" fmla="*/ 0 w 19"/>
                <a:gd name="T5" fmla="*/ 30 h 30"/>
                <a:gd name="T6" fmla="*/ 19 w 19"/>
                <a:gd name="T7" fmla="*/ 12 h 30"/>
              </a:gdLst>
              <a:ahLst/>
              <a:cxnLst>
                <a:cxn ang="0">
                  <a:pos x="T0" y="T1"/>
                </a:cxn>
                <a:cxn ang="0">
                  <a:pos x="T2" y="T3"/>
                </a:cxn>
                <a:cxn ang="0">
                  <a:pos x="T4" y="T5"/>
                </a:cxn>
                <a:cxn ang="0">
                  <a:pos x="T6" y="T7"/>
                </a:cxn>
              </a:cxnLst>
              <a:rect l="0" t="0" r="r" b="b"/>
              <a:pathLst>
                <a:path w="19" h="30">
                  <a:moveTo>
                    <a:pt x="19" y="12"/>
                  </a:moveTo>
                  <a:lnTo>
                    <a:pt x="6" y="0"/>
                  </a:lnTo>
                  <a:lnTo>
                    <a:pt x="0" y="30"/>
                  </a:lnTo>
                  <a:lnTo>
                    <a:pt x="19" y="12"/>
                  </a:lnTo>
                </a:path>
              </a:pathLst>
            </a:custGeom>
            <a:noFill/>
            <a:ln w="14288">
              <a:solidFill>
                <a:srgbClr val="4CE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202" name="Freeform 76"/>
            <p:cNvSpPr>
              <a:spLocks/>
            </p:cNvSpPr>
            <p:nvPr/>
          </p:nvSpPr>
          <p:spPr bwMode="auto">
            <a:xfrm>
              <a:off x="3212" y="648"/>
              <a:ext cx="11" cy="19"/>
            </a:xfrm>
            <a:custGeom>
              <a:avLst/>
              <a:gdLst>
                <a:gd name="T0" fmla="*/ 0 w 11"/>
                <a:gd name="T1" fmla="*/ 19 h 19"/>
                <a:gd name="T2" fmla="*/ 11 w 11"/>
                <a:gd name="T3" fmla="*/ 7 h 19"/>
                <a:gd name="T4" fmla="*/ 2 w 11"/>
                <a:gd name="T5" fmla="*/ 0 h 19"/>
                <a:gd name="T6" fmla="*/ 0 w 11"/>
                <a:gd name="T7" fmla="*/ 19 h 19"/>
              </a:gdLst>
              <a:ahLst/>
              <a:cxnLst>
                <a:cxn ang="0">
                  <a:pos x="T0" y="T1"/>
                </a:cxn>
                <a:cxn ang="0">
                  <a:pos x="T2" y="T3"/>
                </a:cxn>
                <a:cxn ang="0">
                  <a:pos x="T4" y="T5"/>
                </a:cxn>
                <a:cxn ang="0">
                  <a:pos x="T6" y="T7"/>
                </a:cxn>
              </a:cxnLst>
              <a:rect l="0" t="0" r="r" b="b"/>
              <a:pathLst>
                <a:path w="11" h="19">
                  <a:moveTo>
                    <a:pt x="0" y="19"/>
                  </a:moveTo>
                  <a:lnTo>
                    <a:pt x="11" y="7"/>
                  </a:lnTo>
                  <a:lnTo>
                    <a:pt x="2" y="0"/>
                  </a:lnTo>
                  <a:lnTo>
                    <a:pt x="0" y="19"/>
                  </a:lnTo>
                </a:path>
              </a:pathLst>
            </a:custGeom>
            <a:noFill/>
            <a:ln w="14288">
              <a:solidFill>
                <a:srgbClr val="4CE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203" name="Rectangle 77"/>
            <p:cNvSpPr>
              <a:spLocks noChangeArrowheads="1"/>
            </p:cNvSpPr>
            <p:nvPr/>
          </p:nvSpPr>
          <p:spPr bwMode="auto">
            <a:xfrm>
              <a:off x="3149" y="57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endParaRPr lang="en-US" altLang="en-US" dirty="0">
                <a:solidFill>
                  <a:srgbClr val="FFFFFF"/>
                </a:solidFill>
              </a:endParaRPr>
            </a:p>
          </p:txBody>
        </p:sp>
        <p:sp>
          <p:nvSpPr>
            <p:cNvPr id="204" name="Rectangle 78"/>
            <p:cNvSpPr>
              <a:spLocks noChangeArrowheads="1"/>
            </p:cNvSpPr>
            <p:nvPr/>
          </p:nvSpPr>
          <p:spPr bwMode="auto">
            <a:xfrm>
              <a:off x="3295" y="620"/>
              <a:ext cx="69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000" b="1" dirty="0">
                  <a:solidFill>
                    <a:srgbClr val="000000"/>
                  </a:solidFill>
                  <a:latin typeface="Arial"/>
                </a:rPr>
                <a:t>Industry Utica Rig</a:t>
              </a:r>
              <a:endParaRPr lang="en-US" altLang="en-US" sz="1000" dirty="0">
                <a:solidFill>
                  <a:srgbClr val="FFFFFF"/>
                </a:solidFill>
                <a:latin typeface="Arial"/>
              </a:endParaRPr>
            </a:p>
          </p:txBody>
        </p:sp>
      </p:grpSp>
      <p:graphicFrame>
        <p:nvGraphicFramePr>
          <p:cNvPr id="205" name="Chart 204"/>
          <p:cNvGraphicFramePr>
            <a:graphicFrameLocks/>
          </p:cNvGraphicFramePr>
          <p:nvPr>
            <p:extLst/>
          </p:nvPr>
        </p:nvGraphicFramePr>
        <p:xfrm>
          <a:off x="7086600" y="5006343"/>
          <a:ext cx="2057400" cy="1446161"/>
        </p:xfrm>
        <a:graphic>
          <a:graphicData uri="http://schemas.openxmlformats.org/drawingml/2006/chart">
            <c:chart xmlns:c="http://schemas.openxmlformats.org/drawingml/2006/chart" xmlns:r="http://schemas.openxmlformats.org/officeDocument/2006/relationships" r:id="rId10"/>
          </a:graphicData>
        </a:graphic>
      </p:graphicFrame>
      <p:sp>
        <p:nvSpPr>
          <p:cNvPr id="206" name="Rectangle 205"/>
          <p:cNvSpPr/>
          <p:nvPr/>
        </p:nvSpPr>
        <p:spPr>
          <a:xfrm>
            <a:off x="6999517" y="4673406"/>
            <a:ext cx="2091877" cy="436399"/>
          </a:xfrm>
          <a:prstGeom prst="rect">
            <a:avLst/>
          </a:prstGeom>
          <a:gradFill rotWithShape="1">
            <a:gsLst>
              <a:gs pos="0">
                <a:srgbClr val="156048">
                  <a:shade val="51000"/>
                  <a:satMod val="130000"/>
                </a:srgbClr>
              </a:gs>
              <a:gs pos="80000">
                <a:srgbClr val="156048">
                  <a:shade val="93000"/>
                  <a:satMod val="130000"/>
                </a:srgbClr>
              </a:gs>
              <a:gs pos="100000">
                <a:srgbClr val="156048">
                  <a:shade val="94000"/>
                  <a:satMod val="135000"/>
                </a:srgbClr>
              </a:gs>
            </a:gsLst>
            <a:lin ang="16200000" scaled="0"/>
          </a:gradFill>
          <a:ln w="9525" cap="flat" cmpd="sng" algn="ctr">
            <a:solidFill>
              <a:srgbClr val="156048">
                <a:shade val="95000"/>
                <a:satMod val="105000"/>
              </a:srgbClr>
            </a:solidFill>
            <a:prstDash val="solid"/>
          </a:ln>
          <a:effectLst>
            <a:outerShdw blurRad="40000" dist="23000" dir="5400000" rotWithShape="0">
              <a:srgbClr val="000000">
                <a:alpha val="35000"/>
              </a:srgbClr>
            </a:outerShdw>
          </a:effectLst>
        </p:spPr>
        <p:txBody>
          <a:bodyPr lIns="0" rIns="0" rtlCol="0" anchor="ctr"/>
          <a:lstStyle/>
          <a:p>
            <a:pPr algn="ctr" fontAlgn="base">
              <a:spcBef>
                <a:spcPct val="0"/>
              </a:spcBef>
              <a:spcAft>
                <a:spcPct val="0"/>
              </a:spcAft>
              <a:defRPr/>
            </a:pPr>
            <a:r>
              <a:rPr lang="en-US" sz="1100" b="1" kern="0" dirty="0">
                <a:solidFill>
                  <a:srgbClr val="FFFFFF"/>
                </a:solidFill>
              </a:rPr>
              <a:t>Core Liquids-Rich Appalachian </a:t>
            </a:r>
          </a:p>
          <a:p>
            <a:pPr algn="ctr" fontAlgn="base">
              <a:spcBef>
                <a:spcPct val="0"/>
              </a:spcBef>
              <a:spcAft>
                <a:spcPct val="0"/>
              </a:spcAft>
              <a:defRPr/>
            </a:pPr>
            <a:r>
              <a:rPr lang="en-US" sz="1100" b="1" kern="0" dirty="0">
                <a:solidFill>
                  <a:srgbClr val="FFFFFF"/>
                </a:solidFill>
              </a:rPr>
              <a:t>Undrilled Locations</a:t>
            </a:r>
            <a:r>
              <a:rPr lang="en-US" sz="1100" b="1" kern="0" baseline="30000" dirty="0">
                <a:solidFill>
                  <a:srgbClr val="FFFFFF"/>
                </a:solidFill>
              </a:rPr>
              <a:t>(3)</a:t>
            </a:r>
          </a:p>
        </p:txBody>
      </p:sp>
      <p:pic>
        <p:nvPicPr>
          <p:cNvPr id="109" name="Picture 4" descr="C:\Users\jagnew\AppData\Local\Microsoft\Windows\INetCache\IE\J45J1KTN\finance-634901_640[1].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5749" y="1228375"/>
            <a:ext cx="609600" cy="6096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74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336" y="914400"/>
            <a:ext cx="5236464" cy="3810000"/>
          </a:xfrm>
          <a:prstGeom prst="rect">
            <a:avLst/>
          </a:prstGeom>
        </p:spPr>
      </p:pic>
      <p:sp>
        <p:nvSpPr>
          <p:cNvPr id="2" name="Title 1"/>
          <p:cNvSpPr>
            <a:spLocks noGrp="1"/>
          </p:cNvSpPr>
          <p:nvPr>
            <p:ph type="title"/>
          </p:nvPr>
        </p:nvSpPr>
        <p:spPr>
          <a:xfrm>
            <a:off x="381000" y="-1438"/>
            <a:ext cx="8763000" cy="453500"/>
          </a:xfrm>
        </p:spPr>
        <p:txBody>
          <a:bodyPr>
            <a:noAutofit/>
          </a:bodyPr>
          <a:lstStyle/>
          <a:p>
            <a:r>
              <a:rPr lang="en-US" dirty="0"/>
              <a:t>Antero Midstream Corporation at a Glance</a:t>
            </a:r>
          </a:p>
        </p:txBody>
      </p:sp>
      <p:sp>
        <p:nvSpPr>
          <p:cNvPr id="9" name="Slide Number Placeholder 8"/>
          <p:cNvSpPr>
            <a:spLocks noGrp="1"/>
          </p:cNvSpPr>
          <p:nvPr>
            <p:ph type="sldNum" sz="quarter" idx="12"/>
          </p:nvPr>
        </p:nvSpPr>
        <p:spPr>
          <a:xfrm>
            <a:off x="8677275" y="6541877"/>
            <a:ext cx="457200" cy="365125"/>
          </a:xfrm>
        </p:spPr>
        <p:txBody>
          <a:bodyPr/>
          <a:lstStyle/>
          <a:p>
            <a:fld id="{6C860793-8601-4612-A076-6C54148BFAE3}" type="slidenum">
              <a:rPr lang="en-US" smtClean="0">
                <a:solidFill>
                  <a:srgbClr val="005295"/>
                </a:solidFill>
              </a:rPr>
              <a:pPr/>
              <a:t>5</a:t>
            </a:fld>
            <a:endParaRPr lang="en-US" dirty="0">
              <a:solidFill>
                <a:srgbClr val="005295"/>
              </a:solidFill>
            </a:endParaRPr>
          </a:p>
        </p:txBody>
      </p:sp>
      <p:pic>
        <p:nvPicPr>
          <p:cNvPr id="10" name="Picture 9" descr="Antero Midstream_PBContent.emf"/>
          <p:cNvPicPr>
            <a:picLocks noChangeAspect="1"/>
          </p:cNvPicPr>
          <p:nvPr/>
        </p:nvPicPr>
        <p:blipFill>
          <a:blip r:embed="rId4" cstate="print"/>
          <a:stretch>
            <a:fillRect/>
          </a:stretch>
        </p:blipFill>
        <p:spPr>
          <a:xfrm>
            <a:off x="586141" y="1482531"/>
            <a:ext cx="446848" cy="449628"/>
          </a:xfrm>
          <a:prstGeom prst="rect">
            <a:avLst/>
          </a:prstGeom>
        </p:spPr>
      </p:pic>
      <p:sp>
        <p:nvSpPr>
          <p:cNvPr id="11" name="Rounded Rectangle 10"/>
          <p:cNvSpPr/>
          <p:nvPr/>
        </p:nvSpPr>
        <p:spPr>
          <a:xfrm>
            <a:off x="1299463" y="2174875"/>
            <a:ext cx="2238374" cy="873125"/>
          </a:xfrm>
          <a:prstGeom prst="roundRect">
            <a:avLst/>
          </a:prstGeom>
          <a:noFill/>
          <a:ln w="25400" cap="flat" cmpd="sng" algn="ctr">
            <a:noFill/>
            <a:prstDash val="solid"/>
          </a:ln>
          <a:effectLst/>
        </p:spPr>
        <p:txBody>
          <a:bodyPr rtlCol="0" anchor="t"/>
          <a:lstStyle/>
          <a:p>
            <a:pPr algn="ctr">
              <a:defRPr/>
            </a:pPr>
            <a:r>
              <a:rPr lang="en-US" sz="3000" b="1" kern="0" dirty="0">
                <a:solidFill>
                  <a:srgbClr val="1F497D"/>
                </a:solidFill>
                <a:latin typeface="Cambria" panose="02040503050406030204" pitchFamily="18" charset="0"/>
              </a:rPr>
              <a:t>$8.2 Bn</a:t>
            </a:r>
          </a:p>
          <a:p>
            <a:pPr algn="ctr">
              <a:defRPr/>
            </a:pPr>
            <a:r>
              <a:rPr lang="en-US" sz="1200" b="1" kern="0" dirty="0">
                <a:solidFill>
                  <a:srgbClr val="595959"/>
                </a:solidFill>
                <a:latin typeface="Cambria" panose="02040503050406030204" pitchFamily="18" charset="0"/>
              </a:rPr>
              <a:t>ENTERPRISE VALUE </a:t>
            </a:r>
            <a:r>
              <a:rPr lang="en-US" sz="1200" b="1" kern="0" baseline="30000" dirty="0">
                <a:solidFill>
                  <a:srgbClr val="595959"/>
                </a:solidFill>
                <a:latin typeface="Cambria" panose="02040503050406030204" pitchFamily="18" charset="0"/>
              </a:rPr>
              <a:t>(1)</a:t>
            </a:r>
          </a:p>
        </p:txBody>
      </p:sp>
      <p:sp>
        <p:nvSpPr>
          <p:cNvPr id="13" name="Rounded Rectangle 12"/>
          <p:cNvSpPr/>
          <p:nvPr/>
        </p:nvSpPr>
        <p:spPr>
          <a:xfrm>
            <a:off x="1299463" y="4809524"/>
            <a:ext cx="2238374" cy="873125"/>
          </a:xfrm>
          <a:prstGeom prst="roundRect">
            <a:avLst/>
          </a:prstGeom>
          <a:noFill/>
          <a:ln w="25400" cap="flat" cmpd="sng" algn="ctr">
            <a:noFill/>
            <a:prstDash val="solid"/>
          </a:ln>
          <a:effectLst/>
        </p:spPr>
        <p:txBody>
          <a:bodyPr rtlCol="0" anchor="t"/>
          <a:lstStyle/>
          <a:p>
            <a:pPr algn="ctr">
              <a:defRPr/>
            </a:pPr>
            <a:r>
              <a:rPr lang="en-US" sz="3000" b="1" kern="0" dirty="0">
                <a:solidFill>
                  <a:srgbClr val="1F497D"/>
                </a:solidFill>
                <a:latin typeface="Cambria" panose="02040503050406030204" pitchFamily="18" charset="0"/>
              </a:rPr>
              <a:t>468 Miles</a:t>
            </a:r>
          </a:p>
          <a:p>
            <a:pPr algn="ctr">
              <a:defRPr/>
            </a:pPr>
            <a:r>
              <a:rPr lang="en-US" sz="1200" b="1" kern="0" dirty="0">
                <a:solidFill>
                  <a:srgbClr val="595959"/>
                </a:solidFill>
                <a:latin typeface="Cambria" panose="02040503050406030204" pitchFamily="18" charset="0"/>
              </a:rPr>
              <a:t>OF PIPELINES </a:t>
            </a:r>
            <a:r>
              <a:rPr lang="en-US" sz="1200" b="1" kern="0" baseline="30000" dirty="0">
                <a:solidFill>
                  <a:srgbClr val="595959"/>
                </a:solidFill>
                <a:latin typeface="Cambria" panose="02040503050406030204" pitchFamily="18" charset="0"/>
              </a:rPr>
              <a:t>(2)</a:t>
            </a:r>
          </a:p>
        </p:txBody>
      </p:sp>
      <p:sp>
        <p:nvSpPr>
          <p:cNvPr id="15" name="Rounded Rectangle 14"/>
          <p:cNvSpPr/>
          <p:nvPr/>
        </p:nvSpPr>
        <p:spPr>
          <a:xfrm>
            <a:off x="1142930" y="5562600"/>
            <a:ext cx="2743270" cy="815649"/>
          </a:xfrm>
          <a:prstGeom prst="roundRect">
            <a:avLst/>
          </a:prstGeom>
          <a:noFill/>
          <a:ln w="25400" cap="flat" cmpd="sng" algn="ctr">
            <a:noFill/>
            <a:prstDash val="solid"/>
          </a:ln>
          <a:effectLst/>
        </p:spPr>
        <p:txBody>
          <a:bodyPr rtlCol="0" anchor="t"/>
          <a:lstStyle/>
          <a:p>
            <a:pPr algn="ctr">
              <a:defRPr/>
            </a:pPr>
            <a:r>
              <a:rPr lang="en-US" sz="3000" b="1" kern="0" dirty="0">
                <a:solidFill>
                  <a:srgbClr val="1F497D"/>
                </a:solidFill>
                <a:latin typeface="Cambria" panose="02040503050406030204" pitchFamily="18" charset="0"/>
              </a:rPr>
              <a:t>1.6 Bcf/d</a:t>
            </a:r>
          </a:p>
          <a:p>
            <a:pPr algn="ctr">
              <a:defRPr/>
            </a:pPr>
            <a:r>
              <a:rPr lang="en-US" sz="1200" b="1" kern="0" dirty="0">
                <a:solidFill>
                  <a:srgbClr val="595959"/>
                </a:solidFill>
                <a:latin typeface="Cambria" panose="02040503050406030204" pitchFamily="18" charset="0"/>
              </a:rPr>
              <a:t>JV PROCESSING CAPACITY </a:t>
            </a:r>
            <a:r>
              <a:rPr lang="en-US" sz="1200" b="1" kern="0" baseline="30000" dirty="0">
                <a:solidFill>
                  <a:srgbClr val="595959"/>
                </a:solidFill>
                <a:latin typeface="Cambria" panose="02040503050406030204" pitchFamily="18" charset="0"/>
              </a:rPr>
              <a:t>(2)</a:t>
            </a:r>
          </a:p>
          <a:p>
            <a:pPr algn="ctr">
              <a:defRPr/>
            </a:pPr>
            <a:r>
              <a:rPr lang="en-US" sz="1200" b="1" kern="0" dirty="0">
                <a:solidFill>
                  <a:srgbClr val="595959"/>
                </a:solidFill>
                <a:latin typeface="Cambria" panose="02040503050406030204" pitchFamily="18" charset="0"/>
              </a:rPr>
              <a:t>96% UTILIZATION RATE IN 3Q21</a:t>
            </a:r>
          </a:p>
        </p:txBody>
      </p:sp>
      <p:sp>
        <p:nvSpPr>
          <p:cNvPr id="16" name="Rounded Rectangle 15"/>
          <p:cNvSpPr/>
          <p:nvPr/>
        </p:nvSpPr>
        <p:spPr>
          <a:xfrm>
            <a:off x="1344316" y="1301750"/>
            <a:ext cx="2148669" cy="1066800"/>
          </a:xfrm>
          <a:prstGeom prst="roundRect">
            <a:avLst/>
          </a:prstGeom>
          <a:noFill/>
          <a:ln w="25400" cap="flat" cmpd="sng" algn="ctr">
            <a:noFill/>
            <a:prstDash val="solid"/>
          </a:ln>
          <a:effectLst/>
        </p:spPr>
        <p:txBody>
          <a:bodyPr rtlCol="0" anchor="t"/>
          <a:lstStyle/>
          <a:p>
            <a:pPr algn="ctr">
              <a:defRPr/>
            </a:pPr>
            <a:r>
              <a:rPr lang="en-US" sz="3000" b="1" kern="0" dirty="0">
                <a:solidFill>
                  <a:srgbClr val="1F497D"/>
                </a:solidFill>
                <a:latin typeface="Cambria" panose="02040503050406030204" pitchFamily="18" charset="0"/>
              </a:rPr>
              <a:t>S&amp;P 400</a:t>
            </a:r>
          </a:p>
          <a:p>
            <a:pPr algn="ctr">
              <a:defRPr/>
            </a:pPr>
            <a:r>
              <a:rPr lang="en-US" sz="1200" b="1" kern="0" dirty="0">
                <a:solidFill>
                  <a:srgbClr val="595959"/>
                </a:solidFill>
                <a:latin typeface="Cambria" panose="02040503050406030204" pitchFamily="18" charset="0"/>
              </a:rPr>
              <a:t>CONSTITUENT</a:t>
            </a:r>
          </a:p>
        </p:txBody>
      </p:sp>
      <p:sp>
        <p:nvSpPr>
          <p:cNvPr id="17" name="Rounded Rectangle 16"/>
          <p:cNvSpPr/>
          <p:nvPr/>
        </p:nvSpPr>
        <p:spPr>
          <a:xfrm>
            <a:off x="1300415" y="457200"/>
            <a:ext cx="2236471" cy="773919"/>
          </a:xfrm>
          <a:prstGeom prst="roundRect">
            <a:avLst/>
          </a:prstGeom>
          <a:noFill/>
          <a:ln w="25400" cap="flat" cmpd="sng" algn="ctr">
            <a:noFill/>
            <a:prstDash val="solid"/>
          </a:ln>
          <a:effectLst/>
        </p:spPr>
        <p:txBody>
          <a:bodyPr rtlCol="0" anchor="t"/>
          <a:lstStyle/>
          <a:p>
            <a:pPr algn="ctr">
              <a:defRPr/>
            </a:pPr>
            <a:r>
              <a:rPr lang="en-US" sz="3000" b="1" kern="0" dirty="0">
                <a:solidFill>
                  <a:srgbClr val="1F497D"/>
                </a:solidFill>
                <a:latin typeface="Cambria" panose="02040503050406030204" pitchFamily="18" charset="0"/>
              </a:rPr>
              <a:t>Denver, CO</a:t>
            </a:r>
          </a:p>
          <a:p>
            <a:pPr algn="ctr">
              <a:defRPr/>
            </a:pPr>
            <a:r>
              <a:rPr lang="en-US" sz="1200" b="1" kern="0" dirty="0">
                <a:solidFill>
                  <a:srgbClr val="595959"/>
                </a:solidFill>
                <a:latin typeface="Cambria" panose="02040503050406030204" pitchFamily="18" charset="0"/>
              </a:rPr>
              <a:t>HEADQUARTERS</a:t>
            </a:r>
          </a:p>
        </p:txBody>
      </p:sp>
      <p:sp>
        <p:nvSpPr>
          <p:cNvPr id="14" name="Rectangle 13"/>
          <p:cNvSpPr/>
          <p:nvPr/>
        </p:nvSpPr>
        <p:spPr>
          <a:xfrm>
            <a:off x="3823198" y="514350"/>
            <a:ext cx="5259143" cy="381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Antero Midstream Asset Map</a:t>
            </a:r>
          </a:p>
        </p:txBody>
      </p:sp>
      <p:sp>
        <p:nvSpPr>
          <p:cNvPr id="3" name="Oval 2"/>
          <p:cNvSpPr/>
          <p:nvPr/>
        </p:nvSpPr>
        <p:spPr>
          <a:xfrm>
            <a:off x="471419" y="521970"/>
            <a:ext cx="640080" cy="64008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497D"/>
              </a:solidFill>
            </a:endParaRPr>
          </a:p>
        </p:txBody>
      </p:sp>
      <p:pic>
        <p:nvPicPr>
          <p:cNvPr id="1026" name="Picture 2" descr="Image result for google map location icon"/>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7983" y="591385"/>
            <a:ext cx="326952" cy="501250"/>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471419" y="1399274"/>
            <a:ext cx="640080" cy="64008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497D"/>
              </a:solidFill>
            </a:endParaRPr>
          </a:p>
        </p:txBody>
      </p:sp>
      <p:sp>
        <p:nvSpPr>
          <p:cNvPr id="20" name="Oval 19"/>
          <p:cNvSpPr/>
          <p:nvPr/>
        </p:nvSpPr>
        <p:spPr>
          <a:xfrm>
            <a:off x="471419" y="2276578"/>
            <a:ext cx="640080" cy="64008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497D"/>
              </a:solidFill>
            </a:endParaRPr>
          </a:p>
        </p:txBody>
      </p:sp>
      <p:sp>
        <p:nvSpPr>
          <p:cNvPr id="22" name="Oval 21"/>
          <p:cNvSpPr/>
          <p:nvPr/>
        </p:nvSpPr>
        <p:spPr>
          <a:xfrm>
            <a:off x="471419" y="3153882"/>
            <a:ext cx="640080" cy="64008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497D"/>
              </a:solidFill>
            </a:endParaRPr>
          </a:p>
        </p:txBody>
      </p:sp>
      <p:sp>
        <p:nvSpPr>
          <p:cNvPr id="23" name="Oval 22"/>
          <p:cNvSpPr/>
          <p:nvPr/>
        </p:nvSpPr>
        <p:spPr>
          <a:xfrm>
            <a:off x="471419" y="4908490"/>
            <a:ext cx="640080" cy="64008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497D"/>
              </a:solidFill>
            </a:endParaRPr>
          </a:p>
        </p:txBody>
      </p:sp>
      <p:sp>
        <p:nvSpPr>
          <p:cNvPr id="24" name="Oval 23"/>
          <p:cNvSpPr/>
          <p:nvPr/>
        </p:nvSpPr>
        <p:spPr>
          <a:xfrm>
            <a:off x="471419" y="5785794"/>
            <a:ext cx="640080" cy="64008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497D"/>
              </a:solidFill>
            </a:endParaRPr>
          </a:p>
        </p:txBody>
      </p:sp>
      <p:graphicFrame>
        <p:nvGraphicFramePr>
          <p:cNvPr id="5" name="Chart 4"/>
          <p:cNvGraphicFramePr/>
          <p:nvPr>
            <p:extLst>
              <p:ext uri="{D42A27DB-BD31-4B8C-83A1-F6EECF244321}">
                <p14:modId xmlns:p14="http://schemas.microsoft.com/office/powerpoint/2010/main" val="4143765352"/>
              </p:ext>
            </p:extLst>
          </p:nvPr>
        </p:nvGraphicFramePr>
        <p:xfrm>
          <a:off x="3823198" y="4724400"/>
          <a:ext cx="2806201" cy="1821006"/>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p:cNvSpPr txBox="1"/>
          <p:nvPr/>
        </p:nvSpPr>
        <p:spPr>
          <a:xfrm>
            <a:off x="5426378" y="5371253"/>
            <a:ext cx="1012153" cy="707886"/>
          </a:xfrm>
          <a:prstGeom prst="rect">
            <a:avLst/>
          </a:prstGeom>
          <a:noFill/>
        </p:spPr>
        <p:txBody>
          <a:bodyPr wrap="square" rtlCol="0">
            <a:spAutoFit/>
          </a:bodyPr>
          <a:lstStyle/>
          <a:p>
            <a:pPr algn="ctr"/>
            <a:r>
              <a:rPr lang="en-US" sz="1000" b="1" dirty="0">
                <a:solidFill>
                  <a:srgbClr val="595959"/>
                </a:solidFill>
              </a:rPr>
              <a:t>Gathering,</a:t>
            </a:r>
          </a:p>
          <a:p>
            <a:pPr algn="ctr"/>
            <a:r>
              <a:rPr lang="en-US" sz="1000" b="1" dirty="0">
                <a:solidFill>
                  <a:srgbClr val="595959"/>
                </a:solidFill>
              </a:rPr>
              <a:t>Compression and Processing</a:t>
            </a:r>
          </a:p>
        </p:txBody>
      </p:sp>
      <p:sp>
        <p:nvSpPr>
          <p:cNvPr id="25" name="TextBox 24"/>
          <p:cNvSpPr txBox="1"/>
          <p:nvPr/>
        </p:nvSpPr>
        <p:spPr>
          <a:xfrm>
            <a:off x="3969190" y="4992725"/>
            <a:ext cx="975185" cy="707886"/>
          </a:xfrm>
          <a:prstGeom prst="rect">
            <a:avLst/>
          </a:prstGeom>
          <a:noFill/>
        </p:spPr>
        <p:txBody>
          <a:bodyPr wrap="square" rtlCol="0">
            <a:spAutoFit/>
          </a:bodyPr>
          <a:lstStyle/>
          <a:p>
            <a:pPr algn="ctr"/>
            <a:r>
              <a:rPr lang="en-US" sz="1000" b="1" dirty="0">
                <a:solidFill>
                  <a:srgbClr val="595959"/>
                </a:solidFill>
              </a:rPr>
              <a:t>Fresh Water Delivery &amp; Wastewater Handling</a:t>
            </a:r>
          </a:p>
        </p:txBody>
      </p:sp>
      <p:graphicFrame>
        <p:nvGraphicFramePr>
          <p:cNvPr id="26" name="Chart 25"/>
          <p:cNvGraphicFramePr/>
          <p:nvPr>
            <p:extLst>
              <p:ext uri="{D42A27DB-BD31-4B8C-83A1-F6EECF244321}">
                <p14:modId xmlns:p14="http://schemas.microsoft.com/office/powerpoint/2010/main" val="307635126"/>
              </p:ext>
            </p:extLst>
          </p:nvPr>
        </p:nvGraphicFramePr>
        <p:xfrm>
          <a:off x="6629400" y="4724400"/>
          <a:ext cx="2452941" cy="1821006"/>
        </p:xfrm>
        <a:graphic>
          <a:graphicData uri="http://schemas.openxmlformats.org/drawingml/2006/chart">
            <c:chart xmlns:c="http://schemas.openxmlformats.org/drawingml/2006/chart" xmlns:r="http://schemas.openxmlformats.org/officeDocument/2006/relationships" r:id="rId7"/>
          </a:graphicData>
        </a:graphic>
      </p:graphicFrame>
      <p:sp>
        <p:nvSpPr>
          <p:cNvPr id="28" name="TextBox 27"/>
          <p:cNvSpPr txBox="1"/>
          <p:nvPr/>
        </p:nvSpPr>
        <p:spPr>
          <a:xfrm>
            <a:off x="7620000" y="5586697"/>
            <a:ext cx="975185" cy="276999"/>
          </a:xfrm>
          <a:prstGeom prst="rect">
            <a:avLst/>
          </a:prstGeom>
          <a:noFill/>
        </p:spPr>
        <p:txBody>
          <a:bodyPr wrap="square" rtlCol="0">
            <a:spAutoFit/>
          </a:bodyPr>
          <a:lstStyle/>
          <a:p>
            <a:pPr algn="ctr"/>
            <a:r>
              <a:rPr lang="en-US" sz="1200" b="1" dirty="0">
                <a:solidFill>
                  <a:srgbClr val="FFFFFF"/>
                </a:solidFill>
              </a:rPr>
              <a:t>Fixed Fee</a:t>
            </a:r>
          </a:p>
        </p:txBody>
      </p:sp>
      <p:pic>
        <p:nvPicPr>
          <p:cNvPr id="1028" name="Picture 4" descr="C:\Users\jagnew\AppData\Local\Microsoft\Windows\INetCache\IE\J45J1KTN\finance-634901_640[1].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659" y="22860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a:off x="1074924" y="3036115"/>
            <a:ext cx="2811275" cy="873125"/>
          </a:xfrm>
          <a:prstGeom prst="roundRect">
            <a:avLst/>
          </a:prstGeom>
          <a:noFill/>
          <a:ln w="25400" cap="flat" cmpd="sng" algn="ctr">
            <a:noFill/>
            <a:prstDash val="solid"/>
          </a:ln>
          <a:effectLst/>
        </p:spPr>
        <p:txBody>
          <a:bodyPr rtlCol="0" anchor="t"/>
          <a:lstStyle/>
          <a:p>
            <a:pPr algn="ctr">
              <a:defRPr/>
            </a:pPr>
            <a:r>
              <a:rPr lang="en-US" sz="3000" b="1" kern="0" dirty="0">
                <a:solidFill>
                  <a:srgbClr val="1F497D"/>
                </a:solidFill>
                <a:latin typeface="Cambria" panose="02040503050406030204" pitchFamily="18" charset="0"/>
              </a:rPr>
              <a:t>14% ROIC</a:t>
            </a:r>
          </a:p>
          <a:p>
            <a:pPr algn="ctr">
              <a:defRPr/>
            </a:pPr>
            <a:r>
              <a:rPr lang="en-US" sz="1200" b="1" kern="0" dirty="0">
                <a:solidFill>
                  <a:srgbClr val="595959"/>
                </a:solidFill>
                <a:latin typeface="Cambria" panose="02040503050406030204" pitchFamily="18" charset="0"/>
              </a:rPr>
              <a:t>AVERAGE FROM 2015-2020</a:t>
            </a:r>
            <a:endParaRPr lang="en-US" sz="1200" b="1" kern="0" baseline="30000" dirty="0">
              <a:solidFill>
                <a:srgbClr val="595959"/>
              </a:solidFill>
              <a:latin typeface="Cambria" panose="02040503050406030204" pitchFamily="18" charset="0"/>
            </a:endParaRPr>
          </a:p>
        </p:txBody>
      </p:sp>
      <p:sp>
        <p:nvSpPr>
          <p:cNvPr id="33" name="Oval 32"/>
          <p:cNvSpPr/>
          <p:nvPr/>
        </p:nvSpPr>
        <p:spPr>
          <a:xfrm>
            <a:off x="471419" y="4031186"/>
            <a:ext cx="640080" cy="64008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497D"/>
              </a:solidFill>
            </a:endParaRPr>
          </a:p>
        </p:txBody>
      </p:sp>
      <p:sp>
        <p:nvSpPr>
          <p:cNvPr id="38" name="Rectangle 37"/>
          <p:cNvSpPr/>
          <p:nvPr/>
        </p:nvSpPr>
        <p:spPr>
          <a:xfrm>
            <a:off x="3823198" y="4724400"/>
            <a:ext cx="5259143" cy="26657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rPr>
              <a:t>Adjusted EBITDA Mix (2021)</a:t>
            </a:r>
            <a:r>
              <a:rPr lang="en-US" sz="1400" b="1" baseline="30000" dirty="0">
                <a:solidFill>
                  <a:srgbClr val="FFFFFF"/>
                </a:solidFill>
              </a:rPr>
              <a:t>(3)</a:t>
            </a:r>
          </a:p>
        </p:txBody>
      </p:sp>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076" y="5954190"/>
            <a:ext cx="488978" cy="326883"/>
          </a:xfrm>
          <a:prstGeom prst="rect">
            <a:avLst/>
          </a:prstGeom>
        </p:spPr>
      </p:pic>
      <p:pic>
        <p:nvPicPr>
          <p:cNvPr id="42" name="Picture 2" descr="C:\Documents and Settings\bellchad\Desktop\AR NYSE logo.png"/>
          <p:cNvPicPr>
            <a:picLocks noChangeAspect="1" noChangeArrowheads="1"/>
          </p:cNvPicPr>
          <p:nvPr/>
        </p:nvPicPr>
        <p:blipFill>
          <a:blip r:embed="rId10" cstate="print"/>
          <a:srcRect/>
          <a:stretch>
            <a:fillRect/>
          </a:stretch>
        </p:blipFill>
        <p:spPr bwMode="auto">
          <a:xfrm>
            <a:off x="556535" y="3203900"/>
            <a:ext cx="476454" cy="476455"/>
          </a:xfrm>
          <a:prstGeom prst="rect">
            <a:avLst/>
          </a:prstGeom>
          <a:noFill/>
        </p:spPr>
      </p:pic>
      <p:sp>
        <p:nvSpPr>
          <p:cNvPr id="8" name="TextBox 7"/>
          <p:cNvSpPr txBox="1"/>
          <p:nvPr/>
        </p:nvSpPr>
        <p:spPr>
          <a:xfrm>
            <a:off x="457130" y="4115630"/>
            <a:ext cx="685800" cy="230832"/>
          </a:xfrm>
          <a:prstGeom prst="rect">
            <a:avLst/>
          </a:prstGeom>
          <a:noFill/>
        </p:spPr>
        <p:txBody>
          <a:bodyPr wrap="square" rtlCol="0">
            <a:spAutoFit/>
          </a:bodyPr>
          <a:lstStyle/>
          <a:p>
            <a:pPr algn="ctr"/>
            <a:endParaRPr lang="en-US" sz="900" b="1" dirty="0">
              <a:solidFill>
                <a:srgbClr val="595959">
                  <a:lumMod val="50000"/>
                </a:srgbClr>
              </a:solidFill>
              <a:latin typeface="Cambria"/>
            </a:endParaRPr>
          </a:p>
        </p:txBody>
      </p:sp>
      <p:sp>
        <p:nvSpPr>
          <p:cNvPr id="4" name="TextBox 3"/>
          <p:cNvSpPr txBox="1"/>
          <p:nvPr/>
        </p:nvSpPr>
        <p:spPr>
          <a:xfrm>
            <a:off x="120487" y="6504403"/>
            <a:ext cx="6096000" cy="415498"/>
          </a:xfrm>
          <a:prstGeom prst="rect">
            <a:avLst/>
          </a:prstGeom>
          <a:noFill/>
        </p:spPr>
        <p:txBody>
          <a:bodyPr wrap="square" rtlCol="0">
            <a:spAutoFit/>
          </a:bodyPr>
          <a:lstStyle/>
          <a:p>
            <a:pPr marL="228600" indent="-228600">
              <a:buFontTx/>
              <a:buAutoNum type="arabicPeriod"/>
            </a:pPr>
            <a:r>
              <a:rPr lang="en-US" sz="700" i="1" dirty="0">
                <a:solidFill>
                  <a:srgbClr val="595959"/>
                </a:solidFill>
              </a:rPr>
              <a:t>AM market value as of 2/4/2021 and balance sheet as of 9/30/2021.</a:t>
            </a:r>
          </a:p>
          <a:p>
            <a:pPr marL="228600" indent="-228600">
              <a:buFontTx/>
              <a:buAutoNum type="arabicPeriod"/>
            </a:pPr>
            <a:r>
              <a:rPr lang="en-US" sz="700" i="1" dirty="0">
                <a:solidFill>
                  <a:srgbClr val="595959"/>
                </a:solidFill>
              </a:rPr>
              <a:t>Pipeline mileage as of 12/31/2020 and 50/50 MPLX JV processing capacity as of 11/1/2021.</a:t>
            </a:r>
          </a:p>
          <a:p>
            <a:pPr marL="228600" indent="-228600">
              <a:buFontTx/>
              <a:buAutoNum type="arabicPeriod"/>
            </a:pPr>
            <a:r>
              <a:rPr lang="en-US" sz="700" i="1" dirty="0">
                <a:solidFill>
                  <a:srgbClr val="595959"/>
                </a:solidFill>
              </a:rPr>
              <a:t>Adjusted EBITDA and ROIC are Non-GAAP financial measures. Please see appendix for more information.	</a:t>
            </a:r>
          </a:p>
        </p:txBody>
      </p:sp>
      <p:pic>
        <p:nvPicPr>
          <p:cNvPr id="18" name="Picture 17"/>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5300"/>
                    </a14:imgEffect>
                  </a14:imgLayer>
                </a14:imgProps>
              </a:ext>
              <a:ext uri="{28A0092B-C50C-407E-A947-70E740481C1C}">
                <a14:useLocalDpi xmlns:a14="http://schemas.microsoft.com/office/drawing/2010/main" val="0"/>
              </a:ext>
            </a:extLst>
          </a:blip>
          <a:stretch>
            <a:fillRect/>
          </a:stretch>
        </p:blipFill>
        <p:spPr>
          <a:xfrm rot="16200000">
            <a:off x="618592" y="4999930"/>
            <a:ext cx="345734" cy="457200"/>
          </a:xfrm>
          <a:prstGeom prst="rect">
            <a:avLst/>
          </a:prstGeom>
        </p:spPr>
      </p:pic>
      <p:sp>
        <p:nvSpPr>
          <p:cNvPr id="35" name="Rounded Rectangle 34"/>
          <p:cNvSpPr/>
          <p:nvPr/>
        </p:nvSpPr>
        <p:spPr>
          <a:xfrm>
            <a:off x="1142930" y="3832551"/>
            <a:ext cx="2743270" cy="976973"/>
          </a:xfrm>
          <a:prstGeom prst="roundRect">
            <a:avLst/>
          </a:prstGeom>
          <a:noFill/>
          <a:ln w="25400" cap="flat" cmpd="sng" algn="ctr">
            <a:noFill/>
            <a:prstDash val="solid"/>
          </a:ln>
          <a:effectLst/>
        </p:spPr>
        <p:txBody>
          <a:bodyPr rtlCol="0" anchor="t"/>
          <a:lstStyle/>
          <a:p>
            <a:pPr algn="ctr">
              <a:defRPr/>
            </a:pPr>
            <a:r>
              <a:rPr lang="en-US" sz="3000" b="1" kern="0" dirty="0">
                <a:solidFill>
                  <a:srgbClr val="1F497D"/>
                </a:solidFill>
                <a:latin typeface="Cambria" panose="02040503050406030204" pitchFamily="18" charset="0"/>
              </a:rPr>
              <a:t>3.2 Bcf/d</a:t>
            </a:r>
          </a:p>
          <a:p>
            <a:pPr algn="ctr">
              <a:defRPr/>
            </a:pPr>
            <a:r>
              <a:rPr lang="en-US" sz="1200" b="1" kern="0" dirty="0">
                <a:solidFill>
                  <a:srgbClr val="595959"/>
                </a:solidFill>
                <a:latin typeface="Cambria" panose="02040503050406030204" pitchFamily="18" charset="0"/>
              </a:rPr>
              <a:t>COMPRESSION CAPACITY </a:t>
            </a:r>
            <a:r>
              <a:rPr lang="en-US" sz="1200" b="1" kern="0" baseline="30000" dirty="0">
                <a:solidFill>
                  <a:srgbClr val="595959"/>
                </a:solidFill>
                <a:latin typeface="Cambria" panose="02040503050406030204" pitchFamily="18" charset="0"/>
              </a:rPr>
              <a:t>(2)</a:t>
            </a:r>
          </a:p>
          <a:p>
            <a:pPr algn="ctr">
              <a:defRPr/>
            </a:pPr>
            <a:r>
              <a:rPr lang="en-US" sz="1200" b="1" kern="0" dirty="0">
                <a:solidFill>
                  <a:srgbClr val="595959"/>
                </a:solidFill>
                <a:latin typeface="Cambria" panose="02040503050406030204" pitchFamily="18" charset="0"/>
              </a:rPr>
              <a:t>90% UTILIZATION RATE  IN 2020</a:t>
            </a:r>
          </a:p>
          <a:p>
            <a:pPr algn="ctr">
              <a:defRPr/>
            </a:pPr>
            <a:endParaRPr lang="en-US" sz="1200" b="1" kern="0" dirty="0">
              <a:solidFill>
                <a:srgbClr val="595959"/>
              </a:solidFill>
              <a:latin typeface="Cambria" panose="02040503050406030204" pitchFamily="18" charset="0"/>
            </a:endParaRPr>
          </a:p>
        </p:txBody>
      </p:sp>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6156" y="4120528"/>
            <a:ext cx="550605" cy="392094"/>
          </a:xfrm>
          <a:prstGeom prst="rect">
            <a:avLst/>
          </a:prstGeom>
        </p:spPr>
      </p:pic>
      <p:sp>
        <p:nvSpPr>
          <p:cNvPr id="39" name="Rectangle 38"/>
          <p:cNvSpPr/>
          <p:nvPr/>
        </p:nvSpPr>
        <p:spPr>
          <a:xfrm>
            <a:off x="3838575" y="3779595"/>
            <a:ext cx="1807742" cy="9144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cxnSp>
        <p:nvCxnSpPr>
          <p:cNvPr id="43" name="Straight Connector 42"/>
          <p:cNvCxnSpPr/>
          <p:nvPr/>
        </p:nvCxnSpPr>
        <p:spPr>
          <a:xfrm>
            <a:off x="3887458" y="4488320"/>
            <a:ext cx="259481" cy="2702"/>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sp>
        <p:nvSpPr>
          <p:cNvPr id="44" name="TextBox 43"/>
          <p:cNvSpPr txBox="1"/>
          <p:nvPr/>
        </p:nvSpPr>
        <p:spPr>
          <a:xfrm>
            <a:off x="4094562" y="4243374"/>
            <a:ext cx="1600200" cy="200055"/>
          </a:xfrm>
          <a:prstGeom prst="rect">
            <a:avLst/>
          </a:prstGeom>
          <a:noFill/>
        </p:spPr>
        <p:txBody>
          <a:bodyPr wrap="square" rtlCol="0">
            <a:spAutoFit/>
          </a:bodyPr>
          <a:lstStyle/>
          <a:p>
            <a:pPr>
              <a:defRPr/>
            </a:pPr>
            <a:r>
              <a:rPr lang="en-US" sz="700" b="1" dirty="0">
                <a:solidFill>
                  <a:srgbClr val="595959"/>
                </a:solidFill>
              </a:rPr>
              <a:t>AM Compressor Station</a:t>
            </a:r>
          </a:p>
        </p:txBody>
      </p:sp>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87458" y="4278246"/>
            <a:ext cx="216629" cy="184202"/>
          </a:xfrm>
          <a:prstGeom prst="rect">
            <a:avLst/>
          </a:prstGeom>
        </p:spPr>
      </p:pic>
      <p:cxnSp>
        <p:nvCxnSpPr>
          <p:cNvPr id="52" name="Straight Connector 51"/>
          <p:cNvCxnSpPr/>
          <p:nvPr/>
        </p:nvCxnSpPr>
        <p:spPr>
          <a:xfrm>
            <a:off x="3898341" y="4605323"/>
            <a:ext cx="250996" cy="0"/>
          </a:xfrm>
          <a:prstGeom prst="line">
            <a:avLst/>
          </a:prstGeom>
          <a:ln>
            <a:solidFill>
              <a:schemeClr val="tx2"/>
            </a:solidFill>
          </a:ln>
        </p:spPr>
        <p:style>
          <a:lnRef idx="3">
            <a:schemeClr val="accent6"/>
          </a:lnRef>
          <a:fillRef idx="0">
            <a:schemeClr val="accent6"/>
          </a:fillRef>
          <a:effectRef idx="2">
            <a:schemeClr val="accent6"/>
          </a:effectRef>
          <a:fontRef idx="minor">
            <a:schemeClr val="tx1"/>
          </a:fontRef>
        </p:style>
      </p:cxnSp>
      <p:sp>
        <p:nvSpPr>
          <p:cNvPr id="53" name="TextBox 52"/>
          <p:cNvSpPr txBox="1"/>
          <p:nvPr/>
        </p:nvSpPr>
        <p:spPr>
          <a:xfrm>
            <a:off x="4080264" y="4505295"/>
            <a:ext cx="1739377" cy="200055"/>
          </a:xfrm>
          <a:prstGeom prst="rect">
            <a:avLst/>
          </a:prstGeom>
          <a:noFill/>
        </p:spPr>
        <p:txBody>
          <a:bodyPr wrap="square" rtlCol="0">
            <a:spAutoFit/>
          </a:bodyPr>
          <a:lstStyle/>
          <a:p>
            <a:pPr>
              <a:defRPr/>
            </a:pPr>
            <a:r>
              <a:rPr lang="en-US" sz="700" b="1" dirty="0">
                <a:solidFill>
                  <a:srgbClr val="595959"/>
                </a:solidFill>
              </a:rPr>
              <a:t>Water Pipelines</a:t>
            </a:r>
          </a:p>
        </p:txBody>
      </p:sp>
      <p:sp>
        <p:nvSpPr>
          <p:cNvPr id="45" name="TextBox 44"/>
          <p:cNvSpPr txBox="1"/>
          <p:nvPr/>
        </p:nvSpPr>
        <p:spPr>
          <a:xfrm>
            <a:off x="4101712" y="3787825"/>
            <a:ext cx="1676438" cy="307777"/>
          </a:xfrm>
          <a:prstGeom prst="rect">
            <a:avLst/>
          </a:prstGeom>
          <a:noFill/>
        </p:spPr>
        <p:txBody>
          <a:bodyPr wrap="square" rtlCol="0">
            <a:spAutoFit/>
          </a:bodyPr>
          <a:lstStyle/>
          <a:p>
            <a:pPr>
              <a:defRPr/>
            </a:pPr>
            <a:r>
              <a:rPr lang="en-US" sz="700" b="1" dirty="0">
                <a:solidFill>
                  <a:srgbClr val="595959"/>
                </a:solidFill>
              </a:rPr>
              <a:t>Sherwood and Smithburg Processing Facilities</a:t>
            </a:r>
          </a:p>
        </p:txBody>
      </p:sp>
      <p:pic>
        <p:nvPicPr>
          <p:cNvPr id="47" name="Picture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4537" y="3825852"/>
            <a:ext cx="304800" cy="231725"/>
          </a:xfrm>
          <a:prstGeom prst="rect">
            <a:avLst/>
          </a:prstGeom>
        </p:spPr>
      </p:pic>
      <p:sp>
        <p:nvSpPr>
          <p:cNvPr id="54" name="TextBox 53"/>
          <p:cNvSpPr txBox="1"/>
          <p:nvPr/>
        </p:nvSpPr>
        <p:spPr>
          <a:xfrm>
            <a:off x="4101712" y="4087716"/>
            <a:ext cx="1600200" cy="200055"/>
          </a:xfrm>
          <a:prstGeom prst="rect">
            <a:avLst/>
          </a:prstGeom>
          <a:noFill/>
        </p:spPr>
        <p:txBody>
          <a:bodyPr wrap="square" rtlCol="0">
            <a:spAutoFit/>
          </a:bodyPr>
          <a:lstStyle/>
          <a:p>
            <a:pPr>
              <a:defRPr/>
            </a:pPr>
            <a:r>
              <a:rPr lang="en-US" sz="700" b="1" dirty="0">
                <a:solidFill>
                  <a:srgbClr val="595959"/>
                </a:solidFill>
              </a:rPr>
              <a:t>Water Withdrawals</a:t>
            </a:r>
          </a:p>
        </p:txBody>
      </p:sp>
      <p:pic>
        <p:nvPicPr>
          <p:cNvPr id="55" name="Picture 5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98341" y="4070502"/>
            <a:ext cx="203371" cy="197664"/>
          </a:xfrm>
          <a:prstGeom prst="rect">
            <a:avLst/>
          </a:prstGeom>
        </p:spPr>
      </p:pic>
      <p:sp>
        <p:nvSpPr>
          <p:cNvPr id="56" name="TextBox 55"/>
          <p:cNvSpPr txBox="1"/>
          <p:nvPr/>
        </p:nvSpPr>
        <p:spPr>
          <a:xfrm>
            <a:off x="4092187" y="4376692"/>
            <a:ext cx="1600200" cy="200055"/>
          </a:xfrm>
          <a:prstGeom prst="rect">
            <a:avLst/>
          </a:prstGeom>
          <a:noFill/>
        </p:spPr>
        <p:txBody>
          <a:bodyPr wrap="square" rtlCol="0">
            <a:spAutoFit/>
          </a:bodyPr>
          <a:lstStyle/>
          <a:p>
            <a:pPr>
              <a:defRPr/>
            </a:pPr>
            <a:r>
              <a:rPr lang="en-US" sz="700" b="1" dirty="0">
                <a:solidFill>
                  <a:srgbClr val="595959"/>
                </a:solidFill>
              </a:rPr>
              <a:t>AM Gathering Pipelines</a:t>
            </a:r>
          </a:p>
        </p:txBody>
      </p:sp>
      <p:pic>
        <p:nvPicPr>
          <p:cNvPr id="48" name="Picture 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10200" y="3004365"/>
            <a:ext cx="146637" cy="142522"/>
          </a:xfrm>
          <a:prstGeom prst="rect">
            <a:avLst/>
          </a:prstGeom>
        </p:spPr>
      </p:pic>
      <p:pic>
        <p:nvPicPr>
          <p:cNvPr id="50" name="Picture 4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46317" y="2667000"/>
            <a:ext cx="146637" cy="142522"/>
          </a:xfrm>
          <a:prstGeom prst="rect">
            <a:avLst/>
          </a:prstGeom>
        </p:spPr>
      </p:pic>
      <p:pic>
        <p:nvPicPr>
          <p:cNvPr id="51" name="Picture 5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29400" y="3600826"/>
            <a:ext cx="304800" cy="231725"/>
          </a:xfrm>
          <a:prstGeom prst="rect">
            <a:avLst/>
          </a:prstGeom>
        </p:spPr>
      </p:pic>
      <p:pic>
        <p:nvPicPr>
          <p:cNvPr id="58" name="Picture 5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38531" y="3637363"/>
            <a:ext cx="304800" cy="231725"/>
          </a:xfrm>
          <a:prstGeom prst="rect">
            <a:avLst/>
          </a:prstGeom>
        </p:spPr>
      </p:pic>
      <p:pic>
        <p:nvPicPr>
          <p:cNvPr id="59" name="Picture 5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11485" y="3165375"/>
            <a:ext cx="108315" cy="92101"/>
          </a:xfrm>
          <a:prstGeom prst="rect">
            <a:avLst/>
          </a:prstGeom>
        </p:spPr>
      </p:pic>
      <p:pic>
        <p:nvPicPr>
          <p:cNvPr id="60" name="Picture 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20334" y="3542067"/>
            <a:ext cx="108315" cy="92101"/>
          </a:xfrm>
          <a:prstGeom prst="rect">
            <a:avLst/>
          </a:prstGeom>
        </p:spPr>
      </p:pic>
      <p:pic>
        <p:nvPicPr>
          <p:cNvPr id="61" name="Picture 6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35246" y="3442127"/>
            <a:ext cx="108315" cy="92101"/>
          </a:xfrm>
          <a:prstGeom prst="rect">
            <a:avLst/>
          </a:prstGeom>
        </p:spPr>
      </p:pic>
      <p:pic>
        <p:nvPicPr>
          <p:cNvPr id="62" name="Picture 6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77522" y="2974034"/>
            <a:ext cx="108315" cy="92101"/>
          </a:xfrm>
          <a:prstGeom prst="rect">
            <a:avLst/>
          </a:prstGeom>
        </p:spPr>
      </p:pic>
      <p:pic>
        <p:nvPicPr>
          <p:cNvPr id="63" name="Picture 6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185189" y="2849549"/>
            <a:ext cx="108315" cy="92101"/>
          </a:xfrm>
          <a:prstGeom prst="rect">
            <a:avLst/>
          </a:prstGeom>
        </p:spPr>
      </p:pic>
      <p:pic>
        <p:nvPicPr>
          <p:cNvPr id="64" name="Picture 6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172200" y="3163909"/>
            <a:ext cx="108315" cy="92101"/>
          </a:xfrm>
          <a:prstGeom prst="rect">
            <a:avLst/>
          </a:prstGeom>
        </p:spPr>
      </p:pic>
      <p:pic>
        <p:nvPicPr>
          <p:cNvPr id="65" name="Picture 6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38110" y="2983525"/>
            <a:ext cx="108315" cy="92101"/>
          </a:xfrm>
          <a:prstGeom prst="rect">
            <a:avLst/>
          </a:prstGeom>
        </p:spPr>
      </p:pic>
      <p:pic>
        <p:nvPicPr>
          <p:cNvPr id="66" name="Picture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77521" y="3449966"/>
            <a:ext cx="108315" cy="92101"/>
          </a:xfrm>
          <a:prstGeom prst="rect">
            <a:avLst/>
          </a:prstGeom>
        </p:spPr>
      </p:pic>
      <p:pic>
        <p:nvPicPr>
          <p:cNvPr id="67" name="Picture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158265" y="3602366"/>
            <a:ext cx="108315" cy="92101"/>
          </a:xfrm>
          <a:prstGeom prst="rect">
            <a:avLst/>
          </a:prstGeom>
        </p:spPr>
      </p:pic>
      <p:pic>
        <p:nvPicPr>
          <p:cNvPr id="68" name="Picture 6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69055" y="3817139"/>
            <a:ext cx="108315" cy="92101"/>
          </a:xfrm>
          <a:prstGeom prst="rect">
            <a:avLst/>
          </a:prstGeom>
        </p:spPr>
      </p:pic>
      <p:pic>
        <p:nvPicPr>
          <p:cNvPr id="69" name="Picture 6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107155" y="3932743"/>
            <a:ext cx="108315" cy="92101"/>
          </a:xfrm>
          <a:prstGeom prst="rect">
            <a:avLst/>
          </a:prstGeom>
        </p:spPr>
      </p:pic>
      <p:pic>
        <p:nvPicPr>
          <p:cNvPr id="70" name="Picture 6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71039" y="3965476"/>
            <a:ext cx="108315" cy="92101"/>
          </a:xfrm>
          <a:prstGeom prst="rect">
            <a:avLst/>
          </a:prstGeom>
        </p:spPr>
      </p:pic>
      <p:pic>
        <p:nvPicPr>
          <p:cNvPr id="71" name="Picture 7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89173" y="3487329"/>
            <a:ext cx="108315" cy="92101"/>
          </a:xfrm>
          <a:prstGeom prst="rect">
            <a:avLst/>
          </a:prstGeom>
        </p:spPr>
      </p:pic>
      <p:pic>
        <p:nvPicPr>
          <p:cNvPr id="72" name="Picture 7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52829" y="3352800"/>
            <a:ext cx="108315" cy="92101"/>
          </a:xfrm>
          <a:prstGeom prst="rect">
            <a:avLst/>
          </a:prstGeom>
        </p:spPr>
      </p:pic>
      <p:pic>
        <p:nvPicPr>
          <p:cNvPr id="73" name="Picture 7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94902" y="3764750"/>
            <a:ext cx="108315" cy="92101"/>
          </a:xfrm>
          <a:prstGeom prst="rect">
            <a:avLst/>
          </a:prstGeom>
        </p:spPr>
      </p:pic>
      <p:pic>
        <p:nvPicPr>
          <p:cNvPr id="74" name="Picture 7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27067" y="3495620"/>
            <a:ext cx="108315" cy="92101"/>
          </a:xfrm>
          <a:prstGeom prst="rect">
            <a:avLst/>
          </a:prstGeom>
        </p:spPr>
      </p:pic>
      <p:pic>
        <p:nvPicPr>
          <p:cNvPr id="75" name="Picture 7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91400" y="3999246"/>
            <a:ext cx="146637" cy="142522"/>
          </a:xfrm>
          <a:prstGeom prst="rect">
            <a:avLst/>
          </a:prstGeom>
        </p:spPr>
      </p:pic>
      <p:pic>
        <p:nvPicPr>
          <p:cNvPr id="76" name="Picture 7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35382" y="3537833"/>
            <a:ext cx="146637" cy="142522"/>
          </a:xfrm>
          <a:prstGeom prst="rect">
            <a:avLst/>
          </a:prstGeom>
        </p:spPr>
      </p:pic>
      <p:pic>
        <p:nvPicPr>
          <p:cNvPr id="77" name="Picture 7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69128" y="1455944"/>
            <a:ext cx="88330" cy="85851"/>
          </a:xfrm>
          <a:prstGeom prst="rect">
            <a:avLst/>
          </a:prstGeom>
        </p:spPr>
      </p:pic>
      <p:pic>
        <p:nvPicPr>
          <p:cNvPr id="78" name="Picture 7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79741" y="1329147"/>
            <a:ext cx="130459" cy="126798"/>
          </a:xfrm>
          <a:prstGeom prst="rect">
            <a:avLst/>
          </a:prstGeom>
        </p:spPr>
      </p:pic>
      <p:pic>
        <p:nvPicPr>
          <p:cNvPr id="79" name="Picture 7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39931" y="1673263"/>
            <a:ext cx="108315" cy="92101"/>
          </a:xfrm>
          <a:prstGeom prst="rect">
            <a:avLst/>
          </a:prstGeom>
        </p:spPr>
      </p:pic>
      <p:pic>
        <p:nvPicPr>
          <p:cNvPr id="80" name="Picture 7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95800" y="1541442"/>
            <a:ext cx="108315" cy="92101"/>
          </a:xfrm>
          <a:prstGeom prst="rect">
            <a:avLst/>
          </a:prstGeom>
        </p:spPr>
      </p:pic>
    </p:spTree>
    <p:extLst>
      <p:ext uri="{BB962C8B-B14F-4D97-AF65-F5344CB8AC3E}">
        <p14:creationId xmlns:p14="http://schemas.microsoft.com/office/powerpoint/2010/main" val="133515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panose="02040503050406030204" pitchFamily="18" charset="0"/>
                <a:cs typeface="Calibri" panose="020F0502020204030204" pitchFamily="34" charset="0"/>
              </a:rPr>
              <a:t>Antero Strategy Evolution</a:t>
            </a:r>
          </a:p>
        </p:txBody>
      </p:sp>
      <p:sp>
        <p:nvSpPr>
          <p:cNvPr id="4" name="Slide Number Placeholder 3"/>
          <p:cNvSpPr>
            <a:spLocks noGrp="1"/>
          </p:cNvSpPr>
          <p:nvPr>
            <p:ph type="sldNum" sz="quarter" idx="12"/>
          </p:nvPr>
        </p:nvSpPr>
        <p:spPr>
          <a:xfrm>
            <a:off x="7010400" y="6603522"/>
            <a:ext cx="2133600" cy="228600"/>
          </a:xfrm>
        </p:spPr>
        <p:txBody>
          <a:bodyPr/>
          <a:lstStyle/>
          <a:p>
            <a:fld id="{8ED25900-9283-420C-99A2-720FB5D4B1D3}" type="slidenum">
              <a:rPr lang="en-US" sz="1600" b="1" smtClean="0">
                <a:solidFill>
                  <a:srgbClr val="5F6062"/>
                </a:solidFill>
              </a:rPr>
              <a:pPr/>
              <a:t>6</a:t>
            </a:fld>
            <a:endParaRPr lang="en-US" sz="1600" b="1" dirty="0">
              <a:solidFill>
                <a:srgbClr val="5F6062"/>
              </a:solidFill>
            </a:endParaRPr>
          </a:p>
        </p:txBody>
      </p:sp>
      <p:grpSp>
        <p:nvGrpSpPr>
          <p:cNvPr id="25" name="Group 24"/>
          <p:cNvGrpSpPr/>
          <p:nvPr/>
        </p:nvGrpSpPr>
        <p:grpSpPr>
          <a:xfrm>
            <a:off x="-3460282" y="7507705"/>
            <a:ext cx="2705100" cy="1946580"/>
            <a:chOff x="254000" y="1032180"/>
            <a:chExt cx="2946400" cy="1558620"/>
          </a:xfrm>
        </p:grpSpPr>
        <p:sp>
          <p:nvSpPr>
            <p:cNvPr id="14" name="Rectangle 13"/>
            <p:cNvSpPr/>
            <p:nvPr/>
          </p:nvSpPr>
          <p:spPr>
            <a:xfrm>
              <a:off x="254000" y="1032180"/>
              <a:ext cx="2946400" cy="15586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5F6062"/>
                </a:solidFill>
              </a:endParaRPr>
            </a:p>
          </p:txBody>
        </p:sp>
        <p:sp>
          <p:nvSpPr>
            <p:cNvPr id="22" name="Rectangle 21"/>
            <p:cNvSpPr/>
            <p:nvPr/>
          </p:nvSpPr>
          <p:spPr>
            <a:xfrm>
              <a:off x="254000" y="1032181"/>
              <a:ext cx="2946400" cy="3137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a:solidFill>
                    <a:srgbClr val="FFFFFF"/>
                  </a:solidFill>
                </a:rPr>
                <a:t>Emerging</a:t>
              </a:r>
            </a:p>
          </p:txBody>
        </p:sp>
      </p:grpSp>
      <p:grpSp>
        <p:nvGrpSpPr>
          <p:cNvPr id="27" name="Group 26"/>
          <p:cNvGrpSpPr/>
          <p:nvPr/>
        </p:nvGrpSpPr>
        <p:grpSpPr>
          <a:xfrm>
            <a:off x="2032000" y="7332510"/>
            <a:ext cx="2705100" cy="1946580"/>
            <a:chOff x="254000" y="1032180"/>
            <a:chExt cx="2946400" cy="1946580"/>
          </a:xfrm>
        </p:grpSpPr>
        <p:sp>
          <p:nvSpPr>
            <p:cNvPr id="28" name="Rectangle 27"/>
            <p:cNvSpPr/>
            <p:nvPr/>
          </p:nvSpPr>
          <p:spPr>
            <a:xfrm>
              <a:off x="254000" y="1032180"/>
              <a:ext cx="2946400" cy="19465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F6062"/>
                </a:solidFill>
              </a:endParaRPr>
            </a:p>
          </p:txBody>
        </p:sp>
        <p:sp>
          <p:nvSpPr>
            <p:cNvPr id="29" name="Rectangle 28"/>
            <p:cNvSpPr/>
            <p:nvPr/>
          </p:nvSpPr>
          <p:spPr>
            <a:xfrm>
              <a:off x="254000" y="1032180"/>
              <a:ext cx="29464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solidFill>
                    <a:srgbClr val="FFFFFF"/>
                  </a:solidFill>
                </a:rPr>
                <a:t>Growth</a:t>
              </a:r>
            </a:p>
          </p:txBody>
        </p:sp>
      </p:grpSp>
      <p:grpSp>
        <p:nvGrpSpPr>
          <p:cNvPr id="30" name="Group 29"/>
          <p:cNvGrpSpPr/>
          <p:nvPr/>
        </p:nvGrpSpPr>
        <p:grpSpPr>
          <a:xfrm>
            <a:off x="5105400" y="7315200"/>
            <a:ext cx="2705100" cy="1981200"/>
            <a:chOff x="254000" y="1032180"/>
            <a:chExt cx="2946400" cy="1981200"/>
          </a:xfrm>
        </p:grpSpPr>
        <p:sp>
          <p:nvSpPr>
            <p:cNvPr id="31" name="Rectangle 30"/>
            <p:cNvSpPr/>
            <p:nvPr/>
          </p:nvSpPr>
          <p:spPr>
            <a:xfrm>
              <a:off x="254000" y="1032180"/>
              <a:ext cx="2946400" cy="1981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5F6062"/>
                </a:solidFill>
              </a:endParaRPr>
            </a:p>
          </p:txBody>
        </p:sp>
        <p:sp>
          <p:nvSpPr>
            <p:cNvPr id="32" name="Rectangle 31"/>
            <p:cNvSpPr/>
            <p:nvPr/>
          </p:nvSpPr>
          <p:spPr>
            <a:xfrm>
              <a:off x="254000" y="1032180"/>
              <a:ext cx="2946400" cy="457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a:solidFill>
                    <a:srgbClr val="FFFFFF"/>
                  </a:solidFill>
                </a:rPr>
                <a:t>Mature</a:t>
              </a:r>
            </a:p>
          </p:txBody>
        </p:sp>
      </p:grpSp>
      <p:sp>
        <p:nvSpPr>
          <p:cNvPr id="26" name="TextBox 25"/>
          <p:cNvSpPr txBox="1"/>
          <p:nvPr/>
        </p:nvSpPr>
        <p:spPr>
          <a:xfrm>
            <a:off x="254000" y="457200"/>
            <a:ext cx="8775700" cy="369332"/>
          </a:xfrm>
          <a:prstGeom prst="rect">
            <a:avLst/>
          </a:prstGeom>
          <a:noFill/>
        </p:spPr>
        <p:txBody>
          <a:bodyPr wrap="square" rtlCol="0">
            <a:spAutoFit/>
          </a:bodyPr>
          <a:lstStyle/>
          <a:p>
            <a:pPr algn="ctr"/>
            <a:r>
              <a:rPr lang="en-US" b="1" dirty="0">
                <a:solidFill>
                  <a:srgbClr val="156048"/>
                </a:solidFill>
                <a:latin typeface="Cambria" panose="02040503050406030204" pitchFamily="18" charset="0"/>
                <a:ea typeface="Cambria" panose="02040503050406030204" pitchFamily="18" charset="0"/>
              </a:rPr>
              <a:t>Antero’s business strategy has evolved to match the U.S. shale industry life cycle</a:t>
            </a:r>
          </a:p>
        </p:txBody>
      </p:sp>
      <p:sp>
        <p:nvSpPr>
          <p:cNvPr id="12" name="Rectangle 11"/>
          <p:cNvSpPr/>
          <p:nvPr/>
        </p:nvSpPr>
        <p:spPr>
          <a:xfrm>
            <a:off x="225124" y="836553"/>
            <a:ext cx="8775700" cy="3386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AR Net Production (Right Axis) &amp; Capital Investment (Left Axis)</a:t>
            </a:r>
          </a:p>
        </p:txBody>
      </p:sp>
      <p:sp>
        <p:nvSpPr>
          <p:cNvPr id="44" name="Rectangle 43"/>
          <p:cNvSpPr/>
          <p:nvPr/>
        </p:nvSpPr>
        <p:spPr>
          <a:xfrm rot="10800000">
            <a:off x="225125" y="3657598"/>
            <a:ext cx="3063234" cy="2971798"/>
          </a:xfrm>
          <a:prstGeom prst="rect">
            <a:avLst/>
          </a:prstGeom>
          <a:gradFill>
            <a:gsLst>
              <a:gs pos="0">
                <a:schemeClr val="tx1"/>
              </a:gs>
              <a:gs pos="99000">
                <a:schemeClr val="accent3">
                  <a:shade val="93000"/>
                  <a:satMod val="130000"/>
                </a:schemeClr>
              </a:gs>
              <a:gs pos="100000">
                <a:schemeClr val="accent3">
                  <a:shade val="94000"/>
                  <a:satMod val="135000"/>
                </a:schemeClr>
              </a:gs>
            </a:gsLs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b="1" dirty="0">
              <a:solidFill>
                <a:srgbClr val="FFFFFF"/>
              </a:solidFill>
            </a:endParaRPr>
          </a:p>
        </p:txBody>
      </p:sp>
      <p:sp>
        <p:nvSpPr>
          <p:cNvPr id="45" name="Rectangle 44"/>
          <p:cNvSpPr/>
          <p:nvPr/>
        </p:nvSpPr>
        <p:spPr>
          <a:xfrm rot="10800000">
            <a:off x="3317235" y="3657597"/>
            <a:ext cx="3098804" cy="2971802"/>
          </a:xfrm>
          <a:prstGeom prst="rect">
            <a:avLst/>
          </a:prstGeom>
          <a:gradFill>
            <a:gsLst>
              <a:gs pos="0">
                <a:schemeClr val="tx1"/>
              </a:gs>
              <a:gs pos="100000">
                <a:schemeClr val="accent2">
                  <a:shade val="93000"/>
                  <a:satMod val="130000"/>
                </a:schemeClr>
              </a:gs>
              <a:gs pos="100000">
                <a:schemeClr val="accent2">
                  <a:shade val="94000"/>
                  <a:satMod val="135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dirty="0">
              <a:solidFill>
                <a:srgbClr val="FFFFFF"/>
              </a:solidFill>
            </a:endParaRPr>
          </a:p>
        </p:txBody>
      </p:sp>
      <p:sp>
        <p:nvSpPr>
          <p:cNvPr id="46" name="Rectangle 45"/>
          <p:cNvSpPr/>
          <p:nvPr/>
        </p:nvSpPr>
        <p:spPr>
          <a:xfrm rot="10800000">
            <a:off x="6457950" y="3657596"/>
            <a:ext cx="2571750" cy="2971804"/>
          </a:xfrm>
          <a:prstGeom prst="rect">
            <a:avLst/>
          </a:prstGeom>
          <a:gradFill>
            <a:gsLst>
              <a:gs pos="23000">
                <a:schemeClr val="tx1"/>
              </a:gs>
              <a:gs pos="10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dirty="0">
              <a:solidFill>
                <a:srgbClr val="FFFFFF"/>
              </a:solidFill>
            </a:endParaRPr>
          </a:p>
        </p:txBody>
      </p:sp>
      <p:sp>
        <p:nvSpPr>
          <p:cNvPr id="47" name="TextBox 46"/>
          <p:cNvSpPr txBox="1"/>
          <p:nvPr/>
        </p:nvSpPr>
        <p:spPr>
          <a:xfrm>
            <a:off x="606425" y="3804144"/>
            <a:ext cx="2165350" cy="369332"/>
          </a:xfrm>
          <a:prstGeom prst="rect">
            <a:avLst/>
          </a:prstGeom>
          <a:noFill/>
        </p:spPr>
        <p:txBody>
          <a:bodyPr wrap="square" rtlCol="0">
            <a:spAutoFit/>
          </a:bodyPr>
          <a:lstStyle/>
          <a:p>
            <a:pPr algn="ctr"/>
            <a:r>
              <a:rPr lang="en-US" b="1" dirty="0">
                <a:solidFill>
                  <a:srgbClr val="5F6062"/>
                </a:solidFill>
                <a:latin typeface="Cambria" panose="02040503050406030204" pitchFamily="18" charset="0"/>
                <a:ea typeface="Cambria" panose="02040503050406030204" pitchFamily="18" charset="0"/>
              </a:rPr>
              <a:t>Shale 1.0</a:t>
            </a:r>
          </a:p>
        </p:txBody>
      </p:sp>
      <p:sp>
        <p:nvSpPr>
          <p:cNvPr id="48" name="TextBox 47"/>
          <p:cNvSpPr txBox="1"/>
          <p:nvPr/>
        </p:nvSpPr>
        <p:spPr>
          <a:xfrm>
            <a:off x="3559175" y="3804144"/>
            <a:ext cx="2165350" cy="369332"/>
          </a:xfrm>
          <a:prstGeom prst="rect">
            <a:avLst/>
          </a:prstGeom>
          <a:noFill/>
        </p:spPr>
        <p:txBody>
          <a:bodyPr wrap="square" rtlCol="0">
            <a:spAutoFit/>
          </a:bodyPr>
          <a:lstStyle/>
          <a:p>
            <a:pPr algn="ctr"/>
            <a:r>
              <a:rPr lang="en-US" b="1" dirty="0">
                <a:solidFill>
                  <a:srgbClr val="5F6062"/>
                </a:solidFill>
                <a:latin typeface="Cambria" panose="02040503050406030204" pitchFamily="18" charset="0"/>
                <a:ea typeface="Cambria" panose="02040503050406030204" pitchFamily="18" charset="0"/>
              </a:rPr>
              <a:t>Shale 2.0</a:t>
            </a:r>
          </a:p>
        </p:txBody>
      </p:sp>
      <p:sp>
        <p:nvSpPr>
          <p:cNvPr id="49" name="TextBox 48"/>
          <p:cNvSpPr txBox="1"/>
          <p:nvPr/>
        </p:nvSpPr>
        <p:spPr>
          <a:xfrm>
            <a:off x="6708775" y="3804144"/>
            <a:ext cx="2165350" cy="369332"/>
          </a:xfrm>
          <a:prstGeom prst="rect">
            <a:avLst/>
          </a:prstGeom>
          <a:noFill/>
        </p:spPr>
        <p:txBody>
          <a:bodyPr wrap="square" rtlCol="0">
            <a:spAutoFit/>
          </a:bodyPr>
          <a:lstStyle/>
          <a:p>
            <a:pPr algn="ctr"/>
            <a:r>
              <a:rPr lang="en-US" b="1" dirty="0">
                <a:solidFill>
                  <a:srgbClr val="5F6062"/>
                </a:solidFill>
                <a:latin typeface="Cambria" panose="02040503050406030204" pitchFamily="18" charset="0"/>
                <a:ea typeface="Cambria" panose="02040503050406030204" pitchFamily="18" charset="0"/>
              </a:rPr>
              <a:t>Shale 3.0</a:t>
            </a:r>
          </a:p>
        </p:txBody>
      </p:sp>
      <p:sp>
        <p:nvSpPr>
          <p:cNvPr id="33" name="TextBox 32"/>
          <p:cNvSpPr txBox="1"/>
          <p:nvPr/>
        </p:nvSpPr>
        <p:spPr>
          <a:xfrm>
            <a:off x="456559" y="4096800"/>
            <a:ext cx="2705100" cy="1323439"/>
          </a:xfrm>
          <a:prstGeom prst="rect">
            <a:avLst/>
          </a:prstGeom>
          <a:noFill/>
        </p:spPr>
        <p:txBody>
          <a:bodyPr wrap="square" rtlCol="0">
            <a:spAutoFit/>
          </a:bodyPr>
          <a:lstStyle/>
          <a:p>
            <a:pPr marL="174625" indent="-174625">
              <a:buFont typeface="Arial" panose="020B0604020202020204" pitchFamily="34" charset="0"/>
              <a:buChar char="•"/>
            </a:pPr>
            <a:r>
              <a:rPr lang="en-US" sz="1400" b="1" dirty="0">
                <a:solidFill>
                  <a:srgbClr val="5F6062"/>
                </a:solidFill>
              </a:rPr>
              <a:t>Acquire acreage</a:t>
            </a:r>
          </a:p>
          <a:p>
            <a:pPr marL="174625" indent="-174625">
              <a:spcBef>
                <a:spcPts val="600"/>
              </a:spcBef>
              <a:buFont typeface="Arial" panose="020B0604020202020204" pitchFamily="34" charset="0"/>
              <a:buChar char="•"/>
            </a:pPr>
            <a:r>
              <a:rPr lang="en-US" sz="1400" b="1" dirty="0">
                <a:solidFill>
                  <a:srgbClr val="5F6062"/>
                </a:solidFill>
              </a:rPr>
              <a:t>Support infrastructure through long-term commitments</a:t>
            </a:r>
          </a:p>
          <a:p>
            <a:pPr marL="174625" indent="-174625">
              <a:spcBef>
                <a:spcPts val="600"/>
              </a:spcBef>
              <a:buFont typeface="Arial" panose="020B0604020202020204" pitchFamily="34" charset="0"/>
              <a:buChar char="•"/>
            </a:pPr>
            <a:r>
              <a:rPr lang="en-US" sz="1400" b="1" dirty="0">
                <a:solidFill>
                  <a:srgbClr val="5F6062"/>
                </a:solidFill>
              </a:rPr>
              <a:t>Delineate resource</a:t>
            </a:r>
          </a:p>
        </p:txBody>
      </p:sp>
      <p:sp>
        <p:nvSpPr>
          <p:cNvPr id="38" name="TextBox 37"/>
          <p:cNvSpPr txBox="1"/>
          <p:nvPr/>
        </p:nvSpPr>
        <p:spPr>
          <a:xfrm>
            <a:off x="3429676" y="4096800"/>
            <a:ext cx="2940050" cy="1908215"/>
          </a:xfrm>
          <a:prstGeom prst="rect">
            <a:avLst/>
          </a:prstGeom>
          <a:noFill/>
        </p:spPr>
        <p:txBody>
          <a:bodyPr wrap="square" rtlCol="0">
            <a:spAutoFit/>
          </a:bodyPr>
          <a:lstStyle/>
          <a:p>
            <a:pPr marL="174625" indent="-174625">
              <a:buFont typeface="Arial" panose="020B0604020202020204" pitchFamily="34" charset="0"/>
              <a:buChar char="•"/>
            </a:pPr>
            <a:r>
              <a:rPr lang="en-US" sz="1400" b="1" dirty="0">
                <a:solidFill>
                  <a:srgbClr val="5F6062"/>
                </a:solidFill>
              </a:rPr>
              <a:t>Grow production </a:t>
            </a:r>
          </a:p>
          <a:p>
            <a:pPr marL="174625" indent="-174625">
              <a:spcBef>
                <a:spcPts val="600"/>
              </a:spcBef>
              <a:buFont typeface="Arial" panose="020B0604020202020204" pitchFamily="34" charset="0"/>
              <a:buChar char="•"/>
            </a:pPr>
            <a:r>
              <a:rPr lang="en-US" sz="1400" b="1" dirty="0">
                <a:solidFill>
                  <a:srgbClr val="5F6062"/>
                </a:solidFill>
              </a:rPr>
              <a:t>Aggressively hedge</a:t>
            </a:r>
          </a:p>
          <a:p>
            <a:pPr marL="174625" indent="-174625">
              <a:spcBef>
                <a:spcPts val="600"/>
              </a:spcBef>
              <a:buFont typeface="Arial" panose="020B0604020202020204" pitchFamily="34" charset="0"/>
              <a:buChar char="•"/>
            </a:pPr>
            <a:r>
              <a:rPr lang="en-US" sz="1400" b="1" dirty="0">
                <a:solidFill>
                  <a:srgbClr val="5F6062"/>
                </a:solidFill>
              </a:rPr>
              <a:t>Consolidate acreage </a:t>
            </a:r>
          </a:p>
          <a:p>
            <a:pPr marL="174625" indent="-174625">
              <a:spcBef>
                <a:spcPts val="600"/>
              </a:spcBef>
              <a:buFont typeface="Arial" panose="020B0604020202020204" pitchFamily="34" charset="0"/>
              <a:buChar char="•"/>
            </a:pPr>
            <a:r>
              <a:rPr lang="en-US" sz="1400" b="1" dirty="0">
                <a:solidFill>
                  <a:srgbClr val="5F6062"/>
                </a:solidFill>
              </a:rPr>
              <a:t>Innovate through drilling and completion techniques</a:t>
            </a:r>
          </a:p>
          <a:p>
            <a:pPr marL="174625" indent="-174625">
              <a:spcBef>
                <a:spcPts val="600"/>
              </a:spcBef>
              <a:buFont typeface="Arial" panose="020B0604020202020204" pitchFamily="34" charset="0"/>
              <a:buChar char="•"/>
            </a:pPr>
            <a:r>
              <a:rPr lang="en-US" sz="1400" b="1" dirty="0">
                <a:solidFill>
                  <a:srgbClr val="5F6062"/>
                </a:solidFill>
              </a:rPr>
              <a:t>Access low cost capital </a:t>
            </a:r>
          </a:p>
          <a:p>
            <a:pPr marL="174625" indent="-174625">
              <a:buFont typeface="Arial" panose="020B0604020202020204" pitchFamily="34" charset="0"/>
              <a:buChar char="•"/>
            </a:pPr>
            <a:endParaRPr lang="en-US" sz="1400" b="1" dirty="0">
              <a:solidFill>
                <a:srgbClr val="5F6062"/>
              </a:solidFill>
            </a:endParaRPr>
          </a:p>
        </p:txBody>
      </p:sp>
      <p:sp>
        <p:nvSpPr>
          <p:cNvPr id="39" name="TextBox 38"/>
          <p:cNvSpPr txBox="1"/>
          <p:nvPr/>
        </p:nvSpPr>
        <p:spPr>
          <a:xfrm>
            <a:off x="6479637" y="4079216"/>
            <a:ext cx="2541271" cy="2631490"/>
          </a:xfrm>
          <a:prstGeom prst="rect">
            <a:avLst/>
          </a:prstGeom>
          <a:noFill/>
        </p:spPr>
        <p:txBody>
          <a:bodyPr wrap="square" rtlCol="0">
            <a:spAutoFit/>
          </a:bodyPr>
          <a:lstStyle/>
          <a:p>
            <a:pPr marL="174625" indent="-174625">
              <a:buFont typeface="Arial" panose="020B0604020202020204" pitchFamily="34" charset="0"/>
              <a:buChar char="•"/>
            </a:pPr>
            <a:r>
              <a:rPr lang="en-US" sz="1300" b="1" dirty="0">
                <a:solidFill>
                  <a:srgbClr val="5F6062"/>
                </a:solidFill>
              </a:rPr>
              <a:t>Maintain production</a:t>
            </a:r>
          </a:p>
          <a:p>
            <a:pPr marL="174625" indent="-174625">
              <a:spcBef>
                <a:spcPts val="600"/>
              </a:spcBef>
              <a:buFont typeface="Arial" panose="020B0604020202020204" pitchFamily="34" charset="0"/>
              <a:buChar char="•"/>
            </a:pPr>
            <a:r>
              <a:rPr lang="en-US" sz="1300" b="1" dirty="0">
                <a:solidFill>
                  <a:srgbClr val="5F6062"/>
                </a:solidFill>
              </a:rPr>
              <a:t>Generate Free Cash Flow</a:t>
            </a:r>
          </a:p>
          <a:p>
            <a:pPr marL="174625" indent="-174625">
              <a:spcBef>
                <a:spcPts val="600"/>
              </a:spcBef>
              <a:buFont typeface="Arial" panose="020B0604020202020204" pitchFamily="34" charset="0"/>
              <a:buChar char="•"/>
            </a:pPr>
            <a:r>
              <a:rPr lang="en-US" sz="1300" b="1" dirty="0">
                <a:solidFill>
                  <a:srgbClr val="5F6062"/>
                </a:solidFill>
              </a:rPr>
              <a:t>Reduce debt &amp; commitments</a:t>
            </a:r>
          </a:p>
          <a:p>
            <a:pPr marL="174625" indent="-174625">
              <a:spcBef>
                <a:spcPts val="600"/>
              </a:spcBef>
              <a:buFont typeface="Arial" panose="020B0604020202020204" pitchFamily="34" charset="0"/>
              <a:buChar char="•"/>
            </a:pPr>
            <a:r>
              <a:rPr lang="en-US" sz="1300" b="1" dirty="0">
                <a:solidFill>
                  <a:srgbClr val="5F6062"/>
                </a:solidFill>
              </a:rPr>
              <a:t>Sustain low leverage </a:t>
            </a:r>
          </a:p>
          <a:p>
            <a:pPr marL="174625" indent="-174625">
              <a:spcBef>
                <a:spcPts val="600"/>
              </a:spcBef>
              <a:buFont typeface="Arial" panose="020B0604020202020204" pitchFamily="34" charset="0"/>
              <a:buChar char="•"/>
            </a:pPr>
            <a:r>
              <a:rPr lang="en-US" sz="1300" b="1" dirty="0">
                <a:solidFill>
                  <a:srgbClr val="5F6062"/>
                </a:solidFill>
              </a:rPr>
              <a:t>Maintain commodity exposure</a:t>
            </a:r>
          </a:p>
          <a:p>
            <a:pPr marL="174625" indent="-174625">
              <a:spcBef>
                <a:spcPts val="600"/>
              </a:spcBef>
              <a:buFont typeface="Arial" panose="020B0604020202020204" pitchFamily="34" charset="0"/>
              <a:buChar char="•"/>
            </a:pPr>
            <a:r>
              <a:rPr lang="en-US" sz="1300" b="1" dirty="0">
                <a:solidFill>
                  <a:srgbClr val="5F6062"/>
                </a:solidFill>
              </a:rPr>
              <a:t>Optimize FT</a:t>
            </a:r>
          </a:p>
          <a:p>
            <a:pPr marL="174625" indent="-174625">
              <a:spcBef>
                <a:spcPts val="600"/>
              </a:spcBef>
              <a:buFont typeface="Arial" panose="020B0604020202020204" pitchFamily="34" charset="0"/>
              <a:buChar char="•"/>
            </a:pPr>
            <a:r>
              <a:rPr lang="en-US" sz="1300" b="1" dirty="0">
                <a:solidFill>
                  <a:srgbClr val="5F6062"/>
                </a:solidFill>
              </a:rPr>
              <a:t>Return capital</a:t>
            </a:r>
          </a:p>
          <a:p>
            <a:pPr marL="174625" indent="-174625">
              <a:spcBef>
                <a:spcPts val="600"/>
              </a:spcBef>
              <a:buFont typeface="Arial" panose="020B0604020202020204" pitchFamily="34" charset="0"/>
              <a:buChar char="•"/>
            </a:pPr>
            <a:r>
              <a:rPr lang="en-US" sz="1300" b="1" dirty="0">
                <a:solidFill>
                  <a:srgbClr val="5F6062"/>
                </a:solidFill>
              </a:rPr>
              <a:t>Prioritize ESG</a:t>
            </a:r>
          </a:p>
        </p:txBody>
      </p:sp>
      <p:sp>
        <p:nvSpPr>
          <p:cNvPr id="50" name="Isosceles Triangle 49"/>
          <p:cNvSpPr/>
          <p:nvPr/>
        </p:nvSpPr>
        <p:spPr>
          <a:xfrm rot="10800000">
            <a:off x="6870699" y="1336350"/>
            <a:ext cx="1130301" cy="470651"/>
          </a:xfrm>
          <a:prstGeom prst="triangl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51" name="TextBox 50"/>
          <p:cNvSpPr txBox="1"/>
          <p:nvPr/>
        </p:nvSpPr>
        <p:spPr>
          <a:xfrm>
            <a:off x="6956626" y="1317101"/>
            <a:ext cx="952500" cy="400110"/>
          </a:xfrm>
          <a:prstGeom prst="rect">
            <a:avLst/>
          </a:prstGeom>
          <a:noFill/>
        </p:spPr>
        <p:txBody>
          <a:bodyPr wrap="square" rtlCol="0">
            <a:spAutoFit/>
          </a:bodyPr>
          <a:lstStyle/>
          <a:p>
            <a:pPr algn="ctr"/>
            <a:r>
              <a:rPr lang="en-US" sz="1000" b="1" dirty="0">
                <a:solidFill>
                  <a:srgbClr val="5F6062"/>
                </a:solidFill>
              </a:rPr>
              <a:t>We are </a:t>
            </a:r>
          </a:p>
          <a:p>
            <a:pPr algn="ctr"/>
            <a:r>
              <a:rPr lang="en-US" sz="1000" b="1" dirty="0">
                <a:solidFill>
                  <a:srgbClr val="5F6062"/>
                </a:solidFill>
              </a:rPr>
              <a:t>here</a:t>
            </a:r>
          </a:p>
        </p:txBody>
      </p:sp>
      <p:graphicFrame>
        <p:nvGraphicFramePr>
          <p:cNvPr id="34" name="Chart 33"/>
          <p:cNvGraphicFramePr>
            <a:graphicFrameLocks/>
          </p:cNvGraphicFramePr>
          <p:nvPr>
            <p:extLst>
              <p:ext uri="{D42A27DB-BD31-4B8C-83A1-F6EECF244321}">
                <p14:modId xmlns:p14="http://schemas.microsoft.com/office/powerpoint/2010/main" val="1822263079"/>
              </p:ext>
            </p:extLst>
          </p:nvPr>
        </p:nvGraphicFramePr>
        <p:xfrm>
          <a:off x="216702" y="1317101"/>
          <a:ext cx="8824127" cy="25994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6200" y="1192824"/>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F6062"/>
                </a:solidFill>
              </a:rPr>
              <a:t>($MMs)</a:t>
            </a:r>
          </a:p>
        </p:txBody>
      </p:sp>
      <p:sp>
        <p:nvSpPr>
          <p:cNvPr id="35" name="Rectangle 34"/>
          <p:cNvSpPr/>
          <p:nvPr/>
        </p:nvSpPr>
        <p:spPr>
          <a:xfrm>
            <a:off x="8229600" y="1232206"/>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F6062"/>
                </a:solidFill>
              </a:rPr>
              <a:t>(</a:t>
            </a:r>
            <a:r>
              <a:rPr lang="en-US" sz="1200" dirty="0" err="1">
                <a:solidFill>
                  <a:srgbClr val="5F6062"/>
                </a:solidFill>
              </a:rPr>
              <a:t>MMcfe</a:t>
            </a:r>
            <a:r>
              <a:rPr lang="en-US" sz="1200" dirty="0">
                <a:solidFill>
                  <a:srgbClr val="5F6062"/>
                </a:solidFill>
              </a:rPr>
              <a:t>/d)</a:t>
            </a:r>
          </a:p>
        </p:txBody>
      </p:sp>
      <p:sp>
        <p:nvSpPr>
          <p:cNvPr id="36" name="Rectangle 35"/>
          <p:cNvSpPr/>
          <p:nvPr/>
        </p:nvSpPr>
        <p:spPr>
          <a:xfrm>
            <a:off x="6328704" y="1338978"/>
            <a:ext cx="457200" cy="25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aseline="30000" dirty="0">
                <a:solidFill>
                  <a:srgbClr val="5F6062"/>
                </a:solidFill>
              </a:rPr>
              <a:t>(1)</a:t>
            </a:r>
          </a:p>
        </p:txBody>
      </p:sp>
      <p:sp>
        <p:nvSpPr>
          <p:cNvPr id="37" name="Rectangle 36"/>
          <p:cNvSpPr/>
          <p:nvPr/>
        </p:nvSpPr>
        <p:spPr>
          <a:xfrm>
            <a:off x="9752" y="6693113"/>
            <a:ext cx="4791974" cy="200055"/>
          </a:xfrm>
          <a:prstGeom prst="rect">
            <a:avLst/>
          </a:prstGeom>
        </p:spPr>
        <p:txBody>
          <a:bodyPr wrap="square">
            <a:spAutoFit/>
          </a:bodyPr>
          <a:lstStyle/>
          <a:p>
            <a:pPr marL="228600" indent="-228600">
              <a:buFontTx/>
              <a:buAutoNum type="arabicParenR"/>
            </a:pPr>
            <a:r>
              <a:rPr lang="en-US" sz="700" i="1" dirty="0">
                <a:solidFill>
                  <a:srgbClr val="5F6062"/>
                </a:solidFill>
              </a:rPr>
              <a:t>Represents drilling and completion + leasehold capital expenditures.</a:t>
            </a:r>
          </a:p>
        </p:txBody>
      </p:sp>
    </p:spTree>
    <p:extLst>
      <p:ext uri="{BB962C8B-B14F-4D97-AF65-F5344CB8AC3E}">
        <p14:creationId xmlns:p14="http://schemas.microsoft.com/office/powerpoint/2010/main" val="13620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0515600" y="3936189"/>
            <a:ext cx="1203297" cy="1867884"/>
            <a:chOff x="9210830" y="46180"/>
            <a:chExt cx="1203297" cy="1867884"/>
          </a:xfrm>
        </p:grpSpPr>
        <p:sp>
          <p:nvSpPr>
            <p:cNvPr id="110" name="Rectangle 109"/>
            <p:cNvSpPr/>
            <p:nvPr/>
          </p:nvSpPr>
          <p:spPr>
            <a:xfrm>
              <a:off x="9210830" y="46180"/>
              <a:ext cx="1135590" cy="1867884"/>
            </a:xfrm>
            <a:prstGeom prst="rect">
              <a:avLst/>
            </a:prstGeom>
            <a:solidFill>
              <a:schemeClr val="tx1"/>
            </a:solidFill>
            <a:ln w="12700">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00">
                <a:solidFill>
                  <a:srgbClr val="5F6062">
                    <a:lumMod val="50000"/>
                  </a:srgbClr>
                </a:solidFill>
              </a:endParaRPr>
            </a:p>
          </p:txBody>
        </p:sp>
        <p:sp>
          <p:nvSpPr>
            <p:cNvPr id="111" name="Rectangle 110"/>
            <p:cNvSpPr/>
            <p:nvPr/>
          </p:nvSpPr>
          <p:spPr>
            <a:xfrm>
              <a:off x="9238667" y="1746411"/>
              <a:ext cx="211204" cy="112622"/>
            </a:xfrm>
            <a:prstGeom prst="rect">
              <a:avLst/>
            </a:prstGeom>
            <a:solidFill>
              <a:srgbClr val="61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00">
                <a:solidFill>
                  <a:srgbClr val="5F6062">
                    <a:lumMod val="50000"/>
                  </a:srgbClr>
                </a:solidFill>
              </a:endParaRPr>
            </a:p>
          </p:txBody>
        </p:sp>
        <p:sp>
          <p:nvSpPr>
            <p:cNvPr id="112" name="TextBox 104"/>
            <p:cNvSpPr txBox="1"/>
            <p:nvPr/>
          </p:nvSpPr>
          <p:spPr>
            <a:xfrm>
              <a:off x="9441101" y="1716079"/>
              <a:ext cx="544908" cy="147564"/>
            </a:xfrm>
            <a:prstGeom prst="rect">
              <a:avLst/>
            </a:prstGeom>
            <a:noFill/>
          </p:spPr>
          <p:txBody>
            <a:bodyPr wrap="square"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dirty="0">
                  <a:solidFill>
                    <a:srgbClr val="5F6062">
                      <a:lumMod val="50000"/>
                    </a:srgbClr>
                  </a:solidFill>
                </a:rPr>
                <a:t>Range</a:t>
              </a:r>
            </a:p>
          </p:txBody>
        </p:sp>
        <p:sp>
          <p:nvSpPr>
            <p:cNvPr id="113" name="Rectangle 112"/>
            <p:cNvSpPr/>
            <p:nvPr/>
          </p:nvSpPr>
          <p:spPr>
            <a:xfrm>
              <a:off x="9244632" y="156451"/>
              <a:ext cx="211204" cy="112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00">
                <a:solidFill>
                  <a:srgbClr val="5F6062">
                    <a:lumMod val="50000"/>
                  </a:srgbClr>
                </a:solidFill>
              </a:endParaRPr>
            </a:p>
          </p:txBody>
        </p:sp>
        <p:sp>
          <p:nvSpPr>
            <p:cNvPr id="114" name="TextBox 106"/>
            <p:cNvSpPr txBox="1"/>
            <p:nvPr/>
          </p:nvSpPr>
          <p:spPr>
            <a:xfrm>
              <a:off x="9455837" y="122939"/>
              <a:ext cx="589676" cy="147564"/>
            </a:xfrm>
            <a:prstGeom prst="rect">
              <a:avLst/>
            </a:prstGeom>
            <a:noFill/>
          </p:spPr>
          <p:txBody>
            <a:bodyPr wrap="square" lIns="9144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dirty="0">
                  <a:solidFill>
                    <a:srgbClr val="5F6062">
                      <a:lumMod val="50000"/>
                    </a:srgbClr>
                  </a:solidFill>
                </a:rPr>
                <a:t>Antero</a:t>
              </a:r>
            </a:p>
          </p:txBody>
        </p:sp>
        <p:sp>
          <p:nvSpPr>
            <p:cNvPr id="115" name="Rectangle 114"/>
            <p:cNvSpPr/>
            <p:nvPr/>
          </p:nvSpPr>
          <p:spPr>
            <a:xfrm>
              <a:off x="9239576" y="450867"/>
              <a:ext cx="211204" cy="112622"/>
            </a:xfrm>
            <a:prstGeom prst="rect">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00">
                <a:solidFill>
                  <a:srgbClr val="5F6062">
                    <a:lumMod val="50000"/>
                  </a:srgbClr>
                </a:solidFill>
              </a:endParaRPr>
            </a:p>
          </p:txBody>
        </p:sp>
        <p:sp>
          <p:nvSpPr>
            <p:cNvPr id="116" name="TextBox 108"/>
            <p:cNvSpPr txBox="1"/>
            <p:nvPr/>
          </p:nvSpPr>
          <p:spPr>
            <a:xfrm>
              <a:off x="9450781" y="420534"/>
              <a:ext cx="963346" cy="147564"/>
            </a:xfrm>
            <a:prstGeom prst="rect">
              <a:avLst/>
            </a:prstGeom>
            <a:noFill/>
          </p:spPr>
          <p:txBody>
            <a:bodyPr wrap="square"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dirty="0">
                  <a:solidFill>
                    <a:srgbClr val="5F6062">
                      <a:lumMod val="50000"/>
                    </a:srgbClr>
                  </a:solidFill>
                </a:rPr>
                <a:t>Encino</a:t>
              </a:r>
            </a:p>
          </p:txBody>
        </p:sp>
        <p:sp>
          <p:nvSpPr>
            <p:cNvPr id="119" name="Rectangle 118"/>
            <p:cNvSpPr/>
            <p:nvPr/>
          </p:nvSpPr>
          <p:spPr>
            <a:xfrm>
              <a:off x="9233147" y="597173"/>
              <a:ext cx="211204" cy="1126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00">
                <a:solidFill>
                  <a:srgbClr val="5F6062">
                    <a:lumMod val="50000"/>
                  </a:srgbClr>
                </a:solidFill>
              </a:endParaRPr>
            </a:p>
          </p:txBody>
        </p:sp>
        <p:sp>
          <p:nvSpPr>
            <p:cNvPr id="120" name="TextBox 112"/>
            <p:cNvSpPr txBox="1"/>
            <p:nvPr/>
          </p:nvSpPr>
          <p:spPr>
            <a:xfrm>
              <a:off x="9441882" y="566840"/>
              <a:ext cx="544908" cy="147564"/>
            </a:xfrm>
            <a:prstGeom prst="rect">
              <a:avLst/>
            </a:prstGeom>
            <a:noFill/>
          </p:spPr>
          <p:txBody>
            <a:bodyPr wrap="square"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dirty="0">
                  <a:solidFill>
                    <a:srgbClr val="5F6062">
                      <a:lumMod val="50000"/>
                    </a:srgbClr>
                  </a:solidFill>
                </a:rPr>
                <a:t>CNX</a:t>
              </a:r>
            </a:p>
          </p:txBody>
        </p:sp>
        <p:sp>
          <p:nvSpPr>
            <p:cNvPr id="121" name="Rectangle 120"/>
            <p:cNvSpPr/>
            <p:nvPr/>
          </p:nvSpPr>
          <p:spPr>
            <a:xfrm>
              <a:off x="9237459" y="1419139"/>
              <a:ext cx="211204" cy="112622"/>
            </a:xfrm>
            <a:prstGeom prst="rect">
              <a:avLst/>
            </a:prstGeom>
            <a:solidFill>
              <a:srgbClr val="C5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00">
                <a:solidFill>
                  <a:srgbClr val="5F6062">
                    <a:lumMod val="50000"/>
                  </a:srgbClr>
                </a:solidFill>
              </a:endParaRPr>
            </a:p>
          </p:txBody>
        </p:sp>
        <p:sp>
          <p:nvSpPr>
            <p:cNvPr id="122" name="TextBox 114"/>
            <p:cNvSpPr txBox="1"/>
            <p:nvPr/>
          </p:nvSpPr>
          <p:spPr>
            <a:xfrm>
              <a:off x="9448663" y="1386605"/>
              <a:ext cx="687760" cy="147564"/>
            </a:xfrm>
            <a:prstGeom prst="rect">
              <a:avLst/>
            </a:prstGeom>
            <a:noFill/>
          </p:spPr>
          <p:txBody>
            <a:bodyPr wrap="square" lIns="9144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dirty="0">
                  <a:solidFill>
                    <a:srgbClr val="5F6062">
                      <a:lumMod val="50000"/>
                    </a:srgbClr>
                  </a:solidFill>
                </a:rPr>
                <a:t>SWN</a:t>
              </a:r>
            </a:p>
          </p:txBody>
        </p:sp>
        <p:sp>
          <p:nvSpPr>
            <p:cNvPr id="123" name="Rectangle 122"/>
            <p:cNvSpPr/>
            <p:nvPr/>
          </p:nvSpPr>
          <p:spPr>
            <a:xfrm>
              <a:off x="9235274" y="763160"/>
              <a:ext cx="211204" cy="112622"/>
            </a:xfrm>
            <a:prstGeom prst="rect">
              <a:avLst/>
            </a:pr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00">
                <a:solidFill>
                  <a:srgbClr val="5F6062">
                    <a:lumMod val="50000"/>
                  </a:srgbClr>
                </a:solidFill>
              </a:endParaRPr>
            </a:p>
          </p:txBody>
        </p:sp>
        <p:sp>
          <p:nvSpPr>
            <p:cNvPr id="124" name="TextBox 116"/>
            <p:cNvSpPr txBox="1"/>
            <p:nvPr/>
          </p:nvSpPr>
          <p:spPr>
            <a:xfrm>
              <a:off x="9445274" y="732770"/>
              <a:ext cx="963346" cy="147564"/>
            </a:xfrm>
            <a:prstGeom prst="rect">
              <a:avLst/>
            </a:prstGeom>
            <a:noFill/>
          </p:spPr>
          <p:txBody>
            <a:bodyPr wrap="square" lIns="9144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dirty="0">
                  <a:solidFill>
                    <a:srgbClr val="5F6062">
                      <a:lumMod val="50000"/>
                    </a:srgbClr>
                  </a:solidFill>
                </a:rPr>
                <a:t>EQT</a:t>
              </a:r>
            </a:p>
          </p:txBody>
        </p:sp>
        <p:sp>
          <p:nvSpPr>
            <p:cNvPr id="125" name="Rectangle 124"/>
            <p:cNvSpPr/>
            <p:nvPr/>
          </p:nvSpPr>
          <p:spPr>
            <a:xfrm>
              <a:off x="9235274" y="921955"/>
              <a:ext cx="211204" cy="112622"/>
            </a:xfrm>
            <a:prstGeom prst="rect">
              <a:avLst/>
            </a:prstGeom>
            <a:solidFill>
              <a:srgbClr val="FF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00">
                <a:solidFill>
                  <a:srgbClr val="5F6062">
                    <a:lumMod val="50000"/>
                  </a:srgbClr>
                </a:solidFill>
              </a:endParaRPr>
            </a:p>
          </p:txBody>
        </p:sp>
        <p:sp>
          <p:nvSpPr>
            <p:cNvPr id="126" name="TextBox 118"/>
            <p:cNvSpPr txBox="1"/>
            <p:nvPr/>
          </p:nvSpPr>
          <p:spPr>
            <a:xfrm>
              <a:off x="9446479" y="895939"/>
              <a:ext cx="589676" cy="147564"/>
            </a:xfrm>
            <a:prstGeom prst="rect">
              <a:avLst/>
            </a:prstGeom>
            <a:noFill/>
          </p:spPr>
          <p:txBody>
            <a:bodyPr wrap="square"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dirty="0">
                  <a:solidFill>
                    <a:srgbClr val="5F6062">
                      <a:lumMod val="50000"/>
                    </a:srgbClr>
                  </a:solidFill>
                </a:rPr>
                <a:t>Exxon</a:t>
              </a:r>
            </a:p>
          </p:txBody>
        </p:sp>
        <p:sp>
          <p:nvSpPr>
            <p:cNvPr id="128" name="Rectangle 127"/>
            <p:cNvSpPr/>
            <p:nvPr/>
          </p:nvSpPr>
          <p:spPr>
            <a:xfrm>
              <a:off x="9229897" y="1091023"/>
              <a:ext cx="211204" cy="112622"/>
            </a:xfrm>
            <a:prstGeom prst="rect">
              <a:avLst/>
            </a:prstGeom>
            <a:solidFill>
              <a:srgbClr val="03ED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00">
                <a:solidFill>
                  <a:srgbClr val="5F6062">
                    <a:lumMod val="50000"/>
                  </a:srgbClr>
                </a:solidFill>
              </a:endParaRPr>
            </a:p>
          </p:txBody>
        </p:sp>
        <p:sp>
          <p:nvSpPr>
            <p:cNvPr id="207" name="TextBox 120"/>
            <p:cNvSpPr txBox="1"/>
            <p:nvPr/>
          </p:nvSpPr>
          <p:spPr>
            <a:xfrm>
              <a:off x="9438954" y="1054990"/>
              <a:ext cx="845857" cy="147564"/>
            </a:xfrm>
            <a:prstGeom prst="rect">
              <a:avLst/>
            </a:prstGeom>
            <a:noFill/>
          </p:spPr>
          <p:txBody>
            <a:bodyPr wrap="square" lIns="9144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dirty="0">
                  <a:solidFill>
                    <a:srgbClr val="5F6062">
                      <a:lumMod val="50000"/>
                    </a:srgbClr>
                  </a:solidFill>
                </a:rPr>
                <a:t>Gulfport</a:t>
              </a:r>
            </a:p>
          </p:txBody>
        </p:sp>
        <p:sp>
          <p:nvSpPr>
            <p:cNvPr id="208" name="Rectangle 207"/>
            <p:cNvSpPr/>
            <p:nvPr/>
          </p:nvSpPr>
          <p:spPr>
            <a:xfrm>
              <a:off x="9229897" y="1249819"/>
              <a:ext cx="211204" cy="112622"/>
            </a:xfrm>
            <a:prstGeom prst="rect">
              <a:avLst/>
            </a:prstGeom>
            <a:solidFill>
              <a:srgbClr val="009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00">
                <a:solidFill>
                  <a:srgbClr val="5F6062">
                    <a:lumMod val="50000"/>
                  </a:srgbClr>
                </a:solidFill>
              </a:endParaRPr>
            </a:p>
          </p:txBody>
        </p:sp>
        <p:sp>
          <p:nvSpPr>
            <p:cNvPr id="209" name="TextBox 122"/>
            <p:cNvSpPr txBox="1"/>
            <p:nvPr/>
          </p:nvSpPr>
          <p:spPr>
            <a:xfrm>
              <a:off x="9438954" y="1219485"/>
              <a:ext cx="589676" cy="147564"/>
            </a:xfrm>
            <a:prstGeom prst="rect">
              <a:avLst/>
            </a:prstGeom>
            <a:noFill/>
          </p:spPr>
          <p:txBody>
            <a:bodyPr wrap="square"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dirty="0">
                  <a:solidFill>
                    <a:srgbClr val="5F6062">
                      <a:lumMod val="50000"/>
                    </a:srgbClr>
                  </a:solidFill>
                </a:rPr>
                <a:t>HG</a:t>
              </a:r>
            </a:p>
          </p:txBody>
        </p:sp>
        <p:sp>
          <p:nvSpPr>
            <p:cNvPr id="210" name="Rectangle 209"/>
            <p:cNvSpPr/>
            <p:nvPr/>
          </p:nvSpPr>
          <p:spPr>
            <a:xfrm>
              <a:off x="9235274" y="1577376"/>
              <a:ext cx="211204" cy="11262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00">
                <a:solidFill>
                  <a:srgbClr val="5F6062">
                    <a:lumMod val="50000"/>
                  </a:srgbClr>
                </a:solidFill>
              </a:endParaRPr>
            </a:p>
          </p:txBody>
        </p:sp>
        <p:sp>
          <p:nvSpPr>
            <p:cNvPr id="211" name="TextBox 124"/>
            <p:cNvSpPr txBox="1"/>
            <p:nvPr/>
          </p:nvSpPr>
          <p:spPr>
            <a:xfrm>
              <a:off x="9440752" y="1563683"/>
              <a:ext cx="949267" cy="147564"/>
            </a:xfrm>
            <a:prstGeom prst="rect">
              <a:avLst/>
            </a:prstGeom>
            <a:noFill/>
          </p:spPr>
          <p:txBody>
            <a:bodyPr wrap="square" lIns="9144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dirty="0">
                  <a:solidFill>
                    <a:srgbClr val="5F6062">
                      <a:lumMod val="50000"/>
                    </a:srgbClr>
                  </a:solidFill>
                </a:rPr>
                <a:t>PennEnergy</a:t>
              </a:r>
            </a:p>
          </p:txBody>
        </p:sp>
        <p:sp>
          <p:nvSpPr>
            <p:cNvPr id="212" name="Rectangle 211"/>
            <p:cNvSpPr/>
            <p:nvPr/>
          </p:nvSpPr>
          <p:spPr>
            <a:xfrm>
              <a:off x="9239576" y="315247"/>
              <a:ext cx="211204" cy="112622"/>
            </a:xfrm>
            <a:prstGeom prst="rect">
              <a:avLst/>
            </a:prstGeom>
            <a:solidFill>
              <a:srgbClr val="378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00">
                <a:solidFill>
                  <a:srgbClr val="5F6062">
                    <a:lumMod val="50000"/>
                  </a:srgbClr>
                </a:solidFill>
              </a:endParaRPr>
            </a:p>
          </p:txBody>
        </p:sp>
        <p:sp>
          <p:nvSpPr>
            <p:cNvPr id="213" name="TextBox 126"/>
            <p:cNvSpPr txBox="1"/>
            <p:nvPr/>
          </p:nvSpPr>
          <p:spPr>
            <a:xfrm>
              <a:off x="9448312" y="283415"/>
              <a:ext cx="963346" cy="147564"/>
            </a:xfrm>
            <a:prstGeom prst="rect">
              <a:avLst/>
            </a:prstGeom>
            <a:noFill/>
          </p:spPr>
          <p:txBody>
            <a:bodyPr wrap="square"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dirty="0">
                  <a:solidFill>
                    <a:srgbClr val="5F6062">
                      <a:lumMod val="50000"/>
                    </a:srgbClr>
                  </a:solidFill>
                </a:rPr>
                <a:t>Ascent</a:t>
              </a:r>
            </a:p>
          </p:txBody>
        </p:sp>
      </p:grpSp>
      <p:sp>
        <p:nvSpPr>
          <p:cNvPr id="53" name="Title 1"/>
          <p:cNvSpPr>
            <a:spLocks noGrp="1"/>
          </p:cNvSpPr>
          <p:nvPr>
            <p:ph type="title"/>
          </p:nvPr>
        </p:nvSpPr>
        <p:spPr>
          <a:xfrm>
            <a:off x="333081" y="0"/>
            <a:ext cx="8046720" cy="457200"/>
          </a:xfrm>
        </p:spPr>
        <p:txBody>
          <a:bodyPr/>
          <a:lstStyle/>
          <a:p>
            <a:r>
              <a:rPr lang="en-US" dirty="0">
                <a:ea typeface="Cambria" panose="02040503050406030204" pitchFamily="18" charset="0"/>
                <a:cs typeface="Calibri" panose="020F0502020204030204" pitchFamily="34" charset="0"/>
              </a:rPr>
              <a:t>Peer Leading Premium Core Drilling Inventory</a:t>
            </a:r>
          </a:p>
        </p:txBody>
      </p:sp>
      <p:pic>
        <p:nvPicPr>
          <p:cNvPr id="60" name="Picture 5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47842" y="1696614"/>
            <a:ext cx="4934497" cy="4591866"/>
          </a:xfrm>
          <a:prstGeom prst="rect">
            <a:avLst/>
          </a:prstGeom>
          <a:ln>
            <a:solidFill>
              <a:schemeClr val="bg1">
                <a:lumMod val="50000"/>
              </a:schemeClr>
            </a:solidFill>
          </a:ln>
        </p:spPr>
      </p:pic>
      <p:sp>
        <p:nvSpPr>
          <p:cNvPr id="61" name="TextBox 60"/>
          <p:cNvSpPr txBox="1"/>
          <p:nvPr/>
        </p:nvSpPr>
        <p:spPr>
          <a:xfrm>
            <a:off x="137859" y="6692449"/>
            <a:ext cx="8472741" cy="200055"/>
          </a:xfrm>
          <a:prstGeom prst="rect">
            <a:avLst/>
          </a:prstGeom>
          <a:noFill/>
        </p:spPr>
        <p:txBody>
          <a:bodyPr wrap="square" rtlCol="0">
            <a:spAutoFit/>
          </a:bodyPr>
          <a:lstStyle/>
          <a:p>
            <a:pPr>
              <a:defRPr/>
            </a:pPr>
            <a:r>
              <a:rPr lang="en-US" sz="700" i="1" dirty="0">
                <a:solidFill>
                  <a:srgbClr val="5F6062"/>
                </a:solidFill>
              </a:rPr>
              <a:t>Notes:  AR drilling inventory as of 12/31/2020. Industry location count based on Antero technical analysis of undeveloped acreage in the core of the Marcellus and Ohio Utica Shales.</a:t>
            </a:r>
          </a:p>
        </p:txBody>
      </p:sp>
      <p:sp>
        <p:nvSpPr>
          <p:cNvPr id="62" name="Rectangle 61"/>
          <p:cNvSpPr/>
          <p:nvPr/>
        </p:nvSpPr>
        <p:spPr>
          <a:xfrm>
            <a:off x="4148657" y="1286220"/>
            <a:ext cx="4933684"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dirty="0">
                <a:solidFill>
                  <a:srgbClr val="FFFFFF"/>
                </a:solidFill>
              </a:rPr>
              <a:t>SW Appalachia Core</a:t>
            </a:r>
          </a:p>
        </p:txBody>
      </p:sp>
      <p:sp>
        <p:nvSpPr>
          <p:cNvPr id="63" name="TextBox 62"/>
          <p:cNvSpPr txBox="1"/>
          <p:nvPr/>
        </p:nvSpPr>
        <p:spPr>
          <a:xfrm rot="18243453">
            <a:off x="5317130" y="3468074"/>
            <a:ext cx="1020456" cy="323165"/>
          </a:xfrm>
          <a:prstGeom prst="rect">
            <a:avLst/>
          </a:prstGeom>
          <a:solidFill>
            <a:schemeClr val="tx1">
              <a:alpha val="83000"/>
            </a:schemeClr>
          </a:solidFill>
          <a:ln>
            <a:solidFill>
              <a:srgbClr val="FF0000">
                <a:alpha val="72941"/>
              </a:srgbClr>
            </a:solidFill>
          </a:ln>
        </p:spPr>
        <p:txBody>
          <a:bodyPr wrap="square" rtlCol="0">
            <a:spAutoFit/>
          </a:bodyPr>
          <a:lstStyle/>
          <a:p>
            <a:pPr>
              <a:defRPr/>
            </a:pPr>
            <a:r>
              <a:rPr lang="en-US" sz="1500" b="1" i="1" dirty="0">
                <a:solidFill>
                  <a:srgbClr val="FF0000"/>
                </a:solidFill>
                <a:effectLst>
                  <a:outerShdw blurRad="38100" dist="38100" dir="2700000" algn="tl">
                    <a:srgbClr val="000000">
                      <a:alpha val="43137"/>
                    </a:srgbClr>
                  </a:outerShdw>
                </a:effectLst>
              </a:rPr>
              <a:t>Premium</a:t>
            </a:r>
          </a:p>
        </p:txBody>
      </p:sp>
      <p:sp>
        <p:nvSpPr>
          <p:cNvPr id="64" name="TextBox 63"/>
          <p:cNvSpPr txBox="1"/>
          <p:nvPr/>
        </p:nvSpPr>
        <p:spPr>
          <a:xfrm rot="18243453">
            <a:off x="7138237" y="4358732"/>
            <a:ext cx="720179" cy="323165"/>
          </a:xfrm>
          <a:prstGeom prst="rect">
            <a:avLst/>
          </a:prstGeom>
          <a:solidFill>
            <a:schemeClr val="tx1">
              <a:alpha val="83000"/>
            </a:schemeClr>
          </a:solidFill>
          <a:ln>
            <a:solidFill>
              <a:srgbClr val="0000FF">
                <a:alpha val="72549"/>
              </a:srgbClr>
            </a:solidFill>
          </a:ln>
        </p:spPr>
        <p:txBody>
          <a:bodyPr wrap="square" rtlCol="0">
            <a:spAutoFit/>
          </a:bodyPr>
          <a:lstStyle/>
          <a:p>
            <a:pPr>
              <a:defRPr/>
            </a:pPr>
            <a:r>
              <a:rPr lang="en-US" sz="1500" b="1" i="1" dirty="0">
                <a:solidFill>
                  <a:srgbClr val="0000FF"/>
                </a:solidFill>
                <a:effectLst>
                  <a:outerShdw blurRad="38100" dist="38100" dir="2700000" algn="tl">
                    <a:srgbClr val="000000">
                      <a:alpha val="43137"/>
                    </a:srgbClr>
                  </a:outerShdw>
                </a:effectLst>
              </a:rPr>
              <a:t>Tier 2</a:t>
            </a:r>
          </a:p>
        </p:txBody>
      </p:sp>
      <p:sp>
        <p:nvSpPr>
          <p:cNvPr id="65" name="TextBox 64"/>
          <p:cNvSpPr txBox="1"/>
          <p:nvPr/>
        </p:nvSpPr>
        <p:spPr>
          <a:xfrm rot="18243453">
            <a:off x="5633784" y="2609259"/>
            <a:ext cx="660547" cy="307777"/>
          </a:xfrm>
          <a:prstGeom prst="rect">
            <a:avLst/>
          </a:prstGeom>
          <a:solidFill>
            <a:schemeClr val="tx1">
              <a:alpha val="83000"/>
            </a:schemeClr>
          </a:solidFill>
          <a:ln>
            <a:solidFill>
              <a:srgbClr val="0000FF">
                <a:alpha val="72549"/>
              </a:srgbClr>
            </a:solidFill>
          </a:ln>
        </p:spPr>
        <p:txBody>
          <a:bodyPr wrap="square" rtlCol="0">
            <a:spAutoFit/>
          </a:bodyPr>
          <a:lstStyle/>
          <a:p>
            <a:pPr>
              <a:defRPr/>
            </a:pPr>
            <a:r>
              <a:rPr lang="en-US" sz="1400" b="1" i="1" dirty="0">
                <a:solidFill>
                  <a:srgbClr val="0000FF"/>
                </a:solidFill>
                <a:effectLst>
                  <a:outerShdw blurRad="38100" dist="38100" dir="2700000" algn="tl">
                    <a:srgbClr val="000000">
                      <a:alpha val="43137"/>
                    </a:srgbClr>
                  </a:outerShdw>
                </a:effectLst>
              </a:rPr>
              <a:t>Tier 2</a:t>
            </a:r>
          </a:p>
        </p:txBody>
      </p:sp>
      <p:cxnSp>
        <p:nvCxnSpPr>
          <p:cNvPr id="70" name="Straight Arrow Connector 69"/>
          <p:cNvCxnSpPr>
            <a:stCxn id="71" idx="2"/>
          </p:cNvCxnSpPr>
          <p:nvPr/>
        </p:nvCxnSpPr>
        <p:spPr>
          <a:xfrm>
            <a:off x="4675182" y="2129847"/>
            <a:ext cx="732568" cy="1094278"/>
          </a:xfrm>
          <a:prstGeom prst="straightConnector1">
            <a:avLst/>
          </a:prstGeom>
          <a:ln w="41275" cap="rnd">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073276" y="1806682"/>
            <a:ext cx="1203812" cy="323165"/>
          </a:xfrm>
          <a:prstGeom prst="rect">
            <a:avLst/>
          </a:prstGeom>
          <a:solidFill>
            <a:srgbClr val="FFFFFF"/>
          </a:solidFill>
          <a:ln w="34925">
            <a:solidFill>
              <a:schemeClr val="bg1">
                <a:lumMod val="50000"/>
              </a:schemeClr>
            </a:solidFill>
          </a:ln>
        </p:spPr>
        <p:txBody>
          <a:bodyPr wrap="square" rtlCol="0">
            <a:spAutoFit/>
          </a:bodyPr>
          <a:lstStyle/>
          <a:p>
            <a:pPr algn="ctr">
              <a:defRPr/>
            </a:pPr>
            <a:r>
              <a:rPr lang="en-US" sz="1500" b="1" i="1" dirty="0">
                <a:solidFill>
                  <a:srgbClr val="5F6062">
                    <a:lumMod val="50000"/>
                  </a:srgbClr>
                </a:solidFill>
              </a:rPr>
              <a:t>Utica Core</a:t>
            </a:r>
          </a:p>
        </p:txBody>
      </p:sp>
      <p:cxnSp>
        <p:nvCxnSpPr>
          <p:cNvPr id="72" name="Straight Arrow Connector 71"/>
          <p:cNvCxnSpPr/>
          <p:nvPr/>
        </p:nvCxnSpPr>
        <p:spPr>
          <a:xfrm flipH="1" flipV="1">
            <a:off x="7772400" y="4867620"/>
            <a:ext cx="533401" cy="702722"/>
          </a:xfrm>
          <a:prstGeom prst="straightConnector1">
            <a:avLst/>
          </a:prstGeom>
          <a:ln w="41275" cap="rnd">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504346" y="5324820"/>
            <a:ext cx="1577994" cy="553998"/>
          </a:xfrm>
          <a:prstGeom prst="rect">
            <a:avLst/>
          </a:prstGeom>
          <a:solidFill>
            <a:srgbClr val="FFFFFF"/>
          </a:solidFill>
          <a:ln w="34925">
            <a:solidFill>
              <a:schemeClr val="bg1">
                <a:lumMod val="50000"/>
              </a:schemeClr>
            </a:solidFill>
          </a:ln>
        </p:spPr>
        <p:txBody>
          <a:bodyPr wrap="square" rtlCol="0">
            <a:spAutoFit/>
          </a:bodyPr>
          <a:lstStyle/>
          <a:p>
            <a:pPr algn="ctr">
              <a:defRPr/>
            </a:pPr>
            <a:r>
              <a:rPr lang="en-US" sz="1500" b="1" i="1" dirty="0">
                <a:solidFill>
                  <a:srgbClr val="5F6062">
                    <a:lumMod val="50000"/>
                  </a:srgbClr>
                </a:solidFill>
              </a:rPr>
              <a:t>SW Marcellus Core</a:t>
            </a:r>
          </a:p>
        </p:txBody>
      </p:sp>
      <p:sp>
        <p:nvSpPr>
          <p:cNvPr id="74" name="TextBox 73"/>
          <p:cNvSpPr txBox="1"/>
          <p:nvPr/>
        </p:nvSpPr>
        <p:spPr>
          <a:xfrm rot="18243453">
            <a:off x="6240157" y="4084866"/>
            <a:ext cx="1020456" cy="323165"/>
          </a:xfrm>
          <a:prstGeom prst="rect">
            <a:avLst/>
          </a:prstGeom>
          <a:solidFill>
            <a:schemeClr val="tx1">
              <a:alpha val="83000"/>
            </a:schemeClr>
          </a:solidFill>
          <a:ln>
            <a:solidFill>
              <a:srgbClr val="FF0000">
                <a:alpha val="72941"/>
              </a:srgbClr>
            </a:solidFill>
          </a:ln>
        </p:spPr>
        <p:txBody>
          <a:bodyPr wrap="square" rtlCol="0">
            <a:spAutoFit/>
          </a:bodyPr>
          <a:lstStyle/>
          <a:p>
            <a:pPr>
              <a:defRPr/>
            </a:pPr>
            <a:r>
              <a:rPr lang="en-US" sz="1500" b="1" i="1" dirty="0">
                <a:solidFill>
                  <a:srgbClr val="FF0000"/>
                </a:solidFill>
                <a:effectLst>
                  <a:outerShdw blurRad="38100" dist="38100" dir="2700000" algn="tl">
                    <a:srgbClr val="000000">
                      <a:alpha val="43137"/>
                    </a:srgbClr>
                  </a:outerShdw>
                </a:effectLst>
              </a:rPr>
              <a:t>Premium</a:t>
            </a:r>
          </a:p>
        </p:txBody>
      </p:sp>
      <p:sp>
        <p:nvSpPr>
          <p:cNvPr id="75" name="Rectangle 74"/>
          <p:cNvSpPr/>
          <p:nvPr/>
        </p:nvSpPr>
        <p:spPr>
          <a:xfrm>
            <a:off x="855134" y="2963602"/>
            <a:ext cx="2497665" cy="493081"/>
          </a:xfrm>
          <a:prstGeom prst="rect">
            <a:avLst/>
          </a:prstGeom>
          <a:ln w="12700">
            <a:solidFill>
              <a:srgbClr val="FF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base">
              <a:spcBef>
                <a:spcPct val="0"/>
              </a:spcBef>
              <a:spcAft>
                <a:spcPct val="0"/>
              </a:spcAft>
              <a:defRPr/>
            </a:pPr>
            <a:r>
              <a:rPr lang="en-US" sz="1100" b="1" kern="0" dirty="0">
                <a:solidFill>
                  <a:srgbClr val="FFFFFF"/>
                </a:solidFill>
              </a:rPr>
              <a:t>Premium Liquids-Rich </a:t>
            </a:r>
          </a:p>
          <a:p>
            <a:pPr algn="ctr" fontAlgn="base">
              <a:spcBef>
                <a:spcPct val="0"/>
              </a:spcBef>
              <a:spcAft>
                <a:spcPct val="0"/>
              </a:spcAft>
              <a:defRPr/>
            </a:pPr>
            <a:r>
              <a:rPr lang="en-US" sz="1100" b="1" kern="0" dirty="0">
                <a:solidFill>
                  <a:srgbClr val="FFFFFF"/>
                </a:solidFill>
              </a:rPr>
              <a:t>Core Undrilled Locations</a:t>
            </a:r>
            <a:endParaRPr lang="en-US" sz="1100" b="1" kern="0" baseline="30000" dirty="0">
              <a:solidFill>
                <a:srgbClr val="FFFFFF"/>
              </a:solidFill>
            </a:endParaRPr>
          </a:p>
        </p:txBody>
      </p:sp>
      <p:sp>
        <p:nvSpPr>
          <p:cNvPr id="76" name="Rectangle 75"/>
          <p:cNvSpPr/>
          <p:nvPr/>
        </p:nvSpPr>
        <p:spPr>
          <a:xfrm>
            <a:off x="855134" y="3465735"/>
            <a:ext cx="2497665" cy="1209284"/>
          </a:xfrm>
          <a:prstGeom prst="rect">
            <a:avLst/>
          </a:prstGeom>
          <a:solidFill>
            <a:schemeClr val="tx1">
              <a:alpha val="63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graphicFrame>
        <p:nvGraphicFramePr>
          <p:cNvPr id="77" name="Chart 76"/>
          <p:cNvGraphicFramePr>
            <a:graphicFrameLocks/>
          </p:cNvGraphicFramePr>
          <p:nvPr>
            <p:extLst/>
          </p:nvPr>
        </p:nvGraphicFramePr>
        <p:xfrm>
          <a:off x="413749" y="3259184"/>
          <a:ext cx="3536063" cy="1541416"/>
        </p:xfrm>
        <a:graphic>
          <a:graphicData uri="http://schemas.openxmlformats.org/drawingml/2006/chart">
            <c:chart xmlns:c="http://schemas.openxmlformats.org/drawingml/2006/chart" xmlns:r="http://schemas.openxmlformats.org/officeDocument/2006/relationships" r:id="rId4"/>
          </a:graphicData>
        </a:graphic>
      </p:graphicFrame>
      <p:sp>
        <p:nvSpPr>
          <p:cNvPr id="78" name="Slide Number Placeholder 3"/>
          <p:cNvSpPr>
            <a:spLocks noGrp="1"/>
          </p:cNvSpPr>
          <p:nvPr>
            <p:ph type="sldNum" sz="quarter" idx="12"/>
          </p:nvPr>
        </p:nvSpPr>
        <p:spPr>
          <a:xfrm>
            <a:off x="8293342" y="6620774"/>
            <a:ext cx="850657" cy="228600"/>
          </a:xfrm>
        </p:spPr>
        <p:txBody>
          <a:bodyPr/>
          <a:lstStyle/>
          <a:p>
            <a:pPr>
              <a:defRPr/>
            </a:pPr>
            <a:fld id="{8ED25900-9283-420C-99A2-720FB5D4B1D3}" type="slidenum">
              <a:rPr lang="en-US" sz="1600" b="1" smtClean="0">
                <a:solidFill>
                  <a:srgbClr val="5F6062"/>
                </a:solidFill>
              </a:rPr>
              <a:pPr>
                <a:defRPr/>
              </a:pPr>
              <a:t>7</a:t>
            </a:fld>
            <a:endParaRPr lang="en-US" sz="1600" b="1" dirty="0">
              <a:solidFill>
                <a:srgbClr val="5F6062"/>
              </a:solidFill>
            </a:endParaRPr>
          </a:p>
        </p:txBody>
      </p:sp>
      <p:sp>
        <p:nvSpPr>
          <p:cNvPr id="79" name="Rectangle 78"/>
          <p:cNvSpPr/>
          <p:nvPr/>
        </p:nvSpPr>
        <p:spPr>
          <a:xfrm>
            <a:off x="4249804" y="6425132"/>
            <a:ext cx="211204" cy="112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00">
              <a:solidFill>
                <a:srgbClr val="5F6062">
                  <a:lumMod val="50000"/>
                </a:srgbClr>
              </a:solidFill>
            </a:endParaRPr>
          </a:p>
        </p:txBody>
      </p:sp>
      <p:sp>
        <p:nvSpPr>
          <p:cNvPr id="80" name="TextBox 106"/>
          <p:cNvSpPr txBox="1"/>
          <p:nvPr/>
        </p:nvSpPr>
        <p:spPr>
          <a:xfrm>
            <a:off x="4461008" y="6391620"/>
            <a:ext cx="1998596" cy="153888"/>
          </a:xfrm>
          <a:prstGeom prst="rect">
            <a:avLst/>
          </a:prstGeom>
          <a:noFill/>
        </p:spPr>
        <p:txBody>
          <a:bodyPr wrap="square" lIns="9144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dirty="0">
                <a:solidFill>
                  <a:srgbClr val="5F6062">
                    <a:lumMod val="50000"/>
                  </a:srgbClr>
                </a:solidFill>
              </a:rPr>
              <a:t>Antero Leasehold &amp; Minerals</a:t>
            </a:r>
          </a:p>
        </p:txBody>
      </p:sp>
      <p:sp>
        <p:nvSpPr>
          <p:cNvPr id="81" name="Rectangle 80"/>
          <p:cNvSpPr/>
          <p:nvPr/>
        </p:nvSpPr>
        <p:spPr>
          <a:xfrm>
            <a:off x="4173604" y="6331610"/>
            <a:ext cx="2286000" cy="358172"/>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cxnSp>
        <p:nvCxnSpPr>
          <p:cNvPr id="82" name="Straight Connector 81"/>
          <p:cNvCxnSpPr/>
          <p:nvPr/>
        </p:nvCxnSpPr>
        <p:spPr>
          <a:xfrm>
            <a:off x="4292934" y="6620773"/>
            <a:ext cx="14931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TextBox 106"/>
          <p:cNvSpPr txBox="1"/>
          <p:nvPr/>
        </p:nvSpPr>
        <p:spPr>
          <a:xfrm>
            <a:off x="4469778" y="6535893"/>
            <a:ext cx="1998596" cy="153888"/>
          </a:xfrm>
          <a:prstGeom prst="rect">
            <a:avLst/>
          </a:prstGeom>
          <a:noFill/>
        </p:spPr>
        <p:txBody>
          <a:bodyPr wrap="square" lIns="9144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b="1" dirty="0">
                <a:solidFill>
                  <a:srgbClr val="5F6062">
                    <a:lumMod val="50000"/>
                  </a:srgbClr>
                </a:solidFill>
              </a:rPr>
              <a:t>Drilled Wells</a:t>
            </a:r>
          </a:p>
        </p:txBody>
      </p:sp>
      <p:sp>
        <p:nvSpPr>
          <p:cNvPr id="52" name="Rectangle 51"/>
          <p:cNvSpPr/>
          <p:nvPr/>
        </p:nvSpPr>
        <p:spPr>
          <a:xfrm>
            <a:off x="304799" y="447466"/>
            <a:ext cx="8777539" cy="769441"/>
          </a:xfrm>
          <a:prstGeom prst="rect">
            <a:avLst/>
          </a:prstGeom>
        </p:spPr>
        <p:txBody>
          <a:bodyPr wrap="square">
            <a:spAutoFit/>
          </a:bodyPr>
          <a:lstStyle/>
          <a:p>
            <a:pPr marL="0" lvl="1">
              <a:spcBef>
                <a:spcPts val="1200"/>
              </a:spcBef>
              <a:defRPr/>
            </a:pPr>
            <a:r>
              <a:rPr lang="en-US" sz="1500" b="1" dirty="0">
                <a:solidFill>
                  <a:srgbClr val="156048"/>
                </a:solidFill>
                <a:latin typeface="Cambria" panose="02040503050406030204" pitchFamily="18" charset="0"/>
                <a:ea typeface="Cambria" panose="02040503050406030204" pitchFamily="18" charset="0"/>
              </a:rPr>
              <a:t>Antero’s technical and management teams have performed an extensive update on acreage positions, undrilled locations, well performance and EURs across the basin</a:t>
            </a:r>
          </a:p>
          <a:p>
            <a:pPr marL="465137" lvl="1" indent="-285750">
              <a:buFont typeface="Cambria" panose="02040503050406030204" pitchFamily="18" charset="0"/>
              <a:buChar char="–"/>
              <a:defRPr/>
            </a:pPr>
            <a:r>
              <a:rPr lang="en-US" sz="1400" dirty="0">
                <a:solidFill>
                  <a:srgbClr val="156048"/>
                </a:solidFill>
                <a:latin typeface="Cambria" panose="02040503050406030204" pitchFamily="18" charset="0"/>
                <a:ea typeface="Cambria" panose="02040503050406030204" pitchFamily="18" charset="0"/>
              </a:rPr>
              <a:t>Led to division of the SW Marcellus and Ohio Utica into Premium Core and Tier 2 Core acres</a:t>
            </a:r>
          </a:p>
        </p:txBody>
      </p:sp>
      <p:sp>
        <p:nvSpPr>
          <p:cNvPr id="2" name="Rectangle 1"/>
          <p:cNvSpPr/>
          <p:nvPr/>
        </p:nvSpPr>
        <p:spPr>
          <a:xfrm>
            <a:off x="228600" y="1300595"/>
            <a:ext cx="3733800" cy="1442605"/>
          </a:xfrm>
          <a:prstGeom prst="rect">
            <a:avLst/>
          </a:prstGeom>
          <a:solidFill>
            <a:srgbClr val="FF0000"/>
          </a:solidFill>
          <a:ln w="28575">
            <a:solidFill>
              <a:schemeClr val="bg1">
                <a:lumMod val="5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defRPr/>
            </a:pPr>
            <a:r>
              <a:rPr lang="en-US" sz="1400" b="1" u="sng" dirty="0">
                <a:solidFill>
                  <a:srgbClr val="FFFFFF"/>
                </a:solidFill>
              </a:rPr>
              <a:t>Premium Core Marcellus Inventory:</a:t>
            </a:r>
            <a:endParaRPr lang="en-US" sz="1400" b="1" dirty="0">
              <a:solidFill>
                <a:srgbClr val="FFFFFF"/>
              </a:solidFill>
            </a:endParaRPr>
          </a:p>
          <a:p>
            <a:pPr marL="171450" indent="-171450">
              <a:buFont typeface="Arial" panose="020B0604020202020204" pitchFamily="34" charset="0"/>
              <a:buChar char="•"/>
              <a:defRPr/>
            </a:pPr>
            <a:r>
              <a:rPr lang="en-US" sz="1400" b="1" dirty="0">
                <a:solidFill>
                  <a:srgbClr val="FFFFFF"/>
                </a:solidFill>
              </a:rPr>
              <a:t>~5,200 undeveloped locations</a:t>
            </a:r>
          </a:p>
          <a:p>
            <a:pPr marL="171450" indent="-171450">
              <a:buFont typeface="Arial" panose="020B0604020202020204" pitchFamily="34" charset="0"/>
              <a:buChar char="•"/>
              <a:defRPr/>
            </a:pPr>
            <a:r>
              <a:rPr lang="en-US" sz="1400" b="1" dirty="0">
                <a:solidFill>
                  <a:srgbClr val="FFFFFF"/>
                </a:solidFill>
              </a:rPr>
              <a:t>AR holds ~1,865 locations, or 36%</a:t>
            </a:r>
          </a:p>
          <a:p>
            <a:pPr>
              <a:defRPr/>
            </a:pPr>
            <a:r>
              <a:rPr lang="en-US" sz="1400" b="1" u="sng" dirty="0">
                <a:solidFill>
                  <a:srgbClr val="FFFFFF"/>
                </a:solidFill>
              </a:rPr>
              <a:t>Premium Core Utica Inventory:</a:t>
            </a:r>
            <a:endParaRPr lang="en-US" sz="1400" b="1" dirty="0">
              <a:solidFill>
                <a:srgbClr val="FFFFFF"/>
              </a:solidFill>
            </a:endParaRPr>
          </a:p>
          <a:p>
            <a:pPr marL="171450" indent="-171450">
              <a:buFont typeface="Arial" panose="020B0604020202020204" pitchFamily="34" charset="0"/>
              <a:buChar char="•"/>
              <a:defRPr/>
            </a:pPr>
            <a:r>
              <a:rPr lang="en-US" sz="1400" b="1" dirty="0">
                <a:solidFill>
                  <a:srgbClr val="FFFFFF"/>
                </a:solidFill>
              </a:rPr>
              <a:t>~1,100 undeveloped locations</a:t>
            </a:r>
          </a:p>
          <a:p>
            <a:pPr marL="171450" indent="-171450">
              <a:buFont typeface="Arial" panose="020B0604020202020204" pitchFamily="34" charset="0"/>
              <a:buChar char="•"/>
              <a:defRPr/>
            </a:pPr>
            <a:r>
              <a:rPr lang="en-US" sz="1400" b="1" dirty="0">
                <a:solidFill>
                  <a:srgbClr val="FFFFFF"/>
                </a:solidFill>
              </a:rPr>
              <a:t>AR holds ~210 locations, or 19%</a:t>
            </a:r>
          </a:p>
        </p:txBody>
      </p:sp>
      <p:sp>
        <p:nvSpPr>
          <p:cNvPr id="67" name="Rectangle 66"/>
          <p:cNvSpPr/>
          <p:nvPr/>
        </p:nvSpPr>
        <p:spPr>
          <a:xfrm>
            <a:off x="256372" y="5105400"/>
            <a:ext cx="3733800" cy="937332"/>
          </a:xfrm>
          <a:prstGeom prst="rect">
            <a:avLst/>
          </a:prstGeom>
          <a:solidFill>
            <a:srgbClr val="0070C0"/>
          </a:solidFill>
          <a:ln w="28575">
            <a:solidFill>
              <a:schemeClr val="bg1">
                <a:lumMod val="5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defRPr/>
            </a:pPr>
            <a:r>
              <a:rPr lang="en-US" sz="1400" b="1" u="sng" dirty="0">
                <a:solidFill>
                  <a:srgbClr val="FFFFFF"/>
                </a:solidFill>
              </a:rPr>
              <a:t>Tier 2 Core Marcellus Inventory:</a:t>
            </a:r>
            <a:endParaRPr lang="en-US" sz="1400" b="1" dirty="0">
              <a:solidFill>
                <a:srgbClr val="FFFFFF"/>
              </a:solidFill>
            </a:endParaRPr>
          </a:p>
          <a:p>
            <a:pPr marL="171450" indent="-171450">
              <a:buFont typeface="Arial" panose="020B0604020202020204" pitchFamily="34" charset="0"/>
              <a:buChar char="•"/>
              <a:defRPr/>
            </a:pPr>
            <a:r>
              <a:rPr lang="en-US" sz="1400" b="1" dirty="0">
                <a:solidFill>
                  <a:srgbClr val="FFFFFF"/>
                </a:solidFill>
              </a:rPr>
              <a:t>~1,600 undeveloped locations</a:t>
            </a:r>
          </a:p>
          <a:p>
            <a:pPr marL="171450" indent="-171450">
              <a:buFont typeface="Arial" panose="020B0604020202020204" pitchFamily="34" charset="0"/>
              <a:buChar char="•"/>
              <a:defRPr/>
            </a:pPr>
            <a:r>
              <a:rPr lang="en-US" sz="1400" b="1" dirty="0">
                <a:solidFill>
                  <a:srgbClr val="FFFFFF"/>
                </a:solidFill>
              </a:rPr>
              <a:t>AR holds ~150 locations, or 9%</a:t>
            </a:r>
          </a:p>
        </p:txBody>
      </p:sp>
    </p:spTree>
    <p:extLst>
      <p:ext uri="{BB962C8B-B14F-4D97-AF65-F5344CB8AC3E}">
        <p14:creationId xmlns:p14="http://schemas.microsoft.com/office/powerpoint/2010/main" val="301258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25900-9283-420C-99A2-720FB5D4B1D3}" type="slidenum">
              <a:rPr kumimoji="0" lang="en-US" sz="1600" b="1" i="0" u="none" strike="noStrike" kern="1200" cap="none" spc="0" normalizeH="0" baseline="0" noProof="0" smtClean="0">
                <a:ln>
                  <a:noFill/>
                </a:ln>
                <a:solidFill>
                  <a:srgbClr val="5F6062"/>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srgbClr val="5F6062"/>
              </a:solidFill>
              <a:effectLst/>
              <a:uLnTx/>
              <a:uFillTx/>
              <a:latin typeface="Cambria" panose="02040503050406030204" pitchFamily="18" charset="0"/>
              <a:ea typeface="+mn-ea"/>
              <a:cs typeface="+mn-cs"/>
            </a:endParaRPr>
          </a:p>
        </p:txBody>
      </p:sp>
      <p:sp>
        <p:nvSpPr>
          <p:cNvPr id="4" name="Title 3"/>
          <p:cNvSpPr>
            <a:spLocks noGrp="1"/>
          </p:cNvSpPr>
          <p:nvPr>
            <p:ph type="title"/>
          </p:nvPr>
        </p:nvSpPr>
        <p:spPr>
          <a:xfrm>
            <a:off x="398718" y="-20665"/>
            <a:ext cx="8651363" cy="457200"/>
          </a:xfrm>
        </p:spPr>
        <p:txBody>
          <a:bodyPr/>
          <a:lstStyle/>
          <a:p>
            <a:r>
              <a:rPr lang="en-US" dirty="0"/>
              <a:t>Diversity of Product &amp; Destination</a:t>
            </a:r>
          </a:p>
        </p:txBody>
      </p:sp>
      <p:graphicFrame>
        <p:nvGraphicFramePr>
          <p:cNvPr id="9" name="Chart 8"/>
          <p:cNvGraphicFramePr/>
          <p:nvPr>
            <p:extLst/>
          </p:nvPr>
        </p:nvGraphicFramePr>
        <p:xfrm>
          <a:off x="9144000" y="2325465"/>
          <a:ext cx="3153310" cy="1828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341532" y="1148864"/>
            <a:ext cx="4230468"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Leader in Liquids Production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and Realized Pricing</a:t>
            </a:r>
          </a:p>
        </p:txBody>
      </p:sp>
      <p:sp>
        <p:nvSpPr>
          <p:cNvPr id="15" name="TextBox 14"/>
          <p:cNvSpPr txBox="1"/>
          <p:nvPr/>
        </p:nvSpPr>
        <p:spPr>
          <a:xfrm>
            <a:off x="174171" y="465992"/>
            <a:ext cx="87057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56048"/>
                </a:solidFill>
                <a:effectLst/>
                <a:uLnTx/>
                <a:uFillTx/>
                <a:latin typeface="Cambria" panose="02040503050406030204" pitchFamily="18" charset="0"/>
                <a:ea typeface="Cambria" panose="02040503050406030204" pitchFamily="18" charset="0"/>
                <a:cs typeface="+mn-cs"/>
              </a:rPr>
              <a:t>Antero’s liquids-rich strategy and diversified firm transportation portfolio allows it to capture commodity price upside both domestically and internationally  </a:t>
            </a:r>
          </a:p>
        </p:txBody>
      </p:sp>
      <p:sp>
        <p:nvSpPr>
          <p:cNvPr id="16" name="Rectangle 15"/>
          <p:cNvSpPr/>
          <p:nvPr/>
        </p:nvSpPr>
        <p:spPr>
          <a:xfrm>
            <a:off x="4724400" y="1148864"/>
            <a:ext cx="4233672"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Leader in Premium Natural Gas Takeaway and Realized Pricing </a:t>
            </a:r>
            <a:r>
              <a:rPr kumimoji="0" lang="en-US" sz="1800" b="1" i="0" u="none" strike="noStrike" kern="1200" cap="none" spc="0" normalizeH="0" baseline="30000" noProof="0" dirty="0">
                <a:ln>
                  <a:noFill/>
                </a:ln>
                <a:solidFill>
                  <a:srgbClr val="FFFFFF"/>
                </a:solidFill>
                <a:effectLst/>
                <a:uLnTx/>
                <a:uFillTx/>
                <a:latin typeface="Arial"/>
                <a:ea typeface="+mn-ea"/>
                <a:cs typeface="+mn-cs"/>
              </a:rPr>
              <a:t>(2)</a:t>
            </a:r>
          </a:p>
        </p:txBody>
      </p:sp>
      <p:graphicFrame>
        <p:nvGraphicFramePr>
          <p:cNvPr id="17" name="Chart 16"/>
          <p:cNvGraphicFramePr>
            <a:graphicFrameLocks/>
          </p:cNvGraphicFramePr>
          <p:nvPr>
            <p:extLst/>
          </p:nvPr>
        </p:nvGraphicFramePr>
        <p:xfrm>
          <a:off x="309294" y="1998823"/>
          <a:ext cx="4072206" cy="217566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58747" y="1723296"/>
            <a:ext cx="364215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DC641E"/>
                </a:solidFill>
                <a:effectLst/>
                <a:uLnTx/>
                <a:uFillTx/>
                <a:latin typeface="Cambria" panose="02040503050406030204" pitchFamily="18" charset="0"/>
                <a:ea typeface="Cambria" panose="02040503050406030204" pitchFamily="18" charset="0"/>
                <a:cs typeface="+mn-cs"/>
              </a:rPr>
              <a:t>Liquids Production (</a:t>
            </a:r>
            <a:r>
              <a:rPr kumimoji="0" lang="en-US" sz="1800" b="1" i="0" u="sng" strike="noStrike" kern="1200" cap="none" spc="0" normalizeH="0" baseline="0" noProof="0" dirty="0" err="1">
                <a:ln>
                  <a:noFill/>
                </a:ln>
                <a:solidFill>
                  <a:srgbClr val="DC641E"/>
                </a:solidFill>
                <a:effectLst/>
                <a:uLnTx/>
                <a:uFillTx/>
                <a:latin typeface="Cambria" panose="02040503050406030204" pitchFamily="18" charset="0"/>
                <a:ea typeface="Cambria" panose="02040503050406030204" pitchFamily="18" charset="0"/>
                <a:cs typeface="+mn-cs"/>
              </a:rPr>
              <a:t>MBbl</a:t>
            </a:r>
            <a:r>
              <a:rPr kumimoji="0" lang="en-US" sz="1800" b="1" i="0" u="sng" strike="noStrike" kern="1200" cap="none" spc="0" normalizeH="0" baseline="0" noProof="0" dirty="0">
                <a:ln>
                  <a:noFill/>
                </a:ln>
                <a:solidFill>
                  <a:srgbClr val="DC641E"/>
                </a:solidFill>
                <a:effectLst/>
                <a:uLnTx/>
                <a:uFillTx/>
                <a:latin typeface="Cambria" panose="02040503050406030204" pitchFamily="18" charset="0"/>
                <a:ea typeface="Cambria" panose="02040503050406030204" pitchFamily="18" charset="0"/>
                <a:cs typeface="+mn-cs"/>
              </a:rPr>
              <a:t>/d) </a:t>
            </a:r>
            <a:r>
              <a:rPr kumimoji="0" lang="en-US" sz="1800" b="1" i="0" u="sng" strike="noStrike" kern="1200" cap="none" spc="0" normalizeH="0" baseline="30000" noProof="0" dirty="0">
                <a:ln>
                  <a:noFill/>
                </a:ln>
                <a:solidFill>
                  <a:srgbClr val="DC641E"/>
                </a:solidFill>
                <a:effectLst/>
                <a:uLnTx/>
                <a:uFillTx/>
                <a:latin typeface="Cambria" panose="02040503050406030204" pitchFamily="18" charset="0"/>
                <a:ea typeface="Cambria" panose="02040503050406030204" pitchFamily="18" charset="0"/>
                <a:cs typeface="+mn-cs"/>
              </a:rPr>
              <a:t>(1)</a:t>
            </a:r>
            <a:r>
              <a:rPr kumimoji="0" lang="en-US" sz="1800" b="1" i="0" u="sng" strike="noStrike" kern="1200" cap="none" spc="0" normalizeH="0" baseline="0" noProof="0" dirty="0">
                <a:ln>
                  <a:noFill/>
                </a:ln>
                <a:solidFill>
                  <a:srgbClr val="DC641E"/>
                </a:solidFill>
                <a:effectLst/>
                <a:uLnTx/>
                <a:uFillTx/>
                <a:latin typeface="Cambria" panose="02040503050406030204" pitchFamily="18" charset="0"/>
                <a:ea typeface="Cambria" panose="02040503050406030204" pitchFamily="18" charset="0"/>
                <a:cs typeface="+mn-cs"/>
              </a:rPr>
              <a:t> </a:t>
            </a:r>
            <a:endParaRPr kumimoji="0" lang="en-US" sz="1800" b="0" i="0" u="sng" strike="noStrike" kern="1200" cap="none" spc="0" normalizeH="0" baseline="0" noProof="0" dirty="0">
              <a:ln>
                <a:noFill/>
              </a:ln>
              <a:solidFill>
                <a:srgbClr val="DC641E"/>
              </a:solidFill>
              <a:effectLst/>
              <a:uLnTx/>
              <a:uFillTx/>
              <a:latin typeface="Arial"/>
              <a:ea typeface="+mn-ea"/>
              <a:cs typeface="+mn-cs"/>
            </a:endParaRPr>
          </a:p>
        </p:txBody>
      </p:sp>
      <p:sp>
        <p:nvSpPr>
          <p:cNvPr id="18" name="Rectangle 17"/>
          <p:cNvSpPr/>
          <p:nvPr/>
        </p:nvSpPr>
        <p:spPr>
          <a:xfrm>
            <a:off x="828692" y="4135320"/>
            <a:ext cx="32561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DC641E"/>
                </a:solidFill>
                <a:effectLst/>
                <a:uLnTx/>
                <a:uFillTx/>
                <a:latin typeface="Cambria" panose="02040503050406030204" pitchFamily="18" charset="0"/>
                <a:ea typeface="Cambria" panose="02040503050406030204" pitchFamily="18" charset="0"/>
                <a:cs typeface="+mn-cs"/>
              </a:rPr>
              <a:t>C2+ NGL Price as % of WTI </a:t>
            </a:r>
            <a:r>
              <a:rPr kumimoji="0" lang="en-US" sz="1800" b="1" i="0" u="sng" strike="noStrike" kern="1200" cap="none" spc="0" normalizeH="0" baseline="30000" noProof="0" dirty="0">
                <a:ln>
                  <a:noFill/>
                </a:ln>
                <a:solidFill>
                  <a:srgbClr val="DC641E"/>
                </a:solidFill>
                <a:effectLst/>
                <a:uLnTx/>
                <a:uFillTx/>
                <a:latin typeface="Cambria" panose="02040503050406030204" pitchFamily="18" charset="0"/>
                <a:ea typeface="Cambria" panose="02040503050406030204" pitchFamily="18" charset="0"/>
                <a:cs typeface="+mn-cs"/>
              </a:rPr>
              <a:t>(1)</a:t>
            </a:r>
            <a:endParaRPr kumimoji="0" lang="en-US" sz="1800" b="0" i="0" u="sng" strike="noStrike" kern="1200" cap="none" spc="0" normalizeH="0" baseline="30000" noProof="0" dirty="0">
              <a:ln>
                <a:noFill/>
              </a:ln>
              <a:solidFill>
                <a:srgbClr val="DC641E"/>
              </a:solidFill>
              <a:effectLst/>
              <a:uLnTx/>
              <a:uFillTx/>
              <a:latin typeface="Arial"/>
              <a:ea typeface="+mn-ea"/>
              <a:cs typeface="+mn-cs"/>
            </a:endParaRPr>
          </a:p>
        </p:txBody>
      </p:sp>
      <p:sp>
        <p:nvSpPr>
          <p:cNvPr id="19" name="Rectangle 18"/>
          <p:cNvSpPr/>
          <p:nvPr/>
        </p:nvSpPr>
        <p:spPr>
          <a:xfrm>
            <a:off x="5418891" y="1720420"/>
            <a:ext cx="284469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DC641E"/>
                </a:solidFill>
                <a:effectLst/>
                <a:uLnTx/>
                <a:uFillTx/>
                <a:latin typeface="Cambria" panose="02040503050406030204" pitchFamily="18" charset="0"/>
                <a:ea typeface="Cambria" panose="02040503050406030204" pitchFamily="18" charset="0"/>
                <a:cs typeface="+mn-cs"/>
              </a:rPr>
              <a:t>Percent Sold Out of Basin</a:t>
            </a:r>
            <a:endParaRPr kumimoji="0" lang="en-US" sz="1800" b="0" i="0" u="sng" strike="noStrike" kern="1200" cap="none" spc="0" normalizeH="0" baseline="0" noProof="0" dirty="0">
              <a:ln>
                <a:noFill/>
              </a:ln>
              <a:solidFill>
                <a:srgbClr val="DC641E"/>
              </a:solidFill>
              <a:effectLst/>
              <a:uLnTx/>
              <a:uFillTx/>
              <a:latin typeface="Arial"/>
              <a:ea typeface="+mn-ea"/>
              <a:cs typeface="+mn-cs"/>
            </a:endParaRPr>
          </a:p>
        </p:txBody>
      </p:sp>
      <p:sp>
        <p:nvSpPr>
          <p:cNvPr id="20" name="Rectangle 19"/>
          <p:cNvSpPr/>
          <p:nvPr/>
        </p:nvSpPr>
        <p:spPr>
          <a:xfrm>
            <a:off x="5108230" y="4176404"/>
            <a:ext cx="33570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DC641E"/>
                </a:solidFill>
                <a:effectLst/>
                <a:uLnTx/>
                <a:uFillTx/>
                <a:latin typeface="Cambria" panose="02040503050406030204" pitchFamily="18" charset="0"/>
                <a:ea typeface="Cambria" panose="02040503050406030204" pitchFamily="18" charset="0"/>
                <a:cs typeface="+mn-cs"/>
              </a:rPr>
              <a:t>Price Differential to NYMEX </a:t>
            </a:r>
            <a:r>
              <a:rPr kumimoji="0" lang="en-US" sz="1800" b="1" i="0" u="sng" strike="noStrike" kern="1200" cap="none" spc="0" normalizeH="0" baseline="30000" noProof="0" dirty="0">
                <a:ln>
                  <a:noFill/>
                </a:ln>
                <a:solidFill>
                  <a:srgbClr val="DC641E"/>
                </a:solidFill>
                <a:effectLst/>
                <a:uLnTx/>
                <a:uFillTx/>
                <a:latin typeface="Cambria" panose="02040503050406030204" pitchFamily="18" charset="0"/>
                <a:ea typeface="Cambria" panose="02040503050406030204" pitchFamily="18" charset="0"/>
                <a:cs typeface="+mn-cs"/>
              </a:rPr>
              <a:t>(3)</a:t>
            </a:r>
            <a:endParaRPr kumimoji="0" lang="en-US" sz="1800" b="0" i="0" u="sng" strike="noStrike" kern="1200" cap="none" spc="0" normalizeH="0" baseline="30000" noProof="0" dirty="0">
              <a:ln>
                <a:noFill/>
              </a:ln>
              <a:solidFill>
                <a:srgbClr val="DC641E"/>
              </a:solidFill>
              <a:effectLst/>
              <a:uLnTx/>
              <a:uFillTx/>
              <a:latin typeface="Arial"/>
              <a:ea typeface="+mn-ea"/>
              <a:cs typeface="+mn-cs"/>
            </a:endParaRPr>
          </a:p>
        </p:txBody>
      </p:sp>
      <p:sp>
        <p:nvSpPr>
          <p:cNvPr id="21" name="Rectangle 20"/>
          <p:cNvSpPr/>
          <p:nvPr/>
        </p:nvSpPr>
        <p:spPr>
          <a:xfrm>
            <a:off x="104954" y="6386511"/>
            <a:ext cx="873424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5F6062"/>
                </a:solidFill>
                <a:effectLst/>
                <a:uLnTx/>
                <a:uFillTx/>
                <a:latin typeface="Arial"/>
                <a:ea typeface="+mn-ea"/>
                <a:cs typeface="+mn-cs"/>
              </a:rPr>
              <a:t>Source:  Company presentation and filings.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700" b="0" i="1" u="none" strike="noStrike" kern="1200" cap="none" spc="0" normalizeH="0" baseline="0" noProof="0" dirty="0">
                <a:ln>
                  <a:noFill/>
                </a:ln>
                <a:solidFill>
                  <a:srgbClr val="5F6062"/>
                </a:solidFill>
                <a:effectLst/>
                <a:uLnTx/>
                <a:uFillTx/>
                <a:latin typeface="Arial"/>
                <a:ea typeface="+mn-ea"/>
                <a:cs typeface="+mn-cs"/>
              </a:rPr>
              <a:t>Represents YTD 2021 results as of 9/30/2021.  Liquids production includes C2+ NGLs and oil.</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700" b="0" i="1" u="none" strike="noStrike" kern="1200" cap="none" spc="0" normalizeH="0" baseline="0" noProof="0" dirty="0">
                <a:ln>
                  <a:noFill/>
                </a:ln>
                <a:solidFill>
                  <a:srgbClr val="5F6062"/>
                </a:solidFill>
                <a:effectLst/>
                <a:uLnTx/>
                <a:uFillTx/>
                <a:latin typeface="Arial"/>
                <a:ea typeface="+mn-ea"/>
                <a:cs typeface="+mn-cs"/>
              </a:rPr>
              <a:t>Based on company disclosure of firm transportation commitments.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700" b="0" i="1" u="none" strike="noStrike" kern="1200" cap="none" spc="0" normalizeH="0" baseline="0" noProof="0" dirty="0">
                <a:ln>
                  <a:noFill/>
                </a:ln>
                <a:solidFill>
                  <a:srgbClr val="5F6062"/>
                </a:solidFill>
                <a:effectLst/>
                <a:uLnTx/>
                <a:uFillTx/>
                <a:latin typeface="Arial"/>
                <a:ea typeface="+mn-ea"/>
                <a:cs typeface="+mn-cs"/>
              </a:rPr>
              <a:t>Represents YTD 2021 results as of 9/30/2021.  AR price differential excludes $0.13/</a:t>
            </a:r>
            <a:r>
              <a:rPr kumimoji="0" lang="en-US" sz="700" b="0" i="1" u="none" strike="noStrike" kern="1200" cap="none" spc="0" normalizeH="0" baseline="0" noProof="0" dirty="0" err="1">
                <a:ln>
                  <a:noFill/>
                </a:ln>
                <a:solidFill>
                  <a:srgbClr val="5F6062"/>
                </a:solidFill>
                <a:effectLst/>
                <a:uLnTx/>
                <a:uFillTx/>
                <a:latin typeface="Arial"/>
                <a:ea typeface="+mn-ea"/>
                <a:cs typeface="+mn-cs"/>
              </a:rPr>
              <a:t>Mcf</a:t>
            </a:r>
            <a:r>
              <a:rPr kumimoji="0" lang="en-US" sz="700" b="0" i="1" u="none" strike="noStrike" kern="1200" cap="none" spc="0" normalizeH="0" baseline="0" noProof="0" dirty="0">
                <a:ln>
                  <a:noFill/>
                </a:ln>
                <a:solidFill>
                  <a:srgbClr val="5F6062"/>
                </a:solidFill>
                <a:effectLst/>
                <a:uLnTx/>
                <a:uFillTx/>
                <a:latin typeface="Arial"/>
                <a:ea typeface="+mn-ea"/>
                <a:cs typeface="+mn-cs"/>
              </a:rPr>
              <a:t> positive impact from 1Q21 WGL settlement.</a:t>
            </a:r>
            <a:endParaRPr kumimoji="0" lang="en-US" sz="7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22" name="Chart 21"/>
          <p:cNvGraphicFramePr>
            <a:graphicFrameLocks/>
          </p:cNvGraphicFramePr>
          <p:nvPr>
            <p:extLst/>
          </p:nvPr>
        </p:nvGraphicFramePr>
        <p:xfrm>
          <a:off x="4695092" y="1940201"/>
          <a:ext cx="3972560" cy="2239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p:cNvGraphicFramePr>
          <p:nvPr>
            <p:extLst/>
          </p:nvPr>
        </p:nvGraphicFramePr>
        <p:xfrm>
          <a:off x="4724400" y="4475808"/>
          <a:ext cx="3943252" cy="2052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a:graphicFrameLocks/>
          </p:cNvGraphicFramePr>
          <p:nvPr>
            <p:extLst/>
          </p:nvPr>
        </p:nvGraphicFramePr>
        <p:xfrm>
          <a:off x="303432" y="4425464"/>
          <a:ext cx="4078068" cy="2057400"/>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p:cNvSpPr/>
          <p:nvPr/>
        </p:nvSpPr>
        <p:spPr>
          <a:xfrm>
            <a:off x="2857499" y="2089752"/>
            <a:ext cx="1631447" cy="506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a:ea typeface="+mn-ea"/>
                <a:cs typeface="+mn-cs"/>
              </a:rPr>
              <a:t>AR leaves ~150 </a:t>
            </a:r>
            <a:r>
              <a:rPr kumimoji="0" lang="en-US" sz="1000" b="1" i="0" u="none" strike="noStrike" kern="1200" cap="none" spc="0" normalizeH="0" baseline="0" noProof="0" dirty="0" err="1">
                <a:ln>
                  <a:noFill/>
                </a:ln>
                <a:solidFill>
                  <a:srgbClr val="FF0000"/>
                </a:solidFill>
                <a:effectLst/>
                <a:uLnTx/>
                <a:uFillTx/>
                <a:latin typeface="Arial"/>
                <a:ea typeface="+mn-ea"/>
                <a:cs typeface="+mn-cs"/>
              </a:rPr>
              <a:t>MBbl</a:t>
            </a:r>
            <a:r>
              <a:rPr kumimoji="0" lang="en-US" sz="1000" b="1" i="0" u="none" strike="noStrike" kern="1200" cap="none" spc="0" normalizeH="0" baseline="0" noProof="0" dirty="0">
                <a:ln>
                  <a:noFill/>
                </a:ln>
                <a:solidFill>
                  <a:srgbClr val="FF0000"/>
                </a:solidFill>
                <a:effectLst/>
                <a:uLnTx/>
                <a:uFillTx/>
                <a:latin typeface="Arial"/>
                <a:ea typeface="+mn-ea"/>
                <a:cs typeface="+mn-cs"/>
              </a:rPr>
              <a:t>/d of incremental ethane in the gas stream</a:t>
            </a:r>
          </a:p>
        </p:txBody>
      </p:sp>
      <p:cxnSp>
        <p:nvCxnSpPr>
          <p:cNvPr id="11" name="Straight Arrow Connector 10"/>
          <p:cNvCxnSpPr/>
          <p:nvPr/>
        </p:nvCxnSpPr>
        <p:spPr>
          <a:xfrm flipH="1">
            <a:off x="1485901" y="2271351"/>
            <a:ext cx="1371598"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36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E06B7A59-AF4F-447F-B301-A4C478B36C04}"/>
              </a:ext>
            </a:extLst>
          </p:cNvPr>
          <p:cNvGraphicFramePr>
            <a:graphicFrameLocks/>
          </p:cNvGraphicFramePr>
          <p:nvPr>
            <p:extLst/>
          </p:nvPr>
        </p:nvGraphicFramePr>
        <p:xfrm>
          <a:off x="4663435" y="914399"/>
          <a:ext cx="4297683" cy="25603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D7D5FCF3-EB7A-44AE-8D86-95F935036EF0}"/>
              </a:ext>
            </a:extLst>
          </p:cNvPr>
          <p:cNvGraphicFramePr>
            <a:graphicFrameLocks/>
          </p:cNvGraphicFramePr>
          <p:nvPr>
            <p:extLst/>
          </p:nvPr>
        </p:nvGraphicFramePr>
        <p:xfrm>
          <a:off x="182877" y="914399"/>
          <a:ext cx="4480555" cy="25603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p:cNvGraphicFramePr>
          <p:nvPr>
            <p:extLst/>
          </p:nvPr>
        </p:nvGraphicFramePr>
        <p:xfrm>
          <a:off x="182879" y="3840480"/>
          <a:ext cx="4480555" cy="2713076"/>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sz="2200" dirty="0"/>
              <a:t>Drilling and Completions Progress</a:t>
            </a:r>
          </a:p>
        </p:txBody>
      </p:sp>
      <p:sp>
        <p:nvSpPr>
          <p:cNvPr id="9" name="Rectangle 8"/>
          <p:cNvSpPr/>
          <p:nvPr/>
        </p:nvSpPr>
        <p:spPr>
          <a:xfrm>
            <a:off x="182880" y="548640"/>
            <a:ext cx="4297680" cy="365760"/>
          </a:xfrm>
          <a:prstGeom prst="rect">
            <a:avLst/>
          </a:prstGeom>
        </p:spPr>
        <p:style>
          <a:lnRef idx="1">
            <a:schemeClr val="accent1"/>
          </a:lnRef>
          <a:fillRef idx="3">
            <a:schemeClr val="accent1"/>
          </a:fillRef>
          <a:effectRef idx="2">
            <a:schemeClr val="accent1"/>
          </a:effectRef>
          <a:fontRef idx="minor">
            <a:schemeClr val="lt1"/>
          </a:fontRef>
        </p:style>
        <p:txBody>
          <a:bodyPr lIns="91388" tIns="45694" rIns="91388" bIns="45694" rtlCol="0" anchor="ctr"/>
          <a:lstStyle/>
          <a:p>
            <a:pPr marL="0" marR="0" lvl="0" indent="0" algn="ctr" defTabSz="91387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Lateral Length per Well</a:t>
            </a:r>
          </a:p>
        </p:txBody>
      </p:sp>
      <p:sp>
        <p:nvSpPr>
          <p:cNvPr id="11" name="Rectangle 10"/>
          <p:cNvSpPr/>
          <p:nvPr/>
        </p:nvSpPr>
        <p:spPr>
          <a:xfrm>
            <a:off x="182880" y="3474720"/>
            <a:ext cx="4297680" cy="365760"/>
          </a:xfrm>
          <a:prstGeom prst="rect">
            <a:avLst/>
          </a:prstGeom>
        </p:spPr>
        <p:style>
          <a:lnRef idx="1">
            <a:schemeClr val="accent1"/>
          </a:lnRef>
          <a:fillRef idx="3">
            <a:schemeClr val="accent1"/>
          </a:fillRef>
          <a:effectRef idx="2">
            <a:schemeClr val="accent1"/>
          </a:effectRef>
          <a:fontRef idx="minor">
            <a:schemeClr val="lt1"/>
          </a:fontRef>
        </p:style>
        <p:txBody>
          <a:bodyPr lIns="91388" tIns="45694" rIns="91388" bIns="45694" rtlCol="0" anchor="ctr"/>
          <a:lstStyle/>
          <a:p>
            <a:pPr marL="0" marR="0" lvl="0" indent="0" algn="ctr" defTabSz="91387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Completed Lateral Feet per Day</a:t>
            </a:r>
          </a:p>
        </p:txBody>
      </p:sp>
      <p:sp>
        <p:nvSpPr>
          <p:cNvPr id="13" name="Rectangle 12"/>
          <p:cNvSpPr/>
          <p:nvPr/>
        </p:nvSpPr>
        <p:spPr>
          <a:xfrm>
            <a:off x="4663440" y="548640"/>
            <a:ext cx="4297680" cy="365760"/>
          </a:xfrm>
          <a:prstGeom prst="rect">
            <a:avLst/>
          </a:prstGeom>
        </p:spPr>
        <p:style>
          <a:lnRef idx="1">
            <a:schemeClr val="accent1"/>
          </a:lnRef>
          <a:fillRef idx="3">
            <a:schemeClr val="accent1"/>
          </a:fillRef>
          <a:effectRef idx="2">
            <a:schemeClr val="accent1"/>
          </a:effectRef>
          <a:fontRef idx="minor">
            <a:schemeClr val="lt1"/>
          </a:fontRef>
        </p:style>
        <p:txBody>
          <a:bodyPr lIns="91388" tIns="45694" rIns="91388" bIns="45694" rtlCol="0" anchor="ctr"/>
          <a:lstStyle/>
          <a:p>
            <a:pPr marL="0" marR="0" lvl="0" indent="0" algn="ctr" defTabSz="91387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Lateral Feet Drilled per Day</a:t>
            </a:r>
          </a:p>
        </p:txBody>
      </p:sp>
      <p:sp>
        <p:nvSpPr>
          <p:cNvPr id="14" name="Rectangle 13"/>
          <p:cNvSpPr/>
          <p:nvPr/>
        </p:nvSpPr>
        <p:spPr>
          <a:xfrm>
            <a:off x="4663438" y="3474720"/>
            <a:ext cx="4297680" cy="365760"/>
          </a:xfrm>
          <a:prstGeom prst="rect">
            <a:avLst/>
          </a:prstGeom>
        </p:spPr>
        <p:style>
          <a:lnRef idx="1">
            <a:schemeClr val="accent1"/>
          </a:lnRef>
          <a:fillRef idx="3">
            <a:schemeClr val="accent1"/>
          </a:fillRef>
          <a:effectRef idx="2">
            <a:schemeClr val="accent1"/>
          </a:effectRef>
          <a:fontRef idx="minor">
            <a:schemeClr val="lt1"/>
          </a:fontRef>
        </p:style>
        <p:txBody>
          <a:bodyPr lIns="91388" tIns="45694" rIns="91388" bIns="45694" rtlCol="0" anchor="ctr"/>
          <a:lstStyle/>
          <a:p>
            <a:pPr marL="0" marR="0" lvl="0" indent="0" algn="ctr" defTabSz="91387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Drill Out Feet per Day</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25900-9283-420C-99A2-720FB5D4B1D3}" type="slidenum">
              <a:rPr kumimoji="0" lang="en-US" sz="1800" b="0" i="0" u="none" strike="noStrike" kern="1200" cap="none" spc="0" normalizeH="0" baseline="0" noProof="0" smtClean="0">
                <a:ln>
                  <a:noFill/>
                </a:ln>
                <a:solidFill>
                  <a:srgbClr val="5F6062"/>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5F6062"/>
              </a:solidFill>
              <a:effectLst/>
              <a:uLnTx/>
              <a:uFillTx/>
              <a:latin typeface="Cambria" panose="02040503050406030204" pitchFamily="18" charset="0"/>
              <a:ea typeface="+mn-ea"/>
              <a:cs typeface="+mn-cs"/>
            </a:endParaRPr>
          </a:p>
        </p:txBody>
      </p:sp>
      <p:sp>
        <p:nvSpPr>
          <p:cNvPr id="19" name="Oval 18"/>
          <p:cNvSpPr/>
          <p:nvPr/>
        </p:nvSpPr>
        <p:spPr>
          <a:xfrm rot="1933677">
            <a:off x="7734907" y="1786840"/>
            <a:ext cx="764681" cy="4820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Oval 19"/>
          <p:cNvSpPr/>
          <p:nvPr/>
        </p:nvSpPr>
        <p:spPr>
          <a:xfrm rot="1394193">
            <a:off x="3336781" y="1356461"/>
            <a:ext cx="790782" cy="566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18" name="Chart 17"/>
          <p:cNvGraphicFramePr>
            <a:graphicFrameLocks/>
          </p:cNvGraphicFramePr>
          <p:nvPr>
            <p:extLst/>
          </p:nvPr>
        </p:nvGraphicFramePr>
        <p:xfrm>
          <a:off x="4663435" y="3840480"/>
          <a:ext cx="4297683" cy="2713075"/>
        </p:xfrm>
        <a:graphic>
          <a:graphicData uri="http://schemas.openxmlformats.org/drawingml/2006/chart">
            <c:chart xmlns:c="http://schemas.openxmlformats.org/drawingml/2006/chart" xmlns:r="http://schemas.openxmlformats.org/officeDocument/2006/relationships" r:id="rId6"/>
          </a:graphicData>
        </a:graphic>
      </p:graphicFrame>
      <p:sp>
        <p:nvSpPr>
          <p:cNvPr id="17" name="Oval 16"/>
          <p:cNvSpPr/>
          <p:nvPr/>
        </p:nvSpPr>
        <p:spPr>
          <a:xfrm rot="921659">
            <a:off x="7743334" y="4590586"/>
            <a:ext cx="762000" cy="58511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Oval 15"/>
          <p:cNvSpPr/>
          <p:nvPr/>
        </p:nvSpPr>
        <p:spPr>
          <a:xfrm>
            <a:off x="3314700" y="4872815"/>
            <a:ext cx="762000" cy="6484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TextBox 24"/>
          <p:cNvSpPr txBox="1"/>
          <p:nvPr/>
        </p:nvSpPr>
        <p:spPr>
          <a:xfrm>
            <a:off x="7197593" y="1073561"/>
            <a:ext cx="963704" cy="43088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Arial"/>
                <a:ea typeface="+mn-ea"/>
                <a:cs typeface="Arial" charset="0"/>
              </a:rPr>
              <a:t>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Arial"/>
                <a:ea typeface="+mn-ea"/>
                <a:cs typeface="Arial" charset="0"/>
              </a:rPr>
              <a:t>Record</a:t>
            </a:r>
          </a:p>
        </p:txBody>
      </p:sp>
      <p:cxnSp>
        <p:nvCxnSpPr>
          <p:cNvPr id="5" name="Straight Arrow Connector 4"/>
          <p:cNvCxnSpPr/>
          <p:nvPr/>
        </p:nvCxnSpPr>
        <p:spPr>
          <a:xfrm>
            <a:off x="7926747" y="1223451"/>
            <a:ext cx="38100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7139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ntero 1">
  <a:themeElements>
    <a:clrScheme name="Antero New">
      <a:dk1>
        <a:srgbClr val="5F6062"/>
      </a:dk1>
      <a:lt1>
        <a:srgbClr val="FFFFFF"/>
      </a:lt1>
      <a:dk2>
        <a:srgbClr val="156048"/>
      </a:dk2>
      <a:lt2>
        <a:srgbClr val="DAC2A0"/>
      </a:lt2>
      <a:accent1>
        <a:srgbClr val="156048"/>
      </a:accent1>
      <a:accent2>
        <a:srgbClr val="DC641E"/>
      </a:accent2>
      <a:accent3>
        <a:srgbClr val="FCB216"/>
      </a:accent3>
      <a:accent4>
        <a:srgbClr val="A077AF"/>
      </a:accent4>
      <a:accent5>
        <a:srgbClr val="4596B9"/>
      </a:accent5>
      <a:accent6>
        <a:srgbClr val="DAC2A0"/>
      </a:accent6>
      <a:hlink>
        <a:srgbClr val="4596B9"/>
      </a:hlink>
      <a:folHlink>
        <a:srgbClr val="A077A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ntero 1">
  <a:themeElements>
    <a:clrScheme name="Antero New">
      <a:dk1>
        <a:srgbClr val="5F6062"/>
      </a:dk1>
      <a:lt1>
        <a:srgbClr val="FFFFFF"/>
      </a:lt1>
      <a:dk2>
        <a:srgbClr val="156048"/>
      </a:dk2>
      <a:lt2>
        <a:srgbClr val="DAC2A0"/>
      </a:lt2>
      <a:accent1>
        <a:srgbClr val="156048"/>
      </a:accent1>
      <a:accent2>
        <a:srgbClr val="DC641E"/>
      </a:accent2>
      <a:accent3>
        <a:srgbClr val="FCB216"/>
      </a:accent3>
      <a:accent4>
        <a:srgbClr val="A077AF"/>
      </a:accent4>
      <a:accent5>
        <a:srgbClr val="4596B9"/>
      </a:accent5>
      <a:accent6>
        <a:srgbClr val="DAC2A0"/>
      </a:accent6>
      <a:hlink>
        <a:srgbClr val="4596B9"/>
      </a:hlink>
      <a:folHlink>
        <a:srgbClr val="A077A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Antero 1">
  <a:themeElements>
    <a:clrScheme name="Antero New">
      <a:dk1>
        <a:srgbClr val="5F6062"/>
      </a:dk1>
      <a:lt1>
        <a:srgbClr val="FFFFFF"/>
      </a:lt1>
      <a:dk2>
        <a:srgbClr val="156048"/>
      </a:dk2>
      <a:lt2>
        <a:srgbClr val="DAC2A0"/>
      </a:lt2>
      <a:accent1>
        <a:srgbClr val="156048"/>
      </a:accent1>
      <a:accent2>
        <a:srgbClr val="DC641E"/>
      </a:accent2>
      <a:accent3>
        <a:srgbClr val="FCB216"/>
      </a:accent3>
      <a:accent4>
        <a:srgbClr val="A077AF"/>
      </a:accent4>
      <a:accent5>
        <a:srgbClr val="4596B9"/>
      </a:accent5>
      <a:accent6>
        <a:srgbClr val="DAC2A0"/>
      </a:accent6>
      <a:hlink>
        <a:srgbClr val="4596B9"/>
      </a:hlink>
      <a:folHlink>
        <a:srgbClr val="A077A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Antero 1">
  <a:themeElements>
    <a:clrScheme name="Antero New">
      <a:dk1>
        <a:srgbClr val="5F6062"/>
      </a:dk1>
      <a:lt1>
        <a:srgbClr val="FFFFFF"/>
      </a:lt1>
      <a:dk2>
        <a:srgbClr val="156048"/>
      </a:dk2>
      <a:lt2>
        <a:srgbClr val="DAC2A0"/>
      </a:lt2>
      <a:accent1>
        <a:srgbClr val="156048"/>
      </a:accent1>
      <a:accent2>
        <a:srgbClr val="DC641E"/>
      </a:accent2>
      <a:accent3>
        <a:srgbClr val="FCB216"/>
      </a:accent3>
      <a:accent4>
        <a:srgbClr val="A077AF"/>
      </a:accent4>
      <a:accent5>
        <a:srgbClr val="4596B9"/>
      </a:accent5>
      <a:accent6>
        <a:srgbClr val="DAC2A0"/>
      </a:accent6>
      <a:hlink>
        <a:srgbClr val="4596B9"/>
      </a:hlink>
      <a:folHlink>
        <a:srgbClr val="A077A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Antero 1">
  <a:themeElements>
    <a:clrScheme name="Antero New">
      <a:dk1>
        <a:srgbClr val="5F6062"/>
      </a:dk1>
      <a:lt1>
        <a:srgbClr val="FFFFFF"/>
      </a:lt1>
      <a:dk2>
        <a:srgbClr val="156048"/>
      </a:dk2>
      <a:lt2>
        <a:srgbClr val="DAC2A0"/>
      </a:lt2>
      <a:accent1>
        <a:srgbClr val="156048"/>
      </a:accent1>
      <a:accent2>
        <a:srgbClr val="DC641E"/>
      </a:accent2>
      <a:accent3>
        <a:srgbClr val="FCB216"/>
      </a:accent3>
      <a:accent4>
        <a:srgbClr val="A077AF"/>
      </a:accent4>
      <a:accent5>
        <a:srgbClr val="4596B9"/>
      </a:accent5>
      <a:accent6>
        <a:srgbClr val="DAC2A0"/>
      </a:accent6>
      <a:hlink>
        <a:srgbClr val="4596B9"/>
      </a:hlink>
      <a:folHlink>
        <a:srgbClr val="A077A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9_Custom Design">
  <a:themeElements>
    <a:clrScheme name="Antero Midstream">
      <a:dk1>
        <a:srgbClr val="595959"/>
      </a:dk1>
      <a:lt1>
        <a:srgbClr val="FFFFFF"/>
      </a:lt1>
      <a:dk2>
        <a:srgbClr val="1F497D"/>
      </a:dk2>
      <a:lt2>
        <a:srgbClr val="7FA8C9"/>
      </a:lt2>
      <a:accent1>
        <a:srgbClr val="B2CBDF"/>
      </a:accent1>
      <a:accent2>
        <a:srgbClr val="BFBFBF"/>
      </a:accent2>
      <a:accent3>
        <a:srgbClr val="92D050"/>
      </a:accent3>
      <a:accent4>
        <a:srgbClr val="FFC000"/>
      </a:accent4>
      <a:accent5>
        <a:srgbClr val="8064A2"/>
      </a:accent5>
      <a:accent6>
        <a:srgbClr val="C0504D"/>
      </a:accent6>
      <a:hlink>
        <a:srgbClr val="8064A2"/>
      </a:hlink>
      <a:folHlink>
        <a:srgbClr val="C0504D"/>
      </a:folHlink>
    </a:clrScheme>
    <a:fontScheme name="AM Font">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_Custom Design">
  <a:themeElements>
    <a:clrScheme name="Antero Midstream">
      <a:dk1>
        <a:srgbClr val="595959"/>
      </a:dk1>
      <a:lt1>
        <a:srgbClr val="FFFFFF"/>
      </a:lt1>
      <a:dk2>
        <a:srgbClr val="1F497D"/>
      </a:dk2>
      <a:lt2>
        <a:srgbClr val="7FA8C9"/>
      </a:lt2>
      <a:accent1>
        <a:srgbClr val="B2CBDF"/>
      </a:accent1>
      <a:accent2>
        <a:srgbClr val="BFBFBF"/>
      </a:accent2>
      <a:accent3>
        <a:srgbClr val="92D050"/>
      </a:accent3>
      <a:accent4>
        <a:srgbClr val="FFC000"/>
      </a:accent4>
      <a:accent5>
        <a:srgbClr val="8064A2"/>
      </a:accent5>
      <a:accent6>
        <a:srgbClr val="C0504D"/>
      </a:accent6>
      <a:hlink>
        <a:srgbClr val="8064A2"/>
      </a:hlink>
      <a:folHlink>
        <a:srgbClr val="C0504D"/>
      </a:folHlink>
    </a:clrScheme>
    <a:fontScheme name="AM Font">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Antero 1">
  <a:themeElements>
    <a:clrScheme name="Antero New">
      <a:dk1>
        <a:srgbClr val="5F6062"/>
      </a:dk1>
      <a:lt1>
        <a:srgbClr val="FFFFFF"/>
      </a:lt1>
      <a:dk2>
        <a:srgbClr val="156048"/>
      </a:dk2>
      <a:lt2>
        <a:srgbClr val="DAC2A0"/>
      </a:lt2>
      <a:accent1>
        <a:srgbClr val="156048"/>
      </a:accent1>
      <a:accent2>
        <a:srgbClr val="DC641E"/>
      </a:accent2>
      <a:accent3>
        <a:srgbClr val="FCB216"/>
      </a:accent3>
      <a:accent4>
        <a:srgbClr val="A077AF"/>
      </a:accent4>
      <a:accent5>
        <a:srgbClr val="4596B9"/>
      </a:accent5>
      <a:accent6>
        <a:srgbClr val="DAC2A0"/>
      </a:accent6>
      <a:hlink>
        <a:srgbClr val="4596B9"/>
      </a:hlink>
      <a:folHlink>
        <a:srgbClr val="A077A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ntero New">
    <a:dk1>
      <a:srgbClr val="5F6062"/>
    </a:dk1>
    <a:lt1>
      <a:srgbClr val="FFFFFF"/>
    </a:lt1>
    <a:dk2>
      <a:srgbClr val="156048"/>
    </a:dk2>
    <a:lt2>
      <a:srgbClr val="DAC2A0"/>
    </a:lt2>
    <a:accent1>
      <a:srgbClr val="156048"/>
    </a:accent1>
    <a:accent2>
      <a:srgbClr val="DC641E"/>
    </a:accent2>
    <a:accent3>
      <a:srgbClr val="FCB216"/>
    </a:accent3>
    <a:accent4>
      <a:srgbClr val="A077AF"/>
    </a:accent4>
    <a:accent5>
      <a:srgbClr val="4596B9"/>
    </a:accent5>
    <a:accent6>
      <a:srgbClr val="DAC2A0"/>
    </a:accent6>
    <a:hlink>
      <a:srgbClr val="4596B9"/>
    </a:hlink>
    <a:folHlink>
      <a:srgbClr val="A077A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53594</TotalTime>
  <Words>2449</Words>
  <Application>Microsoft Office PowerPoint</Application>
  <PresentationFormat>On-screen Show (4:3)</PresentationFormat>
  <Paragraphs>311</Paragraphs>
  <Slides>14</Slides>
  <Notes>11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14</vt:i4>
      </vt:variant>
    </vt:vector>
  </HeadingPairs>
  <TitlesOfParts>
    <vt:vector size="28" baseType="lpstr">
      <vt:lpstr>Arial</vt:lpstr>
      <vt:lpstr>Arial Narrow</vt:lpstr>
      <vt:lpstr>Calibri</vt:lpstr>
      <vt:lpstr>Cambria</vt:lpstr>
      <vt:lpstr>Tahoma</vt:lpstr>
      <vt:lpstr>Wingdings</vt:lpstr>
      <vt:lpstr>Antero 1</vt:lpstr>
      <vt:lpstr>2_Antero 1</vt:lpstr>
      <vt:lpstr>9_Antero 1</vt:lpstr>
      <vt:lpstr>4_Antero 1</vt:lpstr>
      <vt:lpstr>14_Antero 1</vt:lpstr>
      <vt:lpstr>29_Custom Design</vt:lpstr>
      <vt:lpstr>26_Custom Design</vt:lpstr>
      <vt:lpstr>10_Antero 1</vt:lpstr>
      <vt:lpstr>Jon McEvers VP Completions American Association of Drilling Engineers Forum  </vt:lpstr>
      <vt:lpstr>Legal Disclaimer </vt:lpstr>
      <vt:lpstr>Antero Family Today</vt:lpstr>
      <vt:lpstr>Antero Resources Snapshot</vt:lpstr>
      <vt:lpstr>Antero Midstream Corporation at a Glance</vt:lpstr>
      <vt:lpstr>Antero Strategy Evolution</vt:lpstr>
      <vt:lpstr>Peer Leading Premium Core Drilling Inventory</vt:lpstr>
      <vt:lpstr>Diversity of Product &amp; Destination</vt:lpstr>
      <vt:lpstr>Drilling and Completions Progress</vt:lpstr>
      <vt:lpstr>Drilling Efficiency Gains Continued in 2021</vt:lpstr>
      <vt:lpstr>Replaced 50% of AR Top 20 Marcellus Records YTD </vt:lpstr>
      <vt:lpstr>Every Utica Lateral YTD Surpassed 2018 Record Footage</vt:lpstr>
      <vt:lpstr>ESG Momentum Continues   </vt:lpstr>
      <vt:lpstr>Social Responsibility and Safety</vt:lpstr>
    </vt:vector>
  </TitlesOfParts>
  <Company>Symanetc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&amp;  Engineering Update For AR Board</dc:title>
  <dc:creator>Patrick Ash</dc:creator>
  <cp:lastModifiedBy>Jon McEvers</cp:lastModifiedBy>
  <cp:revision>5203</cp:revision>
  <cp:lastPrinted>2022-02-08T12:21:51Z</cp:lastPrinted>
  <dcterms:created xsi:type="dcterms:W3CDTF">2018-09-14T21:04:56Z</dcterms:created>
  <dcterms:modified xsi:type="dcterms:W3CDTF">2022-02-08T12:22:13Z</dcterms:modified>
</cp:coreProperties>
</file>