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8"/>
  </p:notesMasterIdLst>
  <p:sldIdLst>
    <p:sldId id="259" r:id="rId5"/>
    <p:sldId id="677" r:id="rId6"/>
    <p:sldId id="673" r:id="rId7"/>
    <p:sldId id="672" r:id="rId8"/>
    <p:sldId id="262" r:id="rId9"/>
    <p:sldId id="265" r:id="rId10"/>
    <p:sldId id="299" r:id="rId11"/>
    <p:sldId id="295" r:id="rId12"/>
    <p:sldId id="298" r:id="rId13"/>
    <p:sldId id="270" r:id="rId14"/>
    <p:sldId id="264" r:id="rId15"/>
    <p:sldId id="296" r:id="rId16"/>
    <p:sldId id="678" r:id="rId17"/>
    <p:sldId id="267" r:id="rId18"/>
    <p:sldId id="301" r:id="rId19"/>
    <p:sldId id="300" r:id="rId20"/>
    <p:sldId id="302" r:id="rId21"/>
    <p:sldId id="271" r:id="rId22"/>
    <p:sldId id="275" r:id="rId23"/>
    <p:sldId id="277" r:id="rId24"/>
    <p:sldId id="283" r:id="rId25"/>
    <p:sldId id="676" r:id="rId26"/>
    <p:sldId id="675" r:id="rId27"/>
    <p:sldId id="284" r:id="rId28"/>
    <p:sldId id="280" r:id="rId29"/>
    <p:sldId id="278" r:id="rId30"/>
    <p:sldId id="304" r:id="rId31"/>
    <p:sldId id="293" r:id="rId32"/>
    <p:sldId id="305" r:id="rId33"/>
    <p:sldId id="285" r:id="rId34"/>
    <p:sldId id="286" r:id="rId35"/>
    <p:sldId id="303" r:id="rId36"/>
    <p:sldId id="297"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0E902C-8502-404D-85A4-8E149CF10D71}">
          <p14:sldIdLst>
            <p14:sldId id="259"/>
            <p14:sldId id="677"/>
            <p14:sldId id="673"/>
            <p14:sldId id="672"/>
            <p14:sldId id="262"/>
            <p14:sldId id="265"/>
            <p14:sldId id="299"/>
            <p14:sldId id="295"/>
            <p14:sldId id="298"/>
            <p14:sldId id="270"/>
            <p14:sldId id="264"/>
            <p14:sldId id="296"/>
            <p14:sldId id="678"/>
            <p14:sldId id="267"/>
            <p14:sldId id="301"/>
            <p14:sldId id="300"/>
            <p14:sldId id="302"/>
            <p14:sldId id="271"/>
            <p14:sldId id="275"/>
            <p14:sldId id="277"/>
            <p14:sldId id="283"/>
            <p14:sldId id="676"/>
            <p14:sldId id="675"/>
            <p14:sldId id="284"/>
            <p14:sldId id="280"/>
            <p14:sldId id="278"/>
            <p14:sldId id="304"/>
            <p14:sldId id="293"/>
            <p14:sldId id="305"/>
            <p14:sldId id="285"/>
            <p14:sldId id="286"/>
            <p14:sldId id="303"/>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F7F9FB"/>
    <a:srgbClr val="EEF3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87060" autoAdjust="0"/>
  </p:normalViewPr>
  <p:slideViewPr>
    <p:cSldViewPr>
      <p:cViewPr varScale="1">
        <p:scale>
          <a:sx n="75" d="100"/>
          <a:sy n="75" d="100"/>
        </p:scale>
        <p:origin x="1469"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0" d="100"/>
          <a:sy n="80" d="100"/>
        </p:scale>
        <p:origin x="204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kowcheck\Desktop\clients\Energy%20Industry%20Group\BASIS%20DIFFERENTIAL%20OIL%20AND%20GAS%20PRESENTATION%20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Henry Hub</c:v>
                </c:pt>
              </c:strCache>
            </c:strRef>
          </c:tx>
          <c:spPr>
            <a:ln w="28575" cap="rnd">
              <a:solidFill>
                <a:schemeClr val="accent1"/>
              </a:solidFill>
              <a:round/>
            </a:ln>
            <a:effectLst/>
          </c:spPr>
          <c:marker>
            <c:symbol val="none"/>
          </c:marker>
          <c:cat>
            <c:numRef>
              <c:f>Sheet1!$B$2:$H$2</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General</c:formatCode>
                <c:ptCount val="7"/>
                <c:pt idx="0">
                  <c:v>2.6680000000000001</c:v>
                </c:pt>
                <c:pt idx="1">
                  <c:v>2.4590000000000001</c:v>
                </c:pt>
                <c:pt idx="2">
                  <c:v>3.1070000000000002</c:v>
                </c:pt>
                <c:pt idx="3">
                  <c:v>3.09</c:v>
                </c:pt>
                <c:pt idx="4">
                  <c:v>2.629</c:v>
                </c:pt>
                <c:pt idx="5">
                  <c:v>2.0779999999999998</c:v>
                </c:pt>
                <c:pt idx="6">
                  <c:v>3.7040000000000002</c:v>
                </c:pt>
              </c:numCache>
            </c:numRef>
          </c:val>
          <c:smooth val="0"/>
          <c:extLst>
            <c:ext xmlns:c16="http://schemas.microsoft.com/office/drawing/2014/chart" uri="{C3380CC4-5D6E-409C-BE32-E72D297353CC}">
              <c16:uniqueId val="{00000000-1DC1-483D-B88C-8ACF2DF1006E}"/>
            </c:ext>
          </c:extLst>
        </c:ser>
        <c:ser>
          <c:idx val="1"/>
          <c:order val="1"/>
          <c:tx>
            <c:strRef>
              <c:f>Sheet1!$A$4</c:f>
              <c:strCache>
                <c:ptCount val="1"/>
                <c:pt idx="0">
                  <c:v>Eastern Gas, South</c:v>
                </c:pt>
              </c:strCache>
            </c:strRef>
          </c:tx>
          <c:spPr>
            <a:ln w="28575" cap="rnd">
              <a:solidFill>
                <a:schemeClr val="accent2"/>
              </a:solidFill>
              <a:round/>
            </a:ln>
            <a:effectLst/>
          </c:spPr>
          <c:marker>
            <c:symbol val="none"/>
          </c:marker>
          <c:cat>
            <c:numRef>
              <c:f>Sheet1!$B$2:$H$2</c:f>
              <c:numCache>
                <c:formatCode>General</c:formatCode>
                <c:ptCount val="7"/>
                <c:pt idx="0">
                  <c:v>2015</c:v>
                </c:pt>
                <c:pt idx="1">
                  <c:v>2016</c:v>
                </c:pt>
                <c:pt idx="2">
                  <c:v>2017</c:v>
                </c:pt>
                <c:pt idx="3">
                  <c:v>2018</c:v>
                </c:pt>
                <c:pt idx="4">
                  <c:v>2019</c:v>
                </c:pt>
                <c:pt idx="5">
                  <c:v>2020</c:v>
                </c:pt>
                <c:pt idx="6">
                  <c:v>2021</c:v>
                </c:pt>
              </c:numCache>
            </c:numRef>
          </c:cat>
          <c:val>
            <c:numRef>
              <c:f>Sheet1!$B$4:$H$4</c:f>
              <c:numCache>
                <c:formatCode>General</c:formatCode>
                <c:ptCount val="7"/>
                <c:pt idx="0">
                  <c:v>1.44</c:v>
                </c:pt>
                <c:pt idx="1">
                  <c:v>1.37</c:v>
                </c:pt>
                <c:pt idx="2">
                  <c:v>2.2320000000000002</c:v>
                </c:pt>
                <c:pt idx="3">
                  <c:v>2.5680000000000001</c:v>
                </c:pt>
                <c:pt idx="4">
                  <c:v>2.1419999999999999</c:v>
                </c:pt>
                <c:pt idx="5">
                  <c:v>1.369</c:v>
                </c:pt>
                <c:pt idx="6">
                  <c:v>2.9039999999999999</c:v>
                </c:pt>
              </c:numCache>
            </c:numRef>
          </c:val>
          <c:smooth val="0"/>
          <c:extLst>
            <c:ext xmlns:c16="http://schemas.microsoft.com/office/drawing/2014/chart" uri="{C3380CC4-5D6E-409C-BE32-E72D297353CC}">
              <c16:uniqueId val="{00000001-1DC1-483D-B88C-8ACF2DF1006E}"/>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smooth val="0"/>
        <c:axId val="868214623"/>
        <c:axId val="858885407"/>
      </c:lineChart>
      <c:catAx>
        <c:axId val="86821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8885407"/>
        <c:crosses val="autoZero"/>
        <c:auto val="1"/>
        <c:lblAlgn val="ctr"/>
        <c:lblOffset val="100"/>
        <c:noMultiLvlLbl val="0"/>
      </c:catAx>
      <c:valAx>
        <c:axId val="8588854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PER MCF</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821462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A712A-70C1-4558-85A6-A9169C2D222E}"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07860097-584A-49A3-88A6-733C046211B3}">
      <dgm:prSet/>
      <dgm:spPr/>
      <dgm:t>
        <a:bodyPr/>
        <a:lstStyle/>
        <a:p>
          <a:pPr>
            <a:lnSpc>
              <a:spcPct val="100000"/>
            </a:lnSpc>
            <a:defRPr cap="all"/>
          </a:pPr>
          <a:r>
            <a:rPr lang="en-US" dirty="0"/>
            <a:t>Key Trends</a:t>
          </a:r>
        </a:p>
      </dgm:t>
    </dgm:pt>
    <dgm:pt modelId="{2D1CAB8F-54DF-4A0F-9394-4B3FADAF1C6C}" type="parTrans" cxnId="{8A54A30D-6BD3-4467-8908-20BBFEE9C7BE}">
      <dgm:prSet/>
      <dgm:spPr/>
      <dgm:t>
        <a:bodyPr/>
        <a:lstStyle/>
        <a:p>
          <a:endParaRPr lang="en-US"/>
        </a:p>
      </dgm:t>
    </dgm:pt>
    <dgm:pt modelId="{97F01F96-F5BC-41D4-B47B-ABD6F8508A63}" type="sibTrans" cxnId="{8A54A30D-6BD3-4467-8908-20BBFEE9C7BE}">
      <dgm:prSet/>
      <dgm:spPr/>
      <dgm:t>
        <a:bodyPr/>
        <a:lstStyle/>
        <a:p>
          <a:endParaRPr lang="en-US"/>
        </a:p>
      </dgm:t>
    </dgm:pt>
    <dgm:pt modelId="{32809FC3-3247-4DFE-93E1-0CFAC88A1430}">
      <dgm:prSet/>
      <dgm:spPr/>
      <dgm:t>
        <a:bodyPr/>
        <a:lstStyle/>
        <a:p>
          <a:pPr>
            <a:lnSpc>
              <a:spcPct val="100000"/>
            </a:lnSpc>
            <a:defRPr cap="all"/>
          </a:pPr>
          <a:r>
            <a:rPr lang="en-US"/>
            <a:t>Production and Pricing Outlook</a:t>
          </a:r>
        </a:p>
      </dgm:t>
    </dgm:pt>
    <dgm:pt modelId="{93913F8C-CC04-438D-A4F1-CDA82396F6C0}" type="parTrans" cxnId="{D21E8780-BDB2-4BE7-ACED-2FE7BD38B534}">
      <dgm:prSet/>
      <dgm:spPr/>
      <dgm:t>
        <a:bodyPr/>
        <a:lstStyle/>
        <a:p>
          <a:endParaRPr lang="en-US"/>
        </a:p>
      </dgm:t>
    </dgm:pt>
    <dgm:pt modelId="{5721E898-F4FA-44D8-94DA-8E6A55462B1F}" type="sibTrans" cxnId="{D21E8780-BDB2-4BE7-ACED-2FE7BD38B534}">
      <dgm:prSet/>
      <dgm:spPr/>
      <dgm:t>
        <a:bodyPr/>
        <a:lstStyle/>
        <a:p>
          <a:endParaRPr lang="en-US"/>
        </a:p>
      </dgm:t>
    </dgm:pt>
    <dgm:pt modelId="{B4213931-84BA-482A-AB12-B9AC8600F51C}">
      <dgm:prSet/>
      <dgm:spPr/>
      <dgm:t>
        <a:bodyPr/>
        <a:lstStyle/>
        <a:p>
          <a:pPr>
            <a:lnSpc>
              <a:spcPct val="100000"/>
            </a:lnSpc>
            <a:defRPr cap="all"/>
          </a:pPr>
          <a:r>
            <a:rPr lang="en-US"/>
            <a:t>Drilling Activity</a:t>
          </a:r>
        </a:p>
      </dgm:t>
    </dgm:pt>
    <dgm:pt modelId="{FA94CD9D-4CE1-470A-B325-0938B2A08D68}" type="parTrans" cxnId="{DF28E94A-6EDA-436A-A0A2-F5D7BDF03B26}">
      <dgm:prSet/>
      <dgm:spPr/>
      <dgm:t>
        <a:bodyPr/>
        <a:lstStyle/>
        <a:p>
          <a:endParaRPr lang="en-US"/>
        </a:p>
      </dgm:t>
    </dgm:pt>
    <dgm:pt modelId="{DD0CE0BF-C47E-4B56-BAE0-9F949D79FB0C}" type="sibTrans" cxnId="{DF28E94A-6EDA-436A-A0A2-F5D7BDF03B26}">
      <dgm:prSet/>
      <dgm:spPr/>
      <dgm:t>
        <a:bodyPr/>
        <a:lstStyle/>
        <a:p>
          <a:endParaRPr lang="en-US"/>
        </a:p>
      </dgm:t>
    </dgm:pt>
    <dgm:pt modelId="{38876316-ECEE-4DC1-A8D2-2F764A3913AA}" type="pres">
      <dgm:prSet presAssocID="{9B4A712A-70C1-4558-85A6-A9169C2D222E}" presName="root" presStyleCnt="0">
        <dgm:presLayoutVars>
          <dgm:dir/>
          <dgm:resizeHandles val="exact"/>
        </dgm:presLayoutVars>
      </dgm:prSet>
      <dgm:spPr/>
    </dgm:pt>
    <dgm:pt modelId="{44C8266B-9030-4FEE-93B8-381A22B0DE32}" type="pres">
      <dgm:prSet presAssocID="{07860097-584A-49A3-88A6-733C046211B3}" presName="compNode" presStyleCnt="0"/>
      <dgm:spPr/>
    </dgm:pt>
    <dgm:pt modelId="{0C2F22D1-0534-459C-B118-650387DD76A1}" type="pres">
      <dgm:prSet presAssocID="{07860097-584A-49A3-88A6-733C046211B3}" presName="iconBgRect" presStyleLbl="bgShp" presStyleIdx="0" presStyleCnt="3"/>
      <dgm:spPr/>
    </dgm:pt>
    <dgm:pt modelId="{FE803525-1069-48A1-9088-35D57075D87B}" type="pres">
      <dgm:prSet presAssocID="{07860097-584A-49A3-88A6-733C046211B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4CDF4081-ABFB-4E7B-9B9B-02202C9E9912}" type="pres">
      <dgm:prSet presAssocID="{07860097-584A-49A3-88A6-733C046211B3}" presName="spaceRect" presStyleCnt="0"/>
      <dgm:spPr/>
    </dgm:pt>
    <dgm:pt modelId="{0A8674C8-B7E2-48FF-A22F-FE1375B6D642}" type="pres">
      <dgm:prSet presAssocID="{07860097-584A-49A3-88A6-733C046211B3}" presName="textRect" presStyleLbl="revTx" presStyleIdx="0" presStyleCnt="3">
        <dgm:presLayoutVars>
          <dgm:chMax val="1"/>
          <dgm:chPref val="1"/>
        </dgm:presLayoutVars>
      </dgm:prSet>
      <dgm:spPr/>
    </dgm:pt>
    <dgm:pt modelId="{E6D0C287-D5DB-46FC-8E5C-7743836E4964}" type="pres">
      <dgm:prSet presAssocID="{97F01F96-F5BC-41D4-B47B-ABD6F8508A63}" presName="sibTrans" presStyleCnt="0"/>
      <dgm:spPr/>
    </dgm:pt>
    <dgm:pt modelId="{53F0FC06-5319-41A0-BD01-24B8F89F6C51}" type="pres">
      <dgm:prSet presAssocID="{32809FC3-3247-4DFE-93E1-0CFAC88A1430}" presName="compNode" presStyleCnt="0"/>
      <dgm:spPr/>
    </dgm:pt>
    <dgm:pt modelId="{A0C5B006-76F4-4D57-A9DF-E1C1DE1938D7}" type="pres">
      <dgm:prSet presAssocID="{32809FC3-3247-4DFE-93E1-0CFAC88A1430}" presName="iconBgRect" presStyleLbl="bgShp" presStyleIdx="1" presStyleCnt="3"/>
      <dgm:spPr/>
    </dgm:pt>
    <dgm:pt modelId="{F856DB4C-77E9-4FCE-AC56-9F20C5689DE2}" type="pres">
      <dgm:prSet presAssocID="{32809FC3-3247-4DFE-93E1-0CFAC88A14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1907DE6-01AD-4B5C-BBEB-DD6E788F6D65}" type="pres">
      <dgm:prSet presAssocID="{32809FC3-3247-4DFE-93E1-0CFAC88A1430}" presName="spaceRect" presStyleCnt="0"/>
      <dgm:spPr/>
    </dgm:pt>
    <dgm:pt modelId="{B948AC1F-4D65-4F3E-9CB4-0ABC39361B1D}" type="pres">
      <dgm:prSet presAssocID="{32809FC3-3247-4DFE-93E1-0CFAC88A1430}" presName="textRect" presStyleLbl="revTx" presStyleIdx="1" presStyleCnt="3">
        <dgm:presLayoutVars>
          <dgm:chMax val="1"/>
          <dgm:chPref val="1"/>
        </dgm:presLayoutVars>
      </dgm:prSet>
      <dgm:spPr/>
    </dgm:pt>
    <dgm:pt modelId="{C11192AF-EA18-44C7-9E7A-001501EBE309}" type="pres">
      <dgm:prSet presAssocID="{5721E898-F4FA-44D8-94DA-8E6A55462B1F}" presName="sibTrans" presStyleCnt="0"/>
      <dgm:spPr/>
    </dgm:pt>
    <dgm:pt modelId="{57E679E7-A17C-465A-A124-709C3510EF31}" type="pres">
      <dgm:prSet presAssocID="{B4213931-84BA-482A-AB12-B9AC8600F51C}" presName="compNode" presStyleCnt="0"/>
      <dgm:spPr/>
    </dgm:pt>
    <dgm:pt modelId="{3D53229C-090B-4C4C-BD9B-447C06AC62ED}" type="pres">
      <dgm:prSet presAssocID="{B4213931-84BA-482A-AB12-B9AC8600F51C}" presName="iconBgRect" presStyleLbl="bgShp" presStyleIdx="2" presStyleCnt="3"/>
      <dgm:spPr/>
    </dgm:pt>
    <dgm:pt modelId="{55D20340-9879-4DF3-A204-AACEBABD08E4}" type="pres">
      <dgm:prSet presAssocID="{B4213931-84BA-482A-AB12-B9AC8600F5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ning Tools"/>
        </a:ext>
      </dgm:extLst>
    </dgm:pt>
    <dgm:pt modelId="{76774532-2E56-4B69-AD6F-3FFD32665830}" type="pres">
      <dgm:prSet presAssocID="{B4213931-84BA-482A-AB12-B9AC8600F51C}" presName="spaceRect" presStyleCnt="0"/>
      <dgm:spPr/>
    </dgm:pt>
    <dgm:pt modelId="{32D2E997-E7BD-472E-87C3-B6AE853FC8D2}" type="pres">
      <dgm:prSet presAssocID="{B4213931-84BA-482A-AB12-B9AC8600F51C}" presName="textRect" presStyleLbl="revTx" presStyleIdx="2" presStyleCnt="3">
        <dgm:presLayoutVars>
          <dgm:chMax val="1"/>
          <dgm:chPref val="1"/>
        </dgm:presLayoutVars>
      </dgm:prSet>
      <dgm:spPr/>
    </dgm:pt>
  </dgm:ptLst>
  <dgm:cxnLst>
    <dgm:cxn modelId="{8A54A30D-6BD3-4467-8908-20BBFEE9C7BE}" srcId="{9B4A712A-70C1-4558-85A6-A9169C2D222E}" destId="{07860097-584A-49A3-88A6-733C046211B3}" srcOrd="0" destOrd="0" parTransId="{2D1CAB8F-54DF-4A0F-9394-4B3FADAF1C6C}" sibTransId="{97F01F96-F5BC-41D4-B47B-ABD6F8508A63}"/>
    <dgm:cxn modelId="{DF28E94A-6EDA-436A-A0A2-F5D7BDF03B26}" srcId="{9B4A712A-70C1-4558-85A6-A9169C2D222E}" destId="{B4213931-84BA-482A-AB12-B9AC8600F51C}" srcOrd="2" destOrd="0" parTransId="{FA94CD9D-4CE1-470A-B325-0938B2A08D68}" sibTransId="{DD0CE0BF-C47E-4B56-BAE0-9F949D79FB0C}"/>
    <dgm:cxn modelId="{D21E8780-BDB2-4BE7-ACED-2FE7BD38B534}" srcId="{9B4A712A-70C1-4558-85A6-A9169C2D222E}" destId="{32809FC3-3247-4DFE-93E1-0CFAC88A1430}" srcOrd="1" destOrd="0" parTransId="{93913F8C-CC04-438D-A4F1-CDA82396F6C0}" sibTransId="{5721E898-F4FA-44D8-94DA-8E6A55462B1F}"/>
    <dgm:cxn modelId="{A708329C-9CD1-4D22-B055-B481FDADA21F}" type="presOf" srcId="{B4213931-84BA-482A-AB12-B9AC8600F51C}" destId="{32D2E997-E7BD-472E-87C3-B6AE853FC8D2}" srcOrd="0" destOrd="0" presId="urn:microsoft.com/office/officeart/2018/5/layout/IconCircleLabelList"/>
    <dgm:cxn modelId="{888EC1C6-15CC-43F6-8B78-63A2C57F1DDA}" type="presOf" srcId="{32809FC3-3247-4DFE-93E1-0CFAC88A1430}" destId="{B948AC1F-4D65-4F3E-9CB4-0ABC39361B1D}" srcOrd="0" destOrd="0" presId="urn:microsoft.com/office/officeart/2018/5/layout/IconCircleLabelList"/>
    <dgm:cxn modelId="{D1B2C8F3-2658-4B46-BCBE-3104E581CFF4}" type="presOf" srcId="{07860097-584A-49A3-88A6-733C046211B3}" destId="{0A8674C8-B7E2-48FF-A22F-FE1375B6D642}" srcOrd="0" destOrd="0" presId="urn:microsoft.com/office/officeart/2018/5/layout/IconCircleLabelList"/>
    <dgm:cxn modelId="{815CB5FB-BBDA-4B97-BB92-6A0405E2B4A5}" type="presOf" srcId="{9B4A712A-70C1-4558-85A6-A9169C2D222E}" destId="{38876316-ECEE-4DC1-A8D2-2F764A3913AA}" srcOrd="0" destOrd="0" presId="urn:microsoft.com/office/officeart/2018/5/layout/IconCircleLabelList"/>
    <dgm:cxn modelId="{4C721FBE-43C9-4372-AEBE-4379E823F6A7}" type="presParOf" srcId="{38876316-ECEE-4DC1-A8D2-2F764A3913AA}" destId="{44C8266B-9030-4FEE-93B8-381A22B0DE32}" srcOrd="0" destOrd="0" presId="urn:microsoft.com/office/officeart/2018/5/layout/IconCircleLabelList"/>
    <dgm:cxn modelId="{BA278A40-8D76-42F2-A234-99742C1D8872}" type="presParOf" srcId="{44C8266B-9030-4FEE-93B8-381A22B0DE32}" destId="{0C2F22D1-0534-459C-B118-650387DD76A1}" srcOrd="0" destOrd="0" presId="urn:microsoft.com/office/officeart/2018/5/layout/IconCircleLabelList"/>
    <dgm:cxn modelId="{4198FD73-519A-4DBE-B556-00E511CD4419}" type="presParOf" srcId="{44C8266B-9030-4FEE-93B8-381A22B0DE32}" destId="{FE803525-1069-48A1-9088-35D57075D87B}" srcOrd="1" destOrd="0" presId="urn:microsoft.com/office/officeart/2018/5/layout/IconCircleLabelList"/>
    <dgm:cxn modelId="{A0E01756-D031-48BD-85BC-0A7EB738F5C6}" type="presParOf" srcId="{44C8266B-9030-4FEE-93B8-381A22B0DE32}" destId="{4CDF4081-ABFB-4E7B-9B9B-02202C9E9912}" srcOrd="2" destOrd="0" presId="urn:microsoft.com/office/officeart/2018/5/layout/IconCircleLabelList"/>
    <dgm:cxn modelId="{A0F3DE38-F0F2-4B55-97F5-096779749627}" type="presParOf" srcId="{44C8266B-9030-4FEE-93B8-381A22B0DE32}" destId="{0A8674C8-B7E2-48FF-A22F-FE1375B6D642}" srcOrd="3" destOrd="0" presId="urn:microsoft.com/office/officeart/2018/5/layout/IconCircleLabelList"/>
    <dgm:cxn modelId="{3D8CCC25-25B5-4F46-B58B-1DCB64211B8A}" type="presParOf" srcId="{38876316-ECEE-4DC1-A8D2-2F764A3913AA}" destId="{E6D0C287-D5DB-46FC-8E5C-7743836E4964}" srcOrd="1" destOrd="0" presId="urn:microsoft.com/office/officeart/2018/5/layout/IconCircleLabelList"/>
    <dgm:cxn modelId="{D58BE393-8AB2-4513-B59E-85CBC19DC7D4}" type="presParOf" srcId="{38876316-ECEE-4DC1-A8D2-2F764A3913AA}" destId="{53F0FC06-5319-41A0-BD01-24B8F89F6C51}" srcOrd="2" destOrd="0" presId="urn:microsoft.com/office/officeart/2018/5/layout/IconCircleLabelList"/>
    <dgm:cxn modelId="{D56AE9F6-09BF-4666-90DE-8AD4FD3FC985}" type="presParOf" srcId="{53F0FC06-5319-41A0-BD01-24B8F89F6C51}" destId="{A0C5B006-76F4-4D57-A9DF-E1C1DE1938D7}" srcOrd="0" destOrd="0" presId="urn:microsoft.com/office/officeart/2018/5/layout/IconCircleLabelList"/>
    <dgm:cxn modelId="{97A53575-50CE-4B5F-A1A5-400CEF60CAFE}" type="presParOf" srcId="{53F0FC06-5319-41A0-BD01-24B8F89F6C51}" destId="{F856DB4C-77E9-4FCE-AC56-9F20C5689DE2}" srcOrd="1" destOrd="0" presId="urn:microsoft.com/office/officeart/2018/5/layout/IconCircleLabelList"/>
    <dgm:cxn modelId="{81E20F24-BB82-4DE4-A8F0-2DDF30F4403C}" type="presParOf" srcId="{53F0FC06-5319-41A0-BD01-24B8F89F6C51}" destId="{31907DE6-01AD-4B5C-BBEB-DD6E788F6D65}" srcOrd="2" destOrd="0" presId="urn:microsoft.com/office/officeart/2018/5/layout/IconCircleLabelList"/>
    <dgm:cxn modelId="{E78DB303-0693-4200-ACCE-DF4DD7444B17}" type="presParOf" srcId="{53F0FC06-5319-41A0-BD01-24B8F89F6C51}" destId="{B948AC1F-4D65-4F3E-9CB4-0ABC39361B1D}" srcOrd="3" destOrd="0" presId="urn:microsoft.com/office/officeart/2018/5/layout/IconCircleLabelList"/>
    <dgm:cxn modelId="{FDF26CD5-69B2-4CBA-B55D-7F4C56EA9DDF}" type="presParOf" srcId="{38876316-ECEE-4DC1-A8D2-2F764A3913AA}" destId="{C11192AF-EA18-44C7-9E7A-001501EBE309}" srcOrd="3" destOrd="0" presId="urn:microsoft.com/office/officeart/2018/5/layout/IconCircleLabelList"/>
    <dgm:cxn modelId="{3DECCDD1-2121-45B5-B5F1-97D7B2DCC0F1}" type="presParOf" srcId="{38876316-ECEE-4DC1-A8D2-2F764A3913AA}" destId="{57E679E7-A17C-465A-A124-709C3510EF31}" srcOrd="4" destOrd="0" presId="urn:microsoft.com/office/officeart/2018/5/layout/IconCircleLabelList"/>
    <dgm:cxn modelId="{D8745517-1B49-4D8A-9F26-35E6D6D0389F}" type="presParOf" srcId="{57E679E7-A17C-465A-A124-709C3510EF31}" destId="{3D53229C-090B-4C4C-BD9B-447C06AC62ED}" srcOrd="0" destOrd="0" presId="urn:microsoft.com/office/officeart/2018/5/layout/IconCircleLabelList"/>
    <dgm:cxn modelId="{6A1E787E-62FE-4A7B-869C-1AA83BEC56A5}" type="presParOf" srcId="{57E679E7-A17C-465A-A124-709C3510EF31}" destId="{55D20340-9879-4DF3-A204-AACEBABD08E4}" srcOrd="1" destOrd="0" presId="urn:microsoft.com/office/officeart/2018/5/layout/IconCircleLabelList"/>
    <dgm:cxn modelId="{A03AD376-CC6A-4756-83B3-39B068C36332}" type="presParOf" srcId="{57E679E7-A17C-465A-A124-709C3510EF31}" destId="{76774532-2E56-4B69-AD6F-3FFD32665830}" srcOrd="2" destOrd="0" presId="urn:microsoft.com/office/officeart/2018/5/layout/IconCircleLabelList"/>
    <dgm:cxn modelId="{04675681-1EE1-4887-A703-507E47233868}" type="presParOf" srcId="{57E679E7-A17C-465A-A124-709C3510EF31}" destId="{32D2E997-E7BD-472E-87C3-B6AE853FC8D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8EB3C1-C38B-439D-B23C-E69BCA4BC20C}"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8B316D94-30E0-4D24-A668-4B0103B2BDB1}">
      <dgm:prSet/>
      <dgm:spPr/>
      <dgm:t>
        <a:bodyPr/>
        <a:lstStyle/>
        <a:p>
          <a:r>
            <a:rPr lang="en-US"/>
            <a:t>COVID-19 and Uncertainty</a:t>
          </a:r>
        </a:p>
      </dgm:t>
    </dgm:pt>
    <dgm:pt modelId="{1D247CB1-87B0-49BE-8688-9AEC8B92FD96}" type="parTrans" cxnId="{0283DD9E-9FD7-46DE-94E0-DA3EE08359C9}">
      <dgm:prSet/>
      <dgm:spPr/>
      <dgm:t>
        <a:bodyPr/>
        <a:lstStyle/>
        <a:p>
          <a:endParaRPr lang="en-US"/>
        </a:p>
      </dgm:t>
    </dgm:pt>
    <dgm:pt modelId="{BE63B6D1-C68C-4112-9D46-A9C20467EFB5}" type="sibTrans" cxnId="{0283DD9E-9FD7-46DE-94E0-DA3EE08359C9}">
      <dgm:prSet/>
      <dgm:spPr/>
      <dgm:t>
        <a:bodyPr/>
        <a:lstStyle/>
        <a:p>
          <a:endParaRPr lang="en-US"/>
        </a:p>
      </dgm:t>
    </dgm:pt>
    <dgm:pt modelId="{DFB76C58-244D-4F94-BECA-A853A7D607E8}">
      <dgm:prSet/>
      <dgm:spPr/>
      <dgm:t>
        <a:bodyPr/>
        <a:lstStyle/>
        <a:p>
          <a:r>
            <a:rPr lang="en-US"/>
            <a:t>Commodity Price Lookback</a:t>
          </a:r>
        </a:p>
      </dgm:t>
    </dgm:pt>
    <dgm:pt modelId="{4F1C5E13-C0E7-4F86-8759-1E606337D030}" type="parTrans" cxnId="{CCAC86B1-947E-4D5E-B0AC-5CDE8C5C7479}">
      <dgm:prSet/>
      <dgm:spPr/>
      <dgm:t>
        <a:bodyPr/>
        <a:lstStyle/>
        <a:p>
          <a:endParaRPr lang="en-US"/>
        </a:p>
      </dgm:t>
    </dgm:pt>
    <dgm:pt modelId="{EDFCAA8B-DC58-421F-94DE-FA74B4C85C91}" type="sibTrans" cxnId="{CCAC86B1-947E-4D5E-B0AC-5CDE8C5C7479}">
      <dgm:prSet/>
      <dgm:spPr/>
      <dgm:t>
        <a:bodyPr/>
        <a:lstStyle/>
        <a:p>
          <a:endParaRPr lang="en-US"/>
        </a:p>
      </dgm:t>
    </dgm:pt>
    <dgm:pt modelId="{5E8B0D4D-95C2-42CB-81D7-2D19C2EF3623}">
      <dgm:prSet/>
      <dgm:spPr/>
      <dgm:t>
        <a:bodyPr/>
        <a:lstStyle/>
        <a:p>
          <a:r>
            <a:rPr lang="en-US" dirty="0"/>
            <a:t>Throughout 2021, oil demand rebounded from the 2020 price devastation caused by COVID-19</a:t>
          </a:r>
        </a:p>
      </dgm:t>
    </dgm:pt>
    <dgm:pt modelId="{7FF3A53A-F7F9-40BB-9B1C-A1162C45BFFF}" type="parTrans" cxnId="{D0D56532-AD36-445E-88BA-0042DDA7B6AD}">
      <dgm:prSet/>
      <dgm:spPr/>
      <dgm:t>
        <a:bodyPr/>
        <a:lstStyle/>
        <a:p>
          <a:endParaRPr lang="en-US"/>
        </a:p>
      </dgm:t>
    </dgm:pt>
    <dgm:pt modelId="{04496165-900C-4112-8D35-6F040C1F42F9}" type="sibTrans" cxnId="{D0D56532-AD36-445E-88BA-0042DDA7B6AD}">
      <dgm:prSet/>
      <dgm:spPr/>
      <dgm:t>
        <a:bodyPr/>
        <a:lstStyle/>
        <a:p>
          <a:endParaRPr lang="en-US"/>
        </a:p>
      </dgm:t>
    </dgm:pt>
    <dgm:pt modelId="{F54E53D1-1B39-4E8C-8398-0BB92B2EF9D1}">
      <dgm:prSet/>
      <dgm:spPr/>
      <dgm:t>
        <a:bodyPr/>
        <a:lstStyle/>
        <a:p>
          <a:r>
            <a:rPr lang="en-US" dirty="0"/>
            <a:t>OPEC+ oil supply cuts have been maintained through 2021 and are expected to continue into 2022</a:t>
          </a:r>
        </a:p>
      </dgm:t>
    </dgm:pt>
    <dgm:pt modelId="{E264FBCC-B4C8-4629-94E9-BA3C402EE01E}" type="parTrans" cxnId="{6AA36AEB-0621-4273-B1B4-903CA2CECA0D}">
      <dgm:prSet/>
      <dgm:spPr/>
      <dgm:t>
        <a:bodyPr/>
        <a:lstStyle/>
        <a:p>
          <a:endParaRPr lang="en-US"/>
        </a:p>
      </dgm:t>
    </dgm:pt>
    <dgm:pt modelId="{E50E78C1-B0E0-49A5-8A4C-A1C8A40EBFA3}" type="sibTrans" cxnId="{6AA36AEB-0621-4273-B1B4-903CA2CECA0D}">
      <dgm:prSet/>
      <dgm:spPr/>
      <dgm:t>
        <a:bodyPr/>
        <a:lstStyle/>
        <a:p>
          <a:endParaRPr lang="en-US"/>
        </a:p>
      </dgm:t>
    </dgm:pt>
    <dgm:pt modelId="{22DCCF4C-DB76-4851-AB02-B270FCB56CDD}">
      <dgm:prSet/>
      <dgm:spPr/>
      <dgm:t>
        <a:bodyPr/>
        <a:lstStyle/>
        <a:p>
          <a:r>
            <a:rPr lang="en-US"/>
            <a:t>Natural gas prices rallied in 2021 as market fundamentals tightened on strong demand and unexpected supply bottlenecks.</a:t>
          </a:r>
        </a:p>
      </dgm:t>
    </dgm:pt>
    <dgm:pt modelId="{B5F49299-9B3A-43AA-A032-7182699E125F}" type="parTrans" cxnId="{C4B5BC91-EA5B-4BA0-9172-E3F5364D37E4}">
      <dgm:prSet/>
      <dgm:spPr/>
      <dgm:t>
        <a:bodyPr/>
        <a:lstStyle/>
        <a:p>
          <a:endParaRPr lang="en-US"/>
        </a:p>
      </dgm:t>
    </dgm:pt>
    <dgm:pt modelId="{82EE1533-311E-4CED-A9C8-E94527E260B1}" type="sibTrans" cxnId="{C4B5BC91-EA5B-4BA0-9172-E3F5364D37E4}">
      <dgm:prSet/>
      <dgm:spPr/>
      <dgm:t>
        <a:bodyPr/>
        <a:lstStyle/>
        <a:p>
          <a:endParaRPr lang="en-US"/>
        </a:p>
      </dgm:t>
    </dgm:pt>
    <dgm:pt modelId="{4E9C7573-B927-4137-90BA-8B89DBD7EB40}">
      <dgm:prSet/>
      <dgm:spPr/>
      <dgm:t>
        <a:bodyPr/>
        <a:lstStyle/>
        <a:p>
          <a:r>
            <a:rPr lang="en-US"/>
            <a:t>Current Condition</a:t>
          </a:r>
        </a:p>
      </dgm:t>
    </dgm:pt>
    <dgm:pt modelId="{7F9B785D-CC94-4E8D-BE86-203ADFEF9611}" type="parTrans" cxnId="{0DC0EE5A-D69F-4403-981A-0AC3A9B1BBB7}">
      <dgm:prSet/>
      <dgm:spPr/>
      <dgm:t>
        <a:bodyPr/>
        <a:lstStyle/>
        <a:p>
          <a:endParaRPr lang="en-US"/>
        </a:p>
      </dgm:t>
    </dgm:pt>
    <dgm:pt modelId="{4699C568-1500-4F50-B02B-BDF4DC3DEBE4}" type="sibTrans" cxnId="{0DC0EE5A-D69F-4403-981A-0AC3A9B1BBB7}">
      <dgm:prSet/>
      <dgm:spPr/>
      <dgm:t>
        <a:bodyPr/>
        <a:lstStyle/>
        <a:p>
          <a:endParaRPr lang="en-US"/>
        </a:p>
      </dgm:t>
    </dgm:pt>
    <dgm:pt modelId="{C39A427B-C767-4684-A9AE-668518F0BFBC}">
      <dgm:prSet/>
      <dgm:spPr/>
      <dgm:t>
        <a:bodyPr/>
        <a:lstStyle/>
        <a:p>
          <a:r>
            <a:rPr lang="en-US" dirty="0"/>
            <a:t>Price increases bailed out the industry</a:t>
          </a:r>
        </a:p>
      </dgm:t>
    </dgm:pt>
    <dgm:pt modelId="{335BE5CD-4C51-4A20-8A6B-26B893A4FC31}" type="parTrans" cxnId="{44BB2F51-B2D1-479A-A9FB-23B948B8EE79}">
      <dgm:prSet/>
      <dgm:spPr/>
      <dgm:t>
        <a:bodyPr/>
        <a:lstStyle/>
        <a:p>
          <a:endParaRPr lang="en-US"/>
        </a:p>
      </dgm:t>
    </dgm:pt>
    <dgm:pt modelId="{26B51659-B53F-4370-BE5D-5B46210EB79B}" type="sibTrans" cxnId="{44BB2F51-B2D1-479A-A9FB-23B948B8EE79}">
      <dgm:prSet/>
      <dgm:spPr/>
      <dgm:t>
        <a:bodyPr/>
        <a:lstStyle/>
        <a:p>
          <a:endParaRPr lang="en-US"/>
        </a:p>
      </dgm:t>
    </dgm:pt>
    <dgm:pt modelId="{BBA96163-CA93-4F8E-B7C7-39311723AB91}">
      <dgm:prSet/>
      <dgm:spPr/>
      <dgm:t>
        <a:bodyPr/>
        <a:lstStyle/>
        <a:p>
          <a:r>
            <a:rPr lang="en-US" dirty="0"/>
            <a:t>Strong performance of energy </a:t>
          </a:r>
          <a:r>
            <a:rPr lang="en-US" dirty="0" err="1"/>
            <a:t>companys</a:t>
          </a:r>
          <a:r>
            <a:rPr lang="en-US" dirty="0"/>
            <a:t>’ Q3’21 operating results</a:t>
          </a:r>
        </a:p>
      </dgm:t>
    </dgm:pt>
    <dgm:pt modelId="{3CE63797-0812-4034-AC60-CC8DA7428AED}" type="parTrans" cxnId="{5CD1371B-1598-4EDB-8BF4-8AF4004525A7}">
      <dgm:prSet/>
      <dgm:spPr/>
      <dgm:t>
        <a:bodyPr/>
        <a:lstStyle/>
        <a:p>
          <a:endParaRPr lang="en-US"/>
        </a:p>
      </dgm:t>
    </dgm:pt>
    <dgm:pt modelId="{D198135D-328E-4915-9C7B-B34C06DD021E}" type="sibTrans" cxnId="{5CD1371B-1598-4EDB-8BF4-8AF4004525A7}">
      <dgm:prSet/>
      <dgm:spPr/>
      <dgm:t>
        <a:bodyPr/>
        <a:lstStyle/>
        <a:p>
          <a:endParaRPr lang="en-US"/>
        </a:p>
      </dgm:t>
    </dgm:pt>
    <dgm:pt modelId="{B2A30E29-D1D0-4269-9EBE-3713CD1FF1A7}">
      <dgm:prSet/>
      <dgm:spPr/>
      <dgm:t>
        <a:bodyPr/>
        <a:lstStyle/>
        <a:p>
          <a:r>
            <a:rPr lang="en-US"/>
            <a:t>Oil- $75.99/BBL</a:t>
          </a:r>
        </a:p>
      </dgm:t>
    </dgm:pt>
    <dgm:pt modelId="{257671DC-CA03-4607-B41C-56A4823272F0}" type="parTrans" cxnId="{BDA40DEA-F5AA-468D-B4E5-1E8CBCFA34CA}">
      <dgm:prSet/>
      <dgm:spPr/>
      <dgm:t>
        <a:bodyPr/>
        <a:lstStyle/>
        <a:p>
          <a:endParaRPr lang="en-US"/>
        </a:p>
      </dgm:t>
    </dgm:pt>
    <dgm:pt modelId="{6E072115-D388-4654-9075-31308BFFEC6A}" type="sibTrans" cxnId="{BDA40DEA-F5AA-468D-B4E5-1E8CBCFA34CA}">
      <dgm:prSet/>
      <dgm:spPr/>
      <dgm:t>
        <a:bodyPr/>
        <a:lstStyle/>
        <a:p>
          <a:endParaRPr lang="en-US"/>
        </a:p>
      </dgm:t>
    </dgm:pt>
    <dgm:pt modelId="{9EEF87B5-906F-444B-B6C6-2F70161C22AF}">
      <dgm:prSet/>
      <dgm:spPr/>
      <dgm:t>
        <a:bodyPr/>
        <a:lstStyle/>
        <a:p>
          <a:r>
            <a:rPr lang="en-US"/>
            <a:t>Natural Gas- $3.76/mmbtu</a:t>
          </a:r>
        </a:p>
      </dgm:t>
    </dgm:pt>
    <dgm:pt modelId="{E6121362-89D8-4B34-B929-4F94A5DEF440}" type="parTrans" cxnId="{250A42BA-94D6-4295-BD5C-5CD2BB264CFC}">
      <dgm:prSet/>
      <dgm:spPr/>
      <dgm:t>
        <a:bodyPr/>
        <a:lstStyle/>
        <a:p>
          <a:endParaRPr lang="en-US"/>
        </a:p>
      </dgm:t>
    </dgm:pt>
    <dgm:pt modelId="{7647619F-99D4-4D6A-980D-21D328368176}" type="sibTrans" cxnId="{250A42BA-94D6-4295-BD5C-5CD2BB264CFC}">
      <dgm:prSet/>
      <dgm:spPr/>
      <dgm:t>
        <a:bodyPr/>
        <a:lstStyle/>
        <a:p>
          <a:endParaRPr lang="en-US"/>
        </a:p>
      </dgm:t>
    </dgm:pt>
    <dgm:pt modelId="{29F621D0-B5A5-4CE3-A1D6-3696407C7131}">
      <dgm:prSet/>
      <dgm:spPr/>
      <dgm:t>
        <a:bodyPr/>
        <a:lstStyle/>
        <a:p>
          <a:r>
            <a:rPr lang="en-US"/>
            <a:t>Oil storage numbers are still high</a:t>
          </a:r>
        </a:p>
      </dgm:t>
    </dgm:pt>
    <dgm:pt modelId="{ECF69A46-0FBD-4329-99A8-5D9582ACC946}" type="parTrans" cxnId="{4A97251B-2290-4D12-895A-EB100E8B1B13}">
      <dgm:prSet/>
      <dgm:spPr/>
      <dgm:t>
        <a:bodyPr/>
        <a:lstStyle/>
        <a:p>
          <a:endParaRPr lang="en-US"/>
        </a:p>
      </dgm:t>
    </dgm:pt>
    <dgm:pt modelId="{D4EA667B-0011-48D2-835B-5B561AD1564E}" type="sibTrans" cxnId="{4A97251B-2290-4D12-895A-EB100E8B1B13}">
      <dgm:prSet/>
      <dgm:spPr/>
      <dgm:t>
        <a:bodyPr/>
        <a:lstStyle/>
        <a:p>
          <a:endParaRPr lang="en-US"/>
        </a:p>
      </dgm:t>
    </dgm:pt>
    <dgm:pt modelId="{7E38690B-3586-4D19-BCC2-56F61D30134A}">
      <dgm:prSet/>
      <dgm:spPr/>
      <dgm:t>
        <a:bodyPr/>
        <a:lstStyle/>
        <a:p>
          <a:r>
            <a:rPr lang="en-US"/>
            <a:t>Drilling and production remained flat in 2021</a:t>
          </a:r>
        </a:p>
      </dgm:t>
    </dgm:pt>
    <dgm:pt modelId="{22430199-806C-4F4B-9D5E-6EF5784E6392}" type="parTrans" cxnId="{900102AD-DCA2-41F4-93FD-42B5CE58837B}">
      <dgm:prSet/>
      <dgm:spPr/>
      <dgm:t>
        <a:bodyPr/>
        <a:lstStyle/>
        <a:p>
          <a:endParaRPr lang="en-US"/>
        </a:p>
      </dgm:t>
    </dgm:pt>
    <dgm:pt modelId="{6A6219CA-2759-4C16-A9C7-3D6CB86548A7}" type="sibTrans" cxnId="{900102AD-DCA2-41F4-93FD-42B5CE58837B}">
      <dgm:prSet/>
      <dgm:spPr/>
      <dgm:t>
        <a:bodyPr/>
        <a:lstStyle/>
        <a:p>
          <a:endParaRPr lang="en-US"/>
        </a:p>
      </dgm:t>
    </dgm:pt>
    <dgm:pt modelId="{B56E3586-C1CA-4B70-95E5-C31854047011}">
      <dgm:prSet/>
      <dgm:spPr/>
      <dgm:t>
        <a:bodyPr/>
        <a:lstStyle/>
        <a:p>
          <a:r>
            <a:rPr lang="en-US" dirty="0"/>
            <a:t>U.S. producers are showing financial discipline</a:t>
          </a:r>
        </a:p>
      </dgm:t>
    </dgm:pt>
    <dgm:pt modelId="{E6A198B4-63C9-4FDA-8ADB-342ECB86F02F}" type="parTrans" cxnId="{514368D2-28BA-4979-B767-6DA5606DF584}">
      <dgm:prSet/>
      <dgm:spPr/>
      <dgm:t>
        <a:bodyPr/>
        <a:lstStyle/>
        <a:p>
          <a:endParaRPr lang="en-US"/>
        </a:p>
      </dgm:t>
    </dgm:pt>
    <dgm:pt modelId="{C3D35D90-F426-4141-B7ED-F3F7F20818A8}" type="sibTrans" cxnId="{514368D2-28BA-4979-B767-6DA5606DF584}">
      <dgm:prSet/>
      <dgm:spPr/>
      <dgm:t>
        <a:bodyPr/>
        <a:lstStyle/>
        <a:p>
          <a:endParaRPr lang="en-US"/>
        </a:p>
      </dgm:t>
    </dgm:pt>
    <dgm:pt modelId="{080CD0F2-BEB0-4DFB-9E65-9DB35D39403C}">
      <dgm:prSet/>
      <dgm:spPr/>
      <dgm:t>
        <a:bodyPr/>
        <a:lstStyle/>
        <a:p>
          <a:r>
            <a:rPr lang="en-US"/>
            <a:t>Industry is in “DUC” mode</a:t>
          </a:r>
        </a:p>
      </dgm:t>
    </dgm:pt>
    <dgm:pt modelId="{20420299-81D2-4C0A-B408-C4E0BA27EB6D}" type="parTrans" cxnId="{BC8FC670-B04E-44BD-86BD-2B991E4FC3DF}">
      <dgm:prSet/>
      <dgm:spPr/>
      <dgm:t>
        <a:bodyPr/>
        <a:lstStyle/>
        <a:p>
          <a:endParaRPr lang="en-US"/>
        </a:p>
      </dgm:t>
    </dgm:pt>
    <dgm:pt modelId="{91C107D5-9A4E-47E1-9FB2-2B5B41F13577}" type="sibTrans" cxnId="{BC8FC670-B04E-44BD-86BD-2B991E4FC3DF}">
      <dgm:prSet/>
      <dgm:spPr/>
      <dgm:t>
        <a:bodyPr/>
        <a:lstStyle/>
        <a:p>
          <a:endParaRPr lang="en-US"/>
        </a:p>
      </dgm:t>
    </dgm:pt>
    <dgm:pt modelId="{F60AB07F-5CE9-470F-AA62-C8F7E987B55C}">
      <dgm:prSet/>
      <dgm:spPr/>
      <dgm:t>
        <a:bodyPr/>
        <a:lstStyle/>
        <a:p>
          <a:r>
            <a:rPr lang="en-US"/>
            <a:t>LNG export facilities</a:t>
          </a:r>
        </a:p>
      </dgm:t>
    </dgm:pt>
    <dgm:pt modelId="{E626AEC1-A387-49B7-ADB9-51200673A678}" type="parTrans" cxnId="{56F7E6EA-10EA-46F6-9A7C-4F7776C32EBE}">
      <dgm:prSet/>
      <dgm:spPr/>
      <dgm:t>
        <a:bodyPr/>
        <a:lstStyle/>
        <a:p>
          <a:endParaRPr lang="en-US"/>
        </a:p>
      </dgm:t>
    </dgm:pt>
    <dgm:pt modelId="{7B392174-F5D7-49A7-99C6-72260A4EFFC9}" type="sibTrans" cxnId="{56F7E6EA-10EA-46F6-9A7C-4F7776C32EBE}">
      <dgm:prSet/>
      <dgm:spPr/>
      <dgm:t>
        <a:bodyPr/>
        <a:lstStyle/>
        <a:p>
          <a:endParaRPr lang="en-US"/>
        </a:p>
      </dgm:t>
    </dgm:pt>
    <dgm:pt modelId="{DB119036-71CC-4562-96B8-59830CE37F13}" type="pres">
      <dgm:prSet presAssocID="{EB8EB3C1-C38B-439D-B23C-E69BCA4BC20C}" presName="linear" presStyleCnt="0">
        <dgm:presLayoutVars>
          <dgm:dir/>
          <dgm:animLvl val="lvl"/>
          <dgm:resizeHandles val="exact"/>
        </dgm:presLayoutVars>
      </dgm:prSet>
      <dgm:spPr/>
    </dgm:pt>
    <dgm:pt modelId="{75D7648D-5C21-4303-84C5-134731FCE616}" type="pres">
      <dgm:prSet presAssocID="{8B316D94-30E0-4D24-A668-4B0103B2BDB1}" presName="parentLin" presStyleCnt="0"/>
      <dgm:spPr/>
    </dgm:pt>
    <dgm:pt modelId="{276C723F-3CD7-41B8-9343-11254B7686A7}" type="pres">
      <dgm:prSet presAssocID="{8B316D94-30E0-4D24-A668-4B0103B2BDB1}" presName="parentLeftMargin" presStyleLbl="node1" presStyleIdx="0" presStyleCnt="3"/>
      <dgm:spPr/>
    </dgm:pt>
    <dgm:pt modelId="{075114F8-25E1-4994-B30E-5539A84F47EF}" type="pres">
      <dgm:prSet presAssocID="{8B316D94-30E0-4D24-A668-4B0103B2BDB1}" presName="parentText" presStyleLbl="node1" presStyleIdx="0" presStyleCnt="3">
        <dgm:presLayoutVars>
          <dgm:chMax val="0"/>
          <dgm:bulletEnabled val="1"/>
        </dgm:presLayoutVars>
      </dgm:prSet>
      <dgm:spPr/>
    </dgm:pt>
    <dgm:pt modelId="{7A078210-F73E-4BF6-9C5E-A8482EB3D8D8}" type="pres">
      <dgm:prSet presAssocID="{8B316D94-30E0-4D24-A668-4B0103B2BDB1}" presName="negativeSpace" presStyleCnt="0"/>
      <dgm:spPr/>
    </dgm:pt>
    <dgm:pt modelId="{32F665FB-679F-4D75-AD95-CB666157A047}" type="pres">
      <dgm:prSet presAssocID="{8B316D94-30E0-4D24-A668-4B0103B2BDB1}" presName="childText" presStyleLbl="conFgAcc1" presStyleIdx="0" presStyleCnt="3">
        <dgm:presLayoutVars>
          <dgm:bulletEnabled val="1"/>
        </dgm:presLayoutVars>
      </dgm:prSet>
      <dgm:spPr/>
    </dgm:pt>
    <dgm:pt modelId="{4CD88ECB-7A33-4AF4-BF6D-A7615CB437AB}" type="pres">
      <dgm:prSet presAssocID="{BE63B6D1-C68C-4112-9D46-A9C20467EFB5}" presName="spaceBetweenRectangles" presStyleCnt="0"/>
      <dgm:spPr/>
    </dgm:pt>
    <dgm:pt modelId="{3F279F07-830A-4AD5-BC8D-529C85C0DE0B}" type="pres">
      <dgm:prSet presAssocID="{DFB76C58-244D-4F94-BECA-A853A7D607E8}" presName="parentLin" presStyleCnt="0"/>
      <dgm:spPr/>
    </dgm:pt>
    <dgm:pt modelId="{2E067C45-3E9B-4F0B-9FDA-4777092680BC}" type="pres">
      <dgm:prSet presAssocID="{DFB76C58-244D-4F94-BECA-A853A7D607E8}" presName="parentLeftMargin" presStyleLbl="node1" presStyleIdx="0" presStyleCnt="3"/>
      <dgm:spPr/>
    </dgm:pt>
    <dgm:pt modelId="{67B8D6B9-B794-4262-93CF-3E79D775FD3C}" type="pres">
      <dgm:prSet presAssocID="{DFB76C58-244D-4F94-BECA-A853A7D607E8}" presName="parentText" presStyleLbl="node1" presStyleIdx="1" presStyleCnt="3">
        <dgm:presLayoutVars>
          <dgm:chMax val="0"/>
          <dgm:bulletEnabled val="1"/>
        </dgm:presLayoutVars>
      </dgm:prSet>
      <dgm:spPr/>
    </dgm:pt>
    <dgm:pt modelId="{97909A09-CBD7-44B2-A27D-21AA7017DE29}" type="pres">
      <dgm:prSet presAssocID="{DFB76C58-244D-4F94-BECA-A853A7D607E8}" presName="negativeSpace" presStyleCnt="0"/>
      <dgm:spPr/>
    </dgm:pt>
    <dgm:pt modelId="{3A9C0EBE-5832-4933-88F2-FBABE4DE4709}" type="pres">
      <dgm:prSet presAssocID="{DFB76C58-244D-4F94-BECA-A853A7D607E8}" presName="childText" presStyleLbl="conFgAcc1" presStyleIdx="1" presStyleCnt="3">
        <dgm:presLayoutVars>
          <dgm:bulletEnabled val="1"/>
        </dgm:presLayoutVars>
      </dgm:prSet>
      <dgm:spPr/>
    </dgm:pt>
    <dgm:pt modelId="{D77102A7-86BA-4C5D-B735-1CF56E4B1DC2}" type="pres">
      <dgm:prSet presAssocID="{EDFCAA8B-DC58-421F-94DE-FA74B4C85C91}" presName="spaceBetweenRectangles" presStyleCnt="0"/>
      <dgm:spPr/>
    </dgm:pt>
    <dgm:pt modelId="{6AE3E09F-6F6B-47E0-A4C0-364A379210E9}" type="pres">
      <dgm:prSet presAssocID="{4E9C7573-B927-4137-90BA-8B89DBD7EB40}" presName="parentLin" presStyleCnt="0"/>
      <dgm:spPr/>
    </dgm:pt>
    <dgm:pt modelId="{F20CC4AA-3CE2-4F12-8169-91FBA1FDE0A5}" type="pres">
      <dgm:prSet presAssocID="{4E9C7573-B927-4137-90BA-8B89DBD7EB40}" presName="parentLeftMargin" presStyleLbl="node1" presStyleIdx="1" presStyleCnt="3"/>
      <dgm:spPr/>
    </dgm:pt>
    <dgm:pt modelId="{A4CD2DBD-5DA7-409E-80C0-E88FD9457BC8}" type="pres">
      <dgm:prSet presAssocID="{4E9C7573-B927-4137-90BA-8B89DBD7EB40}" presName="parentText" presStyleLbl="node1" presStyleIdx="2" presStyleCnt="3">
        <dgm:presLayoutVars>
          <dgm:chMax val="0"/>
          <dgm:bulletEnabled val="1"/>
        </dgm:presLayoutVars>
      </dgm:prSet>
      <dgm:spPr/>
    </dgm:pt>
    <dgm:pt modelId="{FC98CEF5-90F0-44D8-942E-BC9C8B2CE348}" type="pres">
      <dgm:prSet presAssocID="{4E9C7573-B927-4137-90BA-8B89DBD7EB40}" presName="negativeSpace" presStyleCnt="0"/>
      <dgm:spPr/>
    </dgm:pt>
    <dgm:pt modelId="{A1A1F9F0-C9A4-468B-920D-6204CBF70D99}" type="pres">
      <dgm:prSet presAssocID="{4E9C7573-B927-4137-90BA-8B89DBD7EB40}" presName="childText" presStyleLbl="conFgAcc1" presStyleIdx="2" presStyleCnt="3">
        <dgm:presLayoutVars>
          <dgm:bulletEnabled val="1"/>
        </dgm:presLayoutVars>
      </dgm:prSet>
      <dgm:spPr/>
    </dgm:pt>
  </dgm:ptLst>
  <dgm:cxnLst>
    <dgm:cxn modelId="{5FDA3C00-C596-4D3E-83BA-84A7846D547F}" type="presOf" srcId="{4E9C7573-B927-4137-90BA-8B89DBD7EB40}" destId="{A4CD2DBD-5DA7-409E-80C0-E88FD9457BC8}" srcOrd="1" destOrd="0" presId="urn:microsoft.com/office/officeart/2005/8/layout/list1"/>
    <dgm:cxn modelId="{4A97251B-2290-4D12-895A-EB100E8B1B13}" srcId="{4E9C7573-B927-4137-90BA-8B89DBD7EB40}" destId="{29F621D0-B5A5-4CE3-A1D6-3696407C7131}" srcOrd="1" destOrd="0" parTransId="{ECF69A46-0FBD-4329-99A8-5D9582ACC946}" sibTransId="{D4EA667B-0011-48D2-835B-5B561AD1564E}"/>
    <dgm:cxn modelId="{5CD1371B-1598-4EDB-8BF4-8AF4004525A7}" srcId="{C39A427B-C767-4684-A9AE-668518F0BFBC}" destId="{BBA96163-CA93-4F8E-B7C7-39311723AB91}" srcOrd="0" destOrd="0" parTransId="{3CE63797-0812-4034-AC60-CC8DA7428AED}" sibTransId="{D198135D-328E-4915-9C7B-B34C06DD021E}"/>
    <dgm:cxn modelId="{D0D56532-AD36-445E-88BA-0042DDA7B6AD}" srcId="{DFB76C58-244D-4F94-BECA-A853A7D607E8}" destId="{5E8B0D4D-95C2-42CB-81D7-2D19C2EF3623}" srcOrd="0" destOrd="0" parTransId="{7FF3A53A-F7F9-40BB-9B1C-A1162C45BFFF}" sibTransId="{04496165-900C-4112-8D35-6F040C1F42F9}"/>
    <dgm:cxn modelId="{086CCE63-63D1-4393-B17E-F99962C97A40}" type="presOf" srcId="{F54E53D1-1B39-4E8C-8398-0BB92B2EF9D1}" destId="{3A9C0EBE-5832-4933-88F2-FBABE4DE4709}" srcOrd="0" destOrd="1" presId="urn:microsoft.com/office/officeart/2005/8/layout/list1"/>
    <dgm:cxn modelId="{25C6A46D-C886-4F87-B686-665BE3D425BC}" type="presOf" srcId="{C39A427B-C767-4684-A9AE-668518F0BFBC}" destId="{A1A1F9F0-C9A4-468B-920D-6204CBF70D99}" srcOrd="0" destOrd="0" presId="urn:microsoft.com/office/officeart/2005/8/layout/list1"/>
    <dgm:cxn modelId="{BC8FC670-B04E-44BD-86BD-2B991E4FC3DF}" srcId="{4E9C7573-B927-4137-90BA-8B89DBD7EB40}" destId="{080CD0F2-BEB0-4DFB-9E65-9DB35D39403C}" srcOrd="4" destOrd="0" parTransId="{20420299-81D2-4C0A-B408-C4E0BA27EB6D}" sibTransId="{91C107D5-9A4E-47E1-9FB2-2B5B41F13577}"/>
    <dgm:cxn modelId="{44BB2F51-B2D1-479A-A9FB-23B948B8EE79}" srcId="{4E9C7573-B927-4137-90BA-8B89DBD7EB40}" destId="{C39A427B-C767-4684-A9AE-668518F0BFBC}" srcOrd="0" destOrd="0" parTransId="{335BE5CD-4C51-4A20-8A6B-26B893A4FC31}" sibTransId="{26B51659-B53F-4370-BE5D-5B46210EB79B}"/>
    <dgm:cxn modelId="{712EDD71-BD3C-4975-9F52-D704E6DFAD50}" type="presOf" srcId="{BBA96163-CA93-4F8E-B7C7-39311723AB91}" destId="{A1A1F9F0-C9A4-468B-920D-6204CBF70D99}" srcOrd="0" destOrd="1" presId="urn:microsoft.com/office/officeart/2005/8/layout/list1"/>
    <dgm:cxn modelId="{0DC0EE5A-D69F-4403-981A-0AC3A9B1BBB7}" srcId="{EB8EB3C1-C38B-439D-B23C-E69BCA4BC20C}" destId="{4E9C7573-B927-4137-90BA-8B89DBD7EB40}" srcOrd="2" destOrd="0" parTransId="{7F9B785D-CC94-4E8D-BE86-203ADFEF9611}" sibTransId="{4699C568-1500-4F50-B02B-BDF4DC3DEBE4}"/>
    <dgm:cxn modelId="{38BEEF5A-D916-4323-8C1A-128261693AB4}" type="presOf" srcId="{7E38690B-3586-4D19-BCC2-56F61D30134A}" destId="{A1A1F9F0-C9A4-468B-920D-6204CBF70D99}" srcOrd="0" destOrd="5" presId="urn:microsoft.com/office/officeart/2005/8/layout/list1"/>
    <dgm:cxn modelId="{0C4A8681-6AA5-4697-ACFB-EC2AA145E2D3}" type="presOf" srcId="{8B316D94-30E0-4D24-A668-4B0103B2BDB1}" destId="{276C723F-3CD7-41B8-9343-11254B7686A7}" srcOrd="0" destOrd="0" presId="urn:microsoft.com/office/officeart/2005/8/layout/list1"/>
    <dgm:cxn modelId="{2A595C82-26C9-440C-A4E5-E89C0F86B284}" type="presOf" srcId="{8B316D94-30E0-4D24-A668-4B0103B2BDB1}" destId="{075114F8-25E1-4994-B30E-5539A84F47EF}" srcOrd="1" destOrd="0" presId="urn:microsoft.com/office/officeart/2005/8/layout/list1"/>
    <dgm:cxn modelId="{6E79FE82-E1AF-4693-985B-C1D5BF15FB0E}" type="presOf" srcId="{F60AB07F-5CE9-470F-AA62-C8F7E987B55C}" destId="{A1A1F9F0-C9A4-468B-920D-6204CBF70D99}" srcOrd="0" destOrd="8" presId="urn:microsoft.com/office/officeart/2005/8/layout/list1"/>
    <dgm:cxn modelId="{C4B5BC91-EA5B-4BA0-9172-E3F5364D37E4}" srcId="{DFB76C58-244D-4F94-BECA-A853A7D607E8}" destId="{22DCCF4C-DB76-4851-AB02-B270FCB56CDD}" srcOrd="2" destOrd="0" parTransId="{B5F49299-9B3A-43AA-A032-7182699E125F}" sibTransId="{82EE1533-311E-4CED-A9C8-E94527E260B1}"/>
    <dgm:cxn modelId="{0283DD9E-9FD7-46DE-94E0-DA3EE08359C9}" srcId="{EB8EB3C1-C38B-439D-B23C-E69BCA4BC20C}" destId="{8B316D94-30E0-4D24-A668-4B0103B2BDB1}" srcOrd="0" destOrd="0" parTransId="{1D247CB1-87B0-49BE-8688-9AEC8B92FD96}" sibTransId="{BE63B6D1-C68C-4112-9D46-A9C20467EFB5}"/>
    <dgm:cxn modelId="{900102AD-DCA2-41F4-93FD-42B5CE58837B}" srcId="{4E9C7573-B927-4137-90BA-8B89DBD7EB40}" destId="{7E38690B-3586-4D19-BCC2-56F61D30134A}" srcOrd="2" destOrd="0" parTransId="{22430199-806C-4F4B-9D5E-6EF5784E6392}" sibTransId="{6A6219CA-2759-4C16-A9C7-3D6CB86548A7}"/>
    <dgm:cxn modelId="{3A12F6AE-88A2-40A5-8D5D-9D32889FECFE}" type="presOf" srcId="{22DCCF4C-DB76-4851-AB02-B270FCB56CDD}" destId="{3A9C0EBE-5832-4933-88F2-FBABE4DE4709}" srcOrd="0" destOrd="2" presId="urn:microsoft.com/office/officeart/2005/8/layout/list1"/>
    <dgm:cxn modelId="{CCAC86B1-947E-4D5E-B0AC-5CDE8C5C7479}" srcId="{EB8EB3C1-C38B-439D-B23C-E69BCA4BC20C}" destId="{DFB76C58-244D-4F94-BECA-A853A7D607E8}" srcOrd="1" destOrd="0" parTransId="{4F1C5E13-C0E7-4F86-8759-1E606337D030}" sibTransId="{EDFCAA8B-DC58-421F-94DE-FA74B4C85C91}"/>
    <dgm:cxn modelId="{D41ED5B6-BB51-49D4-837F-0D87F86A5776}" type="presOf" srcId="{29F621D0-B5A5-4CE3-A1D6-3696407C7131}" destId="{A1A1F9F0-C9A4-468B-920D-6204CBF70D99}" srcOrd="0" destOrd="4" presId="urn:microsoft.com/office/officeart/2005/8/layout/list1"/>
    <dgm:cxn modelId="{250A42BA-94D6-4295-BD5C-5CD2BB264CFC}" srcId="{C39A427B-C767-4684-A9AE-668518F0BFBC}" destId="{9EEF87B5-906F-444B-B6C6-2F70161C22AF}" srcOrd="2" destOrd="0" parTransId="{E6121362-89D8-4B34-B929-4F94A5DEF440}" sibTransId="{7647619F-99D4-4D6A-980D-21D328368176}"/>
    <dgm:cxn modelId="{2444EEBF-7502-4BFF-9E9E-76A90FFAEC94}" type="presOf" srcId="{4E9C7573-B927-4137-90BA-8B89DBD7EB40}" destId="{F20CC4AA-3CE2-4F12-8169-91FBA1FDE0A5}" srcOrd="0" destOrd="0" presId="urn:microsoft.com/office/officeart/2005/8/layout/list1"/>
    <dgm:cxn modelId="{FDC1DBC3-42DC-4FD5-A8F7-71C454FF099D}" type="presOf" srcId="{B56E3586-C1CA-4B70-95E5-C31854047011}" destId="{A1A1F9F0-C9A4-468B-920D-6204CBF70D99}" srcOrd="0" destOrd="6" presId="urn:microsoft.com/office/officeart/2005/8/layout/list1"/>
    <dgm:cxn modelId="{8F5627C4-7D0E-4E09-A62E-4E4DE437009C}" type="presOf" srcId="{9EEF87B5-906F-444B-B6C6-2F70161C22AF}" destId="{A1A1F9F0-C9A4-468B-920D-6204CBF70D99}" srcOrd="0" destOrd="3" presId="urn:microsoft.com/office/officeart/2005/8/layout/list1"/>
    <dgm:cxn modelId="{38831FCC-668E-4ECA-8201-BA01F46FFE1B}" type="presOf" srcId="{DFB76C58-244D-4F94-BECA-A853A7D607E8}" destId="{2E067C45-3E9B-4F0B-9FDA-4777092680BC}" srcOrd="0" destOrd="0" presId="urn:microsoft.com/office/officeart/2005/8/layout/list1"/>
    <dgm:cxn modelId="{514368D2-28BA-4979-B767-6DA5606DF584}" srcId="{4E9C7573-B927-4137-90BA-8B89DBD7EB40}" destId="{B56E3586-C1CA-4B70-95E5-C31854047011}" srcOrd="3" destOrd="0" parTransId="{E6A198B4-63C9-4FDA-8ADB-342ECB86F02F}" sibTransId="{C3D35D90-F426-4141-B7ED-F3F7F20818A8}"/>
    <dgm:cxn modelId="{7A1BA8DC-FD4A-408A-9574-D3A968E8996A}" type="presOf" srcId="{080CD0F2-BEB0-4DFB-9E65-9DB35D39403C}" destId="{A1A1F9F0-C9A4-468B-920D-6204CBF70D99}" srcOrd="0" destOrd="7" presId="urn:microsoft.com/office/officeart/2005/8/layout/list1"/>
    <dgm:cxn modelId="{FD9FBFDF-3AC5-4B06-8B23-D973396FE557}" type="presOf" srcId="{DFB76C58-244D-4F94-BECA-A853A7D607E8}" destId="{67B8D6B9-B794-4262-93CF-3E79D775FD3C}" srcOrd="1" destOrd="0" presId="urn:microsoft.com/office/officeart/2005/8/layout/list1"/>
    <dgm:cxn modelId="{BDA40DEA-F5AA-468D-B4E5-1E8CBCFA34CA}" srcId="{C39A427B-C767-4684-A9AE-668518F0BFBC}" destId="{B2A30E29-D1D0-4269-9EBE-3713CD1FF1A7}" srcOrd="1" destOrd="0" parTransId="{257671DC-CA03-4607-B41C-56A4823272F0}" sibTransId="{6E072115-D388-4654-9075-31308BFFEC6A}"/>
    <dgm:cxn modelId="{56F7E6EA-10EA-46F6-9A7C-4F7776C32EBE}" srcId="{4E9C7573-B927-4137-90BA-8B89DBD7EB40}" destId="{F60AB07F-5CE9-470F-AA62-C8F7E987B55C}" srcOrd="5" destOrd="0" parTransId="{E626AEC1-A387-49B7-ADB9-51200673A678}" sibTransId="{7B392174-F5D7-49A7-99C6-72260A4EFFC9}"/>
    <dgm:cxn modelId="{F2F53AEB-0E4A-4596-9ADF-15ADB6E9D3A0}" type="presOf" srcId="{5E8B0D4D-95C2-42CB-81D7-2D19C2EF3623}" destId="{3A9C0EBE-5832-4933-88F2-FBABE4DE4709}" srcOrd="0" destOrd="0" presId="urn:microsoft.com/office/officeart/2005/8/layout/list1"/>
    <dgm:cxn modelId="{6AA36AEB-0621-4273-B1B4-903CA2CECA0D}" srcId="{DFB76C58-244D-4F94-BECA-A853A7D607E8}" destId="{F54E53D1-1B39-4E8C-8398-0BB92B2EF9D1}" srcOrd="1" destOrd="0" parTransId="{E264FBCC-B4C8-4629-94E9-BA3C402EE01E}" sibTransId="{E50E78C1-B0E0-49A5-8A4C-A1C8A40EBFA3}"/>
    <dgm:cxn modelId="{940A65EF-4D0D-4EBC-8264-7E3B3309548D}" type="presOf" srcId="{EB8EB3C1-C38B-439D-B23C-E69BCA4BC20C}" destId="{DB119036-71CC-4562-96B8-59830CE37F13}" srcOrd="0" destOrd="0" presId="urn:microsoft.com/office/officeart/2005/8/layout/list1"/>
    <dgm:cxn modelId="{78FC55F7-D4F5-41EA-9F38-30D0D4B80D63}" type="presOf" srcId="{B2A30E29-D1D0-4269-9EBE-3713CD1FF1A7}" destId="{A1A1F9F0-C9A4-468B-920D-6204CBF70D99}" srcOrd="0" destOrd="2" presId="urn:microsoft.com/office/officeart/2005/8/layout/list1"/>
    <dgm:cxn modelId="{D4C12A70-2C4F-4295-BF28-818664FB5B05}" type="presParOf" srcId="{DB119036-71CC-4562-96B8-59830CE37F13}" destId="{75D7648D-5C21-4303-84C5-134731FCE616}" srcOrd="0" destOrd="0" presId="urn:microsoft.com/office/officeart/2005/8/layout/list1"/>
    <dgm:cxn modelId="{841A0A89-161D-4008-89F5-631ADEC172A7}" type="presParOf" srcId="{75D7648D-5C21-4303-84C5-134731FCE616}" destId="{276C723F-3CD7-41B8-9343-11254B7686A7}" srcOrd="0" destOrd="0" presId="urn:microsoft.com/office/officeart/2005/8/layout/list1"/>
    <dgm:cxn modelId="{54EA10DE-D4F1-4ABC-BFD1-218BAFB80C44}" type="presParOf" srcId="{75D7648D-5C21-4303-84C5-134731FCE616}" destId="{075114F8-25E1-4994-B30E-5539A84F47EF}" srcOrd="1" destOrd="0" presId="urn:microsoft.com/office/officeart/2005/8/layout/list1"/>
    <dgm:cxn modelId="{580C3858-1E31-4F1F-9F83-3253AD738701}" type="presParOf" srcId="{DB119036-71CC-4562-96B8-59830CE37F13}" destId="{7A078210-F73E-4BF6-9C5E-A8482EB3D8D8}" srcOrd="1" destOrd="0" presId="urn:microsoft.com/office/officeart/2005/8/layout/list1"/>
    <dgm:cxn modelId="{C9372FCE-5FB5-49ED-8E33-41E22F2A752B}" type="presParOf" srcId="{DB119036-71CC-4562-96B8-59830CE37F13}" destId="{32F665FB-679F-4D75-AD95-CB666157A047}" srcOrd="2" destOrd="0" presId="urn:microsoft.com/office/officeart/2005/8/layout/list1"/>
    <dgm:cxn modelId="{0AEE7B39-4AAC-4647-B14B-E90344DAA6C0}" type="presParOf" srcId="{DB119036-71CC-4562-96B8-59830CE37F13}" destId="{4CD88ECB-7A33-4AF4-BF6D-A7615CB437AB}" srcOrd="3" destOrd="0" presId="urn:microsoft.com/office/officeart/2005/8/layout/list1"/>
    <dgm:cxn modelId="{196AE4B1-18FE-405E-855C-CB470A5117E8}" type="presParOf" srcId="{DB119036-71CC-4562-96B8-59830CE37F13}" destId="{3F279F07-830A-4AD5-BC8D-529C85C0DE0B}" srcOrd="4" destOrd="0" presId="urn:microsoft.com/office/officeart/2005/8/layout/list1"/>
    <dgm:cxn modelId="{CDFF51A4-4956-461A-87E3-BE1AA028F5A3}" type="presParOf" srcId="{3F279F07-830A-4AD5-BC8D-529C85C0DE0B}" destId="{2E067C45-3E9B-4F0B-9FDA-4777092680BC}" srcOrd="0" destOrd="0" presId="urn:microsoft.com/office/officeart/2005/8/layout/list1"/>
    <dgm:cxn modelId="{FFC4086B-66A3-4C6B-A984-6BEA2FFE25A9}" type="presParOf" srcId="{3F279F07-830A-4AD5-BC8D-529C85C0DE0B}" destId="{67B8D6B9-B794-4262-93CF-3E79D775FD3C}" srcOrd="1" destOrd="0" presId="urn:microsoft.com/office/officeart/2005/8/layout/list1"/>
    <dgm:cxn modelId="{2B8B79E6-3F3A-4943-AF6A-8D5B808A13B8}" type="presParOf" srcId="{DB119036-71CC-4562-96B8-59830CE37F13}" destId="{97909A09-CBD7-44B2-A27D-21AA7017DE29}" srcOrd="5" destOrd="0" presId="urn:microsoft.com/office/officeart/2005/8/layout/list1"/>
    <dgm:cxn modelId="{F0975CA0-5ED4-4CD4-BA57-6F4E43DBB861}" type="presParOf" srcId="{DB119036-71CC-4562-96B8-59830CE37F13}" destId="{3A9C0EBE-5832-4933-88F2-FBABE4DE4709}" srcOrd="6" destOrd="0" presId="urn:microsoft.com/office/officeart/2005/8/layout/list1"/>
    <dgm:cxn modelId="{17D28790-6AF5-4C08-95D7-4B2B1326C718}" type="presParOf" srcId="{DB119036-71CC-4562-96B8-59830CE37F13}" destId="{D77102A7-86BA-4C5D-B735-1CF56E4B1DC2}" srcOrd="7" destOrd="0" presId="urn:microsoft.com/office/officeart/2005/8/layout/list1"/>
    <dgm:cxn modelId="{AEE97B9A-F93F-4212-A5C7-BCD39E8808E4}" type="presParOf" srcId="{DB119036-71CC-4562-96B8-59830CE37F13}" destId="{6AE3E09F-6F6B-47E0-A4C0-364A379210E9}" srcOrd="8" destOrd="0" presId="urn:microsoft.com/office/officeart/2005/8/layout/list1"/>
    <dgm:cxn modelId="{7DCD010F-C973-455B-A414-BC32C31959AB}" type="presParOf" srcId="{6AE3E09F-6F6B-47E0-A4C0-364A379210E9}" destId="{F20CC4AA-3CE2-4F12-8169-91FBA1FDE0A5}" srcOrd="0" destOrd="0" presId="urn:microsoft.com/office/officeart/2005/8/layout/list1"/>
    <dgm:cxn modelId="{508CBDFA-873F-4EA7-AB66-15D91543F356}" type="presParOf" srcId="{6AE3E09F-6F6B-47E0-A4C0-364A379210E9}" destId="{A4CD2DBD-5DA7-409E-80C0-E88FD9457BC8}" srcOrd="1" destOrd="0" presId="urn:microsoft.com/office/officeart/2005/8/layout/list1"/>
    <dgm:cxn modelId="{36716724-428A-444B-BCF6-DF67B2A5FFD3}" type="presParOf" srcId="{DB119036-71CC-4562-96B8-59830CE37F13}" destId="{FC98CEF5-90F0-44D8-942E-BC9C8B2CE348}" srcOrd="9" destOrd="0" presId="urn:microsoft.com/office/officeart/2005/8/layout/list1"/>
    <dgm:cxn modelId="{0254A852-CD1F-47E7-B676-F34850F03042}" type="presParOf" srcId="{DB119036-71CC-4562-96B8-59830CE37F13}" destId="{A1A1F9F0-C9A4-468B-920D-6204CBF70D9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F22D1-0534-459C-B118-650387DD76A1}">
      <dsp:nvSpPr>
        <dsp:cNvPr id="0" name=""/>
        <dsp:cNvSpPr/>
      </dsp:nvSpPr>
      <dsp:spPr>
        <a:xfrm>
          <a:off x="470100" y="1077900"/>
          <a:ext cx="1235250" cy="12352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03525-1069-48A1-9088-35D57075D87B}">
      <dsp:nvSpPr>
        <dsp:cNvPr id="0" name=""/>
        <dsp:cNvSpPr/>
      </dsp:nvSpPr>
      <dsp:spPr>
        <a:xfrm>
          <a:off x="733350" y="1341150"/>
          <a:ext cx="708750" cy="708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8674C8-B7E2-48FF-A22F-FE1375B6D642}">
      <dsp:nvSpPr>
        <dsp:cNvPr id="0" name=""/>
        <dsp:cNvSpPr/>
      </dsp:nvSpPr>
      <dsp:spPr>
        <a:xfrm>
          <a:off x="75225" y="2697900"/>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Key Trends</a:t>
          </a:r>
        </a:p>
      </dsp:txBody>
      <dsp:txXfrm>
        <a:off x="75225" y="2697900"/>
        <a:ext cx="2025000" cy="720000"/>
      </dsp:txXfrm>
    </dsp:sp>
    <dsp:sp modelId="{A0C5B006-76F4-4D57-A9DF-E1C1DE1938D7}">
      <dsp:nvSpPr>
        <dsp:cNvPr id="0" name=""/>
        <dsp:cNvSpPr/>
      </dsp:nvSpPr>
      <dsp:spPr>
        <a:xfrm>
          <a:off x="2849475" y="1077900"/>
          <a:ext cx="1235250" cy="12352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6DB4C-77E9-4FCE-AC56-9F20C5689DE2}">
      <dsp:nvSpPr>
        <dsp:cNvPr id="0" name=""/>
        <dsp:cNvSpPr/>
      </dsp:nvSpPr>
      <dsp:spPr>
        <a:xfrm>
          <a:off x="3112725" y="1341150"/>
          <a:ext cx="708750" cy="708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48AC1F-4D65-4F3E-9CB4-0ABC39361B1D}">
      <dsp:nvSpPr>
        <dsp:cNvPr id="0" name=""/>
        <dsp:cNvSpPr/>
      </dsp:nvSpPr>
      <dsp:spPr>
        <a:xfrm>
          <a:off x="2454600" y="2697900"/>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Production and Pricing Outlook</a:t>
          </a:r>
        </a:p>
      </dsp:txBody>
      <dsp:txXfrm>
        <a:off x="2454600" y="2697900"/>
        <a:ext cx="2025000" cy="720000"/>
      </dsp:txXfrm>
    </dsp:sp>
    <dsp:sp modelId="{3D53229C-090B-4C4C-BD9B-447C06AC62ED}">
      <dsp:nvSpPr>
        <dsp:cNvPr id="0" name=""/>
        <dsp:cNvSpPr/>
      </dsp:nvSpPr>
      <dsp:spPr>
        <a:xfrm>
          <a:off x="5228850" y="1077900"/>
          <a:ext cx="1235250" cy="12352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20340-9879-4DF3-A204-AACEBABD08E4}">
      <dsp:nvSpPr>
        <dsp:cNvPr id="0" name=""/>
        <dsp:cNvSpPr/>
      </dsp:nvSpPr>
      <dsp:spPr>
        <a:xfrm>
          <a:off x="5492100" y="1341150"/>
          <a:ext cx="708750" cy="708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D2E997-E7BD-472E-87C3-B6AE853FC8D2}">
      <dsp:nvSpPr>
        <dsp:cNvPr id="0" name=""/>
        <dsp:cNvSpPr/>
      </dsp:nvSpPr>
      <dsp:spPr>
        <a:xfrm>
          <a:off x="4833975" y="2697900"/>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Drilling Activity</a:t>
          </a:r>
        </a:p>
      </dsp:txBody>
      <dsp:txXfrm>
        <a:off x="4833975" y="2697900"/>
        <a:ext cx="2025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665FB-679F-4D75-AD95-CB666157A047}">
      <dsp:nvSpPr>
        <dsp:cNvPr id="0" name=""/>
        <dsp:cNvSpPr/>
      </dsp:nvSpPr>
      <dsp:spPr>
        <a:xfrm>
          <a:off x="0" y="208297"/>
          <a:ext cx="8229600" cy="32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5114F8-25E1-4994-B30E-5539A84F47EF}">
      <dsp:nvSpPr>
        <dsp:cNvPr id="0" name=""/>
        <dsp:cNvSpPr/>
      </dsp:nvSpPr>
      <dsp:spPr>
        <a:xfrm>
          <a:off x="411480" y="16417"/>
          <a:ext cx="5760720" cy="38376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US" sz="1300" kern="1200"/>
            <a:t>COVID-19 and Uncertainty</a:t>
          </a:r>
        </a:p>
      </dsp:txBody>
      <dsp:txXfrm>
        <a:off x="430214" y="35151"/>
        <a:ext cx="5723252" cy="346292"/>
      </dsp:txXfrm>
    </dsp:sp>
    <dsp:sp modelId="{3A9C0EBE-5832-4933-88F2-FBABE4DE4709}">
      <dsp:nvSpPr>
        <dsp:cNvPr id="0" name=""/>
        <dsp:cNvSpPr/>
      </dsp:nvSpPr>
      <dsp:spPr>
        <a:xfrm>
          <a:off x="0" y="797977"/>
          <a:ext cx="8229600" cy="116707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70764" rIns="6387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Throughout 2021, oil demand rebounded from the 2020 price devastation caused by COVID-19</a:t>
          </a:r>
        </a:p>
        <a:p>
          <a:pPr marL="114300" lvl="1" indent="-114300" algn="l" defTabSz="577850">
            <a:lnSpc>
              <a:spcPct val="90000"/>
            </a:lnSpc>
            <a:spcBef>
              <a:spcPct val="0"/>
            </a:spcBef>
            <a:spcAft>
              <a:spcPct val="15000"/>
            </a:spcAft>
            <a:buChar char="•"/>
          </a:pPr>
          <a:r>
            <a:rPr lang="en-US" sz="1300" kern="1200" dirty="0"/>
            <a:t>OPEC+ oil supply cuts have been maintained through 2021 and are expected to continue into 2022</a:t>
          </a:r>
        </a:p>
        <a:p>
          <a:pPr marL="114300" lvl="1" indent="-114300" algn="l" defTabSz="577850">
            <a:lnSpc>
              <a:spcPct val="90000"/>
            </a:lnSpc>
            <a:spcBef>
              <a:spcPct val="0"/>
            </a:spcBef>
            <a:spcAft>
              <a:spcPct val="15000"/>
            </a:spcAft>
            <a:buChar char="•"/>
          </a:pPr>
          <a:r>
            <a:rPr lang="en-US" sz="1300" kern="1200"/>
            <a:t>Natural gas prices rallied in 2021 as market fundamentals tightened on strong demand and unexpected supply bottlenecks.</a:t>
          </a:r>
        </a:p>
      </dsp:txBody>
      <dsp:txXfrm>
        <a:off x="0" y="797977"/>
        <a:ext cx="8229600" cy="1167075"/>
      </dsp:txXfrm>
    </dsp:sp>
    <dsp:sp modelId="{67B8D6B9-B794-4262-93CF-3E79D775FD3C}">
      <dsp:nvSpPr>
        <dsp:cNvPr id="0" name=""/>
        <dsp:cNvSpPr/>
      </dsp:nvSpPr>
      <dsp:spPr>
        <a:xfrm>
          <a:off x="411480" y="606097"/>
          <a:ext cx="5760720" cy="38376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US" sz="1300" kern="1200"/>
            <a:t>Commodity Price Lookback</a:t>
          </a:r>
        </a:p>
      </dsp:txBody>
      <dsp:txXfrm>
        <a:off x="430214" y="624831"/>
        <a:ext cx="5723252" cy="346292"/>
      </dsp:txXfrm>
    </dsp:sp>
    <dsp:sp modelId="{A1A1F9F0-C9A4-468B-920D-6204CBF70D99}">
      <dsp:nvSpPr>
        <dsp:cNvPr id="0" name=""/>
        <dsp:cNvSpPr/>
      </dsp:nvSpPr>
      <dsp:spPr>
        <a:xfrm>
          <a:off x="0" y="2227133"/>
          <a:ext cx="8229600" cy="22522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70764" rIns="6387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Price increases bailed out the industry</a:t>
          </a:r>
        </a:p>
        <a:p>
          <a:pPr marL="228600" lvl="2" indent="-114300" algn="l" defTabSz="577850">
            <a:lnSpc>
              <a:spcPct val="90000"/>
            </a:lnSpc>
            <a:spcBef>
              <a:spcPct val="0"/>
            </a:spcBef>
            <a:spcAft>
              <a:spcPct val="15000"/>
            </a:spcAft>
            <a:buChar char="•"/>
          </a:pPr>
          <a:r>
            <a:rPr lang="en-US" sz="1300" kern="1200" dirty="0"/>
            <a:t>Strong performance of energy </a:t>
          </a:r>
          <a:r>
            <a:rPr lang="en-US" sz="1300" kern="1200" dirty="0" err="1"/>
            <a:t>companys</a:t>
          </a:r>
          <a:r>
            <a:rPr lang="en-US" sz="1300" kern="1200" dirty="0"/>
            <a:t>’ Q3’21 operating results</a:t>
          </a:r>
        </a:p>
        <a:p>
          <a:pPr marL="228600" lvl="2" indent="-114300" algn="l" defTabSz="577850">
            <a:lnSpc>
              <a:spcPct val="90000"/>
            </a:lnSpc>
            <a:spcBef>
              <a:spcPct val="0"/>
            </a:spcBef>
            <a:spcAft>
              <a:spcPct val="15000"/>
            </a:spcAft>
            <a:buChar char="•"/>
          </a:pPr>
          <a:r>
            <a:rPr lang="en-US" sz="1300" kern="1200"/>
            <a:t>Oil- $75.99/BBL</a:t>
          </a:r>
        </a:p>
        <a:p>
          <a:pPr marL="228600" lvl="2" indent="-114300" algn="l" defTabSz="577850">
            <a:lnSpc>
              <a:spcPct val="90000"/>
            </a:lnSpc>
            <a:spcBef>
              <a:spcPct val="0"/>
            </a:spcBef>
            <a:spcAft>
              <a:spcPct val="15000"/>
            </a:spcAft>
            <a:buChar char="•"/>
          </a:pPr>
          <a:r>
            <a:rPr lang="en-US" sz="1300" kern="1200"/>
            <a:t>Natural Gas- $3.76/mmbtu</a:t>
          </a:r>
        </a:p>
        <a:p>
          <a:pPr marL="114300" lvl="1" indent="-114300" algn="l" defTabSz="577850">
            <a:lnSpc>
              <a:spcPct val="90000"/>
            </a:lnSpc>
            <a:spcBef>
              <a:spcPct val="0"/>
            </a:spcBef>
            <a:spcAft>
              <a:spcPct val="15000"/>
            </a:spcAft>
            <a:buChar char="•"/>
          </a:pPr>
          <a:r>
            <a:rPr lang="en-US" sz="1300" kern="1200"/>
            <a:t>Oil storage numbers are still high</a:t>
          </a:r>
        </a:p>
        <a:p>
          <a:pPr marL="114300" lvl="1" indent="-114300" algn="l" defTabSz="577850">
            <a:lnSpc>
              <a:spcPct val="90000"/>
            </a:lnSpc>
            <a:spcBef>
              <a:spcPct val="0"/>
            </a:spcBef>
            <a:spcAft>
              <a:spcPct val="15000"/>
            </a:spcAft>
            <a:buChar char="•"/>
          </a:pPr>
          <a:r>
            <a:rPr lang="en-US" sz="1300" kern="1200"/>
            <a:t>Drilling and production remained flat in 2021</a:t>
          </a:r>
        </a:p>
        <a:p>
          <a:pPr marL="114300" lvl="1" indent="-114300" algn="l" defTabSz="577850">
            <a:lnSpc>
              <a:spcPct val="90000"/>
            </a:lnSpc>
            <a:spcBef>
              <a:spcPct val="0"/>
            </a:spcBef>
            <a:spcAft>
              <a:spcPct val="15000"/>
            </a:spcAft>
            <a:buChar char="•"/>
          </a:pPr>
          <a:r>
            <a:rPr lang="en-US" sz="1300" kern="1200" dirty="0"/>
            <a:t>U.S. producers are showing financial discipline</a:t>
          </a:r>
        </a:p>
        <a:p>
          <a:pPr marL="114300" lvl="1" indent="-114300" algn="l" defTabSz="577850">
            <a:lnSpc>
              <a:spcPct val="90000"/>
            </a:lnSpc>
            <a:spcBef>
              <a:spcPct val="0"/>
            </a:spcBef>
            <a:spcAft>
              <a:spcPct val="15000"/>
            </a:spcAft>
            <a:buChar char="•"/>
          </a:pPr>
          <a:r>
            <a:rPr lang="en-US" sz="1300" kern="1200"/>
            <a:t>Industry is in “DUC” mode</a:t>
          </a:r>
        </a:p>
        <a:p>
          <a:pPr marL="114300" lvl="1" indent="-114300" algn="l" defTabSz="577850">
            <a:lnSpc>
              <a:spcPct val="90000"/>
            </a:lnSpc>
            <a:spcBef>
              <a:spcPct val="0"/>
            </a:spcBef>
            <a:spcAft>
              <a:spcPct val="15000"/>
            </a:spcAft>
            <a:buChar char="•"/>
          </a:pPr>
          <a:r>
            <a:rPr lang="en-US" sz="1300" kern="1200"/>
            <a:t>LNG export facilities</a:t>
          </a:r>
        </a:p>
      </dsp:txBody>
      <dsp:txXfrm>
        <a:off x="0" y="2227133"/>
        <a:ext cx="8229600" cy="2252250"/>
      </dsp:txXfrm>
    </dsp:sp>
    <dsp:sp modelId="{A4CD2DBD-5DA7-409E-80C0-E88FD9457BC8}">
      <dsp:nvSpPr>
        <dsp:cNvPr id="0" name=""/>
        <dsp:cNvSpPr/>
      </dsp:nvSpPr>
      <dsp:spPr>
        <a:xfrm>
          <a:off x="411480" y="2035253"/>
          <a:ext cx="5760720" cy="38376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US" sz="1300" kern="1200"/>
            <a:t>Current Condition</a:t>
          </a:r>
        </a:p>
      </dsp:txBody>
      <dsp:txXfrm>
        <a:off x="430214" y="2053987"/>
        <a:ext cx="5723252" cy="34629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E79095A-C5F5-421C-9777-058B9249F58F}" type="datetimeFigureOut">
              <a:rPr lang="en-US" smtClean="0"/>
              <a:t>1/12/2022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3B4F1F3-91AD-41AF-9645-286DC0134CB8}" type="slidenum">
              <a:rPr lang="en-US" smtClean="0"/>
              <a:t>‹#›</a:t>
            </a:fld>
            <a:endParaRPr lang="en-US"/>
          </a:p>
        </p:txBody>
      </p:sp>
    </p:spTree>
    <p:extLst>
      <p:ext uri="{BB962C8B-B14F-4D97-AF65-F5344CB8AC3E}">
        <p14:creationId xmlns:p14="http://schemas.microsoft.com/office/powerpoint/2010/main" val="378841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ia.gov/petroleum/gasdiese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eia.gov/outlooks/steo/report/index.php" TargetMode="External"/><Relationship Id="rId5" Type="http://schemas.openxmlformats.org/officeDocument/2006/relationships/hyperlink" Target="https://www.eia.gov/energyexplained/gasoline/price-fluctuations.php" TargetMode="External"/><Relationship Id="rId4" Type="http://schemas.openxmlformats.org/officeDocument/2006/relationships/hyperlink" Target="https://www.eia.gov/dnav/pet/hist/LeafHandler.ashx?n=pet&amp;s=emm_epmr_pte_nus_dpg&amp;f=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COVID-19</a:t>
            </a:r>
          </a:p>
          <a:p>
            <a:r>
              <a:rPr lang="en-US" sz="1200" b="0" i="0" kern="1200" dirty="0">
                <a:solidFill>
                  <a:schemeClr val="tx1"/>
                </a:solidFill>
                <a:effectLst/>
                <a:latin typeface="+mn-lt"/>
                <a:ea typeface="+mn-ea"/>
                <a:cs typeface="+mn-cs"/>
              </a:rPr>
              <a:t>The energy sector remains subject to heightened levels of uncertainty related to the ongoing recovery from the COVID-19 pandemic most notably the emergence of the Omicron variant which raises uncertainty about the level of energy consumption throughout the world.  Close to 50% of the world’s population has received at least one dose of the COVID-19 vaccine.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Natural Gas Prices</a:t>
            </a:r>
            <a:endParaRPr lang="en-US" b="1" dirty="0"/>
          </a:p>
          <a:p>
            <a:r>
              <a:rPr lang="en-US" dirty="0"/>
              <a:t>Gas year 2021/22 opened 10/1 with record high spot prices and lower than avg storage inventory levels for the upcoming heating season.  The tightening of gas markets over the past month results from a combination of demand growth as economies recover from 2020 lockdowns, a succession of extreme weather episodes that have generated additional gas consumption.</a:t>
            </a:r>
          </a:p>
          <a:p>
            <a:endParaRPr lang="en-US" dirty="0"/>
          </a:p>
          <a:p>
            <a:endParaRPr lang="en-US" dirty="0"/>
          </a:p>
        </p:txBody>
      </p:sp>
      <p:sp>
        <p:nvSpPr>
          <p:cNvPr id="4" name="Slide Number Placeholder 3"/>
          <p:cNvSpPr>
            <a:spLocks noGrp="1"/>
          </p:cNvSpPr>
          <p:nvPr>
            <p:ph type="sldNum" sz="quarter" idx="5"/>
          </p:nvPr>
        </p:nvSpPr>
        <p:spPr/>
        <p:txBody>
          <a:bodyPr/>
          <a:lstStyle/>
          <a:p>
            <a:fld id="{23B4F1F3-91AD-41AF-9645-286DC0134CB8}" type="slidenum">
              <a:rPr lang="en-US" smtClean="0"/>
              <a:t>6</a:t>
            </a:fld>
            <a:endParaRPr lang="en-US"/>
          </a:p>
        </p:txBody>
      </p:sp>
    </p:spTree>
    <p:extLst>
      <p:ext uri="{BB962C8B-B14F-4D97-AF65-F5344CB8AC3E}">
        <p14:creationId xmlns:p14="http://schemas.microsoft.com/office/powerpoint/2010/main" val="45033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D6D6D"/>
                </a:solidFill>
                <a:effectLst/>
                <a:latin typeface="IBM Plex Sans" panose="020B0604020202020204" pitchFamily="34" charset="0"/>
              </a:rPr>
              <a:t>U.S. exploration and production (</a:t>
            </a:r>
            <a:r>
              <a:rPr lang="en-US" b="0" i="0" dirty="0" err="1">
                <a:solidFill>
                  <a:srgbClr val="6D6D6D"/>
                </a:solidFill>
                <a:effectLst/>
                <a:latin typeface="IBM Plex Sans" panose="020B0604020202020204" pitchFamily="34" charset="0"/>
              </a:rPr>
              <a:t>E&amp;P</a:t>
            </a:r>
            <a:r>
              <a:rPr lang="en-US" b="0" i="0" dirty="0">
                <a:solidFill>
                  <a:srgbClr val="6D6D6D"/>
                </a:solidFill>
                <a:effectLst/>
                <a:latin typeface="IBM Plex Sans" panose="020B0604020202020204" pitchFamily="34" charset="0"/>
              </a:rPr>
              <a:t>) companies are completing wells at record rates, outpacing new wells by nearly 250 a month, according to Raymond James &amp; Associates Inc.</a:t>
            </a:r>
          </a:p>
          <a:p>
            <a:endParaRPr lang="en-US" b="0" i="0" dirty="0">
              <a:solidFill>
                <a:srgbClr val="6D6D6D"/>
              </a:solidFill>
              <a:effectLst/>
              <a:latin typeface="IBM Plex Sans" panose="020B0604020202020204" pitchFamily="34" charset="0"/>
            </a:endParaRPr>
          </a:p>
          <a:p>
            <a:pPr algn="l"/>
            <a:r>
              <a:rPr lang="en-US" b="0" i="0" dirty="0">
                <a:solidFill>
                  <a:srgbClr val="6D6D6D"/>
                </a:solidFill>
                <a:effectLst/>
                <a:latin typeface="IBM Plex Sans" panose="020B0503050203000203" pitchFamily="34" charset="0"/>
              </a:rPr>
              <a:t>Analyst John Freeman in a note to clients Monday said the domestic count of drilled but uncompleted wells, aka </a:t>
            </a:r>
            <a:r>
              <a:rPr lang="en-US" b="0" i="0" dirty="0" err="1">
                <a:solidFill>
                  <a:srgbClr val="6D6D6D"/>
                </a:solidFill>
                <a:effectLst/>
                <a:latin typeface="IBM Plex Sans" panose="020B0503050203000203" pitchFamily="34" charset="0"/>
              </a:rPr>
              <a:t>DUCs</a:t>
            </a:r>
            <a:r>
              <a:rPr lang="en-US" b="0" i="0" dirty="0">
                <a:solidFill>
                  <a:srgbClr val="6D6D6D"/>
                </a:solidFill>
                <a:effectLst/>
                <a:latin typeface="IBM Plex Sans" panose="020B0503050203000203" pitchFamily="34" charset="0"/>
              </a:rPr>
              <a:t>, has dropped by nearly 3,300 from nearly 9,000 strong in July 2020.</a:t>
            </a:r>
          </a:p>
          <a:p>
            <a:pPr algn="l"/>
            <a:endParaRPr lang="en-US" b="0" i="0" dirty="0">
              <a:solidFill>
                <a:srgbClr val="6D6D6D"/>
              </a:solidFill>
              <a:effectLst/>
              <a:latin typeface="IBM Plex Sans" panose="020B0503050203000203" pitchFamily="34" charset="0"/>
            </a:endParaRPr>
          </a:p>
          <a:p>
            <a:pPr algn="l"/>
            <a:r>
              <a:rPr lang="en-US" b="0" i="0" dirty="0">
                <a:solidFill>
                  <a:srgbClr val="6D6D6D"/>
                </a:solidFill>
                <a:effectLst/>
                <a:latin typeface="IBM Plex Sans" panose="020B0503050203000203" pitchFamily="34" charset="0"/>
              </a:rPr>
              <a:t>In the “largest (and quickest) drawdown to date,” the current DUC inventory is crossing the critical “normal level,” Freeman said. “Over the last year, completions have outpaced new drills by nearly 250 wells/month, an unsustainable delta of which has never occurred.”</a:t>
            </a:r>
          </a:p>
          <a:p>
            <a:pPr algn="l"/>
            <a:endParaRPr lang="en-US" b="0" i="0" dirty="0">
              <a:solidFill>
                <a:srgbClr val="6D6D6D"/>
              </a:solidFill>
              <a:effectLst/>
              <a:latin typeface="IBM Plex Sans" panose="020B0503050203000203" pitchFamily="34" charset="0"/>
            </a:endParaRPr>
          </a:p>
          <a:p>
            <a:pPr algn="l"/>
            <a:r>
              <a:rPr lang="en-US" b="0" i="0" dirty="0" err="1">
                <a:solidFill>
                  <a:srgbClr val="6D6D6D"/>
                </a:solidFill>
                <a:effectLst/>
                <a:latin typeface="IBM Plex Sans" panose="020B0503050203000203" pitchFamily="34" charset="0"/>
              </a:rPr>
              <a:t>E&amp;Ps</a:t>
            </a:r>
            <a:r>
              <a:rPr lang="en-US" b="0" i="0" dirty="0">
                <a:solidFill>
                  <a:srgbClr val="6D6D6D"/>
                </a:solidFill>
                <a:effectLst/>
                <a:latin typeface="IBM Plex Sans" panose="020B0503050203000203" pitchFamily="34" charset="0"/>
              </a:rPr>
              <a:t> since July 2020 have maintained production levels mostly “by tapping their vast supply of </a:t>
            </a:r>
            <a:r>
              <a:rPr lang="en-US" b="0" i="0" dirty="0" err="1">
                <a:solidFill>
                  <a:srgbClr val="6D6D6D"/>
                </a:solidFill>
                <a:effectLst/>
                <a:latin typeface="IBM Plex Sans" panose="020B0503050203000203" pitchFamily="34" charset="0"/>
              </a:rPr>
              <a:t>DUCs</a:t>
            </a:r>
            <a:r>
              <a:rPr lang="en-US" b="0" i="0" dirty="0">
                <a:solidFill>
                  <a:srgbClr val="6D6D6D"/>
                </a:solidFill>
                <a:effectLst/>
                <a:latin typeface="IBM Plex Sans" panose="020B0503050203000203" pitchFamily="34" charset="0"/>
              </a:rPr>
              <a:t>, opting to forego costlier new drills in favor of cheaper completions.”</a:t>
            </a:r>
          </a:p>
          <a:p>
            <a:endParaRPr lang="en-US" dirty="0"/>
          </a:p>
        </p:txBody>
      </p:sp>
      <p:sp>
        <p:nvSpPr>
          <p:cNvPr id="4" name="Slide Number Placeholder 3"/>
          <p:cNvSpPr>
            <a:spLocks noGrp="1"/>
          </p:cNvSpPr>
          <p:nvPr>
            <p:ph type="sldNum" sz="quarter" idx="5"/>
          </p:nvPr>
        </p:nvSpPr>
        <p:spPr/>
        <p:txBody>
          <a:bodyPr/>
          <a:lstStyle/>
          <a:p>
            <a:fld id="{23B4F1F3-91AD-41AF-9645-286DC0134CB8}" type="slidenum">
              <a:rPr lang="en-US" smtClean="0"/>
              <a:t>17</a:t>
            </a:fld>
            <a:endParaRPr lang="en-US"/>
          </a:p>
        </p:txBody>
      </p:sp>
    </p:spTree>
    <p:extLst>
      <p:ext uri="{BB962C8B-B14F-4D97-AF65-F5344CB8AC3E}">
        <p14:creationId xmlns:p14="http://schemas.microsoft.com/office/powerpoint/2010/main" val="4205635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Arial" panose="020B0604020202020204" pitchFamily="34" charset="0"/>
              </a:rPr>
              <a:t>The average price that consumers paid at the pump for U.S. regular gasoline on the Monday before Thanksgiving this year was $3.40 per gallon (gal). This price is $1.29/gal (62%) higher than last year and is the highest pre-Thanksgiving price since 2012 (in nominal terms), according to our latest </a:t>
            </a:r>
            <a:r>
              <a:rPr lang="en-US" b="0" i="1" u="none" strike="noStrike" dirty="0">
                <a:solidFill>
                  <a:srgbClr val="189BD7"/>
                </a:solidFill>
                <a:effectLst/>
                <a:latin typeface="inherit"/>
                <a:hlinkClick r:id="rId3"/>
              </a:rPr>
              <a:t>Gasoline and Diesel Fuel Update</a:t>
            </a:r>
            <a:r>
              <a:rPr lang="en-US" b="0" i="0" dirty="0">
                <a:solidFill>
                  <a:srgbClr val="333333"/>
                </a:solidFill>
                <a:effectLst/>
                <a:latin typeface="Arial" panose="020B0604020202020204" pitchFamily="34" charset="0"/>
              </a:rPr>
              <a:t>. U.S. gasoline prices are 82 cents/gal (32%) higher than at the same time in 2019, before the COVID-19 pandemic. October 2021 had the </a:t>
            </a:r>
            <a:r>
              <a:rPr lang="en-US" b="0" i="0" u="none" strike="noStrike" dirty="0">
                <a:solidFill>
                  <a:srgbClr val="189BD7"/>
                </a:solidFill>
                <a:effectLst/>
                <a:latin typeface="inherit"/>
                <a:hlinkClick r:id="rId4"/>
              </a:rPr>
              <a:t>largest recorded</a:t>
            </a:r>
            <a:r>
              <a:rPr lang="en-US" b="0" i="0" dirty="0">
                <a:solidFill>
                  <a:srgbClr val="333333"/>
                </a:solidFill>
                <a:effectLst/>
                <a:latin typeface="Arial" panose="020B0604020202020204" pitchFamily="34" charset="0"/>
              </a:rPr>
              <a:t> year-over-year increase in gasoline prices, at $1.13/gal, since we began collecting gasoline prices in 1990.</a:t>
            </a:r>
          </a:p>
          <a:p>
            <a:pPr algn="l" fontAlgn="base"/>
            <a:r>
              <a:rPr lang="en-US" b="0" i="0" dirty="0">
                <a:solidFill>
                  <a:srgbClr val="333333"/>
                </a:solidFill>
                <a:effectLst/>
                <a:latin typeface="Arial" panose="020B0604020202020204" pitchFamily="34" charset="0"/>
              </a:rPr>
              <a:t>Typically, U.S. retail gasoline prices follow a </a:t>
            </a:r>
            <a:r>
              <a:rPr lang="en-US" b="0" i="0" u="none" strike="noStrike" dirty="0">
                <a:solidFill>
                  <a:srgbClr val="189BD7"/>
                </a:solidFill>
                <a:effectLst/>
                <a:latin typeface="inherit"/>
                <a:hlinkClick r:id="rId5"/>
              </a:rPr>
              <a:t>seasonal trend</a:t>
            </a:r>
            <a:r>
              <a:rPr lang="en-US" b="0" i="0" dirty="0">
                <a:solidFill>
                  <a:srgbClr val="333333"/>
                </a:solidFill>
                <a:effectLst/>
                <a:latin typeface="Arial" panose="020B0604020202020204" pitchFamily="34" charset="0"/>
              </a:rPr>
              <a:t>: prices increase in late summer when people drive more frequently and then decline going into the winter months. This year, gasoline prices did not increase in September but instead rose 20 cents/gal in October before leveling off in November. Our November </a:t>
            </a:r>
            <a:r>
              <a:rPr lang="en-US" b="0" i="1" u="none" strike="noStrike" dirty="0">
                <a:solidFill>
                  <a:srgbClr val="189BD7"/>
                </a:solidFill>
                <a:effectLst/>
                <a:latin typeface="inherit"/>
                <a:hlinkClick r:id="rId6"/>
              </a:rPr>
              <a:t>Short-Term Energy Outlook</a:t>
            </a:r>
            <a:r>
              <a:rPr lang="en-US" b="0" i="0" dirty="0">
                <a:solidFill>
                  <a:srgbClr val="333333"/>
                </a:solidFill>
                <a:effectLst/>
                <a:latin typeface="Arial" panose="020B0604020202020204" pitchFamily="34" charset="0"/>
              </a:rPr>
              <a:t> forecasts that gasoline prices will fall 5% in December and remain close to $3.00/gal through the first half of 2022.</a:t>
            </a:r>
          </a:p>
          <a:p>
            <a:endParaRPr lang="en-US" dirty="0"/>
          </a:p>
        </p:txBody>
      </p:sp>
      <p:sp>
        <p:nvSpPr>
          <p:cNvPr id="4" name="Slide Number Placeholder 3"/>
          <p:cNvSpPr>
            <a:spLocks noGrp="1"/>
          </p:cNvSpPr>
          <p:nvPr>
            <p:ph type="sldNum" sz="quarter" idx="10"/>
          </p:nvPr>
        </p:nvSpPr>
        <p:spPr/>
        <p:txBody>
          <a:bodyPr/>
          <a:lstStyle/>
          <a:p>
            <a:fld id="{23B4F1F3-91AD-41AF-9645-286DC0134CB8}" type="slidenum">
              <a:rPr lang="en-US" smtClean="0"/>
              <a:t>18</a:t>
            </a:fld>
            <a:endParaRPr lang="en-US"/>
          </a:p>
        </p:txBody>
      </p:sp>
    </p:spTree>
    <p:extLst>
      <p:ext uri="{BB962C8B-B14F-4D97-AF65-F5344CB8AC3E}">
        <p14:creationId xmlns:p14="http://schemas.microsoft.com/office/powerpoint/2010/main" val="3134721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is a 95% confidence interval that the price/</a:t>
            </a:r>
            <a:r>
              <a:rPr lang="en-US" dirty="0" err="1"/>
              <a:t>mmbtu</a:t>
            </a:r>
            <a:r>
              <a:rPr lang="en-US" dirty="0"/>
              <a:t> will be between $2-$9.</a:t>
            </a:r>
          </a:p>
          <a:p>
            <a:endParaRPr lang="en-US" dirty="0"/>
          </a:p>
          <a:p>
            <a:r>
              <a:rPr lang="en-US" dirty="0"/>
              <a:t>spot prices </a:t>
            </a:r>
            <a:r>
              <a:rPr lang="en-US" dirty="0" err="1"/>
              <a:t>avg’d</a:t>
            </a:r>
            <a:r>
              <a:rPr lang="en-US" dirty="0"/>
              <a:t> $5.05/</a:t>
            </a:r>
            <a:r>
              <a:rPr lang="en-US" dirty="0" err="1"/>
              <a:t>mmbtu</a:t>
            </a:r>
            <a:r>
              <a:rPr lang="en-US" dirty="0"/>
              <a:t> in November, a $.50/</a:t>
            </a:r>
            <a:r>
              <a:rPr lang="en-US" dirty="0" err="1"/>
              <a:t>mmbtu</a:t>
            </a:r>
            <a:r>
              <a:rPr lang="en-US" dirty="0"/>
              <a:t> decrease from October 2021 but a $1.80/</a:t>
            </a:r>
            <a:r>
              <a:rPr lang="en-US" dirty="0" err="1"/>
              <a:t>mmbtu</a:t>
            </a:r>
            <a:r>
              <a:rPr lang="en-US" dirty="0"/>
              <a:t> increase from November 2020.</a:t>
            </a:r>
          </a:p>
          <a:p>
            <a:endParaRPr lang="en-US" dirty="0"/>
          </a:p>
          <a:p>
            <a:r>
              <a:rPr lang="en-US" dirty="0"/>
              <a:t>Henry Hub spot prices averages $4.58/</a:t>
            </a:r>
            <a:r>
              <a:rPr lang="en-US" dirty="0" err="1"/>
              <a:t>mmbtu</a:t>
            </a:r>
            <a:r>
              <a:rPr lang="en-US" dirty="0"/>
              <a:t> from December 2021 through February 2022 and then generally declines through 2022 averaging $3.98/</a:t>
            </a:r>
            <a:r>
              <a:rPr lang="en-US" dirty="0" err="1"/>
              <a:t>mmbtu</a:t>
            </a:r>
            <a:r>
              <a:rPr lang="en-US" dirty="0"/>
              <a:t> in 2022 amid rising US natural gas production and slowing growth in LNG exports.  We are expecting the US inventory draws will be similar to the five-year average this winter and we expect that factor, along with rising US natural gas exports and relatively flat production through March will keep US natural gas prices near recent levels before downward price pressures emerge.  Because the uncertainty around seasonal demand, we expect natural gas prices to remain volatile over the coming months and winter temperatures will be a key driver of natural gas consumption and prices.</a:t>
            </a:r>
          </a:p>
          <a:p>
            <a:endParaRPr lang="en-US" dirty="0"/>
          </a:p>
          <a:p>
            <a:endParaRPr lang="en-US" dirty="0"/>
          </a:p>
        </p:txBody>
      </p:sp>
      <p:sp>
        <p:nvSpPr>
          <p:cNvPr id="4" name="Slide Number Placeholder 3"/>
          <p:cNvSpPr>
            <a:spLocks noGrp="1"/>
          </p:cNvSpPr>
          <p:nvPr>
            <p:ph type="sldNum" sz="quarter" idx="5"/>
          </p:nvPr>
        </p:nvSpPr>
        <p:spPr/>
        <p:txBody>
          <a:bodyPr/>
          <a:lstStyle/>
          <a:p>
            <a:fld id="{23B4F1F3-91AD-41AF-9645-286DC0134CB8}" type="slidenum">
              <a:rPr lang="en-US" smtClean="0"/>
              <a:t>21</a:t>
            </a:fld>
            <a:endParaRPr lang="en-US"/>
          </a:p>
        </p:txBody>
      </p:sp>
    </p:spTree>
    <p:extLst>
      <p:ext uri="{BB962C8B-B14F-4D97-AF65-F5344CB8AC3E}">
        <p14:creationId xmlns:p14="http://schemas.microsoft.com/office/powerpoint/2010/main" val="297291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3B4F1F3-91AD-41AF-9645-286DC0134CB8}" type="slidenum">
              <a:rPr lang="en-US" smtClean="0"/>
              <a:t>22</a:t>
            </a:fld>
            <a:endParaRPr lang="en-US"/>
          </a:p>
        </p:txBody>
      </p:sp>
    </p:spTree>
    <p:extLst>
      <p:ext uri="{BB962C8B-B14F-4D97-AF65-F5344CB8AC3E}">
        <p14:creationId xmlns:p14="http://schemas.microsoft.com/office/powerpoint/2010/main" val="200417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3B4F1F3-91AD-41AF-9645-286DC0134CB8}" type="slidenum">
              <a:rPr lang="en-US" smtClean="0"/>
              <a:t>23</a:t>
            </a:fld>
            <a:endParaRPr lang="en-US"/>
          </a:p>
        </p:txBody>
      </p:sp>
    </p:spTree>
    <p:extLst>
      <p:ext uri="{BB962C8B-B14F-4D97-AF65-F5344CB8AC3E}">
        <p14:creationId xmlns:p14="http://schemas.microsoft.com/office/powerpoint/2010/main" val="2426717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Energy in Depth- Appalachian Basin</a:t>
            </a:r>
          </a:p>
          <a:p>
            <a:r>
              <a:rPr lang="en-US" dirty="0"/>
              <a:t>*FERC</a:t>
            </a:r>
            <a:r>
              <a:rPr lang="en-US" baseline="0" dirty="0"/>
              <a:t> Project- approved or under review</a:t>
            </a:r>
            <a:endParaRPr lang="en-US" dirty="0"/>
          </a:p>
        </p:txBody>
      </p:sp>
      <p:sp>
        <p:nvSpPr>
          <p:cNvPr id="4" name="Slide Number Placeholder 3"/>
          <p:cNvSpPr>
            <a:spLocks noGrp="1"/>
          </p:cNvSpPr>
          <p:nvPr>
            <p:ph type="sldNum" sz="quarter" idx="10"/>
          </p:nvPr>
        </p:nvSpPr>
        <p:spPr/>
        <p:txBody>
          <a:bodyPr/>
          <a:lstStyle/>
          <a:p>
            <a:fld id="{23B4F1F3-91AD-41AF-9645-286DC0134CB8}" type="slidenum">
              <a:rPr lang="en-US" smtClean="0"/>
              <a:t>28</a:t>
            </a:fld>
            <a:endParaRPr lang="en-US"/>
          </a:p>
        </p:txBody>
      </p:sp>
    </p:spTree>
    <p:extLst>
      <p:ext uri="{BB962C8B-B14F-4D97-AF65-F5344CB8AC3E}">
        <p14:creationId xmlns:p14="http://schemas.microsoft.com/office/powerpoint/2010/main" val="2447258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Heading into 2022, free cash flow, along with liquidity, will be the most important factors.  Hedge positions at higher pricing will be heavily relied upon, either to stabilize cash flows or provide liquidity by monetization. I think there will be a more disciplined approach to operating cost and development expenditure plans to the extent that they don’t lose their best leases as well as continued pressure on </a:t>
            </a:r>
            <a:r>
              <a:rPr lang="en-US" dirty="0" err="1"/>
              <a:t>G&amp;A</a:t>
            </a:r>
            <a:r>
              <a:rPr lang="en-US" dirty="0"/>
              <a:t> reductions to reduce overhead.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High oil prices boost energy transition plans, challenging conventional wisdom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expectation that these higher prices are here to say, that helps companies manage cash flow from those high-quality assets and companies feel they can continue to make money even during a pivot toward cleaner forms of energy which have typically shown lower returns.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t>ESG</a:t>
            </a:r>
            <a:r>
              <a:rPr lang="en-US" sz="1200" b="1" dirty="0"/>
              <a:t> playing a role in M&amp;A transactions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Oil prices have been rising since the start of 2021, bolstered by recovering demand and capped supply from OPEC.9 However, upstream M&amp;A activity, which typically follows oil prices, remains well below </a:t>
            </a:r>
            <a:r>
              <a:rPr lang="en-US" dirty="0" err="1"/>
              <a:t>prepandemic</a:t>
            </a:r>
            <a:r>
              <a:rPr lang="en-US" dirty="0"/>
              <a:t> levels. The total count and value of US upstream deals during the first eight months of 2021 were 30% and 46%, respectively, down from the same period in 2019.10 While the ongoing capital discipline of </a:t>
            </a:r>
            <a:r>
              <a:rPr lang="en-US" dirty="0" err="1"/>
              <a:t>O&amp;G</a:t>
            </a:r>
            <a:r>
              <a:rPr lang="en-US" dirty="0"/>
              <a:t> companies is the primary reason behind the lull in upstream M&amp;A activity, limited visibility of buyers (especially large companies) into the carbon profile of sellers or their assets is a growing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Oilfield services business models shifting to enable a new energy era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oilfield service (OFS) sector had slashed costs and optimized operations to stay afloat even before the pandemic. Being traditionally dependent on upstream cycles, the sector is now likely to see a permanent structural shift as rapid energy transition shifts the scales of </a:t>
            </a:r>
            <a:r>
              <a:rPr lang="en-US" dirty="0" err="1"/>
              <a:t>O&amp;G</a:t>
            </a:r>
            <a:r>
              <a:rPr lang="en-US" dirty="0"/>
              <a:t> revenues and spending. Not surprisingly, spending in OFS, which declined during the pandemic, is expected to remain about 25% below 2019 levels until 2025.15 With margins at the mercy of another price cycle and reduced spending, many OFS companies are crafting a new strategy for the future of energy. About 30% of executives surveyed believe that building capabilities in adjacent areas such as hydrogen and carbon capture usage and storage will help them thrive the most in the future.18 Suppliers already have an advantage in leveraging subsurface and reservoir geology expertise and applying it to new emission abatement techniques like carbon capture, usage and storage. </a:t>
            </a:r>
          </a:p>
        </p:txBody>
      </p:sp>
      <p:sp>
        <p:nvSpPr>
          <p:cNvPr id="4" name="Slide Number Placeholder 3"/>
          <p:cNvSpPr>
            <a:spLocks noGrp="1"/>
          </p:cNvSpPr>
          <p:nvPr>
            <p:ph type="sldNum" sz="quarter" idx="5"/>
          </p:nvPr>
        </p:nvSpPr>
        <p:spPr/>
        <p:txBody>
          <a:bodyPr/>
          <a:lstStyle/>
          <a:p>
            <a:fld id="{23B4F1F3-91AD-41AF-9645-286DC0134CB8}" type="slidenum">
              <a:rPr lang="en-US" smtClean="0"/>
              <a:t>7</a:t>
            </a:fld>
            <a:endParaRPr lang="en-US"/>
          </a:p>
        </p:txBody>
      </p:sp>
    </p:spTree>
    <p:extLst>
      <p:ext uri="{BB962C8B-B14F-4D97-AF65-F5344CB8AC3E}">
        <p14:creationId xmlns:p14="http://schemas.microsoft.com/office/powerpoint/2010/main" val="335391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Takeaways for Q1-Q2 2021</a:t>
            </a:r>
          </a:p>
          <a:p>
            <a:endParaRPr lang="en-US" dirty="0"/>
          </a:p>
          <a:p>
            <a:r>
              <a:rPr lang="en-US" dirty="0"/>
              <a:t>12 producers filed in Q1-Q2 2021, which is the lowest Q1-Q2 total since 2015 when 13 producers filed.</a:t>
            </a:r>
          </a:p>
          <a:p>
            <a:r>
              <a:rPr lang="en-US" dirty="0"/>
              <a:t>The aggregate debt for producers that filed in Q1-Q2 2021 is just over $1.8 billion, which is the lowest since 2015 of $3.6 billion</a:t>
            </a:r>
          </a:p>
          <a:p>
            <a:r>
              <a:rPr lang="en-US" dirty="0"/>
              <a:t>There were no producers with billion dollar bankruptcies in Q2 2021, which has not happened since Q3’2018</a:t>
            </a:r>
          </a:p>
          <a:p>
            <a:r>
              <a:rPr lang="en-US" dirty="0"/>
              <a:t>Texas accounted for 58% of the total producer filings in 2021, with seven in total</a:t>
            </a:r>
          </a:p>
          <a:p>
            <a:endParaRPr lang="en-US" dirty="0"/>
          </a:p>
          <a:p>
            <a:r>
              <a:rPr lang="en-US" b="1" dirty="0"/>
              <a:t>Restructurings</a:t>
            </a:r>
          </a:p>
          <a:p>
            <a:r>
              <a:rPr lang="en-US" dirty="0"/>
              <a:t>Over the last handful of years, there have been a significant number of restructurings that have occurred which has been making a significant difference.  We have seen a lot of over extended operators go through the restructuring process to reduce pressure on the balance sheets.</a:t>
            </a:r>
          </a:p>
          <a:p>
            <a:endParaRPr lang="en-US" dirty="0"/>
          </a:p>
          <a:p>
            <a:r>
              <a:rPr lang="en-US" b="1" dirty="0"/>
              <a:t>Financially distressed firms</a:t>
            </a:r>
          </a:p>
          <a:p>
            <a:r>
              <a:rPr lang="en-US" b="0" dirty="0"/>
              <a:t>There still remain a lot of financially distressed firms in the United States.  Occidental petroleum’s acquisition of Anadarko petroleum</a:t>
            </a:r>
          </a:p>
          <a:p>
            <a:r>
              <a:rPr lang="en-US" b="0" dirty="0"/>
              <a:t>Seeing a lot of selling off of non-core assets to pay debt obligations or increase “free cash flow” for future drilling</a:t>
            </a:r>
          </a:p>
          <a:p>
            <a:endParaRPr lang="en-US" b="0" dirty="0"/>
          </a:p>
          <a:p>
            <a:endParaRPr lang="en-US" dirty="0"/>
          </a:p>
        </p:txBody>
      </p:sp>
      <p:sp>
        <p:nvSpPr>
          <p:cNvPr id="4" name="Slide Number Placeholder 3"/>
          <p:cNvSpPr>
            <a:spLocks noGrp="1"/>
          </p:cNvSpPr>
          <p:nvPr>
            <p:ph type="sldNum" sz="quarter" idx="5"/>
          </p:nvPr>
        </p:nvSpPr>
        <p:spPr/>
        <p:txBody>
          <a:bodyPr/>
          <a:lstStyle/>
          <a:p>
            <a:fld id="{23B4F1F3-91AD-41AF-9645-286DC0134CB8}" type="slidenum">
              <a:rPr lang="en-US" smtClean="0"/>
              <a:t>8</a:t>
            </a:fld>
            <a:endParaRPr lang="en-US"/>
          </a:p>
        </p:txBody>
      </p:sp>
    </p:spTree>
    <p:extLst>
      <p:ext uri="{BB962C8B-B14F-4D97-AF65-F5344CB8AC3E}">
        <p14:creationId xmlns:p14="http://schemas.microsoft.com/office/powerpoint/2010/main" val="575773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Crude oil spot prices averaged $70.61/</a:t>
            </a:r>
            <a:r>
              <a:rPr lang="en-US" dirty="0" err="1"/>
              <a:t>bbl</a:t>
            </a:r>
            <a:r>
              <a:rPr lang="en-US" dirty="0"/>
              <a:t> in Q3’21</a:t>
            </a:r>
            <a:r>
              <a:rPr lang="en-US" baseline="0" dirty="0"/>
              <a:t> up from $40.89/</a:t>
            </a:r>
            <a:r>
              <a:rPr lang="en-US" baseline="0" dirty="0" err="1"/>
              <a:t>bbl</a:t>
            </a:r>
            <a:r>
              <a:rPr lang="en-US" baseline="0" dirty="0"/>
              <a:t> in Q3’20.</a:t>
            </a:r>
            <a:endParaRPr lang="en-US" dirty="0"/>
          </a:p>
        </p:txBody>
      </p:sp>
      <p:sp>
        <p:nvSpPr>
          <p:cNvPr id="4" name="Slide Number Placeholder 3"/>
          <p:cNvSpPr>
            <a:spLocks noGrp="1"/>
          </p:cNvSpPr>
          <p:nvPr>
            <p:ph type="sldNum" sz="quarter" idx="10"/>
          </p:nvPr>
        </p:nvSpPr>
        <p:spPr/>
        <p:txBody>
          <a:bodyPr/>
          <a:lstStyle/>
          <a:p>
            <a:fld id="{23B4F1F3-91AD-41AF-9645-286DC0134CB8}" type="slidenum">
              <a:rPr lang="en-US" smtClean="0"/>
              <a:t>11</a:t>
            </a:fld>
            <a:endParaRPr lang="en-US"/>
          </a:p>
        </p:txBody>
      </p:sp>
    </p:spTree>
    <p:extLst>
      <p:ext uri="{BB962C8B-B14F-4D97-AF65-F5344CB8AC3E}">
        <p14:creationId xmlns:p14="http://schemas.microsoft.com/office/powerpoint/2010/main" val="239443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is a 95% confidence interval that the price of crude/</a:t>
            </a:r>
            <a:r>
              <a:rPr lang="en-US" dirty="0" err="1"/>
              <a:t>bbl</a:t>
            </a:r>
            <a:r>
              <a:rPr lang="en-US" dirty="0"/>
              <a:t> will be between $30-$150.</a:t>
            </a:r>
          </a:p>
          <a:p>
            <a:endParaRPr lang="en-US" dirty="0"/>
          </a:p>
          <a:p>
            <a:r>
              <a:rPr lang="en-US" dirty="0"/>
              <a:t>spot prices </a:t>
            </a:r>
            <a:r>
              <a:rPr lang="en-US" dirty="0" err="1"/>
              <a:t>avg’d</a:t>
            </a:r>
            <a:r>
              <a:rPr lang="en-US" dirty="0"/>
              <a:t> $81/</a:t>
            </a:r>
            <a:r>
              <a:rPr lang="en-US" dirty="0" err="1"/>
              <a:t>bbl</a:t>
            </a:r>
            <a:r>
              <a:rPr lang="en-US" dirty="0"/>
              <a:t> in November, a $3/</a:t>
            </a:r>
            <a:r>
              <a:rPr lang="en-US" dirty="0" err="1"/>
              <a:t>bbl</a:t>
            </a:r>
            <a:r>
              <a:rPr lang="en-US" dirty="0"/>
              <a:t> decrease from October 2021 but a $38/</a:t>
            </a:r>
            <a:r>
              <a:rPr lang="en-US" dirty="0" err="1"/>
              <a:t>bbl</a:t>
            </a:r>
            <a:r>
              <a:rPr lang="en-US" dirty="0"/>
              <a:t> increase from November 2020.</a:t>
            </a:r>
          </a:p>
          <a:p>
            <a:endParaRPr lang="en-US" dirty="0"/>
          </a:p>
          <a:p>
            <a:r>
              <a:rPr lang="en-US" dirty="0"/>
              <a:t>Crude prices are expected to average $71/</a:t>
            </a:r>
            <a:r>
              <a:rPr lang="en-US" dirty="0" err="1"/>
              <a:t>bbl</a:t>
            </a:r>
            <a:r>
              <a:rPr lang="en-US" dirty="0"/>
              <a:t> in the first quarter of 2022.  For 2022 as a whole, the EIA expects that growth in production from OPEC+, of US tight oil and from other non-OPEC countries will outpace slowing </a:t>
            </a:r>
            <a:r>
              <a:rPr lang="en-US" dirty="0" err="1"/>
              <a:t>rowth</a:t>
            </a:r>
            <a:r>
              <a:rPr lang="en-US" dirty="0"/>
              <a:t> in global oil consumption, especially in light of renewed concerns about COVID-19 variants.  Crude prices will remain near current levels in 2022 averaging approx. $70/bbl.</a:t>
            </a:r>
          </a:p>
          <a:p>
            <a:endParaRPr lang="en-US" dirty="0"/>
          </a:p>
          <a:p>
            <a:r>
              <a:rPr lang="en-US" dirty="0"/>
              <a:t>I personally think that the prices will remain in the “</a:t>
            </a:r>
            <a:r>
              <a:rPr lang="en-US" dirty="0" err="1"/>
              <a:t>goldie</a:t>
            </a:r>
            <a:r>
              <a:rPr lang="en-US" dirty="0"/>
              <a:t> locks” zone of $60-$80/</a:t>
            </a:r>
            <a:r>
              <a:rPr lang="en-US" dirty="0" err="1"/>
              <a:t>bbl</a:t>
            </a:r>
            <a:r>
              <a:rPr lang="en-US" dirty="0"/>
              <a:t> where it is profitable for companies to operate and continue to plan strategic drilling plans.</a:t>
            </a:r>
          </a:p>
          <a:p>
            <a:endParaRPr lang="en-US" dirty="0"/>
          </a:p>
          <a:p>
            <a:endParaRPr lang="en-US" dirty="0"/>
          </a:p>
        </p:txBody>
      </p:sp>
      <p:sp>
        <p:nvSpPr>
          <p:cNvPr id="4" name="Slide Number Placeholder 3"/>
          <p:cNvSpPr>
            <a:spLocks noGrp="1"/>
          </p:cNvSpPr>
          <p:nvPr>
            <p:ph type="sldNum" sz="quarter" idx="5"/>
          </p:nvPr>
        </p:nvSpPr>
        <p:spPr/>
        <p:txBody>
          <a:bodyPr/>
          <a:lstStyle/>
          <a:p>
            <a:fld id="{23B4F1F3-91AD-41AF-9645-286DC0134CB8}" type="slidenum">
              <a:rPr lang="en-US" smtClean="0"/>
              <a:t>12</a:t>
            </a:fld>
            <a:endParaRPr lang="en-US"/>
          </a:p>
        </p:txBody>
      </p:sp>
    </p:spTree>
    <p:extLst>
      <p:ext uri="{BB962C8B-B14F-4D97-AF65-F5344CB8AC3E}">
        <p14:creationId xmlns:p14="http://schemas.microsoft.com/office/powerpoint/2010/main" val="143341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3B4F1F3-91AD-41AF-9645-286DC0134CB8}" type="slidenum">
              <a:rPr lang="en-US" smtClean="0"/>
              <a:t>13</a:t>
            </a:fld>
            <a:endParaRPr lang="en-US"/>
          </a:p>
        </p:txBody>
      </p:sp>
    </p:spTree>
    <p:extLst>
      <p:ext uri="{BB962C8B-B14F-4D97-AF65-F5344CB8AC3E}">
        <p14:creationId xmlns:p14="http://schemas.microsoft.com/office/powerpoint/2010/main" val="231116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estimate of 99.7 million b/d of petroleum and liquid fuels was consumed globally in November, a 4.9 million b/d increase from November 2020 but 1.1 million b/d less than in November 2019.  Q1’22 forecasted consumption is now expected to be less than originally anticipated due to the new travel restrictions due to the Omicron variant of COVID-19.  The potential effects of the spread of this variant are uncertain which introduces downside risks to the global oil consumption forecast, particularly for jet fuel.  We forecast that global consumption of petroleum and liquid fuels will increase by 3.5 million b/d in 2022 to average 100.5 million b/d.</a:t>
            </a:r>
          </a:p>
        </p:txBody>
      </p:sp>
      <p:sp>
        <p:nvSpPr>
          <p:cNvPr id="4" name="Slide Number Placeholder 3"/>
          <p:cNvSpPr>
            <a:spLocks noGrp="1"/>
          </p:cNvSpPr>
          <p:nvPr>
            <p:ph type="sldNum" sz="quarter" idx="10"/>
          </p:nvPr>
        </p:nvSpPr>
        <p:spPr/>
        <p:txBody>
          <a:bodyPr/>
          <a:lstStyle/>
          <a:p>
            <a:fld id="{23B4F1F3-91AD-41AF-9645-286DC0134CB8}" type="slidenum">
              <a:rPr lang="en-US" smtClean="0"/>
              <a:t>14</a:t>
            </a:fld>
            <a:endParaRPr lang="en-US"/>
          </a:p>
        </p:txBody>
      </p:sp>
    </p:spTree>
    <p:extLst>
      <p:ext uri="{BB962C8B-B14F-4D97-AF65-F5344CB8AC3E}">
        <p14:creationId xmlns:p14="http://schemas.microsoft.com/office/powerpoint/2010/main" val="114044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4F1F3-91AD-41AF-9645-286DC0134CB8}" type="slidenum">
              <a:rPr lang="en-US" smtClean="0"/>
              <a:t>15</a:t>
            </a:fld>
            <a:endParaRPr lang="en-US"/>
          </a:p>
        </p:txBody>
      </p:sp>
    </p:spTree>
    <p:extLst>
      <p:ext uri="{BB962C8B-B14F-4D97-AF65-F5344CB8AC3E}">
        <p14:creationId xmlns:p14="http://schemas.microsoft.com/office/powerpoint/2010/main" val="112510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US" b="0" i="0" dirty="0">
                <a:solidFill>
                  <a:srgbClr val="333333"/>
                </a:solidFill>
                <a:effectLst/>
                <a:latin typeface="inherit"/>
              </a:rPr>
              <a:t>U.S. regular gasoline retail prices averaged $3.39 per gallon (gal) in November, a 10 cents/gal increase from October and $1.29/gal higher than in November 2020. The November monthly average was the highest since September 2014. We forecast that retail gasoline prices will average $3.13/gal in December before falling to $3.01/gal in January and $2.88/gal on average in 2022.</a:t>
            </a:r>
          </a:p>
          <a:p>
            <a:pPr algn="l" fontAlgn="base">
              <a:buFont typeface="Arial" panose="020B0604020202020204" pitchFamily="34" charset="0"/>
              <a:buChar char="•"/>
            </a:pPr>
            <a:r>
              <a:rPr lang="en-US" b="0" i="0" dirty="0">
                <a:solidFill>
                  <a:srgbClr val="333333"/>
                </a:solidFill>
                <a:effectLst/>
                <a:latin typeface="inherit"/>
              </a:rPr>
              <a:t>Total U.S. crude oil production was an estimated 11.7 million b/d in November. We forecast that it will rise to an average of 11.8 million b/d in 2022 and to an average of 12.1 million b/d in 4Q22.</a:t>
            </a:r>
          </a:p>
          <a:p>
            <a:endParaRPr lang="en-US" dirty="0"/>
          </a:p>
        </p:txBody>
      </p:sp>
      <p:sp>
        <p:nvSpPr>
          <p:cNvPr id="4" name="Slide Number Placeholder 3"/>
          <p:cNvSpPr>
            <a:spLocks noGrp="1"/>
          </p:cNvSpPr>
          <p:nvPr>
            <p:ph type="sldNum" sz="quarter" idx="10"/>
          </p:nvPr>
        </p:nvSpPr>
        <p:spPr/>
        <p:txBody>
          <a:bodyPr/>
          <a:lstStyle/>
          <a:p>
            <a:fld id="{23B4F1F3-91AD-41AF-9645-286DC0134CB8}" type="slidenum">
              <a:rPr lang="en-US" smtClean="0"/>
              <a:t>16</a:t>
            </a:fld>
            <a:endParaRPr lang="en-US"/>
          </a:p>
        </p:txBody>
      </p:sp>
    </p:spTree>
    <p:extLst>
      <p:ext uri="{BB962C8B-B14F-4D97-AF65-F5344CB8AC3E}">
        <p14:creationId xmlns:p14="http://schemas.microsoft.com/office/powerpoint/2010/main" val="41765644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37338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685800" y="2130425"/>
            <a:ext cx="7772400" cy="1470025"/>
          </a:xfrm>
        </p:spPr>
        <p:txBody>
          <a:bodyPr>
            <a:normAutofit/>
          </a:bodyPr>
          <a:lstStyle>
            <a:lvl1pPr>
              <a:defRPr sz="3200">
                <a:solidFill>
                  <a:schemeClr val="bg1"/>
                </a:solidFill>
                <a:latin typeface="Franklin Gothic Medium" panose="020B0603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5181600"/>
            <a:ext cx="6400800" cy="612182"/>
          </a:xfrm>
        </p:spPr>
        <p:txBody>
          <a:bodyPr>
            <a:normAutofit/>
          </a:bodyPr>
          <a:lstStyle>
            <a:lvl1pPr marL="0" indent="0" algn="ctr">
              <a:buNone/>
              <a:defRPr sz="2800">
                <a:solidFill>
                  <a:schemeClr val="tx1">
                    <a:tint val="75000"/>
                  </a:schemeClr>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75" y="609600"/>
            <a:ext cx="3067050" cy="438150"/>
          </a:xfrm>
          <a:prstGeom prst="rect">
            <a:avLst/>
          </a:prstGeom>
        </p:spPr>
      </p:pic>
      <p:pic>
        <p:nvPicPr>
          <p:cNvPr id="8" name="Picture 7"/>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99000" contrast="78000"/>
                    </a14:imgEffect>
                  </a14:imgLayer>
                </a14:imgProps>
              </a:ext>
              <a:ext uri="{28A0092B-C50C-407E-A947-70E740481C1C}">
                <a14:useLocalDpi xmlns:a14="http://schemas.microsoft.com/office/drawing/2010/main" val="0"/>
              </a:ext>
            </a:extLst>
          </a:blip>
          <a:stretch>
            <a:fillRect/>
          </a:stretch>
        </p:blipFill>
        <p:spPr>
          <a:xfrm>
            <a:off x="152400" y="6174782"/>
            <a:ext cx="8763000" cy="635318"/>
          </a:xfrm>
          <a:prstGeom prst="rect">
            <a:avLst/>
          </a:prstGeom>
          <a:effectLst>
            <a:reflection endPos="0" dist="50800" dir="5400000" sy="-100000" algn="bl" rotWithShape="0"/>
          </a:effectLst>
        </p:spPr>
      </p:pic>
      <p:sp>
        <p:nvSpPr>
          <p:cNvPr id="11" name="Rectangle 10"/>
          <p:cNvSpPr/>
          <p:nvPr userDrawn="1"/>
        </p:nvSpPr>
        <p:spPr>
          <a:xfrm>
            <a:off x="0" y="0"/>
            <a:ext cx="9144000" cy="37338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ectangle 14"/>
          <p:cNvSpPr/>
          <p:nvPr userDrawn="1"/>
        </p:nvSpPr>
        <p:spPr>
          <a:xfrm>
            <a:off x="0" y="6019800"/>
            <a:ext cx="9144000" cy="838200"/>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19980" y="558523"/>
            <a:ext cx="3304039" cy="573025"/>
          </a:xfrm>
          <a:prstGeom prst="rect">
            <a:avLst/>
          </a:prstGeom>
        </p:spPr>
      </p:pic>
      <p:grpSp>
        <p:nvGrpSpPr>
          <p:cNvPr id="5" name="Group 4"/>
          <p:cNvGrpSpPr/>
          <p:nvPr userDrawn="1"/>
        </p:nvGrpSpPr>
        <p:grpSpPr>
          <a:xfrm>
            <a:off x="1383778" y="2963483"/>
            <a:ext cx="6376442" cy="1380294"/>
            <a:chOff x="1392621" y="1912227"/>
            <a:chExt cx="6376442" cy="1380294"/>
          </a:xfrm>
        </p:grpSpPr>
        <p:pic>
          <p:nvPicPr>
            <p:cNvPr id="16" name="Picture 15"/>
            <p:cNvPicPr>
              <a:picLocks noChangeAspect="1"/>
            </p:cNvPicPr>
            <p:nvPr userDrawn="1"/>
          </p:nvPicPr>
          <p:blipFill rotWithShape="1">
            <a:blip r:embed="rId6" cstate="print">
              <a:extLst>
                <a:ext uri="{28A0092B-C50C-407E-A947-70E740481C1C}">
                  <a14:useLocalDpi xmlns:a14="http://schemas.microsoft.com/office/drawing/2010/main" val="0"/>
                </a:ext>
              </a:extLst>
            </a:blip>
            <a:srcRect l="17025" r="6209"/>
            <a:stretch/>
          </p:blipFill>
          <p:spPr>
            <a:xfrm>
              <a:off x="6180156" y="1912645"/>
              <a:ext cx="1588907" cy="1379876"/>
            </a:xfrm>
            <a:prstGeom prst="rect">
              <a:avLst/>
            </a:prstGeom>
          </p:spPr>
        </p:pic>
        <p:pic>
          <p:nvPicPr>
            <p:cNvPr id="17" name="Picture 16"/>
            <p:cNvPicPr>
              <a:picLocks noChangeAspect="1"/>
            </p:cNvPicPr>
            <p:nvPr userDrawn="1"/>
          </p:nvPicPr>
          <p:blipFill rotWithShape="1">
            <a:blip r:embed="rId7" cstate="print">
              <a:extLst>
                <a:ext uri="{28A0092B-C50C-407E-A947-70E740481C1C}">
                  <a14:useLocalDpi xmlns:a14="http://schemas.microsoft.com/office/drawing/2010/main" val="0"/>
                </a:ext>
              </a:extLst>
            </a:blip>
            <a:srcRect l="11356" r="11356"/>
            <a:stretch/>
          </p:blipFill>
          <p:spPr>
            <a:xfrm>
              <a:off x="1392621" y="1912227"/>
              <a:ext cx="1600200" cy="1380294"/>
            </a:xfrm>
            <a:prstGeom prst="rect">
              <a:avLst/>
            </a:prstGeom>
          </p:spPr>
        </p:pic>
        <p:pic>
          <p:nvPicPr>
            <p:cNvPr id="19" name="Picture 18"/>
            <p:cNvPicPr>
              <a:picLocks noChangeAspect="1"/>
            </p:cNvPicPr>
            <p:nvPr userDrawn="1"/>
          </p:nvPicPr>
          <p:blipFill rotWithShape="1">
            <a:blip r:embed="rId8" cstate="print">
              <a:extLst>
                <a:ext uri="{28A0092B-C50C-407E-A947-70E740481C1C}">
                  <a14:useLocalDpi xmlns:a14="http://schemas.microsoft.com/office/drawing/2010/main" val="0"/>
                </a:ext>
              </a:extLst>
            </a:blip>
            <a:srcRect l="10397" r="12291"/>
            <a:stretch/>
          </p:blipFill>
          <p:spPr>
            <a:xfrm>
              <a:off x="2972618" y="1912645"/>
              <a:ext cx="1600200" cy="1379876"/>
            </a:xfrm>
            <a:prstGeom prst="rect">
              <a:avLst/>
            </a:prstGeom>
          </p:spPr>
        </p:pic>
        <p:pic>
          <p:nvPicPr>
            <p:cNvPr id="21" name="Picture 20"/>
            <p:cNvPicPr>
              <a:picLocks noChangeAspect="1"/>
            </p:cNvPicPr>
            <p:nvPr userDrawn="1"/>
          </p:nvPicPr>
          <p:blipFill rotWithShape="1">
            <a:blip r:embed="rId9" cstate="print">
              <a:extLst>
                <a:ext uri="{28A0092B-C50C-407E-A947-70E740481C1C}">
                  <a14:useLocalDpi xmlns:a14="http://schemas.microsoft.com/office/drawing/2010/main" val="0"/>
                </a:ext>
              </a:extLst>
            </a:blip>
            <a:srcRect r="22531"/>
            <a:stretch/>
          </p:blipFill>
          <p:spPr>
            <a:xfrm>
              <a:off x="4571999" y="1912645"/>
              <a:ext cx="1603470" cy="1379876"/>
            </a:xfrm>
            <a:prstGeom prst="rect">
              <a:avLst/>
            </a:prstGeom>
          </p:spPr>
        </p:pic>
      </p:grpSp>
    </p:spTree>
    <p:extLst>
      <p:ext uri="{BB962C8B-B14F-4D97-AF65-F5344CB8AC3E}">
        <p14:creationId xmlns:p14="http://schemas.microsoft.com/office/powerpoint/2010/main" val="39922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B908F5-1100-4382-B22C-5ED0E6BC17E6}"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C324B-6DAF-4CA6-A670-1AABDAAF4D75}" type="slidenum">
              <a:rPr lang="en-US" smtClean="0"/>
              <a:t>‹#›</a:t>
            </a:fld>
            <a:endParaRPr lang="en-US"/>
          </a:p>
        </p:txBody>
      </p:sp>
    </p:spTree>
    <p:extLst>
      <p:ext uri="{BB962C8B-B14F-4D97-AF65-F5344CB8AC3E}">
        <p14:creationId xmlns:p14="http://schemas.microsoft.com/office/powerpoint/2010/main" val="391692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E21AE5-81BA-4D4D-A926-4780E91600DB}"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C324B-6DAF-4CA6-A670-1AABDAAF4D75}" type="slidenum">
              <a:rPr lang="en-US" smtClean="0"/>
              <a:t>‹#›</a:t>
            </a:fld>
            <a:endParaRPr lang="en-US"/>
          </a:p>
        </p:txBody>
      </p:sp>
    </p:spTree>
    <p:extLst>
      <p:ext uri="{BB962C8B-B14F-4D97-AF65-F5344CB8AC3E}">
        <p14:creationId xmlns:p14="http://schemas.microsoft.com/office/powerpoint/2010/main" val="282896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6D1E8-C507-4A5B-8D2C-839205EA813A}"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C324B-6DAF-4CA6-A670-1AABDAAF4D75}" type="slidenum">
              <a:rPr lang="en-US" smtClean="0"/>
              <a:t>‹#›</a:t>
            </a:fld>
            <a:endParaRPr lang="en-US"/>
          </a:p>
        </p:txBody>
      </p:sp>
    </p:spTree>
    <p:extLst>
      <p:ext uri="{BB962C8B-B14F-4D97-AF65-F5344CB8AC3E}">
        <p14:creationId xmlns:p14="http://schemas.microsoft.com/office/powerpoint/2010/main" val="169330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00B8FC-4118-4E67-BE96-6A71145F1ADF}"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C324B-6DAF-4CA6-A670-1AABDAAF4D75}" type="slidenum">
              <a:rPr lang="en-US" smtClean="0"/>
              <a:t>‹#›</a:t>
            </a:fld>
            <a:endParaRPr lang="en-US"/>
          </a:p>
        </p:txBody>
      </p:sp>
    </p:spTree>
    <p:extLst>
      <p:ext uri="{BB962C8B-B14F-4D97-AF65-F5344CB8AC3E}">
        <p14:creationId xmlns:p14="http://schemas.microsoft.com/office/powerpoint/2010/main" val="534968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51CCB5-5471-438F-9D82-2D3C7202197E}" type="datetime1">
              <a:rPr lang="en-US" smtClean="0">
                <a:solidFill>
                  <a:prstClr val="black">
                    <a:tint val="75000"/>
                  </a:prstClr>
                </a:solidFill>
              </a:rPr>
              <a:pPr/>
              <a:t>1/12/2022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08C324B-6DAF-4CA6-A670-1AABDAAF4D75}"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userDrawn="1"/>
        </p:nvSpPr>
        <p:spPr>
          <a:xfrm rot="16200000">
            <a:off x="-2514601" y="3200399"/>
            <a:ext cx="6172202" cy="1142999"/>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13500000" scaled="1"/>
            <a:tileRect/>
          </a:gradFill>
          <a:ln>
            <a:solidFill>
              <a:srgbClr val="005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47" y="335535"/>
            <a:ext cx="1385054" cy="197865"/>
          </a:xfrm>
          <a:prstGeom prst="rect">
            <a:avLst/>
          </a:prstGeom>
        </p:spPr>
      </p:pic>
      <p:sp>
        <p:nvSpPr>
          <p:cNvPr id="10" name="Rectangle 9"/>
          <p:cNvSpPr/>
          <p:nvPr userDrawn="1"/>
        </p:nvSpPr>
        <p:spPr>
          <a:xfrm rot="16200000">
            <a:off x="498465" y="-487781"/>
            <a:ext cx="152403" cy="1127962"/>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13500000" scaled="1"/>
            <a:tileRect/>
          </a:gradFill>
          <a:ln>
            <a:solidFill>
              <a:srgbClr val="005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360943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p:nvSpPr>
        <p:spPr>
          <a:xfrm>
            <a:off x="0" y="6172200"/>
            <a:ext cx="9143999" cy="685800"/>
          </a:xfrm>
          <a:prstGeom prst="rect">
            <a:avLst/>
          </a:prstGeom>
          <a:solidFill>
            <a:srgbClr val="00539B"/>
          </a:solidFill>
          <a:ln>
            <a:solidFill>
              <a:srgbClr val="005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6858000" y="6356350"/>
            <a:ext cx="2133600" cy="365125"/>
          </a:xfrm>
        </p:spPr>
        <p:txBody>
          <a:bodyPr/>
          <a:lstStyle>
            <a:lvl1pPr>
              <a:defRPr sz="1200">
                <a:solidFill>
                  <a:schemeClr val="bg1"/>
                </a:solidFill>
                <a:latin typeface="Franklin Gothic Book" panose="020B0503020102020204" pitchFamily="34" charset="0"/>
                <a:cs typeface="Arial" panose="020B0604020202020204" pitchFamily="34" charset="0"/>
              </a:defRPr>
            </a:lvl1pPr>
          </a:lstStyle>
          <a:p>
            <a:fld id="{208C324B-6DAF-4CA6-A670-1AABDAAF4D75}"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6442586"/>
            <a:ext cx="2590799" cy="186813"/>
          </a:xfrm>
          <a:prstGeom prst="rect">
            <a:avLst/>
          </a:prstGeom>
        </p:spPr>
      </p:pic>
      <p:sp>
        <p:nvSpPr>
          <p:cNvPr id="9" name="Rectangle 8"/>
          <p:cNvSpPr/>
          <p:nvPr userDrawn="1"/>
        </p:nvSpPr>
        <p:spPr>
          <a:xfrm>
            <a:off x="0" y="6172200"/>
            <a:ext cx="9143999" cy="685800"/>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13500000" scaled="1"/>
            <a:tileRect/>
          </a:gradFill>
          <a:ln>
            <a:solidFill>
              <a:srgbClr val="005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6442586"/>
            <a:ext cx="2590799" cy="186813"/>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47" y="304800"/>
            <a:ext cx="1385054" cy="197865"/>
          </a:xfrm>
          <a:prstGeom prst="rect">
            <a:avLst/>
          </a:prstGeom>
        </p:spPr>
      </p:pic>
    </p:spTree>
    <p:extLst>
      <p:ext uri="{BB962C8B-B14F-4D97-AF65-F5344CB8AC3E}">
        <p14:creationId xmlns:p14="http://schemas.microsoft.com/office/powerpoint/2010/main" val="398836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0"/>
            <a:ext cx="9144000" cy="37338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685800" y="2130425"/>
            <a:ext cx="7772400" cy="1470025"/>
          </a:xfrm>
        </p:spPr>
        <p:txBody>
          <a:bodyPr>
            <a:normAutofit/>
          </a:bodyPr>
          <a:lstStyle>
            <a:lvl1pPr>
              <a:defRPr sz="3200">
                <a:solidFill>
                  <a:schemeClr val="bg1"/>
                </a:solidFill>
                <a:latin typeface="Franklin Gothic Medium" panose="020B0603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219200"/>
          </a:xfrm>
        </p:spPr>
        <p:txBody>
          <a:bodyPr>
            <a:normAutofit/>
          </a:bodyPr>
          <a:lstStyle>
            <a:lvl1pPr marL="0" indent="0" algn="ctr">
              <a:buNone/>
              <a:defRPr sz="2800">
                <a:solidFill>
                  <a:schemeClr val="tx1">
                    <a:tint val="75000"/>
                  </a:schemeClr>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75" y="609600"/>
            <a:ext cx="3067050" cy="438150"/>
          </a:xfrm>
          <a:prstGeom prst="rect">
            <a:avLst/>
          </a:prstGeom>
        </p:spPr>
      </p:pic>
      <p:pic>
        <p:nvPicPr>
          <p:cNvPr id="8" name="Picture 7"/>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99000" contrast="78000"/>
                    </a14:imgEffect>
                  </a14:imgLayer>
                </a14:imgProps>
              </a:ext>
              <a:ext uri="{28A0092B-C50C-407E-A947-70E740481C1C}">
                <a14:useLocalDpi xmlns:a14="http://schemas.microsoft.com/office/drawing/2010/main" val="0"/>
              </a:ext>
            </a:extLst>
          </a:blip>
          <a:stretch>
            <a:fillRect/>
          </a:stretch>
        </p:blipFill>
        <p:spPr>
          <a:xfrm>
            <a:off x="152400" y="6174782"/>
            <a:ext cx="8763000" cy="635318"/>
          </a:xfrm>
          <a:prstGeom prst="rect">
            <a:avLst/>
          </a:prstGeom>
          <a:effectLst>
            <a:reflection endPos="0" dist="50800" dir="5400000" sy="-100000" algn="bl" rotWithShape="0"/>
          </a:effectLst>
        </p:spPr>
      </p:pic>
      <p:sp>
        <p:nvSpPr>
          <p:cNvPr id="10" name="Rectangle 9"/>
          <p:cNvSpPr/>
          <p:nvPr/>
        </p:nvSpPr>
        <p:spPr>
          <a:xfrm>
            <a:off x="0" y="6019800"/>
            <a:ext cx="9067800" cy="790300"/>
          </a:xfrm>
          <a:prstGeom prst="rect">
            <a:avLst/>
          </a:prstGeom>
          <a:solidFill>
            <a:srgbClr val="F7F9F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99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6172200"/>
            <a:ext cx="9143999" cy="685800"/>
          </a:xfrm>
          <a:prstGeom prst="rect">
            <a:avLst/>
          </a:prstGeom>
          <a:solidFill>
            <a:srgbClr val="00539B"/>
          </a:solidFill>
          <a:ln>
            <a:solidFill>
              <a:srgbClr val="005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2600" y="274638"/>
            <a:ext cx="6934200" cy="715962"/>
          </a:xfrm>
        </p:spPr>
        <p:txBody>
          <a:bodyPr>
            <a:noAutofit/>
          </a:bodyPr>
          <a:lstStyle>
            <a:lvl1pPr algn="l">
              <a:defRPr sz="3400">
                <a:solidFill>
                  <a:srgbClr val="00539B"/>
                </a:solidFill>
                <a:latin typeface="Franklin Gothic Medium" panose="020B06030201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752600" y="1295400"/>
            <a:ext cx="6934200" cy="4495801"/>
          </a:xfrm>
        </p:spPr>
        <p:txBody>
          <a:bodyPr/>
          <a:lstStyle>
            <a:lvl1pPr>
              <a:defRPr sz="2800">
                <a:solidFill>
                  <a:schemeClr val="tx1">
                    <a:lumMod val="65000"/>
                    <a:lumOff val="35000"/>
                  </a:schemeClr>
                </a:solidFill>
                <a:latin typeface="Franklin Gothic Book" panose="020B0503020102020204" pitchFamily="34" charset="0"/>
                <a:cs typeface="Arial" panose="020B0604020202020204" pitchFamily="34" charset="0"/>
              </a:defRPr>
            </a:lvl1pPr>
            <a:lvl2pPr>
              <a:defRPr sz="2400">
                <a:solidFill>
                  <a:schemeClr val="tx1">
                    <a:lumMod val="65000"/>
                    <a:lumOff val="35000"/>
                  </a:schemeClr>
                </a:solidFill>
                <a:latin typeface="Franklin Gothic Book" panose="020B0503020102020204" pitchFamily="34" charset="0"/>
                <a:cs typeface="Arial" panose="020B0604020202020204" pitchFamily="34" charset="0"/>
              </a:defRPr>
            </a:lvl2pPr>
            <a:lvl3pPr>
              <a:defRPr sz="2000">
                <a:solidFill>
                  <a:schemeClr val="tx1">
                    <a:lumMod val="65000"/>
                    <a:lumOff val="35000"/>
                  </a:schemeClr>
                </a:solidFill>
                <a:latin typeface="Franklin Gothic Book" panose="020B0503020102020204" pitchFamily="34" charset="0"/>
                <a:cs typeface="Arial" panose="020B0604020202020204" pitchFamily="34" charset="0"/>
              </a:defRPr>
            </a:lvl3pPr>
            <a:lvl4pPr>
              <a:defRPr>
                <a:solidFill>
                  <a:schemeClr val="tx1">
                    <a:lumMod val="65000"/>
                    <a:lumOff val="35000"/>
                  </a:schemeClr>
                </a:solidFill>
                <a:latin typeface="Franklin Gothic Book" panose="020B0503020102020204" pitchFamily="34" charset="0"/>
                <a:cs typeface="Arial" panose="020B0604020202020204" pitchFamily="34" charset="0"/>
              </a:defRPr>
            </a:lvl4pPr>
            <a:lvl5pPr>
              <a:defRPr>
                <a:solidFill>
                  <a:schemeClr val="tx1">
                    <a:lumMod val="65000"/>
                    <a:lumOff val="35000"/>
                  </a:schemeClr>
                </a:solidFill>
                <a:latin typeface="Franklin Gothic Book" panose="020B05030201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858000" y="6356350"/>
            <a:ext cx="2133600" cy="365125"/>
          </a:xfrm>
        </p:spPr>
        <p:txBody>
          <a:bodyPr/>
          <a:lstStyle>
            <a:lvl1pPr>
              <a:defRPr sz="1200">
                <a:solidFill>
                  <a:schemeClr val="bg1"/>
                </a:solidFill>
                <a:latin typeface="Franklin Gothic Book" panose="020B0503020102020204" pitchFamily="34" charset="0"/>
                <a:cs typeface="Arial" panose="020B0604020202020204" pitchFamily="34" charset="0"/>
              </a:defRPr>
            </a:lvl1pPr>
          </a:lstStyle>
          <a:p>
            <a:fld id="{208C324B-6DAF-4CA6-A670-1AABDAAF4D75}" type="slidenum">
              <a:rPr lang="en-US" smtClean="0"/>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6442586"/>
            <a:ext cx="2590799" cy="186813"/>
          </a:xfrm>
          <a:prstGeom prst="rect">
            <a:avLst/>
          </a:prstGeom>
        </p:spPr>
      </p:pic>
      <p:sp>
        <p:nvSpPr>
          <p:cNvPr id="9" name="Rectangle 8"/>
          <p:cNvSpPr/>
          <p:nvPr userDrawn="1"/>
        </p:nvSpPr>
        <p:spPr>
          <a:xfrm>
            <a:off x="0" y="6172200"/>
            <a:ext cx="9143999" cy="685800"/>
          </a:xfrm>
          <a:prstGeom prst="rect">
            <a:avLst/>
          </a:prstGeom>
          <a:solidFill>
            <a:srgbClr val="00539B"/>
          </a:solidFill>
          <a:ln>
            <a:solidFill>
              <a:srgbClr val="005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6442586"/>
            <a:ext cx="2590799" cy="186813"/>
          </a:xfrm>
          <a:prstGeom prst="rect">
            <a:avLst/>
          </a:prstGeom>
        </p:spPr>
      </p:pic>
      <p:cxnSp>
        <p:nvCxnSpPr>
          <p:cNvPr id="12" name="Straight Connector 11"/>
          <p:cNvCxnSpPr/>
          <p:nvPr userDrawn="1"/>
        </p:nvCxnSpPr>
        <p:spPr>
          <a:xfrm>
            <a:off x="1752600" y="1066800"/>
            <a:ext cx="69342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8610600" y="990600"/>
            <a:ext cx="152400" cy="152400"/>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3333" t="18487" b="18487"/>
          <a:stretch/>
        </p:blipFill>
        <p:spPr>
          <a:xfrm>
            <a:off x="79223" y="274638"/>
            <a:ext cx="1464340" cy="302967"/>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7025" r="6209"/>
          <a:stretch/>
        </p:blipFill>
        <p:spPr>
          <a:xfrm>
            <a:off x="11293" y="3445344"/>
            <a:ext cx="1588907" cy="1379876"/>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l="7363" t="2397" r="15325" b="-2397"/>
          <a:stretch/>
        </p:blipFill>
        <p:spPr>
          <a:xfrm>
            <a:off x="0" y="4825013"/>
            <a:ext cx="1600200" cy="1380294"/>
          </a:xfrm>
          <a:prstGeom prst="rect">
            <a:avLst/>
          </a:prstGeom>
        </p:spPr>
      </p:pic>
      <p:pic>
        <p:nvPicPr>
          <p:cNvPr id="15" name="Picture 14"/>
          <p:cNvPicPr>
            <a:picLocks noChangeAspect="1"/>
          </p:cNvPicPr>
          <p:nvPr userDrawn="1"/>
        </p:nvPicPr>
        <p:blipFill rotWithShape="1">
          <a:blip r:embed="rId6" cstate="print">
            <a:extLst>
              <a:ext uri="{28A0092B-C50C-407E-A947-70E740481C1C}">
                <a14:useLocalDpi xmlns:a14="http://schemas.microsoft.com/office/drawing/2010/main" val="0"/>
              </a:ext>
            </a:extLst>
          </a:blip>
          <a:srcRect l="10397" r="12291"/>
          <a:stretch/>
        </p:blipFill>
        <p:spPr>
          <a:xfrm>
            <a:off x="-3270" y="723657"/>
            <a:ext cx="1600200" cy="1379876"/>
          </a:xfrm>
          <a:prstGeom prst="rect">
            <a:avLst/>
          </a:prstGeom>
        </p:spPr>
      </p:pic>
      <p:pic>
        <p:nvPicPr>
          <p:cNvPr id="16" name="Picture 15"/>
          <p:cNvPicPr>
            <a:picLocks noChangeAspect="1"/>
          </p:cNvPicPr>
          <p:nvPr userDrawn="1"/>
        </p:nvPicPr>
        <p:blipFill rotWithShape="1">
          <a:blip r:embed="rId7" cstate="print">
            <a:extLst>
              <a:ext uri="{28A0092B-C50C-407E-A947-70E740481C1C}">
                <a14:useLocalDpi xmlns:a14="http://schemas.microsoft.com/office/drawing/2010/main" val="0"/>
              </a:ext>
            </a:extLst>
          </a:blip>
          <a:srcRect r="22531"/>
          <a:stretch/>
        </p:blipFill>
        <p:spPr>
          <a:xfrm>
            <a:off x="-3270" y="2065365"/>
            <a:ext cx="1603470" cy="1379876"/>
          </a:xfrm>
          <a:prstGeom prst="rect">
            <a:avLst/>
          </a:prstGeom>
        </p:spPr>
      </p:pic>
    </p:spTree>
    <p:extLst>
      <p:ext uri="{BB962C8B-B14F-4D97-AF65-F5344CB8AC3E}">
        <p14:creationId xmlns:p14="http://schemas.microsoft.com/office/powerpoint/2010/main" val="15684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a:xfrm>
            <a:off x="0" y="6172200"/>
            <a:ext cx="9143999" cy="685800"/>
          </a:xfrm>
          <a:prstGeom prst="rect">
            <a:avLst/>
          </a:prstGeom>
          <a:solidFill>
            <a:srgbClr val="00539B"/>
          </a:solidFill>
          <a:ln>
            <a:solidFill>
              <a:srgbClr val="005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15962"/>
          </a:xfrm>
        </p:spPr>
        <p:txBody>
          <a:bodyPr>
            <a:noAutofit/>
          </a:bodyPr>
          <a:lstStyle>
            <a:lvl1pPr algn="l">
              <a:defRPr sz="3400">
                <a:solidFill>
                  <a:srgbClr val="00539B"/>
                </a:solidFill>
                <a:latin typeface="Franklin Gothic Medium" panose="020B06030201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495801"/>
          </a:xfrm>
        </p:spPr>
        <p:txBody>
          <a:bodyPr/>
          <a:lstStyle>
            <a:lvl1pPr>
              <a:defRPr sz="2800">
                <a:solidFill>
                  <a:schemeClr val="tx1">
                    <a:lumMod val="65000"/>
                    <a:lumOff val="35000"/>
                  </a:schemeClr>
                </a:solidFill>
                <a:latin typeface="Franklin Gothic Book" panose="020B0503020102020204" pitchFamily="34" charset="0"/>
                <a:cs typeface="Arial" panose="020B0604020202020204" pitchFamily="34" charset="0"/>
              </a:defRPr>
            </a:lvl1pPr>
            <a:lvl2pPr>
              <a:defRPr sz="2400">
                <a:solidFill>
                  <a:schemeClr val="tx1">
                    <a:lumMod val="65000"/>
                    <a:lumOff val="35000"/>
                  </a:schemeClr>
                </a:solidFill>
                <a:latin typeface="Franklin Gothic Book" panose="020B0503020102020204" pitchFamily="34" charset="0"/>
                <a:cs typeface="Arial" panose="020B0604020202020204" pitchFamily="34" charset="0"/>
              </a:defRPr>
            </a:lvl2pPr>
            <a:lvl3pPr>
              <a:defRPr sz="2000">
                <a:solidFill>
                  <a:schemeClr val="tx1">
                    <a:lumMod val="65000"/>
                    <a:lumOff val="35000"/>
                  </a:schemeClr>
                </a:solidFill>
                <a:latin typeface="Franklin Gothic Book" panose="020B0503020102020204" pitchFamily="34" charset="0"/>
                <a:cs typeface="Arial" panose="020B0604020202020204" pitchFamily="34" charset="0"/>
              </a:defRPr>
            </a:lvl3pPr>
            <a:lvl4pPr>
              <a:defRPr>
                <a:solidFill>
                  <a:schemeClr val="tx1">
                    <a:lumMod val="65000"/>
                    <a:lumOff val="35000"/>
                  </a:schemeClr>
                </a:solidFill>
                <a:latin typeface="Franklin Gothic Book" panose="020B0503020102020204" pitchFamily="34" charset="0"/>
                <a:cs typeface="Arial" panose="020B0604020202020204" pitchFamily="34" charset="0"/>
              </a:defRPr>
            </a:lvl4pPr>
            <a:lvl5pPr>
              <a:defRPr>
                <a:solidFill>
                  <a:schemeClr val="tx1">
                    <a:lumMod val="65000"/>
                    <a:lumOff val="35000"/>
                  </a:schemeClr>
                </a:solidFill>
                <a:latin typeface="Franklin Gothic Book" panose="020B05030201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858000" y="6356350"/>
            <a:ext cx="2133600" cy="365125"/>
          </a:xfrm>
        </p:spPr>
        <p:txBody>
          <a:bodyPr/>
          <a:lstStyle>
            <a:lvl1pPr>
              <a:defRPr sz="1200">
                <a:solidFill>
                  <a:schemeClr val="bg1"/>
                </a:solidFill>
                <a:latin typeface="Franklin Gothic Book" panose="020B0503020102020204" pitchFamily="34" charset="0"/>
                <a:cs typeface="Arial" panose="020B0604020202020204" pitchFamily="34" charset="0"/>
              </a:defRPr>
            </a:lvl1pPr>
          </a:lstStyle>
          <a:p>
            <a:fld id="{B27E6957-0569-4F66-87A0-F7A562B6E1C9}"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6442586"/>
            <a:ext cx="2590799" cy="186813"/>
          </a:xfrm>
          <a:prstGeom prst="rect">
            <a:avLst/>
          </a:prstGeom>
        </p:spPr>
      </p:pic>
      <p:cxnSp>
        <p:nvCxnSpPr>
          <p:cNvPr id="10" name="Straight Connector 9"/>
          <p:cNvCxnSpPr/>
          <p:nvPr/>
        </p:nvCxnSpPr>
        <p:spPr>
          <a:xfrm>
            <a:off x="457200" y="1066800"/>
            <a:ext cx="82296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8610600" y="990600"/>
            <a:ext cx="152400" cy="152400"/>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07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4909C5-8D4E-4FBE-A31A-4A72CA7D6E1F}"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C324B-6DAF-4CA6-A670-1AABDAAF4D75}" type="slidenum">
              <a:rPr lang="en-US" smtClean="0"/>
              <a:t>‹#›</a:t>
            </a:fld>
            <a:endParaRPr lang="en-US"/>
          </a:p>
        </p:txBody>
      </p:sp>
    </p:spTree>
    <p:extLst>
      <p:ext uri="{BB962C8B-B14F-4D97-AF65-F5344CB8AC3E}">
        <p14:creationId xmlns:p14="http://schemas.microsoft.com/office/powerpoint/2010/main" val="178923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318484-BF31-4AA7-B9E3-BBD7C1E66678}"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C324B-6DAF-4CA6-A670-1AABDAAF4D75}" type="slidenum">
              <a:rPr lang="en-US" smtClean="0"/>
              <a:t>‹#›</a:t>
            </a:fld>
            <a:endParaRPr lang="en-US"/>
          </a:p>
        </p:txBody>
      </p:sp>
    </p:spTree>
    <p:extLst>
      <p:ext uri="{BB962C8B-B14F-4D97-AF65-F5344CB8AC3E}">
        <p14:creationId xmlns:p14="http://schemas.microsoft.com/office/powerpoint/2010/main" val="50892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0F670B-6DC7-4E02-A9AD-308CAA925BC8}" type="datetime1">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C324B-6DAF-4CA6-A670-1AABDAAF4D75}" type="slidenum">
              <a:rPr lang="en-US" smtClean="0"/>
              <a:t>‹#›</a:t>
            </a:fld>
            <a:endParaRPr lang="en-US"/>
          </a:p>
        </p:txBody>
      </p:sp>
    </p:spTree>
    <p:extLst>
      <p:ext uri="{BB962C8B-B14F-4D97-AF65-F5344CB8AC3E}">
        <p14:creationId xmlns:p14="http://schemas.microsoft.com/office/powerpoint/2010/main" val="251131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51CCB5-5471-438F-9D82-2D3C7202197E}"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C324B-6DAF-4CA6-A670-1AABDAAF4D75}" type="slidenum">
              <a:rPr lang="en-US" smtClean="0"/>
              <a:t>‹#›</a:t>
            </a:fld>
            <a:endParaRPr lang="en-US"/>
          </a:p>
        </p:txBody>
      </p:sp>
    </p:spTree>
    <p:extLst>
      <p:ext uri="{BB962C8B-B14F-4D97-AF65-F5344CB8AC3E}">
        <p14:creationId xmlns:p14="http://schemas.microsoft.com/office/powerpoint/2010/main" val="333199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2B7B-0DAF-4C87-B316-32C52B570A90}" type="datetime1">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C324B-6DAF-4CA6-A670-1AABDAAF4D75}" type="slidenum">
              <a:rPr lang="en-US" smtClean="0"/>
              <a:t>‹#›</a:t>
            </a:fld>
            <a:endParaRPr lang="en-US"/>
          </a:p>
        </p:txBody>
      </p:sp>
    </p:spTree>
    <p:extLst>
      <p:ext uri="{BB962C8B-B14F-4D97-AF65-F5344CB8AC3E}">
        <p14:creationId xmlns:p14="http://schemas.microsoft.com/office/powerpoint/2010/main" val="297252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40AC7-4CC8-4BD2-8564-5D0115475C62}" type="datetime1">
              <a:rPr lang="en-US" smtClean="0"/>
              <a:t>1/12/2022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C324B-6DAF-4CA6-A670-1AABDAAF4D75}" type="slidenum">
              <a:rPr lang="en-US" smtClean="0"/>
              <a:t>‹#›</a:t>
            </a:fld>
            <a:endParaRPr lang="en-US"/>
          </a:p>
        </p:txBody>
      </p:sp>
    </p:spTree>
    <p:extLst>
      <p:ext uri="{BB962C8B-B14F-4D97-AF65-F5344CB8AC3E}">
        <p14:creationId xmlns:p14="http://schemas.microsoft.com/office/powerpoint/2010/main" val="3916023151"/>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5" r:id="rId14"/>
    <p:sldLayoutId id="2147483676"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sz="3600" dirty="0"/>
              <a:t>Commodity Update</a:t>
            </a:r>
            <a:br>
              <a:rPr lang="en-US" sz="3600" dirty="0"/>
            </a:br>
            <a:endParaRPr lang="en-US" sz="3600" dirty="0"/>
          </a:p>
        </p:txBody>
      </p:sp>
      <p:sp>
        <p:nvSpPr>
          <p:cNvPr id="5" name="Subtitle 4"/>
          <p:cNvSpPr>
            <a:spLocks noGrp="1"/>
          </p:cNvSpPr>
          <p:nvPr>
            <p:ph type="subTitle" idx="1"/>
          </p:nvPr>
        </p:nvSpPr>
        <p:spPr>
          <a:xfrm>
            <a:off x="1371600" y="4953000"/>
            <a:ext cx="6400800" cy="612182"/>
          </a:xfrm>
        </p:spPr>
        <p:txBody>
          <a:bodyPr/>
          <a:lstStyle/>
          <a:p>
            <a:r>
              <a:rPr lang="en-US" dirty="0"/>
              <a:t>January 13, 2022</a:t>
            </a:r>
          </a:p>
        </p:txBody>
      </p:sp>
    </p:spTree>
    <p:extLst>
      <p:ext uri="{BB962C8B-B14F-4D97-AF65-F5344CB8AC3E}">
        <p14:creationId xmlns:p14="http://schemas.microsoft.com/office/powerpoint/2010/main" val="8744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Oil and Gasoline</a:t>
            </a:r>
          </a:p>
        </p:txBody>
      </p:sp>
    </p:spTree>
    <p:extLst>
      <p:ext uri="{BB962C8B-B14F-4D97-AF65-F5344CB8AC3E}">
        <p14:creationId xmlns:p14="http://schemas.microsoft.com/office/powerpoint/2010/main" val="3645536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a:bodyPr>
          <a:lstStyle/>
          <a:p>
            <a:r>
              <a:rPr lang="en-US" dirty="0"/>
              <a:t>Oil Prices </a:t>
            </a:r>
            <a:endParaRPr lang="en-US"/>
          </a:p>
        </p:txBody>
      </p:sp>
      <p:pic>
        <p:nvPicPr>
          <p:cNvPr id="8" name="Content Placeholder 7">
            <a:extLst>
              <a:ext uri="{FF2B5EF4-FFF2-40B4-BE49-F238E27FC236}">
                <a16:creationId xmlns:a16="http://schemas.microsoft.com/office/drawing/2014/main" id="{CCB1A95A-C1A7-436B-BCF6-D2DAF3612222}"/>
              </a:ext>
            </a:extLst>
          </p:cNvPr>
          <p:cNvPicPr>
            <a:picLocks noGrp="1" noChangeAspect="1"/>
          </p:cNvPicPr>
          <p:nvPr>
            <p:ph idx="1"/>
          </p:nvPr>
        </p:nvPicPr>
        <p:blipFill>
          <a:blip r:embed="rId3"/>
          <a:stretch>
            <a:fillRect/>
          </a:stretch>
        </p:blipFill>
        <p:spPr>
          <a:xfrm>
            <a:off x="1752600" y="2364486"/>
            <a:ext cx="6934200" cy="2357628"/>
          </a:xfrm>
          <a:noFill/>
        </p:spPr>
      </p:pic>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11</a:t>
            </a:fld>
            <a:endParaRPr lang="en-US"/>
          </a:p>
        </p:txBody>
      </p:sp>
    </p:spTree>
    <p:extLst>
      <p:ext uri="{BB962C8B-B14F-4D97-AF65-F5344CB8AC3E}">
        <p14:creationId xmlns:p14="http://schemas.microsoft.com/office/powerpoint/2010/main" val="399607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343F-879A-470B-9988-27EBF7641465}"/>
              </a:ext>
            </a:extLst>
          </p:cNvPr>
          <p:cNvSpPr>
            <a:spLocks noGrp="1"/>
          </p:cNvSpPr>
          <p:nvPr>
            <p:ph type="title"/>
          </p:nvPr>
        </p:nvSpPr>
        <p:spPr>
          <a:xfrm>
            <a:off x="1752600" y="274638"/>
            <a:ext cx="6934200" cy="715962"/>
          </a:xfrm>
        </p:spPr>
        <p:txBody>
          <a:bodyPr anchor="ctr">
            <a:normAutofit/>
          </a:bodyPr>
          <a:lstStyle/>
          <a:p>
            <a:r>
              <a:rPr lang="en-US" dirty="0"/>
              <a:t>Oil Prices </a:t>
            </a:r>
            <a:r>
              <a:rPr lang="en-US"/>
              <a:t>(Continued)</a:t>
            </a:r>
          </a:p>
        </p:txBody>
      </p:sp>
      <p:pic>
        <p:nvPicPr>
          <p:cNvPr id="8" name="Content Placeholder 7">
            <a:extLst>
              <a:ext uri="{FF2B5EF4-FFF2-40B4-BE49-F238E27FC236}">
                <a16:creationId xmlns:a16="http://schemas.microsoft.com/office/drawing/2014/main" id="{79179DBB-AABA-4904-93B3-422FA27CDC5B}"/>
              </a:ext>
            </a:extLst>
          </p:cNvPr>
          <p:cNvPicPr>
            <a:picLocks noGrp="1" noChangeAspect="1"/>
          </p:cNvPicPr>
          <p:nvPr>
            <p:ph idx="1"/>
          </p:nvPr>
        </p:nvPicPr>
        <p:blipFill>
          <a:blip r:embed="rId3"/>
          <a:stretch>
            <a:fillRect/>
          </a:stretch>
        </p:blipFill>
        <p:spPr>
          <a:xfrm>
            <a:off x="1752600" y="1419702"/>
            <a:ext cx="6934200" cy="4247197"/>
          </a:xfrm>
          <a:noFill/>
        </p:spPr>
      </p:pic>
      <p:sp>
        <p:nvSpPr>
          <p:cNvPr id="4" name="Slide Number Placeholder 3">
            <a:extLst>
              <a:ext uri="{FF2B5EF4-FFF2-40B4-BE49-F238E27FC236}">
                <a16:creationId xmlns:a16="http://schemas.microsoft.com/office/drawing/2014/main" id="{68EA50A5-CB22-454E-BD69-E7F575BAD875}"/>
              </a:ext>
            </a:extLst>
          </p:cNvPr>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12</a:t>
            </a:fld>
            <a:endParaRPr lang="en-US"/>
          </a:p>
        </p:txBody>
      </p:sp>
    </p:spTree>
    <p:extLst>
      <p:ext uri="{BB962C8B-B14F-4D97-AF65-F5344CB8AC3E}">
        <p14:creationId xmlns:p14="http://schemas.microsoft.com/office/powerpoint/2010/main" val="146540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a:bodyPr>
          <a:lstStyle/>
          <a:p>
            <a:pPr>
              <a:lnSpc>
                <a:spcPct val="90000"/>
              </a:lnSpc>
            </a:pPr>
            <a:r>
              <a:rPr lang="en-US" sz="2900"/>
              <a:t>Oil Prices – NYMEX Futures Closing Prices</a:t>
            </a:r>
          </a:p>
        </p:txBody>
      </p:sp>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13</a:t>
            </a:fld>
            <a:endParaRPr lang="en-US"/>
          </a:p>
        </p:txBody>
      </p:sp>
      <p:graphicFrame>
        <p:nvGraphicFramePr>
          <p:cNvPr id="3" name="Table 2">
            <a:extLst>
              <a:ext uri="{FF2B5EF4-FFF2-40B4-BE49-F238E27FC236}">
                <a16:creationId xmlns:a16="http://schemas.microsoft.com/office/drawing/2014/main" id="{7E1304E8-3EDC-47CF-BDBC-0D757EC00FDB}"/>
              </a:ext>
            </a:extLst>
          </p:cNvPr>
          <p:cNvGraphicFramePr>
            <a:graphicFrameLocks noGrp="1"/>
          </p:cNvGraphicFramePr>
          <p:nvPr>
            <p:extLst>
              <p:ext uri="{D42A27DB-BD31-4B8C-83A1-F6EECF244321}">
                <p14:modId xmlns:p14="http://schemas.microsoft.com/office/powerpoint/2010/main" val="3743109847"/>
              </p:ext>
            </p:extLst>
          </p:nvPr>
        </p:nvGraphicFramePr>
        <p:xfrm>
          <a:off x="2451309" y="1165221"/>
          <a:ext cx="5473491" cy="4321174"/>
        </p:xfrm>
        <a:graphic>
          <a:graphicData uri="http://schemas.openxmlformats.org/drawingml/2006/table">
            <a:tbl>
              <a:tblPr firstRow="1" bandRow="1"/>
              <a:tblGrid>
                <a:gridCol w="2355509">
                  <a:extLst>
                    <a:ext uri="{9D8B030D-6E8A-4147-A177-3AD203B41FA5}">
                      <a16:colId xmlns:a16="http://schemas.microsoft.com/office/drawing/2014/main" val="1161412393"/>
                    </a:ext>
                  </a:extLst>
                </a:gridCol>
                <a:gridCol w="3117982">
                  <a:extLst>
                    <a:ext uri="{9D8B030D-6E8A-4147-A177-3AD203B41FA5}">
                      <a16:colId xmlns:a16="http://schemas.microsoft.com/office/drawing/2014/main" val="2525645129"/>
                    </a:ext>
                  </a:extLst>
                </a:gridCol>
              </a:tblGrid>
              <a:tr h="357573">
                <a:tc>
                  <a:txBody>
                    <a:bodyPr/>
                    <a:lstStyle/>
                    <a:p>
                      <a:pPr algn="ctr" fontAlgn="b"/>
                      <a:r>
                        <a:rPr lang="en-US" sz="2100" b="1" i="0" u="none" strike="noStrike">
                          <a:solidFill>
                            <a:srgbClr val="000000"/>
                          </a:solidFill>
                          <a:effectLst/>
                          <a:latin typeface="Calibri" panose="020F0502020204030204" pitchFamily="34" charset="0"/>
                        </a:rPr>
                        <a:t>Month</a:t>
                      </a:r>
                    </a:p>
                  </a:txBody>
                  <a:tcPr marL="12308" marR="12308" marT="12308" marB="0" anchor="b">
                    <a:lnL>
                      <a:noFill/>
                    </a:lnL>
                    <a:lnR>
                      <a:noFill/>
                    </a:lnR>
                    <a:lnT>
                      <a:noFill/>
                    </a:lnT>
                    <a:lnB>
                      <a:noFill/>
                    </a:lnB>
                  </a:tcPr>
                </a:tc>
                <a:tc>
                  <a:txBody>
                    <a:bodyPr/>
                    <a:lstStyle/>
                    <a:p>
                      <a:pPr algn="ctr" fontAlgn="b"/>
                      <a:r>
                        <a:rPr lang="en-US" sz="2100" b="1" i="0" u="none" strike="noStrike">
                          <a:solidFill>
                            <a:srgbClr val="000000"/>
                          </a:solidFill>
                          <a:effectLst/>
                          <a:latin typeface="Calibri" panose="020F0502020204030204" pitchFamily="34" charset="0"/>
                        </a:rPr>
                        <a:t>Price</a:t>
                      </a:r>
                    </a:p>
                  </a:txBody>
                  <a:tcPr marL="12308" marR="12308" marT="12308" marB="0" anchor="b">
                    <a:lnL>
                      <a:noFill/>
                    </a:lnL>
                    <a:lnR>
                      <a:noFill/>
                    </a:lnR>
                    <a:lnT>
                      <a:noFill/>
                    </a:lnT>
                    <a:lnB>
                      <a:noFill/>
                    </a:lnB>
                  </a:tcPr>
                </a:tc>
                <a:extLst>
                  <a:ext uri="{0D108BD9-81ED-4DB2-BD59-A6C34878D82A}">
                    <a16:rowId xmlns:a16="http://schemas.microsoft.com/office/drawing/2014/main" val="3662065222"/>
                  </a:ext>
                </a:extLst>
              </a:tr>
              <a:tr h="357573">
                <a:tc>
                  <a:txBody>
                    <a:bodyPr/>
                    <a:lstStyle/>
                    <a:p>
                      <a:pPr algn="ctr" fontAlgn="b"/>
                      <a:r>
                        <a:rPr lang="en-US" sz="2100" b="0" i="0" u="none" strike="noStrike">
                          <a:solidFill>
                            <a:srgbClr val="000000"/>
                          </a:solidFill>
                          <a:effectLst/>
                          <a:latin typeface="Calibri" panose="020F0502020204030204" pitchFamily="34" charset="0"/>
                        </a:rPr>
                        <a:t>Feb-22</a:t>
                      </a:r>
                    </a:p>
                  </a:txBody>
                  <a:tcPr marL="12308" marR="12308" marT="12308" marB="0" anchor="b">
                    <a:lnL>
                      <a:noFill/>
                    </a:lnL>
                    <a:lnR>
                      <a:noFill/>
                    </a:lnR>
                    <a:lnT>
                      <a:noFill/>
                    </a:lnT>
                    <a:lnB>
                      <a:noFill/>
                    </a:lnB>
                    <a:solidFill>
                      <a:srgbClr val="8EA9DB"/>
                    </a:solidFill>
                  </a:tcPr>
                </a:tc>
                <a:tc>
                  <a:txBody>
                    <a:bodyPr/>
                    <a:lstStyle/>
                    <a:p>
                      <a:pPr algn="ctr" fontAlgn="b"/>
                      <a:r>
                        <a:rPr lang="en-US" sz="2100" b="0" i="0" u="none" strike="noStrike">
                          <a:solidFill>
                            <a:srgbClr val="000000"/>
                          </a:solidFill>
                          <a:effectLst/>
                          <a:latin typeface="Calibri" panose="020F0502020204030204" pitchFamily="34" charset="0"/>
                        </a:rPr>
                        <a:t> $                82.450 </a:t>
                      </a:r>
                    </a:p>
                  </a:txBody>
                  <a:tcPr marL="12308" marR="12308" marT="12308" marB="0" anchor="b">
                    <a:lnL>
                      <a:noFill/>
                    </a:lnL>
                    <a:lnR>
                      <a:noFill/>
                    </a:lnR>
                    <a:lnT>
                      <a:noFill/>
                    </a:lnT>
                    <a:lnB>
                      <a:noFill/>
                    </a:lnB>
                    <a:solidFill>
                      <a:srgbClr val="8EA9DB"/>
                    </a:solidFill>
                  </a:tcPr>
                </a:tc>
                <a:extLst>
                  <a:ext uri="{0D108BD9-81ED-4DB2-BD59-A6C34878D82A}">
                    <a16:rowId xmlns:a16="http://schemas.microsoft.com/office/drawing/2014/main" val="758113964"/>
                  </a:ext>
                </a:extLst>
              </a:tr>
              <a:tr h="357573">
                <a:tc>
                  <a:txBody>
                    <a:bodyPr/>
                    <a:lstStyle/>
                    <a:p>
                      <a:pPr algn="ctr" fontAlgn="b"/>
                      <a:r>
                        <a:rPr lang="en-US" sz="2100" b="0" i="0" u="none" strike="noStrike">
                          <a:solidFill>
                            <a:srgbClr val="000000"/>
                          </a:solidFill>
                          <a:effectLst/>
                          <a:latin typeface="Calibri" panose="020F0502020204030204" pitchFamily="34" charset="0"/>
                        </a:rPr>
                        <a:t>Mar-22</a:t>
                      </a:r>
                    </a:p>
                  </a:txBody>
                  <a:tcPr marL="12308" marR="12308" marT="12308" marB="0" anchor="b">
                    <a:lnL>
                      <a:noFill/>
                    </a:lnL>
                    <a:lnR>
                      <a:noFill/>
                    </a:lnR>
                    <a:lnT>
                      <a:noFill/>
                    </a:lnT>
                    <a:lnB>
                      <a:noFill/>
                    </a:lnB>
                  </a:tcPr>
                </a:tc>
                <a:tc>
                  <a:txBody>
                    <a:bodyPr/>
                    <a:lstStyle/>
                    <a:p>
                      <a:pPr algn="ctr" fontAlgn="b"/>
                      <a:r>
                        <a:rPr lang="en-US" sz="2100" b="0" i="0" u="none" strike="noStrike">
                          <a:solidFill>
                            <a:srgbClr val="000000"/>
                          </a:solidFill>
                          <a:effectLst/>
                          <a:latin typeface="Calibri" panose="020F0502020204030204" pitchFamily="34" charset="0"/>
                        </a:rPr>
                        <a:t> $                81.740 </a:t>
                      </a:r>
                    </a:p>
                  </a:txBody>
                  <a:tcPr marL="12308" marR="12308" marT="12308" marB="0" anchor="b">
                    <a:lnL>
                      <a:noFill/>
                    </a:lnL>
                    <a:lnR>
                      <a:noFill/>
                    </a:lnR>
                    <a:lnT>
                      <a:noFill/>
                    </a:lnT>
                    <a:lnB>
                      <a:noFill/>
                    </a:lnB>
                  </a:tcPr>
                </a:tc>
                <a:extLst>
                  <a:ext uri="{0D108BD9-81ED-4DB2-BD59-A6C34878D82A}">
                    <a16:rowId xmlns:a16="http://schemas.microsoft.com/office/drawing/2014/main" val="3151647602"/>
                  </a:ext>
                </a:extLst>
              </a:tr>
              <a:tr h="357573">
                <a:tc>
                  <a:txBody>
                    <a:bodyPr/>
                    <a:lstStyle/>
                    <a:p>
                      <a:pPr algn="ctr" fontAlgn="b"/>
                      <a:r>
                        <a:rPr lang="en-US" sz="2100" b="0" i="0" u="none" strike="noStrike">
                          <a:solidFill>
                            <a:srgbClr val="000000"/>
                          </a:solidFill>
                          <a:effectLst/>
                          <a:latin typeface="Calibri" panose="020F0502020204030204" pitchFamily="34" charset="0"/>
                        </a:rPr>
                        <a:t>Apr-22</a:t>
                      </a:r>
                    </a:p>
                  </a:txBody>
                  <a:tcPr marL="12308" marR="12308" marT="12308" marB="0" anchor="b">
                    <a:lnL>
                      <a:noFill/>
                    </a:lnL>
                    <a:lnR>
                      <a:noFill/>
                    </a:lnR>
                    <a:lnT>
                      <a:noFill/>
                    </a:lnT>
                    <a:lnB>
                      <a:noFill/>
                    </a:lnB>
                    <a:solidFill>
                      <a:srgbClr val="8EA9DB"/>
                    </a:solidFill>
                  </a:tcPr>
                </a:tc>
                <a:tc>
                  <a:txBody>
                    <a:bodyPr/>
                    <a:lstStyle/>
                    <a:p>
                      <a:pPr algn="ctr" fontAlgn="b"/>
                      <a:r>
                        <a:rPr lang="en-US" sz="2100" b="0" i="0" u="none" strike="noStrike">
                          <a:solidFill>
                            <a:srgbClr val="000000"/>
                          </a:solidFill>
                          <a:effectLst/>
                          <a:latin typeface="Calibri" panose="020F0502020204030204" pitchFamily="34" charset="0"/>
                        </a:rPr>
                        <a:t> $                80.890 </a:t>
                      </a:r>
                    </a:p>
                  </a:txBody>
                  <a:tcPr marL="12308" marR="12308" marT="12308" marB="0" anchor="b">
                    <a:lnL>
                      <a:noFill/>
                    </a:lnL>
                    <a:lnR>
                      <a:noFill/>
                    </a:lnR>
                    <a:lnT>
                      <a:noFill/>
                    </a:lnT>
                    <a:lnB>
                      <a:noFill/>
                    </a:lnB>
                    <a:solidFill>
                      <a:srgbClr val="8EA9DB"/>
                    </a:solidFill>
                  </a:tcPr>
                </a:tc>
                <a:extLst>
                  <a:ext uri="{0D108BD9-81ED-4DB2-BD59-A6C34878D82A}">
                    <a16:rowId xmlns:a16="http://schemas.microsoft.com/office/drawing/2014/main" val="14994228"/>
                  </a:ext>
                </a:extLst>
              </a:tr>
              <a:tr h="387871">
                <a:tc>
                  <a:txBody>
                    <a:bodyPr/>
                    <a:lstStyle/>
                    <a:p>
                      <a:pPr algn="ctr" fontAlgn="b"/>
                      <a:r>
                        <a:rPr lang="en-US" sz="2100" b="0" i="0" u="none" strike="noStrike">
                          <a:solidFill>
                            <a:srgbClr val="000000"/>
                          </a:solidFill>
                          <a:effectLst/>
                          <a:latin typeface="Calibri" panose="020F0502020204030204" pitchFamily="34" charset="0"/>
                        </a:rPr>
                        <a:t>May-22</a:t>
                      </a:r>
                    </a:p>
                  </a:txBody>
                  <a:tcPr marL="12308" marR="12308" marT="12308" marB="0" anchor="b">
                    <a:lnL>
                      <a:noFill/>
                    </a:lnL>
                    <a:lnR>
                      <a:noFill/>
                    </a:lnR>
                    <a:lnT>
                      <a:noFill/>
                    </a:lnT>
                    <a:lnB>
                      <a:noFill/>
                    </a:lnB>
                  </a:tcPr>
                </a:tc>
                <a:tc>
                  <a:txBody>
                    <a:bodyPr/>
                    <a:lstStyle/>
                    <a:p>
                      <a:pPr algn="ctr" fontAlgn="b"/>
                      <a:r>
                        <a:rPr lang="en-US" sz="2100" b="0" i="0" u="none" strike="noStrike">
                          <a:solidFill>
                            <a:srgbClr val="000000"/>
                          </a:solidFill>
                          <a:effectLst/>
                          <a:latin typeface="Calibri" panose="020F0502020204030204" pitchFamily="34" charset="0"/>
                        </a:rPr>
                        <a:t> $                79.820 </a:t>
                      </a:r>
                    </a:p>
                  </a:txBody>
                  <a:tcPr marL="12308" marR="12308" marT="12308" marB="0" anchor="b">
                    <a:lnL>
                      <a:noFill/>
                    </a:lnL>
                    <a:lnR>
                      <a:noFill/>
                    </a:lnR>
                    <a:lnT>
                      <a:noFill/>
                    </a:lnT>
                    <a:lnB>
                      <a:noFill/>
                    </a:lnB>
                  </a:tcPr>
                </a:tc>
                <a:extLst>
                  <a:ext uri="{0D108BD9-81ED-4DB2-BD59-A6C34878D82A}">
                    <a16:rowId xmlns:a16="http://schemas.microsoft.com/office/drawing/2014/main" val="3048235876"/>
                  </a:ext>
                </a:extLst>
              </a:tr>
              <a:tr h="357573">
                <a:tc>
                  <a:txBody>
                    <a:bodyPr/>
                    <a:lstStyle/>
                    <a:p>
                      <a:pPr algn="ctr" fontAlgn="b"/>
                      <a:r>
                        <a:rPr lang="en-US" sz="2100" b="0" i="0" u="none" strike="noStrike">
                          <a:solidFill>
                            <a:srgbClr val="000000"/>
                          </a:solidFill>
                          <a:effectLst/>
                          <a:latin typeface="Calibri" panose="020F0502020204030204" pitchFamily="34" charset="0"/>
                        </a:rPr>
                        <a:t>Jun-22</a:t>
                      </a:r>
                    </a:p>
                  </a:txBody>
                  <a:tcPr marL="12308" marR="12308" marT="12308" marB="0" anchor="b">
                    <a:lnL>
                      <a:noFill/>
                    </a:lnL>
                    <a:lnR>
                      <a:noFill/>
                    </a:lnR>
                    <a:lnT>
                      <a:noFill/>
                    </a:lnT>
                    <a:lnB>
                      <a:noFill/>
                    </a:lnB>
                    <a:solidFill>
                      <a:srgbClr val="8EA9DB"/>
                    </a:solidFill>
                  </a:tcPr>
                </a:tc>
                <a:tc>
                  <a:txBody>
                    <a:bodyPr/>
                    <a:lstStyle/>
                    <a:p>
                      <a:pPr algn="ctr" fontAlgn="b"/>
                      <a:r>
                        <a:rPr lang="en-US" sz="2100" b="0" i="0" u="none" strike="noStrike">
                          <a:solidFill>
                            <a:srgbClr val="000000"/>
                          </a:solidFill>
                          <a:effectLst/>
                          <a:latin typeface="Calibri" panose="020F0502020204030204" pitchFamily="34" charset="0"/>
                        </a:rPr>
                        <a:t> $                78.980 </a:t>
                      </a:r>
                    </a:p>
                  </a:txBody>
                  <a:tcPr marL="12308" marR="12308" marT="12308" marB="0" anchor="b">
                    <a:lnL>
                      <a:noFill/>
                    </a:lnL>
                    <a:lnR>
                      <a:noFill/>
                    </a:lnR>
                    <a:lnT>
                      <a:noFill/>
                    </a:lnT>
                    <a:lnB>
                      <a:noFill/>
                    </a:lnB>
                    <a:solidFill>
                      <a:srgbClr val="8EA9DB"/>
                    </a:solidFill>
                  </a:tcPr>
                </a:tc>
                <a:extLst>
                  <a:ext uri="{0D108BD9-81ED-4DB2-BD59-A6C34878D82A}">
                    <a16:rowId xmlns:a16="http://schemas.microsoft.com/office/drawing/2014/main" val="3991205116"/>
                  </a:ext>
                </a:extLst>
              </a:tr>
              <a:tr h="357573">
                <a:tc>
                  <a:txBody>
                    <a:bodyPr/>
                    <a:lstStyle/>
                    <a:p>
                      <a:pPr algn="ctr" fontAlgn="b"/>
                      <a:r>
                        <a:rPr lang="en-US" sz="2100" b="0" i="0" u="none" strike="noStrike">
                          <a:solidFill>
                            <a:srgbClr val="000000"/>
                          </a:solidFill>
                          <a:effectLst/>
                          <a:latin typeface="Calibri" panose="020F0502020204030204" pitchFamily="34" charset="0"/>
                        </a:rPr>
                        <a:t>Jul-22</a:t>
                      </a:r>
                    </a:p>
                  </a:txBody>
                  <a:tcPr marL="12308" marR="12308" marT="12308" marB="0" anchor="b">
                    <a:lnL>
                      <a:noFill/>
                    </a:lnL>
                    <a:lnR>
                      <a:noFill/>
                    </a:lnR>
                    <a:lnT>
                      <a:noFill/>
                    </a:lnT>
                    <a:lnB>
                      <a:noFill/>
                    </a:lnB>
                  </a:tcPr>
                </a:tc>
                <a:tc>
                  <a:txBody>
                    <a:bodyPr/>
                    <a:lstStyle/>
                    <a:p>
                      <a:pPr algn="ctr" fontAlgn="b"/>
                      <a:r>
                        <a:rPr lang="en-US" sz="2100" b="0" i="0" u="none" strike="noStrike" dirty="0">
                          <a:solidFill>
                            <a:srgbClr val="000000"/>
                          </a:solidFill>
                          <a:effectLst/>
                          <a:latin typeface="Calibri" panose="020F0502020204030204" pitchFamily="34" charset="0"/>
                        </a:rPr>
                        <a:t> $                78.500 </a:t>
                      </a:r>
                    </a:p>
                  </a:txBody>
                  <a:tcPr marL="12308" marR="12308" marT="12308" marB="0" anchor="b">
                    <a:lnL>
                      <a:noFill/>
                    </a:lnL>
                    <a:lnR>
                      <a:noFill/>
                    </a:lnR>
                    <a:lnT>
                      <a:noFill/>
                    </a:lnT>
                    <a:lnB>
                      <a:noFill/>
                    </a:lnB>
                  </a:tcPr>
                </a:tc>
                <a:extLst>
                  <a:ext uri="{0D108BD9-81ED-4DB2-BD59-A6C34878D82A}">
                    <a16:rowId xmlns:a16="http://schemas.microsoft.com/office/drawing/2014/main" val="3942926143"/>
                  </a:ext>
                </a:extLst>
              </a:tr>
              <a:tr h="357573">
                <a:tc>
                  <a:txBody>
                    <a:bodyPr/>
                    <a:lstStyle/>
                    <a:p>
                      <a:pPr algn="ctr" fontAlgn="b"/>
                      <a:r>
                        <a:rPr lang="en-US" sz="2100" b="0" i="0" u="none" strike="noStrike">
                          <a:solidFill>
                            <a:srgbClr val="000000"/>
                          </a:solidFill>
                          <a:effectLst/>
                          <a:latin typeface="Calibri" panose="020F0502020204030204" pitchFamily="34" charset="0"/>
                        </a:rPr>
                        <a:t>Aug-22</a:t>
                      </a:r>
                    </a:p>
                  </a:txBody>
                  <a:tcPr marL="12308" marR="12308" marT="12308" marB="0" anchor="b">
                    <a:lnL>
                      <a:noFill/>
                    </a:lnL>
                    <a:lnR>
                      <a:noFill/>
                    </a:lnR>
                    <a:lnT>
                      <a:noFill/>
                    </a:lnT>
                    <a:lnB>
                      <a:noFill/>
                    </a:lnB>
                    <a:solidFill>
                      <a:srgbClr val="8EA9DB"/>
                    </a:solidFill>
                  </a:tcPr>
                </a:tc>
                <a:tc>
                  <a:txBody>
                    <a:bodyPr/>
                    <a:lstStyle/>
                    <a:p>
                      <a:pPr algn="ctr" fontAlgn="b"/>
                      <a:r>
                        <a:rPr lang="en-US" sz="2100" b="0" i="0" u="none" strike="noStrike">
                          <a:solidFill>
                            <a:srgbClr val="000000"/>
                          </a:solidFill>
                          <a:effectLst/>
                          <a:latin typeface="Calibri" panose="020F0502020204030204" pitchFamily="34" charset="0"/>
                        </a:rPr>
                        <a:t> $                77.370 </a:t>
                      </a:r>
                    </a:p>
                  </a:txBody>
                  <a:tcPr marL="12308" marR="12308" marT="12308" marB="0" anchor="b">
                    <a:lnL>
                      <a:noFill/>
                    </a:lnL>
                    <a:lnR>
                      <a:noFill/>
                    </a:lnR>
                    <a:lnT>
                      <a:noFill/>
                    </a:lnT>
                    <a:lnB>
                      <a:noFill/>
                    </a:lnB>
                    <a:solidFill>
                      <a:srgbClr val="8EA9DB"/>
                    </a:solidFill>
                  </a:tcPr>
                </a:tc>
                <a:extLst>
                  <a:ext uri="{0D108BD9-81ED-4DB2-BD59-A6C34878D82A}">
                    <a16:rowId xmlns:a16="http://schemas.microsoft.com/office/drawing/2014/main" val="3163592733"/>
                  </a:ext>
                </a:extLst>
              </a:tr>
              <a:tr h="357573">
                <a:tc>
                  <a:txBody>
                    <a:bodyPr/>
                    <a:lstStyle/>
                    <a:p>
                      <a:pPr algn="ctr" fontAlgn="b"/>
                      <a:r>
                        <a:rPr lang="en-US" sz="2100" b="0" i="0" u="none" strike="noStrike">
                          <a:solidFill>
                            <a:srgbClr val="000000"/>
                          </a:solidFill>
                          <a:effectLst/>
                          <a:latin typeface="Calibri" panose="020F0502020204030204" pitchFamily="34" charset="0"/>
                        </a:rPr>
                        <a:t>Sep-22</a:t>
                      </a:r>
                    </a:p>
                  </a:txBody>
                  <a:tcPr marL="12308" marR="12308" marT="12308" marB="0" anchor="b">
                    <a:lnL>
                      <a:noFill/>
                    </a:lnL>
                    <a:lnR>
                      <a:noFill/>
                    </a:lnR>
                    <a:lnT>
                      <a:noFill/>
                    </a:lnT>
                    <a:lnB>
                      <a:noFill/>
                    </a:lnB>
                  </a:tcPr>
                </a:tc>
                <a:tc>
                  <a:txBody>
                    <a:bodyPr/>
                    <a:lstStyle/>
                    <a:p>
                      <a:pPr algn="ctr" fontAlgn="b"/>
                      <a:r>
                        <a:rPr lang="en-US" sz="2100" b="0" i="0" u="none" strike="noStrike">
                          <a:solidFill>
                            <a:srgbClr val="000000"/>
                          </a:solidFill>
                          <a:effectLst/>
                          <a:latin typeface="Calibri" panose="020F0502020204030204" pitchFamily="34" charset="0"/>
                        </a:rPr>
                        <a:t> $                76.340 </a:t>
                      </a:r>
                    </a:p>
                  </a:txBody>
                  <a:tcPr marL="12308" marR="12308" marT="12308" marB="0" anchor="b">
                    <a:lnL>
                      <a:noFill/>
                    </a:lnL>
                    <a:lnR>
                      <a:noFill/>
                    </a:lnR>
                    <a:lnT>
                      <a:noFill/>
                    </a:lnT>
                    <a:lnB>
                      <a:noFill/>
                    </a:lnB>
                  </a:tcPr>
                </a:tc>
                <a:extLst>
                  <a:ext uri="{0D108BD9-81ED-4DB2-BD59-A6C34878D82A}">
                    <a16:rowId xmlns:a16="http://schemas.microsoft.com/office/drawing/2014/main" val="3674951598"/>
                  </a:ext>
                </a:extLst>
              </a:tr>
              <a:tr h="357573">
                <a:tc>
                  <a:txBody>
                    <a:bodyPr/>
                    <a:lstStyle/>
                    <a:p>
                      <a:pPr algn="ctr" fontAlgn="b"/>
                      <a:r>
                        <a:rPr lang="en-US" sz="2100" b="0" i="0" u="none" strike="noStrike">
                          <a:solidFill>
                            <a:srgbClr val="000000"/>
                          </a:solidFill>
                          <a:effectLst/>
                          <a:latin typeface="Calibri" panose="020F0502020204030204" pitchFamily="34" charset="0"/>
                        </a:rPr>
                        <a:t>Oct-22</a:t>
                      </a:r>
                    </a:p>
                  </a:txBody>
                  <a:tcPr marL="12308" marR="12308" marT="12308" marB="0" anchor="b">
                    <a:lnL>
                      <a:noFill/>
                    </a:lnL>
                    <a:lnR>
                      <a:noFill/>
                    </a:lnR>
                    <a:lnT>
                      <a:noFill/>
                    </a:lnT>
                    <a:lnB>
                      <a:noFill/>
                    </a:lnB>
                    <a:solidFill>
                      <a:srgbClr val="8EA9DB"/>
                    </a:solidFill>
                  </a:tcPr>
                </a:tc>
                <a:tc>
                  <a:txBody>
                    <a:bodyPr/>
                    <a:lstStyle/>
                    <a:p>
                      <a:pPr algn="ctr" fontAlgn="b"/>
                      <a:r>
                        <a:rPr lang="en-US" sz="2100" b="0" i="0" u="none" strike="noStrike">
                          <a:solidFill>
                            <a:srgbClr val="000000"/>
                          </a:solidFill>
                          <a:effectLst/>
                          <a:latin typeface="Calibri" panose="020F0502020204030204" pitchFamily="34" charset="0"/>
                        </a:rPr>
                        <a:t> $                75.610 </a:t>
                      </a:r>
                    </a:p>
                  </a:txBody>
                  <a:tcPr marL="12308" marR="12308" marT="12308" marB="0" anchor="b">
                    <a:lnL>
                      <a:noFill/>
                    </a:lnL>
                    <a:lnR>
                      <a:noFill/>
                    </a:lnR>
                    <a:lnT>
                      <a:noFill/>
                    </a:lnT>
                    <a:lnB>
                      <a:noFill/>
                    </a:lnB>
                    <a:solidFill>
                      <a:srgbClr val="8EA9DB"/>
                    </a:solidFill>
                  </a:tcPr>
                </a:tc>
                <a:extLst>
                  <a:ext uri="{0D108BD9-81ED-4DB2-BD59-A6C34878D82A}">
                    <a16:rowId xmlns:a16="http://schemas.microsoft.com/office/drawing/2014/main" val="3409171004"/>
                  </a:ext>
                </a:extLst>
              </a:tr>
              <a:tr h="357573">
                <a:tc>
                  <a:txBody>
                    <a:bodyPr/>
                    <a:lstStyle/>
                    <a:p>
                      <a:pPr algn="ctr" fontAlgn="b"/>
                      <a:r>
                        <a:rPr lang="en-US" sz="2100" b="0" i="0" u="none" strike="noStrike">
                          <a:solidFill>
                            <a:srgbClr val="000000"/>
                          </a:solidFill>
                          <a:effectLst/>
                          <a:latin typeface="Calibri" panose="020F0502020204030204" pitchFamily="34" charset="0"/>
                        </a:rPr>
                        <a:t>Nov-22</a:t>
                      </a:r>
                    </a:p>
                  </a:txBody>
                  <a:tcPr marL="12308" marR="12308" marT="12308" marB="0" anchor="b">
                    <a:lnL>
                      <a:noFill/>
                    </a:lnL>
                    <a:lnR>
                      <a:noFill/>
                    </a:lnR>
                    <a:lnT>
                      <a:noFill/>
                    </a:lnT>
                    <a:lnB>
                      <a:noFill/>
                    </a:lnB>
                  </a:tcPr>
                </a:tc>
                <a:tc>
                  <a:txBody>
                    <a:bodyPr/>
                    <a:lstStyle/>
                    <a:p>
                      <a:pPr algn="ctr" fontAlgn="b"/>
                      <a:r>
                        <a:rPr lang="en-US" sz="2100" b="0" i="0" u="none" strike="noStrike">
                          <a:solidFill>
                            <a:srgbClr val="000000"/>
                          </a:solidFill>
                          <a:effectLst/>
                          <a:latin typeface="Calibri" panose="020F0502020204030204" pitchFamily="34" charset="0"/>
                        </a:rPr>
                        <a:t> $                74.920 </a:t>
                      </a:r>
                    </a:p>
                  </a:txBody>
                  <a:tcPr marL="12308" marR="12308" marT="12308" marB="0" anchor="b">
                    <a:lnL>
                      <a:noFill/>
                    </a:lnL>
                    <a:lnR>
                      <a:noFill/>
                    </a:lnR>
                    <a:lnT>
                      <a:noFill/>
                    </a:lnT>
                    <a:lnB>
                      <a:noFill/>
                    </a:lnB>
                  </a:tcPr>
                </a:tc>
                <a:extLst>
                  <a:ext uri="{0D108BD9-81ED-4DB2-BD59-A6C34878D82A}">
                    <a16:rowId xmlns:a16="http://schemas.microsoft.com/office/drawing/2014/main" val="2349365170"/>
                  </a:ext>
                </a:extLst>
              </a:tr>
              <a:tr h="357573">
                <a:tc>
                  <a:txBody>
                    <a:bodyPr/>
                    <a:lstStyle/>
                    <a:p>
                      <a:pPr algn="ctr" fontAlgn="b"/>
                      <a:r>
                        <a:rPr lang="en-US" sz="2100" b="0" i="0" u="none" strike="noStrike">
                          <a:solidFill>
                            <a:srgbClr val="000000"/>
                          </a:solidFill>
                          <a:effectLst/>
                          <a:latin typeface="Calibri" panose="020F0502020204030204" pitchFamily="34" charset="0"/>
                        </a:rPr>
                        <a:t>Dec-22</a:t>
                      </a:r>
                    </a:p>
                  </a:txBody>
                  <a:tcPr marL="12308" marR="12308" marT="12308" marB="0" anchor="b">
                    <a:lnL>
                      <a:noFill/>
                    </a:lnL>
                    <a:lnR>
                      <a:noFill/>
                    </a:lnR>
                    <a:lnT>
                      <a:noFill/>
                    </a:lnT>
                    <a:lnB>
                      <a:noFill/>
                    </a:lnB>
                    <a:solidFill>
                      <a:srgbClr val="8EA9DB"/>
                    </a:solidFill>
                  </a:tcPr>
                </a:tc>
                <a:tc>
                  <a:txBody>
                    <a:bodyPr/>
                    <a:lstStyle/>
                    <a:p>
                      <a:pPr algn="ctr" fontAlgn="b"/>
                      <a:r>
                        <a:rPr lang="en-US" sz="2100" b="0" i="0" u="none" strike="noStrike" dirty="0">
                          <a:solidFill>
                            <a:srgbClr val="000000"/>
                          </a:solidFill>
                          <a:effectLst/>
                          <a:latin typeface="Calibri" panose="020F0502020204030204" pitchFamily="34" charset="0"/>
                        </a:rPr>
                        <a:t> $                74.830 </a:t>
                      </a:r>
                    </a:p>
                  </a:txBody>
                  <a:tcPr marL="12308" marR="12308" marT="12308" marB="0" anchor="b">
                    <a:lnL>
                      <a:noFill/>
                    </a:lnL>
                    <a:lnR>
                      <a:noFill/>
                    </a:lnR>
                    <a:lnT>
                      <a:noFill/>
                    </a:lnT>
                    <a:lnB>
                      <a:noFill/>
                    </a:lnB>
                    <a:solidFill>
                      <a:srgbClr val="8EA9DB"/>
                    </a:solidFill>
                  </a:tcPr>
                </a:tc>
                <a:extLst>
                  <a:ext uri="{0D108BD9-81ED-4DB2-BD59-A6C34878D82A}">
                    <a16:rowId xmlns:a16="http://schemas.microsoft.com/office/drawing/2014/main" val="3609193307"/>
                  </a:ext>
                </a:extLst>
              </a:tr>
            </a:tbl>
          </a:graphicData>
        </a:graphic>
      </p:graphicFrame>
    </p:spTree>
    <p:extLst>
      <p:ext uri="{BB962C8B-B14F-4D97-AF65-F5344CB8AC3E}">
        <p14:creationId xmlns:p14="http://schemas.microsoft.com/office/powerpoint/2010/main" val="156459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a:bodyPr>
          <a:lstStyle/>
          <a:p>
            <a:r>
              <a:rPr lang="en-US" dirty="0"/>
              <a:t>World Crude Oil Production</a:t>
            </a:r>
          </a:p>
        </p:txBody>
      </p:sp>
      <p:pic>
        <p:nvPicPr>
          <p:cNvPr id="8" name="Picture 7">
            <a:extLst>
              <a:ext uri="{FF2B5EF4-FFF2-40B4-BE49-F238E27FC236}">
                <a16:creationId xmlns:a16="http://schemas.microsoft.com/office/drawing/2014/main" id="{E8A443BA-86A8-4CC2-9446-5F78EDA36683}"/>
              </a:ext>
            </a:extLst>
          </p:cNvPr>
          <p:cNvPicPr>
            <a:picLocks noChangeAspect="1"/>
          </p:cNvPicPr>
          <p:nvPr/>
        </p:nvPicPr>
        <p:blipFill>
          <a:blip r:embed="rId3"/>
          <a:stretch>
            <a:fillRect/>
          </a:stretch>
        </p:blipFill>
        <p:spPr>
          <a:xfrm>
            <a:off x="1752600" y="1489044"/>
            <a:ext cx="6934200" cy="4108513"/>
          </a:xfrm>
          <a:prstGeom prst="rect">
            <a:avLst/>
          </a:prstGeom>
          <a:noFill/>
        </p:spPr>
      </p:pic>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14</a:t>
            </a:fld>
            <a:endParaRPr lang="en-US"/>
          </a:p>
        </p:txBody>
      </p:sp>
    </p:spTree>
    <p:extLst>
      <p:ext uri="{BB962C8B-B14F-4D97-AF65-F5344CB8AC3E}">
        <p14:creationId xmlns:p14="http://schemas.microsoft.com/office/powerpoint/2010/main" val="187334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a:bodyPr>
          <a:lstStyle/>
          <a:p>
            <a:r>
              <a:rPr lang="en-US" dirty="0"/>
              <a:t>U.S. Crude Oil Production</a:t>
            </a:r>
          </a:p>
        </p:txBody>
      </p:sp>
      <p:pic>
        <p:nvPicPr>
          <p:cNvPr id="6" name="Picture 5">
            <a:extLst>
              <a:ext uri="{FF2B5EF4-FFF2-40B4-BE49-F238E27FC236}">
                <a16:creationId xmlns:a16="http://schemas.microsoft.com/office/drawing/2014/main" id="{28C2817C-7DF0-4919-8875-E77740D1B0DF}"/>
              </a:ext>
            </a:extLst>
          </p:cNvPr>
          <p:cNvPicPr>
            <a:picLocks noChangeAspect="1"/>
          </p:cNvPicPr>
          <p:nvPr/>
        </p:nvPicPr>
        <p:blipFill>
          <a:blip r:embed="rId3"/>
          <a:stretch>
            <a:fillRect/>
          </a:stretch>
        </p:blipFill>
        <p:spPr>
          <a:xfrm>
            <a:off x="1752600" y="1393698"/>
            <a:ext cx="6934200" cy="4299204"/>
          </a:xfrm>
          <a:prstGeom prst="rect">
            <a:avLst/>
          </a:prstGeom>
          <a:noFill/>
        </p:spPr>
      </p:pic>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15</a:t>
            </a:fld>
            <a:endParaRPr lang="en-US"/>
          </a:p>
        </p:txBody>
      </p:sp>
    </p:spTree>
    <p:extLst>
      <p:ext uri="{BB962C8B-B14F-4D97-AF65-F5344CB8AC3E}">
        <p14:creationId xmlns:p14="http://schemas.microsoft.com/office/powerpoint/2010/main" val="78395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a:bodyPr>
          <a:lstStyle/>
          <a:p>
            <a:r>
              <a:rPr lang="en-US" dirty="0"/>
              <a:t>U.S. Crude Oil Consumption</a:t>
            </a:r>
          </a:p>
        </p:txBody>
      </p:sp>
      <p:pic>
        <p:nvPicPr>
          <p:cNvPr id="6" name="Picture 5">
            <a:extLst>
              <a:ext uri="{FF2B5EF4-FFF2-40B4-BE49-F238E27FC236}">
                <a16:creationId xmlns:a16="http://schemas.microsoft.com/office/drawing/2014/main" id="{70CF1399-957E-45F6-A7E1-1A72FB9B01FE}"/>
              </a:ext>
            </a:extLst>
          </p:cNvPr>
          <p:cNvPicPr>
            <a:picLocks noChangeAspect="1"/>
          </p:cNvPicPr>
          <p:nvPr/>
        </p:nvPicPr>
        <p:blipFill>
          <a:blip r:embed="rId3"/>
          <a:stretch>
            <a:fillRect/>
          </a:stretch>
        </p:blipFill>
        <p:spPr>
          <a:xfrm>
            <a:off x="1752600" y="1497711"/>
            <a:ext cx="6934200" cy="4091178"/>
          </a:xfrm>
          <a:prstGeom prst="rect">
            <a:avLst/>
          </a:prstGeom>
          <a:noFill/>
        </p:spPr>
      </p:pic>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16</a:t>
            </a:fld>
            <a:endParaRPr lang="en-US"/>
          </a:p>
        </p:txBody>
      </p:sp>
    </p:spTree>
    <p:extLst>
      <p:ext uri="{BB962C8B-B14F-4D97-AF65-F5344CB8AC3E}">
        <p14:creationId xmlns:p14="http://schemas.microsoft.com/office/powerpoint/2010/main" val="2560852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1F93-1554-41CF-8A59-F353741C4CB0}"/>
              </a:ext>
            </a:extLst>
          </p:cNvPr>
          <p:cNvSpPr>
            <a:spLocks noGrp="1"/>
          </p:cNvSpPr>
          <p:nvPr>
            <p:ph type="title"/>
          </p:nvPr>
        </p:nvSpPr>
        <p:spPr/>
        <p:txBody>
          <a:bodyPr/>
          <a:lstStyle/>
          <a:p>
            <a:r>
              <a:rPr lang="en-US" dirty="0"/>
              <a:t>Drawing Down </a:t>
            </a:r>
            <a:r>
              <a:rPr lang="en-US" dirty="0" err="1"/>
              <a:t>Ducs</a:t>
            </a:r>
            <a:endParaRPr lang="en-US" dirty="0"/>
          </a:p>
        </p:txBody>
      </p:sp>
      <p:sp>
        <p:nvSpPr>
          <p:cNvPr id="3" name="Content Placeholder 2">
            <a:extLst>
              <a:ext uri="{FF2B5EF4-FFF2-40B4-BE49-F238E27FC236}">
                <a16:creationId xmlns:a16="http://schemas.microsoft.com/office/drawing/2014/main" id="{E1CF51A4-34C1-47FD-9E3F-6F90444639F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B6B7B30-CB42-41D4-B056-AC212DA08E5B}"/>
              </a:ext>
            </a:extLst>
          </p:cNvPr>
          <p:cNvSpPr>
            <a:spLocks noGrp="1"/>
          </p:cNvSpPr>
          <p:nvPr>
            <p:ph type="sldNum" sz="quarter" idx="12"/>
          </p:nvPr>
        </p:nvSpPr>
        <p:spPr/>
        <p:txBody>
          <a:bodyPr/>
          <a:lstStyle/>
          <a:p>
            <a:fld id="{208C324B-6DAF-4CA6-A670-1AABDAAF4D75}" type="slidenum">
              <a:rPr lang="en-US" smtClean="0"/>
              <a:pPr/>
              <a:t>17</a:t>
            </a:fld>
            <a:endParaRPr lang="en-US"/>
          </a:p>
        </p:txBody>
      </p:sp>
      <p:pic>
        <p:nvPicPr>
          <p:cNvPr id="6" name="Picture 5">
            <a:extLst>
              <a:ext uri="{FF2B5EF4-FFF2-40B4-BE49-F238E27FC236}">
                <a16:creationId xmlns:a16="http://schemas.microsoft.com/office/drawing/2014/main" id="{621CDD7C-BC99-410B-BCA9-5FA133AE7ACF}"/>
              </a:ext>
            </a:extLst>
          </p:cNvPr>
          <p:cNvPicPr>
            <a:picLocks noChangeAspect="1"/>
          </p:cNvPicPr>
          <p:nvPr/>
        </p:nvPicPr>
        <p:blipFill>
          <a:blip r:embed="rId3"/>
          <a:stretch>
            <a:fillRect/>
          </a:stretch>
        </p:blipFill>
        <p:spPr>
          <a:xfrm>
            <a:off x="1752600" y="1295400"/>
            <a:ext cx="7162800" cy="4495801"/>
          </a:xfrm>
          <a:prstGeom prst="rect">
            <a:avLst/>
          </a:prstGeom>
        </p:spPr>
      </p:pic>
    </p:spTree>
    <p:extLst>
      <p:ext uri="{BB962C8B-B14F-4D97-AF65-F5344CB8AC3E}">
        <p14:creationId xmlns:p14="http://schemas.microsoft.com/office/powerpoint/2010/main" val="859654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a:bodyPr>
          <a:lstStyle/>
          <a:p>
            <a:r>
              <a:rPr lang="en-US" dirty="0"/>
              <a:t>Gasoline Prices</a:t>
            </a:r>
          </a:p>
        </p:txBody>
      </p:sp>
      <p:pic>
        <p:nvPicPr>
          <p:cNvPr id="8" name="Picture 7">
            <a:extLst>
              <a:ext uri="{FF2B5EF4-FFF2-40B4-BE49-F238E27FC236}">
                <a16:creationId xmlns:a16="http://schemas.microsoft.com/office/drawing/2014/main" id="{04BA7821-8229-40F0-9292-E4EC2D37C567}"/>
              </a:ext>
            </a:extLst>
          </p:cNvPr>
          <p:cNvPicPr>
            <a:picLocks noChangeAspect="1"/>
          </p:cNvPicPr>
          <p:nvPr/>
        </p:nvPicPr>
        <p:blipFill>
          <a:blip r:embed="rId3"/>
          <a:stretch>
            <a:fillRect/>
          </a:stretch>
        </p:blipFill>
        <p:spPr>
          <a:xfrm>
            <a:off x="1752600" y="1463041"/>
            <a:ext cx="6934200" cy="4160519"/>
          </a:xfrm>
          <a:prstGeom prst="rect">
            <a:avLst/>
          </a:prstGeom>
          <a:noFill/>
        </p:spPr>
      </p:pic>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18</a:t>
            </a:fld>
            <a:endParaRPr lang="en-US"/>
          </a:p>
        </p:txBody>
      </p:sp>
    </p:spTree>
    <p:extLst>
      <p:ext uri="{BB962C8B-B14F-4D97-AF65-F5344CB8AC3E}">
        <p14:creationId xmlns:p14="http://schemas.microsoft.com/office/powerpoint/2010/main" val="1713385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a:bodyPr>
          <a:lstStyle/>
          <a:p>
            <a:r>
              <a:rPr lang="en-US" dirty="0"/>
              <a:t>Gasoline Taxes by State</a:t>
            </a:r>
          </a:p>
        </p:txBody>
      </p:sp>
      <p:pic>
        <p:nvPicPr>
          <p:cNvPr id="8" name="Content Placeholder 7">
            <a:extLst>
              <a:ext uri="{FF2B5EF4-FFF2-40B4-BE49-F238E27FC236}">
                <a16:creationId xmlns:a16="http://schemas.microsoft.com/office/drawing/2014/main" id="{267E9504-64D1-486D-92A5-201BCD3E2619}"/>
              </a:ext>
            </a:extLst>
          </p:cNvPr>
          <p:cNvPicPr>
            <a:picLocks noGrp="1" noChangeAspect="1"/>
          </p:cNvPicPr>
          <p:nvPr>
            <p:ph idx="1"/>
          </p:nvPr>
        </p:nvPicPr>
        <p:blipFill>
          <a:blip r:embed="rId2"/>
          <a:stretch>
            <a:fillRect/>
          </a:stretch>
        </p:blipFill>
        <p:spPr>
          <a:xfrm>
            <a:off x="2494972" y="1295400"/>
            <a:ext cx="5449455" cy="4495801"/>
          </a:xfrm>
          <a:noFill/>
        </p:spPr>
      </p:pic>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19</a:t>
            </a:fld>
            <a:endParaRPr lang="en-US"/>
          </a:p>
        </p:txBody>
      </p:sp>
    </p:spTree>
    <p:extLst>
      <p:ext uri="{BB962C8B-B14F-4D97-AF65-F5344CB8AC3E}">
        <p14:creationId xmlns:p14="http://schemas.microsoft.com/office/powerpoint/2010/main" val="136851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EA58A-9ABA-4865-942D-607D0E45006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8F4258BE-7A78-44D9-8C0E-03568F105548}"/>
              </a:ext>
            </a:extLst>
          </p:cNvPr>
          <p:cNvSpPr>
            <a:spLocks noGrp="1"/>
          </p:cNvSpPr>
          <p:nvPr>
            <p:ph idx="1"/>
          </p:nvPr>
        </p:nvSpPr>
        <p:spPr/>
        <p:txBody>
          <a:bodyPr/>
          <a:lstStyle/>
          <a:p>
            <a:r>
              <a:rPr lang="en-US" dirty="0"/>
              <a:t>This presentation is intended for educational purposes only and does not replace independent professional judgment.  Statements and opinions expressed are those of the presenter and do not represent the opinion of Schneider Downs.  </a:t>
            </a:r>
          </a:p>
        </p:txBody>
      </p:sp>
      <p:sp>
        <p:nvSpPr>
          <p:cNvPr id="4" name="Slide Number Placeholder 3">
            <a:extLst>
              <a:ext uri="{FF2B5EF4-FFF2-40B4-BE49-F238E27FC236}">
                <a16:creationId xmlns:a16="http://schemas.microsoft.com/office/drawing/2014/main" id="{3213EA9E-2825-4962-A30F-31DC4AC3D9B7}"/>
              </a:ext>
            </a:extLst>
          </p:cNvPr>
          <p:cNvSpPr>
            <a:spLocks noGrp="1"/>
          </p:cNvSpPr>
          <p:nvPr>
            <p:ph type="sldNum" sz="quarter" idx="12"/>
          </p:nvPr>
        </p:nvSpPr>
        <p:spPr/>
        <p:txBody>
          <a:bodyPr/>
          <a:lstStyle/>
          <a:p>
            <a:fld id="{208C324B-6DAF-4CA6-A670-1AABDAAF4D75}" type="slidenum">
              <a:rPr lang="en-US" smtClean="0"/>
              <a:pPr/>
              <a:t>2</a:t>
            </a:fld>
            <a:endParaRPr lang="en-US"/>
          </a:p>
        </p:txBody>
      </p:sp>
    </p:spTree>
    <p:extLst>
      <p:ext uri="{BB962C8B-B14F-4D97-AF65-F5344CB8AC3E}">
        <p14:creationId xmlns:p14="http://schemas.microsoft.com/office/powerpoint/2010/main" val="214209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Natural Gas</a:t>
            </a:r>
          </a:p>
        </p:txBody>
      </p:sp>
    </p:spTree>
    <p:extLst>
      <p:ext uri="{BB962C8B-B14F-4D97-AF65-F5344CB8AC3E}">
        <p14:creationId xmlns:p14="http://schemas.microsoft.com/office/powerpoint/2010/main" val="2928457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a:bodyPr>
          <a:lstStyle/>
          <a:p>
            <a:r>
              <a:rPr lang="en-US" dirty="0"/>
              <a:t>Gas Prices</a:t>
            </a:r>
          </a:p>
        </p:txBody>
      </p:sp>
      <p:pic>
        <p:nvPicPr>
          <p:cNvPr id="8" name="Picture 7">
            <a:extLst>
              <a:ext uri="{FF2B5EF4-FFF2-40B4-BE49-F238E27FC236}">
                <a16:creationId xmlns:a16="http://schemas.microsoft.com/office/drawing/2014/main" id="{177365C0-B9BD-4547-8FB5-9274995C27C0}"/>
              </a:ext>
            </a:extLst>
          </p:cNvPr>
          <p:cNvPicPr>
            <a:picLocks noChangeAspect="1"/>
          </p:cNvPicPr>
          <p:nvPr/>
        </p:nvPicPr>
        <p:blipFill>
          <a:blip r:embed="rId3"/>
          <a:stretch>
            <a:fillRect/>
          </a:stretch>
        </p:blipFill>
        <p:spPr>
          <a:xfrm>
            <a:off x="1752600" y="1463041"/>
            <a:ext cx="6934200" cy="4160519"/>
          </a:xfrm>
          <a:prstGeom prst="rect">
            <a:avLst/>
          </a:prstGeom>
          <a:noFill/>
        </p:spPr>
      </p:pic>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21</a:t>
            </a:fld>
            <a:endParaRPr lang="en-US"/>
          </a:p>
        </p:txBody>
      </p:sp>
    </p:spTree>
    <p:extLst>
      <p:ext uri="{BB962C8B-B14F-4D97-AF65-F5344CB8AC3E}">
        <p14:creationId xmlns:p14="http://schemas.microsoft.com/office/powerpoint/2010/main" val="2334187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fontScale="90000"/>
          </a:bodyPr>
          <a:lstStyle/>
          <a:p>
            <a:r>
              <a:rPr lang="en-US" dirty="0"/>
              <a:t>Gas Prices – Natural Gas futures Closing Prices</a:t>
            </a:r>
          </a:p>
        </p:txBody>
      </p:sp>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22</a:t>
            </a:fld>
            <a:endParaRPr lang="en-US"/>
          </a:p>
        </p:txBody>
      </p:sp>
      <p:graphicFrame>
        <p:nvGraphicFramePr>
          <p:cNvPr id="7" name="Table 6">
            <a:extLst>
              <a:ext uri="{FF2B5EF4-FFF2-40B4-BE49-F238E27FC236}">
                <a16:creationId xmlns:a16="http://schemas.microsoft.com/office/drawing/2014/main" id="{BA043BFC-5CB3-47B1-82B5-6969A15D6D46}"/>
              </a:ext>
            </a:extLst>
          </p:cNvPr>
          <p:cNvGraphicFramePr>
            <a:graphicFrameLocks noGrp="1"/>
          </p:cNvGraphicFramePr>
          <p:nvPr>
            <p:extLst>
              <p:ext uri="{D42A27DB-BD31-4B8C-83A1-F6EECF244321}">
                <p14:modId xmlns:p14="http://schemas.microsoft.com/office/powerpoint/2010/main" val="884803527"/>
              </p:ext>
            </p:extLst>
          </p:nvPr>
        </p:nvGraphicFramePr>
        <p:xfrm>
          <a:off x="2362200" y="1219200"/>
          <a:ext cx="5333999" cy="4906965"/>
        </p:xfrm>
        <a:graphic>
          <a:graphicData uri="http://schemas.openxmlformats.org/drawingml/2006/table">
            <a:tbl>
              <a:tblPr/>
              <a:tblGrid>
                <a:gridCol w="2749062">
                  <a:extLst>
                    <a:ext uri="{9D8B030D-6E8A-4147-A177-3AD203B41FA5}">
                      <a16:colId xmlns:a16="http://schemas.microsoft.com/office/drawing/2014/main" val="1819692471"/>
                    </a:ext>
                  </a:extLst>
                </a:gridCol>
                <a:gridCol w="2584937">
                  <a:extLst>
                    <a:ext uri="{9D8B030D-6E8A-4147-A177-3AD203B41FA5}">
                      <a16:colId xmlns:a16="http://schemas.microsoft.com/office/drawing/2014/main" val="3448586433"/>
                    </a:ext>
                  </a:extLst>
                </a:gridCol>
              </a:tblGrid>
              <a:tr h="140199">
                <a:tc>
                  <a:txBody>
                    <a:bodyPr/>
                    <a:lstStyle/>
                    <a:p>
                      <a:pPr algn="ctr" fontAlgn="b"/>
                      <a:r>
                        <a:rPr lang="en-US" sz="800" b="1" i="0" u="none" strike="noStrike">
                          <a:solidFill>
                            <a:srgbClr val="000000"/>
                          </a:solidFill>
                          <a:effectLst/>
                          <a:latin typeface="Calibri" panose="020F0502020204030204" pitchFamily="34" charset="0"/>
                        </a:rPr>
                        <a:t>Month</a:t>
                      </a:r>
                    </a:p>
                  </a:txBody>
                  <a:tcPr marL="4618" marR="4618" marT="4618"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Price</a:t>
                      </a:r>
                    </a:p>
                  </a:txBody>
                  <a:tcPr marL="4618" marR="4618" marT="4618" marB="0" anchor="b">
                    <a:lnL>
                      <a:noFill/>
                    </a:lnL>
                    <a:lnR>
                      <a:noFill/>
                    </a:lnR>
                    <a:lnT>
                      <a:noFill/>
                    </a:lnT>
                    <a:lnB>
                      <a:noFill/>
                    </a:lnB>
                  </a:tcPr>
                </a:tc>
                <a:extLst>
                  <a:ext uri="{0D108BD9-81ED-4DB2-BD59-A6C34878D82A}">
                    <a16:rowId xmlns:a16="http://schemas.microsoft.com/office/drawing/2014/main" val="3476001367"/>
                  </a:ext>
                </a:extLst>
              </a:tr>
              <a:tr h="140199">
                <a:tc>
                  <a:txBody>
                    <a:bodyPr/>
                    <a:lstStyle/>
                    <a:p>
                      <a:pPr algn="ctr" fontAlgn="b"/>
                      <a:r>
                        <a:rPr lang="en-US" sz="800" b="0" i="0" u="none" strike="noStrike">
                          <a:solidFill>
                            <a:srgbClr val="000000"/>
                          </a:solidFill>
                          <a:effectLst/>
                          <a:latin typeface="Calibri" panose="020F0502020204030204" pitchFamily="34" charset="0"/>
                        </a:rPr>
                        <a:t>Feb-22</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4.418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2158917317"/>
                  </a:ext>
                </a:extLst>
              </a:tr>
              <a:tr h="140199">
                <a:tc>
                  <a:txBody>
                    <a:bodyPr/>
                    <a:lstStyle/>
                    <a:p>
                      <a:pPr algn="ctr" fontAlgn="b"/>
                      <a:r>
                        <a:rPr lang="en-US" sz="800" b="0" i="0" u="none" strike="noStrike">
                          <a:solidFill>
                            <a:srgbClr val="000000"/>
                          </a:solidFill>
                          <a:effectLst/>
                          <a:latin typeface="Calibri" panose="020F0502020204030204" pitchFamily="34" charset="0"/>
                        </a:rPr>
                        <a:t>Mar-22</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4.072 </a:t>
                      </a:r>
                    </a:p>
                  </a:txBody>
                  <a:tcPr marL="4618" marR="4618" marT="4618" marB="0" anchor="b">
                    <a:lnL>
                      <a:noFill/>
                    </a:lnL>
                    <a:lnR>
                      <a:noFill/>
                    </a:lnR>
                    <a:lnT>
                      <a:noFill/>
                    </a:lnT>
                    <a:lnB>
                      <a:noFill/>
                    </a:lnB>
                  </a:tcPr>
                </a:tc>
                <a:extLst>
                  <a:ext uri="{0D108BD9-81ED-4DB2-BD59-A6C34878D82A}">
                    <a16:rowId xmlns:a16="http://schemas.microsoft.com/office/drawing/2014/main" val="2301496174"/>
                  </a:ext>
                </a:extLst>
              </a:tr>
              <a:tr h="140199">
                <a:tc>
                  <a:txBody>
                    <a:bodyPr/>
                    <a:lstStyle/>
                    <a:p>
                      <a:pPr algn="ctr" fontAlgn="b"/>
                      <a:r>
                        <a:rPr lang="en-US" sz="800" b="0" i="0" u="none" strike="noStrike">
                          <a:solidFill>
                            <a:srgbClr val="000000"/>
                          </a:solidFill>
                          <a:effectLst/>
                          <a:latin typeface="Calibri" panose="020F0502020204030204" pitchFamily="34" charset="0"/>
                        </a:rPr>
                        <a:t>Apr-22</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3.967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3884214463"/>
                  </a:ext>
                </a:extLst>
              </a:tr>
              <a:tr h="140199">
                <a:tc>
                  <a:txBody>
                    <a:bodyPr/>
                    <a:lstStyle/>
                    <a:p>
                      <a:pPr algn="ctr" fontAlgn="b"/>
                      <a:r>
                        <a:rPr lang="en-US" sz="800" b="0" i="0" u="none" strike="noStrike">
                          <a:solidFill>
                            <a:srgbClr val="000000"/>
                          </a:solidFill>
                          <a:effectLst/>
                          <a:latin typeface="Calibri" panose="020F0502020204030204" pitchFamily="34" charset="0"/>
                        </a:rPr>
                        <a:t>May-22</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3.974 </a:t>
                      </a:r>
                    </a:p>
                  </a:txBody>
                  <a:tcPr marL="4618" marR="4618" marT="4618" marB="0" anchor="b">
                    <a:lnL>
                      <a:noFill/>
                    </a:lnL>
                    <a:lnR>
                      <a:noFill/>
                    </a:lnR>
                    <a:lnT>
                      <a:noFill/>
                    </a:lnT>
                    <a:lnB>
                      <a:noFill/>
                    </a:lnB>
                  </a:tcPr>
                </a:tc>
                <a:extLst>
                  <a:ext uri="{0D108BD9-81ED-4DB2-BD59-A6C34878D82A}">
                    <a16:rowId xmlns:a16="http://schemas.microsoft.com/office/drawing/2014/main" val="424828248"/>
                  </a:ext>
                </a:extLst>
              </a:tr>
              <a:tr h="140199">
                <a:tc>
                  <a:txBody>
                    <a:bodyPr/>
                    <a:lstStyle/>
                    <a:p>
                      <a:pPr algn="ctr" fontAlgn="b"/>
                      <a:r>
                        <a:rPr lang="en-US" sz="800" b="0" i="0" u="none" strike="noStrike">
                          <a:solidFill>
                            <a:srgbClr val="000000"/>
                          </a:solidFill>
                          <a:effectLst/>
                          <a:latin typeface="Calibri" panose="020F0502020204030204" pitchFamily="34" charset="0"/>
                        </a:rPr>
                        <a:t>Jun-22</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4.020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971858412"/>
                  </a:ext>
                </a:extLst>
              </a:tr>
              <a:tr h="140199">
                <a:tc>
                  <a:txBody>
                    <a:bodyPr/>
                    <a:lstStyle/>
                    <a:p>
                      <a:pPr algn="ctr" fontAlgn="b"/>
                      <a:r>
                        <a:rPr lang="en-US" sz="800" b="0" i="0" u="none" strike="noStrike">
                          <a:solidFill>
                            <a:srgbClr val="000000"/>
                          </a:solidFill>
                          <a:effectLst/>
                          <a:latin typeface="Calibri" panose="020F0502020204030204" pitchFamily="34" charset="0"/>
                        </a:rPr>
                        <a:t>Jul-22</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4.077 </a:t>
                      </a:r>
                    </a:p>
                  </a:txBody>
                  <a:tcPr marL="4618" marR="4618" marT="4618" marB="0" anchor="b">
                    <a:lnL>
                      <a:noFill/>
                    </a:lnL>
                    <a:lnR>
                      <a:noFill/>
                    </a:lnR>
                    <a:lnT>
                      <a:noFill/>
                    </a:lnT>
                    <a:lnB>
                      <a:noFill/>
                    </a:lnB>
                  </a:tcPr>
                </a:tc>
                <a:extLst>
                  <a:ext uri="{0D108BD9-81ED-4DB2-BD59-A6C34878D82A}">
                    <a16:rowId xmlns:a16="http://schemas.microsoft.com/office/drawing/2014/main" val="1216706690"/>
                  </a:ext>
                </a:extLst>
              </a:tr>
              <a:tr h="140199">
                <a:tc>
                  <a:txBody>
                    <a:bodyPr/>
                    <a:lstStyle/>
                    <a:p>
                      <a:pPr algn="ctr" fontAlgn="b"/>
                      <a:r>
                        <a:rPr lang="en-US" sz="800" b="0" i="0" u="none" strike="noStrike">
                          <a:solidFill>
                            <a:srgbClr val="000000"/>
                          </a:solidFill>
                          <a:effectLst/>
                          <a:latin typeface="Calibri" panose="020F0502020204030204" pitchFamily="34" charset="0"/>
                        </a:rPr>
                        <a:t>Aug-22</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4.084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2183581296"/>
                  </a:ext>
                </a:extLst>
              </a:tr>
              <a:tr h="140199">
                <a:tc>
                  <a:txBody>
                    <a:bodyPr/>
                    <a:lstStyle/>
                    <a:p>
                      <a:pPr algn="ctr" fontAlgn="b"/>
                      <a:r>
                        <a:rPr lang="en-US" sz="800" b="0" i="0" u="none" strike="noStrike">
                          <a:solidFill>
                            <a:srgbClr val="000000"/>
                          </a:solidFill>
                          <a:effectLst/>
                          <a:latin typeface="Calibri" panose="020F0502020204030204" pitchFamily="34" charset="0"/>
                        </a:rPr>
                        <a:t>Sep-22</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4.063 </a:t>
                      </a:r>
                    </a:p>
                  </a:txBody>
                  <a:tcPr marL="4618" marR="4618" marT="4618" marB="0" anchor="b">
                    <a:lnL>
                      <a:noFill/>
                    </a:lnL>
                    <a:lnR>
                      <a:noFill/>
                    </a:lnR>
                    <a:lnT>
                      <a:noFill/>
                    </a:lnT>
                    <a:lnB>
                      <a:noFill/>
                    </a:lnB>
                  </a:tcPr>
                </a:tc>
                <a:extLst>
                  <a:ext uri="{0D108BD9-81ED-4DB2-BD59-A6C34878D82A}">
                    <a16:rowId xmlns:a16="http://schemas.microsoft.com/office/drawing/2014/main" val="3189829799"/>
                  </a:ext>
                </a:extLst>
              </a:tr>
              <a:tr h="140199">
                <a:tc>
                  <a:txBody>
                    <a:bodyPr/>
                    <a:lstStyle/>
                    <a:p>
                      <a:pPr algn="ctr" fontAlgn="b"/>
                      <a:r>
                        <a:rPr lang="en-US" sz="800" b="0" i="0" u="none" strike="noStrike">
                          <a:solidFill>
                            <a:srgbClr val="000000"/>
                          </a:solidFill>
                          <a:effectLst/>
                          <a:latin typeface="Calibri" panose="020F0502020204030204" pitchFamily="34" charset="0"/>
                        </a:rPr>
                        <a:t>Oct-22</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4.090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1063921542"/>
                  </a:ext>
                </a:extLst>
              </a:tr>
              <a:tr h="140199">
                <a:tc>
                  <a:txBody>
                    <a:bodyPr/>
                    <a:lstStyle/>
                    <a:p>
                      <a:pPr algn="ctr" fontAlgn="b"/>
                      <a:r>
                        <a:rPr lang="en-US" sz="800" b="0" i="0" u="none" strike="noStrike">
                          <a:solidFill>
                            <a:srgbClr val="000000"/>
                          </a:solidFill>
                          <a:effectLst/>
                          <a:latin typeface="Calibri" panose="020F0502020204030204" pitchFamily="34" charset="0"/>
                        </a:rPr>
                        <a:t>Nov-22</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4.167 </a:t>
                      </a:r>
                    </a:p>
                  </a:txBody>
                  <a:tcPr marL="4618" marR="4618" marT="4618" marB="0" anchor="b">
                    <a:lnL>
                      <a:noFill/>
                    </a:lnL>
                    <a:lnR>
                      <a:noFill/>
                    </a:lnR>
                    <a:lnT>
                      <a:noFill/>
                    </a:lnT>
                    <a:lnB>
                      <a:noFill/>
                    </a:lnB>
                  </a:tcPr>
                </a:tc>
                <a:extLst>
                  <a:ext uri="{0D108BD9-81ED-4DB2-BD59-A6C34878D82A}">
                    <a16:rowId xmlns:a16="http://schemas.microsoft.com/office/drawing/2014/main" val="503543447"/>
                  </a:ext>
                </a:extLst>
              </a:tr>
              <a:tr h="140199">
                <a:tc>
                  <a:txBody>
                    <a:bodyPr/>
                    <a:lstStyle/>
                    <a:p>
                      <a:pPr algn="ctr" fontAlgn="b"/>
                      <a:r>
                        <a:rPr lang="en-US" sz="800" b="0" i="0" u="none" strike="noStrike">
                          <a:solidFill>
                            <a:srgbClr val="000000"/>
                          </a:solidFill>
                          <a:effectLst/>
                          <a:latin typeface="Calibri" panose="020F0502020204030204" pitchFamily="34" charset="0"/>
                        </a:rPr>
                        <a:t>Dec-22</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4.338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2428239774"/>
                  </a:ext>
                </a:extLst>
              </a:tr>
              <a:tr h="140199">
                <a:tc>
                  <a:txBody>
                    <a:bodyPr/>
                    <a:lstStyle/>
                    <a:p>
                      <a:pPr algn="ctr" fontAlgn="b"/>
                      <a:r>
                        <a:rPr lang="en-US" sz="800" b="0" i="0" u="none" strike="noStrike">
                          <a:solidFill>
                            <a:srgbClr val="000000"/>
                          </a:solidFill>
                          <a:effectLst/>
                          <a:latin typeface="Calibri" panose="020F0502020204030204" pitchFamily="34" charset="0"/>
                        </a:rPr>
                        <a:t>Jan-23</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4.439 </a:t>
                      </a:r>
                    </a:p>
                  </a:txBody>
                  <a:tcPr marL="4618" marR="4618" marT="4618" marB="0" anchor="b">
                    <a:lnL>
                      <a:noFill/>
                    </a:lnL>
                    <a:lnR>
                      <a:noFill/>
                    </a:lnR>
                    <a:lnT>
                      <a:noFill/>
                    </a:lnT>
                    <a:lnB>
                      <a:noFill/>
                    </a:lnB>
                  </a:tcPr>
                </a:tc>
                <a:extLst>
                  <a:ext uri="{0D108BD9-81ED-4DB2-BD59-A6C34878D82A}">
                    <a16:rowId xmlns:a16="http://schemas.microsoft.com/office/drawing/2014/main" val="1558919744"/>
                  </a:ext>
                </a:extLst>
              </a:tr>
              <a:tr h="140199">
                <a:tc>
                  <a:txBody>
                    <a:bodyPr/>
                    <a:lstStyle/>
                    <a:p>
                      <a:pPr algn="ctr" fontAlgn="b"/>
                      <a:r>
                        <a:rPr lang="en-US" sz="800" b="0" i="0" u="none" strike="noStrike">
                          <a:solidFill>
                            <a:srgbClr val="000000"/>
                          </a:solidFill>
                          <a:effectLst/>
                          <a:latin typeface="Calibri" panose="020F0502020204030204" pitchFamily="34" charset="0"/>
                        </a:rPr>
                        <a:t>Feb-23</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4.314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4091297792"/>
                  </a:ext>
                </a:extLst>
              </a:tr>
              <a:tr h="140199">
                <a:tc>
                  <a:txBody>
                    <a:bodyPr/>
                    <a:lstStyle/>
                    <a:p>
                      <a:pPr algn="ctr" fontAlgn="b"/>
                      <a:r>
                        <a:rPr lang="en-US" sz="800" b="0" i="0" u="none" strike="noStrike">
                          <a:solidFill>
                            <a:srgbClr val="000000"/>
                          </a:solidFill>
                          <a:effectLst/>
                          <a:latin typeface="Calibri" panose="020F0502020204030204" pitchFamily="34" charset="0"/>
                        </a:rPr>
                        <a:t>Mar-23</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3.972 </a:t>
                      </a:r>
                    </a:p>
                  </a:txBody>
                  <a:tcPr marL="4618" marR="4618" marT="4618" marB="0" anchor="b">
                    <a:lnL>
                      <a:noFill/>
                    </a:lnL>
                    <a:lnR>
                      <a:noFill/>
                    </a:lnR>
                    <a:lnT>
                      <a:noFill/>
                    </a:lnT>
                    <a:lnB>
                      <a:noFill/>
                    </a:lnB>
                  </a:tcPr>
                </a:tc>
                <a:extLst>
                  <a:ext uri="{0D108BD9-81ED-4DB2-BD59-A6C34878D82A}">
                    <a16:rowId xmlns:a16="http://schemas.microsoft.com/office/drawing/2014/main" val="2346077268"/>
                  </a:ext>
                </a:extLst>
              </a:tr>
              <a:tr h="140199">
                <a:tc>
                  <a:txBody>
                    <a:bodyPr/>
                    <a:lstStyle/>
                    <a:p>
                      <a:pPr algn="ctr" fontAlgn="b"/>
                      <a:r>
                        <a:rPr lang="en-US" sz="800" b="0" i="0" u="none" strike="noStrike">
                          <a:solidFill>
                            <a:srgbClr val="000000"/>
                          </a:solidFill>
                          <a:effectLst/>
                          <a:latin typeface="Calibri" panose="020F0502020204030204" pitchFamily="34" charset="0"/>
                        </a:rPr>
                        <a:t>Apr-23</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3.299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1903731498"/>
                  </a:ext>
                </a:extLst>
              </a:tr>
              <a:tr h="140199">
                <a:tc>
                  <a:txBody>
                    <a:bodyPr/>
                    <a:lstStyle/>
                    <a:p>
                      <a:pPr algn="ctr" fontAlgn="b"/>
                      <a:r>
                        <a:rPr lang="en-US" sz="800" b="0" i="0" u="none" strike="noStrike">
                          <a:solidFill>
                            <a:srgbClr val="000000"/>
                          </a:solidFill>
                          <a:effectLst/>
                          <a:latin typeface="Calibri" panose="020F0502020204030204" pitchFamily="34" charset="0"/>
                        </a:rPr>
                        <a:t>May-23</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3.219 </a:t>
                      </a:r>
                    </a:p>
                  </a:txBody>
                  <a:tcPr marL="4618" marR="4618" marT="4618" marB="0" anchor="b">
                    <a:lnL>
                      <a:noFill/>
                    </a:lnL>
                    <a:lnR>
                      <a:noFill/>
                    </a:lnR>
                    <a:lnT>
                      <a:noFill/>
                    </a:lnT>
                    <a:lnB>
                      <a:noFill/>
                    </a:lnB>
                  </a:tcPr>
                </a:tc>
                <a:extLst>
                  <a:ext uri="{0D108BD9-81ED-4DB2-BD59-A6C34878D82A}">
                    <a16:rowId xmlns:a16="http://schemas.microsoft.com/office/drawing/2014/main" val="52132744"/>
                  </a:ext>
                </a:extLst>
              </a:tr>
              <a:tr h="140199">
                <a:tc>
                  <a:txBody>
                    <a:bodyPr/>
                    <a:lstStyle/>
                    <a:p>
                      <a:pPr algn="ctr" fontAlgn="b"/>
                      <a:r>
                        <a:rPr lang="en-US" sz="800" b="0" i="0" u="none" strike="noStrike">
                          <a:solidFill>
                            <a:srgbClr val="000000"/>
                          </a:solidFill>
                          <a:effectLst/>
                          <a:latin typeface="Calibri" panose="020F0502020204030204" pitchFamily="34" charset="0"/>
                        </a:rPr>
                        <a:t>Jun-23</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3.248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1488850748"/>
                  </a:ext>
                </a:extLst>
              </a:tr>
              <a:tr h="140199">
                <a:tc>
                  <a:txBody>
                    <a:bodyPr/>
                    <a:lstStyle/>
                    <a:p>
                      <a:pPr algn="ctr" fontAlgn="b"/>
                      <a:r>
                        <a:rPr lang="en-US" sz="800" b="0" i="0" u="none" strike="noStrike">
                          <a:solidFill>
                            <a:srgbClr val="000000"/>
                          </a:solidFill>
                          <a:effectLst/>
                          <a:latin typeface="Calibri" panose="020F0502020204030204" pitchFamily="34" charset="0"/>
                        </a:rPr>
                        <a:t>Jul-23</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3.284 </a:t>
                      </a:r>
                    </a:p>
                  </a:txBody>
                  <a:tcPr marL="4618" marR="4618" marT="4618" marB="0" anchor="b">
                    <a:lnL>
                      <a:noFill/>
                    </a:lnL>
                    <a:lnR>
                      <a:noFill/>
                    </a:lnR>
                    <a:lnT>
                      <a:noFill/>
                    </a:lnT>
                    <a:lnB>
                      <a:noFill/>
                    </a:lnB>
                  </a:tcPr>
                </a:tc>
                <a:extLst>
                  <a:ext uri="{0D108BD9-81ED-4DB2-BD59-A6C34878D82A}">
                    <a16:rowId xmlns:a16="http://schemas.microsoft.com/office/drawing/2014/main" val="2755146285"/>
                  </a:ext>
                </a:extLst>
              </a:tr>
              <a:tr h="140199">
                <a:tc>
                  <a:txBody>
                    <a:bodyPr/>
                    <a:lstStyle/>
                    <a:p>
                      <a:pPr algn="ctr" fontAlgn="b"/>
                      <a:r>
                        <a:rPr lang="en-US" sz="800" b="0" i="0" u="none" strike="noStrike">
                          <a:solidFill>
                            <a:srgbClr val="000000"/>
                          </a:solidFill>
                          <a:effectLst/>
                          <a:latin typeface="Calibri" panose="020F0502020204030204" pitchFamily="34" charset="0"/>
                        </a:rPr>
                        <a:t>Aug-23</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3.291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2736769013"/>
                  </a:ext>
                </a:extLst>
              </a:tr>
              <a:tr h="140199">
                <a:tc>
                  <a:txBody>
                    <a:bodyPr/>
                    <a:lstStyle/>
                    <a:p>
                      <a:pPr algn="ctr" fontAlgn="b"/>
                      <a:r>
                        <a:rPr lang="en-US" sz="800" b="0" i="0" u="none" strike="noStrike">
                          <a:solidFill>
                            <a:srgbClr val="000000"/>
                          </a:solidFill>
                          <a:effectLst/>
                          <a:latin typeface="Calibri" panose="020F0502020204030204" pitchFamily="34" charset="0"/>
                        </a:rPr>
                        <a:t>Sep-23</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3.276 </a:t>
                      </a:r>
                    </a:p>
                  </a:txBody>
                  <a:tcPr marL="4618" marR="4618" marT="4618" marB="0" anchor="b">
                    <a:lnL>
                      <a:noFill/>
                    </a:lnL>
                    <a:lnR>
                      <a:noFill/>
                    </a:lnR>
                    <a:lnT>
                      <a:noFill/>
                    </a:lnT>
                    <a:lnB>
                      <a:noFill/>
                    </a:lnB>
                  </a:tcPr>
                </a:tc>
                <a:extLst>
                  <a:ext uri="{0D108BD9-81ED-4DB2-BD59-A6C34878D82A}">
                    <a16:rowId xmlns:a16="http://schemas.microsoft.com/office/drawing/2014/main" val="3788944853"/>
                  </a:ext>
                </a:extLst>
              </a:tr>
              <a:tr h="140199">
                <a:tc>
                  <a:txBody>
                    <a:bodyPr/>
                    <a:lstStyle/>
                    <a:p>
                      <a:pPr algn="ctr" fontAlgn="b"/>
                      <a:r>
                        <a:rPr lang="en-US" sz="800" b="0" i="0" u="none" strike="noStrike">
                          <a:solidFill>
                            <a:srgbClr val="000000"/>
                          </a:solidFill>
                          <a:effectLst/>
                          <a:latin typeface="Calibri" panose="020F0502020204030204" pitchFamily="34" charset="0"/>
                        </a:rPr>
                        <a:t>Oct-23</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3.306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3180191011"/>
                  </a:ext>
                </a:extLst>
              </a:tr>
              <a:tr h="140199">
                <a:tc>
                  <a:txBody>
                    <a:bodyPr/>
                    <a:lstStyle/>
                    <a:p>
                      <a:pPr algn="ctr" fontAlgn="b"/>
                      <a:r>
                        <a:rPr lang="en-US" sz="800" b="0" i="0" u="none" strike="noStrike">
                          <a:solidFill>
                            <a:srgbClr val="000000"/>
                          </a:solidFill>
                          <a:effectLst/>
                          <a:latin typeface="Calibri" panose="020F0502020204030204" pitchFamily="34" charset="0"/>
                        </a:rPr>
                        <a:t>Nov-23</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3.401 </a:t>
                      </a:r>
                    </a:p>
                  </a:txBody>
                  <a:tcPr marL="4618" marR="4618" marT="4618" marB="0" anchor="b">
                    <a:lnL>
                      <a:noFill/>
                    </a:lnL>
                    <a:lnR>
                      <a:noFill/>
                    </a:lnR>
                    <a:lnT>
                      <a:noFill/>
                    </a:lnT>
                    <a:lnB>
                      <a:noFill/>
                    </a:lnB>
                  </a:tcPr>
                </a:tc>
                <a:extLst>
                  <a:ext uri="{0D108BD9-81ED-4DB2-BD59-A6C34878D82A}">
                    <a16:rowId xmlns:a16="http://schemas.microsoft.com/office/drawing/2014/main" val="3930133832"/>
                  </a:ext>
                </a:extLst>
              </a:tr>
              <a:tr h="140199">
                <a:tc>
                  <a:txBody>
                    <a:bodyPr/>
                    <a:lstStyle/>
                    <a:p>
                      <a:pPr algn="ctr" fontAlgn="b"/>
                      <a:r>
                        <a:rPr lang="en-US" sz="800" b="0" i="0" u="none" strike="noStrike">
                          <a:solidFill>
                            <a:srgbClr val="000000"/>
                          </a:solidFill>
                          <a:effectLst/>
                          <a:latin typeface="Calibri" panose="020F0502020204030204" pitchFamily="34" charset="0"/>
                        </a:rPr>
                        <a:t>Dec-23</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3.591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3528863228"/>
                  </a:ext>
                </a:extLst>
              </a:tr>
              <a:tr h="140199">
                <a:tc>
                  <a:txBody>
                    <a:bodyPr/>
                    <a:lstStyle/>
                    <a:p>
                      <a:pPr algn="ctr" fontAlgn="b"/>
                      <a:r>
                        <a:rPr lang="en-US" sz="800" b="0" i="0" u="none" strike="noStrike">
                          <a:solidFill>
                            <a:srgbClr val="000000"/>
                          </a:solidFill>
                          <a:effectLst/>
                          <a:latin typeface="Calibri" panose="020F0502020204030204" pitchFamily="34" charset="0"/>
                        </a:rPr>
                        <a:t>Jan-24</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3.724 </a:t>
                      </a:r>
                    </a:p>
                  </a:txBody>
                  <a:tcPr marL="4618" marR="4618" marT="4618" marB="0" anchor="b">
                    <a:lnL>
                      <a:noFill/>
                    </a:lnL>
                    <a:lnR>
                      <a:noFill/>
                    </a:lnR>
                    <a:lnT>
                      <a:noFill/>
                    </a:lnT>
                    <a:lnB>
                      <a:noFill/>
                    </a:lnB>
                  </a:tcPr>
                </a:tc>
                <a:extLst>
                  <a:ext uri="{0D108BD9-81ED-4DB2-BD59-A6C34878D82A}">
                    <a16:rowId xmlns:a16="http://schemas.microsoft.com/office/drawing/2014/main" val="3964209106"/>
                  </a:ext>
                </a:extLst>
              </a:tr>
              <a:tr h="140199">
                <a:tc>
                  <a:txBody>
                    <a:bodyPr/>
                    <a:lstStyle/>
                    <a:p>
                      <a:pPr algn="ctr" fontAlgn="b"/>
                      <a:r>
                        <a:rPr lang="en-US" sz="800" b="0" i="0" u="none" strike="noStrike">
                          <a:solidFill>
                            <a:srgbClr val="000000"/>
                          </a:solidFill>
                          <a:effectLst/>
                          <a:latin typeface="Calibri" panose="020F0502020204030204" pitchFamily="34" charset="0"/>
                        </a:rPr>
                        <a:t>Mar-24</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3.400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2665873402"/>
                  </a:ext>
                </a:extLst>
              </a:tr>
              <a:tr h="140199">
                <a:tc>
                  <a:txBody>
                    <a:bodyPr/>
                    <a:lstStyle/>
                    <a:p>
                      <a:pPr algn="ctr" fontAlgn="b"/>
                      <a:r>
                        <a:rPr lang="en-US" sz="800" b="0" i="0" u="none" strike="noStrike">
                          <a:solidFill>
                            <a:srgbClr val="000000"/>
                          </a:solidFill>
                          <a:effectLst/>
                          <a:latin typeface="Calibri" panose="020F0502020204030204" pitchFamily="34" charset="0"/>
                        </a:rPr>
                        <a:t>Apr-24</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3.021 </a:t>
                      </a:r>
                    </a:p>
                  </a:txBody>
                  <a:tcPr marL="4618" marR="4618" marT="4618" marB="0" anchor="b">
                    <a:lnL>
                      <a:noFill/>
                    </a:lnL>
                    <a:lnR>
                      <a:noFill/>
                    </a:lnR>
                    <a:lnT>
                      <a:noFill/>
                    </a:lnT>
                    <a:lnB>
                      <a:noFill/>
                    </a:lnB>
                  </a:tcPr>
                </a:tc>
                <a:extLst>
                  <a:ext uri="{0D108BD9-81ED-4DB2-BD59-A6C34878D82A}">
                    <a16:rowId xmlns:a16="http://schemas.microsoft.com/office/drawing/2014/main" val="4150921782"/>
                  </a:ext>
                </a:extLst>
              </a:tr>
              <a:tr h="140199">
                <a:tc>
                  <a:txBody>
                    <a:bodyPr/>
                    <a:lstStyle/>
                    <a:p>
                      <a:pPr algn="ctr" fontAlgn="b"/>
                      <a:r>
                        <a:rPr lang="en-US" sz="800" b="0" i="0" u="none" strike="noStrike">
                          <a:solidFill>
                            <a:srgbClr val="000000"/>
                          </a:solidFill>
                          <a:effectLst/>
                          <a:latin typeface="Calibri" panose="020F0502020204030204" pitchFamily="34" charset="0"/>
                        </a:rPr>
                        <a:t>May-24</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2.933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1056657382"/>
                  </a:ext>
                </a:extLst>
              </a:tr>
              <a:tr h="140199">
                <a:tc>
                  <a:txBody>
                    <a:bodyPr/>
                    <a:lstStyle/>
                    <a:p>
                      <a:pPr algn="ctr" fontAlgn="b"/>
                      <a:r>
                        <a:rPr lang="en-US" sz="800" b="0" i="0" u="none" strike="noStrike">
                          <a:solidFill>
                            <a:srgbClr val="000000"/>
                          </a:solidFill>
                          <a:effectLst/>
                          <a:latin typeface="Calibri" panose="020F0502020204030204" pitchFamily="34" charset="0"/>
                        </a:rPr>
                        <a:t>Jun-24</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2.989 </a:t>
                      </a:r>
                    </a:p>
                  </a:txBody>
                  <a:tcPr marL="4618" marR="4618" marT="4618" marB="0" anchor="b">
                    <a:lnL>
                      <a:noFill/>
                    </a:lnL>
                    <a:lnR>
                      <a:noFill/>
                    </a:lnR>
                    <a:lnT>
                      <a:noFill/>
                    </a:lnT>
                    <a:lnB>
                      <a:noFill/>
                    </a:lnB>
                  </a:tcPr>
                </a:tc>
                <a:extLst>
                  <a:ext uri="{0D108BD9-81ED-4DB2-BD59-A6C34878D82A}">
                    <a16:rowId xmlns:a16="http://schemas.microsoft.com/office/drawing/2014/main" val="1668444413"/>
                  </a:ext>
                </a:extLst>
              </a:tr>
              <a:tr h="140199">
                <a:tc>
                  <a:txBody>
                    <a:bodyPr/>
                    <a:lstStyle/>
                    <a:p>
                      <a:pPr algn="ctr" fontAlgn="b"/>
                      <a:r>
                        <a:rPr lang="en-US" sz="800" b="0" i="0" u="none" strike="noStrike">
                          <a:solidFill>
                            <a:srgbClr val="000000"/>
                          </a:solidFill>
                          <a:effectLst/>
                          <a:latin typeface="Calibri" panose="020F0502020204030204" pitchFamily="34" charset="0"/>
                        </a:rPr>
                        <a:t>Jul-24</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3.039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2730535511"/>
                  </a:ext>
                </a:extLst>
              </a:tr>
              <a:tr h="140199">
                <a:tc>
                  <a:txBody>
                    <a:bodyPr/>
                    <a:lstStyle/>
                    <a:p>
                      <a:pPr algn="ctr" fontAlgn="b"/>
                      <a:r>
                        <a:rPr lang="en-US" sz="800" b="0" i="0" u="none" strike="noStrike">
                          <a:solidFill>
                            <a:srgbClr val="000000"/>
                          </a:solidFill>
                          <a:effectLst/>
                          <a:latin typeface="Calibri" panose="020F0502020204030204" pitchFamily="34" charset="0"/>
                        </a:rPr>
                        <a:t>Sep-24</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3.042 </a:t>
                      </a:r>
                    </a:p>
                  </a:txBody>
                  <a:tcPr marL="4618" marR="4618" marT="4618" marB="0" anchor="b">
                    <a:lnL>
                      <a:noFill/>
                    </a:lnL>
                    <a:lnR>
                      <a:noFill/>
                    </a:lnR>
                    <a:lnT>
                      <a:noFill/>
                    </a:lnT>
                    <a:lnB>
                      <a:noFill/>
                    </a:lnB>
                  </a:tcPr>
                </a:tc>
                <a:extLst>
                  <a:ext uri="{0D108BD9-81ED-4DB2-BD59-A6C34878D82A}">
                    <a16:rowId xmlns:a16="http://schemas.microsoft.com/office/drawing/2014/main" val="2468608330"/>
                  </a:ext>
                </a:extLst>
              </a:tr>
              <a:tr h="140199">
                <a:tc>
                  <a:txBody>
                    <a:bodyPr/>
                    <a:lstStyle/>
                    <a:p>
                      <a:pPr algn="ctr" fontAlgn="b"/>
                      <a:r>
                        <a:rPr lang="en-US" sz="800" b="0" i="0" u="none" strike="noStrike">
                          <a:solidFill>
                            <a:srgbClr val="000000"/>
                          </a:solidFill>
                          <a:effectLst/>
                          <a:latin typeface="Calibri" panose="020F0502020204030204" pitchFamily="34" charset="0"/>
                        </a:rPr>
                        <a:t>Oct-24</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3.078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557517062"/>
                  </a:ext>
                </a:extLst>
              </a:tr>
              <a:tr h="140199">
                <a:tc>
                  <a:txBody>
                    <a:bodyPr/>
                    <a:lstStyle/>
                    <a:p>
                      <a:pPr algn="ctr" fontAlgn="b"/>
                      <a:r>
                        <a:rPr lang="en-US" sz="800" b="0" i="0" u="none" strike="noStrike">
                          <a:solidFill>
                            <a:srgbClr val="000000"/>
                          </a:solidFill>
                          <a:effectLst/>
                          <a:latin typeface="Calibri" panose="020F0502020204030204" pitchFamily="34" charset="0"/>
                        </a:rPr>
                        <a:t>Jan-25</a:t>
                      </a:r>
                    </a:p>
                  </a:txBody>
                  <a:tcPr marL="4618" marR="4618" marT="4618"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 $                  3.603 </a:t>
                      </a:r>
                    </a:p>
                  </a:txBody>
                  <a:tcPr marL="4618" marR="4618" marT="4618" marB="0" anchor="b">
                    <a:lnL>
                      <a:noFill/>
                    </a:lnL>
                    <a:lnR>
                      <a:noFill/>
                    </a:lnR>
                    <a:lnT>
                      <a:noFill/>
                    </a:lnT>
                    <a:lnB>
                      <a:noFill/>
                    </a:lnB>
                  </a:tcPr>
                </a:tc>
                <a:extLst>
                  <a:ext uri="{0D108BD9-81ED-4DB2-BD59-A6C34878D82A}">
                    <a16:rowId xmlns:a16="http://schemas.microsoft.com/office/drawing/2014/main" val="2769310204"/>
                  </a:ext>
                </a:extLst>
              </a:tr>
              <a:tr h="140199">
                <a:tc>
                  <a:txBody>
                    <a:bodyPr/>
                    <a:lstStyle/>
                    <a:p>
                      <a:pPr algn="ctr" fontAlgn="b"/>
                      <a:r>
                        <a:rPr lang="en-US" sz="800" b="0" i="0" u="none" strike="noStrike">
                          <a:solidFill>
                            <a:srgbClr val="000000"/>
                          </a:solidFill>
                          <a:effectLst/>
                          <a:latin typeface="Calibri" panose="020F0502020204030204" pitchFamily="34" charset="0"/>
                        </a:rPr>
                        <a:t>Feb-25</a:t>
                      </a:r>
                    </a:p>
                  </a:txBody>
                  <a:tcPr marL="4618" marR="4618" marT="4618" marB="0" anchor="b">
                    <a:lnL>
                      <a:noFill/>
                    </a:lnL>
                    <a:lnR>
                      <a:noFill/>
                    </a:lnR>
                    <a:lnT>
                      <a:noFill/>
                    </a:lnT>
                    <a:lnB>
                      <a:noFill/>
                    </a:lnB>
                    <a:solidFill>
                      <a:srgbClr val="8EA9DB"/>
                    </a:solidFill>
                  </a:tcPr>
                </a:tc>
                <a:tc>
                  <a:txBody>
                    <a:bodyPr/>
                    <a:lstStyle/>
                    <a:p>
                      <a:pPr algn="ctr" fontAlgn="b"/>
                      <a:r>
                        <a:rPr lang="en-US" sz="800" b="0" i="0" u="none" strike="noStrike">
                          <a:solidFill>
                            <a:srgbClr val="000000"/>
                          </a:solidFill>
                          <a:effectLst/>
                          <a:latin typeface="Calibri" panose="020F0502020204030204" pitchFamily="34" charset="0"/>
                        </a:rPr>
                        <a:t> $                  3.534 </a:t>
                      </a:r>
                    </a:p>
                  </a:txBody>
                  <a:tcPr marL="4618" marR="4618" marT="4618" marB="0" anchor="b">
                    <a:lnL>
                      <a:noFill/>
                    </a:lnL>
                    <a:lnR>
                      <a:noFill/>
                    </a:lnR>
                    <a:lnT>
                      <a:noFill/>
                    </a:lnT>
                    <a:lnB>
                      <a:noFill/>
                    </a:lnB>
                    <a:solidFill>
                      <a:srgbClr val="8EA9DB"/>
                    </a:solidFill>
                  </a:tcPr>
                </a:tc>
                <a:extLst>
                  <a:ext uri="{0D108BD9-81ED-4DB2-BD59-A6C34878D82A}">
                    <a16:rowId xmlns:a16="http://schemas.microsoft.com/office/drawing/2014/main" val="598942617"/>
                  </a:ext>
                </a:extLst>
              </a:tr>
              <a:tr h="140199">
                <a:tc>
                  <a:txBody>
                    <a:bodyPr/>
                    <a:lstStyle/>
                    <a:p>
                      <a:pPr algn="ctr" fontAlgn="b"/>
                      <a:r>
                        <a:rPr lang="en-US" sz="800" b="0" i="0" u="none" strike="noStrike">
                          <a:solidFill>
                            <a:srgbClr val="000000"/>
                          </a:solidFill>
                          <a:effectLst/>
                          <a:latin typeface="Calibri" panose="020F0502020204030204" pitchFamily="34" charset="0"/>
                        </a:rPr>
                        <a:t>Apr-25</a:t>
                      </a:r>
                    </a:p>
                  </a:txBody>
                  <a:tcPr marL="4618" marR="4618" marT="4618" marB="0" anchor="b">
                    <a:lnL>
                      <a:noFill/>
                    </a:lnL>
                    <a:lnR>
                      <a:noFill/>
                    </a:lnR>
                    <a:lnT>
                      <a:noFill/>
                    </a:lnT>
                    <a:lnB>
                      <a:noFill/>
                    </a:lnB>
                  </a:tcPr>
                </a:tc>
                <a:tc>
                  <a:txBody>
                    <a:bodyPr/>
                    <a:lstStyle/>
                    <a:p>
                      <a:pPr algn="ctr" fontAlgn="b"/>
                      <a:r>
                        <a:rPr lang="en-US" sz="800" b="0" i="0" u="none" strike="noStrike" dirty="0">
                          <a:solidFill>
                            <a:srgbClr val="000000"/>
                          </a:solidFill>
                          <a:effectLst/>
                          <a:latin typeface="Calibri" panose="020F0502020204030204" pitchFamily="34" charset="0"/>
                        </a:rPr>
                        <a:t> $                  2.904 </a:t>
                      </a:r>
                    </a:p>
                  </a:txBody>
                  <a:tcPr marL="4618" marR="4618" marT="4618" marB="0" anchor="b">
                    <a:lnL>
                      <a:noFill/>
                    </a:lnL>
                    <a:lnR>
                      <a:noFill/>
                    </a:lnR>
                    <a:lnT>
                      <a:noFill/>
                    </a:lnT>
                    <a:lnB>
                      <a:noFill/>
                    </a:lnB>
                  </a:tcPr>
                </a:tc>
                <a:extLst>
                  <a:ext uri="{0D108BD9-81ED-4DB2-BD59-A6C34878D82A}">
                    <a16:rowId xmlns:a16="http://schemas.microsoft.com/office/drawing/2014/main" val="3260446094"/>
                  </a:ext>
                </a:extLst>
              </a:tr>
            </a:tbl>
          </a:graphicData>
        </a:graphic>
      </p:graphicFrame>
    </p:spTree>
    <p:extLst>
      <p:ext uri="{BB962C8B-B14F-4D97-AF65-F5344CB8AC3E}">
        <p14:creationId xmlns:p14="http://schemas.microsoft.com/office/powerpoint/2010/main" val="3214056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a:bodyPr>
          <a:lstStyle/>
          <a:p>
            <a:r>
              <a:rPr lang="en-US" dirty="0"/>
              <a:t>Gas Prices</a:t>
            </a:r>
          </a:p>
        </p:txBody>
      </p:sp>
      <p:pic>
        <p:nvPicPr>
          <p:cNvPr id="5" name="Picture 4">
            <a:extLst>
              <a:ext uri="{FF2B5EF4-FFF2-40B4-BE49-F238E27FC236}">
                <a16:creationId xmlns:a16="http://schemas.microsoft.com/office/drawing/2014/main" id="{0B3E0BE9-7D07-49D7-BE4D-FE10B7CBAC58}"/>
              </a:ext>
            </a:extLst>
          </p:cNvPr>
          <p:cNvPicPr>
            <a:picLocks noChangeAspect="1"/>
          </p:cNvPicPr>
          <p:nvPr/>
        </p:nvPicPr>
        <p:blipFill>
          <a:blip r:embed="rId3"/>
          <a:stretch>
            <a:fillRect/>
          </a:stretch>
        </p:blipFill>
        <p:spPr>
          <a:xfrm>
            <a:off x="1752600" y="1219201"/>
            <a:ext cx="6934200" cy="4800600"/>
          </a:xfrm>
          <a:prstGeom prst="rect">
            <a:avLst/>
          </a:prstGeom>
          <a:noFill/>
        </p:spPr>
      </p:pic>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23</a:t>
            </a:fld>
            <a:endParaRPr lang="en-US"/>
          </a:p>
        </p:txBody>
      </p:sp>
    </p:spTree>
    <p:extLst>
      <p:ext uri="{BB962C8B-B14F-4D97-AF65-F5344CB8AC3E}">
        <p14:creationId xmlns:p14="http://schemas.microsoft.com/office/powerpoint/2010/main" val="345718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a:bodyPr>
          <a:lstStyle/>
          <a:p>
            <a:pPr>
              <a:lnSpc>
                <a:spcPct val="90000"/>
              </a:lnSpc>
            </a:pPr>
            <a:r>
              <a:rPr lang="en-US" sz="2400"/>
              <a:t>PA Gas Price Basis Differential (November 2021)</a:t>
            </a:r>
          </a:p>
        </p:txBody>
      </p:sp>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24</a:t>
            </a:fld>
            <a:endParaRPr lang="en-US"/>
          </a:p>
        </p:txBody>
      </p:sp>
      <p:graphicFrame>
        <p:nvGraphicFramePr>
          <p:cNvPr id="8" name="Content Placeholder 7">
            <a:extLst>
              <a:ext uri="{FF2B5EF4-FFF2-40B4-BE49-F238E27FC236}">
                <a16:creationId xmlns:a16="http://schemas.microsoft.com/office/drawing/2014/main" id="{4BA150CB-9277-418C-A45F-341384698D0D}"/>
              </a:ext>
            </a:extLst>
          </p:cNvPr>
          <p:cNvGraphicFramePr>
            <a:graphicFrameLocks noGrp="1"/>
          </p:cNvGraphicFramePr>
          <p:nvPr>
            <p:ph idx="1"/>
            <p:extLst>
              <p:ext uri="{D42A27DB-BD31-4B8C-83A1-F6EECF244321}">
                <p14:modId xmlns:p14="http://schemas.microsoft.com/office/powerpoint/2010/main" val="1929354603"/>
              </p:ext>
            </p:extLst>
          </p:nvPr>
        </p:nvGraphicFramePr>
        <p:xfrm>
          <a:off x="1752600" y="1295400"/>
          <a:ext cx="6934200" cy="4495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8331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a:bodyPr>
          <a:lstStyle/>
          <a:p>
            <a:r>
              <a:rPr lang="en-US" dirty="0"/>
              <a:t>Gas Production</a:t>
            </a:r>
          </a:p>
        </p:txBody>
      </p:sp>
      <p:pic>
        <p:nvPicPr>
          <p:cNvPr id="8" name="Picture 7">
            <a:extLst>
              <a:ext uri="{FF2B5EF4-FFF2-40B4-BE49-F238E27FC236}">
                <a16:creationId xmlns:a16="http://schemas.microsoft.com/office/drawing/2014/main" id="{C9AE2586-3727-4D88-A947-4F937EC060F9}"/>
              </a:ext>
            </a:extLst>
          </p:cNvPr>
          <p:cNvPicPr>
            <a:picLocks noChangeAspect="1"/>
          </p:cNvPicPr>
          <p:nvPr/>
        </p:nvPicPr>
        <p:blipFill>
          <a:blip r:embed="rId2"/>
          <a:stretch>
            <a:fillRect/>
          </a:stretch>
        </p:blipFill>
        <p:spPr>
          <a:xfrm>
            <a:off x="1752600" y="1480376"/>
            <a:ext cx="6934200" cy="4125848"/>
          </a:xfrm>
          <a:prstGeom prst="rect">
            <a:avLst/>
          </a:prstGeom>
          <a:noFill/>
        </p:spPr>
      </p:pic>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25</a:t>
            </a:fld>
            <a:endParaRPr lang="en-US"/>
          </a:p>
        </p:txBody>
      </p:sp>
    </p:spTree>
    <p:extLst>
      <p:ext uri="{BB962C8B-B14F-4D97-AF65-F5344CB8AC3E}">
        <p14:creationId xmlns:p14="http://schemas.microsoft.com/office/powerpoint/2010/main" val="148480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a:bodyPr>
          <a:lstStyle/>
          <a:p>
            <a:r>
              <a:rPr lang="en-US" dirty="0"/>
              <a:t>Gas Production </a:t>
            </a:r>
            <a:r>
              <a:rPr lang="en-US"/>
              <a:t>(Continued)</a:t>
            </a:r>
          </a:p>
        </p:txBody>
      </p:sp>
      <p:pic>
        <p:nvPicPr>
          <p:cNvPr id="8" name="Picture 7">
            <a:extLst>
              <a:ext uri="{FF2B5EF4-FFF2-40B4-BE49-F238E27FC236}">
                <a16:creationId xmlns:a16="http://schemas.microsoft.com/office/drawing/2014/main" id="{B19B14FB-BC7A-4284-BFAC-F80D9FF345E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752600" y="1671067"/>
            <a:ext cx="6934200" cy="3744467"/>
          </a:xfrm>
          <a:prstGeom prst="rect">
            <a:avLst/>
          </a:prstGeom>
          <a:noFill/>
        </p:spPr>
      </p:pic>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26</a:t>
            </a:fld>
            <a:endParaRPr lang="en-US"/>
          </a:p>
        </p:txBody>
      </p:sp>
    </p:spTree>
    <p:extLst>
      <p:ext uri="{BB962C8B-B14F-4D97-AF65-F5344CB8AC3E}">
        <p14:creationId xmlns:p14="http://schemas.microsoft.com/office/powerpoint/2010/main" val="1338845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3B16-57A6-4CF5-B98D-517830992898}"/>
              </a:ext>
            </a:extLst>
          </p:cNvPr>
          <p:cNvSpPr>
            <a:spLocks noGrp="1"/>
          </p:cNvSpPr>
          <p:nvPr>
            <p:ph type="title"/>
          </p:nvPr>
        </p:nvSpPr>
        <p:spPr>
          <a:xfrm>
            <a:off x="1752600" y="274638"/>
            <a:ext cx="6934200" cy="715962"/>
          </a:xfrm>
        </p:spPr>
        <p:txBody>
          <a:bodyPr anchor="ctr">
            <a:normAutofit/>
          </a:bodyPr>
          <a:lstStyle/>
          <a:p>
            <a:r>
              <a:rPr lang="en-US" dirty="0"/>
              <a:t>Appalachia Region Production</a:t>
            </a:r>
          </a:p>
        </p:txBody>
      </p:sp>
      <p:pic>
        <p:nvPicPr>
          <p:cNvPr id="6" name="Picture 5">
            <a:extLst>
              <a:ext uri="{FF2B5EF4-FFF2-40B4-BE49-F238E27FC236}">
                <a16:creationId xmlns:a16="http://schemas.microsoft.com/office/drawing/2014/main" id="{BF087499-3F70-4AE2-BCB7-EA90F93D4871}"/>
              </a:ext>
            </a:extLst>
          </p:cNvPr>
          <p:cNvPicPr>
            <a:picLocks noChangeAspect="1"/>
          </p:cNvPicPr>
          <p:nvPr/>
        </p:nvPicPr>
        <p:blipFill>
          <a:blip r:embed="rId2"/>
          <a:stretch>
            <a:fillRect/>
          </a:stretch>
        </p:blipFill>
        <p:spPr>
          <a:xfrm>
            <a:off x="1752600" y="1532383"/>
            <a:ext cx="6934200" cy="4021834"/>
          </a:xfrm>
          <a:prstGeom prst="rect">
            <a:avLst/>
          </a:prstGeom>
          <a:noFill/>
        </p:spPr>
      </p:pic>
      <p:sp>
        <p:nvSpPr>
          <p:cNvPr id="4" name="Slide Number Placeholder 3">
            <a:extLst>
              <a:ext uri="{FF2B5EF4-FFF2-40B4-BE49-F238E27FC236}">
                <a16:creationId xmlns:a16="http://schemas.microsoft.com/office/drawing/2014/main" id="{C941995A-7420-47CC-93A5-3FF47E95B465}"/>
              </a:ext>
            </a:extLst>
          </p:cNvPr>
          <p:cNvSpPr>
            <a:spLocks noGrp="1"/>
          </p:cNvSpPr>
          <p:nvPr>
            <p:ph type="sldNum" sz="quarter" idx="12"/>
          </p:nvPr>
        </p:nvSpPr>
        <p:spPr>
          <a:xfrm>
            <a:off x="6858000" y="6356350"/>
            <a:ext cx="2133600" cy="365125"/>
          </a:xfrm>
        </p:spPr>
        <p:txBody>
          <a:bodyPr anchor="ctr">
            <a:normAutofit/>
          </a:bodyPr>
          <a:lstStyle/>
          <a:p>
            <a:pPr>
              <a:spcAft>
                <a:spcPts val="600"/>
              </a:spcAft>
            </a:pPr>
            <a:fld id="{B27E6957-0569-4F66-87A0-F7A562B6E1C9}" type="slidenum">
              <a:rPr lang="en-US" smtClean="0"/>
              <a:pPr>
                <a:spcAft>
                  <a:spcPts val="600"/>
                </a:spcAft>
              </a:pPr>
              <a:t>27</a:t>
            </a:fld>
            <a:endParaRPr lang="en-US"/>
          </a:p>
        </p:txBody>
      </p:sp>
    </p:spTree>
    <p:extLst>
      <p:ext uri="{BB962C8B-B14F-4D97-AF65-F5344CB8AC3E}">
        <p14:creationId xmlns:p14="http://schemas.microsoft.com/office/powerpoint/2010/main" val="4251539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a:bodyPr>
          <a:lstStyle/>
          <a:p>
            <a:r>
              <a:rPr lang="en-US" dirty="0"/>
              <a:t>Moving Gas to Market</a:t>
            </a:r>
          </a:p>
        </p:txBody>
      </p:sp>
      <p:pic>
        <p:nvPicPr>
          <p:cNvPr id="8" name="table">
            <a:extLst>
              <a:ext uri="{FF2B5EF4-FFF2-40B4-BE49-F238E27FC236}">
                <a16:creationId xmlns:a16="http://schemas.microsoft.com/office/drawing/2014/main" id="{60BD4767-CB3F-4473-B3F9-F43726F9154A}"/>
              </a:ext>
            </a:extLst>
          </p:cNvPr>
          <p:cNvPicPr>
            <a:picLocks noGrp="1" noChangeAspect="1"/>
          </p:cNvPicPr>
          <p:nvPr>
            <p:ph idx="1"/>
          </p:nvPr>
        </p:nvPicPr>
        <p:blipFill>
          <a:blip r:embed="rId3"/>
          <a:stretch>
            <a:fillRect/>
          </a:stretch>
        </p:blipFill>
        <p:spPr>
          <a:xfrm>
            <a:off x="1908713" y="1295400"/>
            <a:ext cx="6621974" cy="4495801"/>
          </a:xfrm>
          <a:prstGeom prst="rect">
            <a:avLst/>
          </a:prstGeom>
          <a:noFill/>
        </p:spPr>
      </p:pic>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28</a:t>
            </a:fld>
            <a:endParaRPr lang="en-US"/>
          </a:p>
        </p:txBody>
      </p:sp>
    </p:spTree>
    <p:extLst>
      <p:ext uri="{BB962C8B-B14F-4D97-AF65-F5344CB8AC3E}">
        <p14:creationId xmlns:p14="http://schemas.microsoft.com/office/powerpoint/2010/main" val="2680962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1B93-382B-42A7-B4F5-84AD133139F9}"/>
              </a:ext>
            </a:extLst>
          </p:cNvPr>
          <p:cNvSpPr>
            <a:spLocks noGrp="1"/>
          </p:cNvSpPr>
          <p:nvPr>
            <p:ph type="title"/>
          </p:nvPr>
        </p:nvSpPr>
        <p:spPr/>
        <p:txBody>
          <a:bodyPr/>
          <a:lstStyle/>
          <a:p>
            <a:r>
              <a:rPr lang="en-US" dirty="0"/>
              <a:t>Moving Gas to Market (Continued)</a:t>
            </a:r>
          </a:p>
        </p:txBody>
      </p:sp>
      <p:sp>
        <p:nvSpPr>
          <p:cNvPr id="4" name="Slide Number Placeholder 3">
            <a:extLst>
              <a:ext uri="{FF2B5EF4-FFF2-40B4-BE49-F238E27FC236}">
                <a16:creationId xmlns:a16="http://schemas.microsoft.com/office/drawing/2014/main" id="{EF396C60-FBA1-4E8F-88B3-F65183D2F094}"/>
              </a:ext>
            </a:extLst>
          </p:cNvPr>
          <p:cNvSpPr>
            <a:spLocks noGrp="1"/>
          </p:cNvSpPr>
          <p:nvPr>
            <p:ph type="sldNum" sz="quarter" idx="12"/>
          </p:nvPr>
        </p:nvSpPr>
        <p:spPr/>
        <p:txBody>
          <a:bodyPr/>
          <a:lstStyle/>
          <a:p>
            <a:fld id="{B27E6957-0569-4F66-87A0-F7A562B6E1C9}" type="slidenum">
              <a:rPr lang="en-US" smtClean="0"/>
              <a:t>29</a:t>
            </a:fld>
            <a:endParaRPr lang="en-US"/>
          </a:p>
        </p:txBody>
      </p:sp>
      <p:pic>
        <p:nvPicPr>
          <p:cNvPr id="5" name="Content Placeholder 4">
            <a:extLst>
              <a:ext uri="{FF2B5EF4-FFF2-40B4-BE49-F238E27FC236}">
                <a16:creationId xmlns:a16="http://schemas.microsoft.com/office/drawing/2014/main" id="{609DC4F6-EC7B-4118-BA8F-8A4F0984470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6242" t="20081" r="15222" b="33623"/>
          <a:stretch>
            <a:fillRect/>
          </a:stretch>
        </p:blipFill>
        <p:spPr bwMode="auto">
          <a:xfrm>
            <a:off x="457200" y="1349205"/>
            <a:ext cx="8229600" cy="438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15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A940A36-8A2A-4570-9106-F8985BF754C5}"/>
              </a:ext>
            </a:extLst>
          </p:cNvPr>
          <p:cNvSpPr>
            <a:spLocks noGrp="1"/>
          </p:cNvSpPr>
          <p:nvPr>
            <p:ph type="title"/>
          </p:nvPr>
        </p:nvSpPr>
        <p:spPr>
          <a:xfrm>
            <a:off x="1752600" y="274638"/>
            <a:ext cx="6934200" cy="715962"/>
          </a:xfrm>
        </p:spPr>
        <p:txBody>
          <a:bodyPr/>
          <a:lstStyle/>
          <a:p>
            <a:r>
              <a:rPr lang="en-US" dirty="0"/>
              <a:t>Bio</a:t>
            </a:r>
          </a:p>
        </p:txBody>
      </p:sp>
      <p:pic>
        <p:nvPicPr>
          <p:cNvPr id="4" name="Picture 3">
            <a:extLst>
              <a:ext uri="{FF2B5EF4-FFF2-40B4-BE49-F238E27FC236}">
                <a16:creationId xmlns:a16="http://schemas.microsoft.com/office/drawing/2014/main" id="{E56B354D-80E2-43BB-A2FC-A5EAC0F99643}"/>
              </a:ext>
            </a:extLst>
          </p:cNvPr>
          <p:cNvPicPr>
            <a:picLocks noChangeAspect="1"/>
          </p:cNvPicPr>
          <p:nvPr/>
        </p:nvPicPr>
        <p:blipFill>
          <a:blip r:embed="rId2"/>
          <a:stretch>
            <a:fillRect/>
          </a:stretch>
        </p:blipFill>
        <p:spPr>
          <a:xfrm>
            <a:off x="2461539" y="1295400"/>
            <a:ext cx="5516321" cy="4495801"/>
          </a:xfrm>
          <a:prstGeom prst="rect">
            <a:avLst/>
          </a:prstGeom>
          <a:noFill/>
        </p:spPr>
      </p:pic>
      <p:sp>
        <p:nvSpPr>
          <p:cNvPr id="11" name="Slide Number Placeholder 3">
            <a:extLst>
              <a:ext uri="{FF2B5EF4-FFF2-40B4-BE49-F238E27FC236}">
                <a16:creationId xmlns:a16="http://schemas.microsoft.com/office/drawing/2014/main" id="{8F1FE99F-0B5D-47B5-80D2-800BE90F60E2}"/>
              </a:ext>
            </a:extLst>
          </p:cNvPr>
          <p:cNvSpPr>
            <a:spLocks noGrp="1"/>
          </p:cNvSpPr>
          <p:nvPr>
            <p:ph type="sldNum" sz="quarter" idx="12"/>
          </p:nvPr>
        </p:nvSpPr>
        <p:spPr>
          <a:xfrm>
            <a:off x="6858000" y="6356350"/>
            <a:ext cx="2133600" cy="365125"/>
          </a:xfrm>
        </p:spPr>
        <p:txBody>
          <a:bodyPr/>
          <a:lstStyle/>
          <a:p>
            <a:pPr>
              <a:spcAft>
                <a:spcPts val="600"/>
              </a:spcAft>
            </a:pPr>
            <a:fld id="{208C324B-6DAF-4CA6-A670-1AABDAAF4D75}" type="slidenum">
              <a:rPr lang="en-US" smtClean="0"/>
              <a:pPr>
                <a:spcAft>
                  <a:spcPts val="600"/>
                </a:spcAft>
              </a:pPr>
              <a:t>3</a:t>
            </a:fld>
            <a:endParaRPr lang="en-US"/>
          </a:p>
        </p:txBody>
      </p:sp>
      <p:sp>
        <p:nvSpPr>
          <p:cNvPr id="3" name="Slide Number Placeholder 2" hidden="1">
            <a:extLst>
              <a:ext uri="{FF2B5EF4-FFF2-40B4-BE49-F238E27FC236}">
                <a16:creationId xmlns:a16="http://schemas.microsoft.com/office/drawing/2014/main" id="{8D732F74-B2DD-4CEB-9FE7-F964150E9C2B}"/>
              </a:ext>
            </a:extLst>
          </p:cNvPr>
          <p:cNvSpPr>
            <a:spLocks noGrp="1"/>
          </p:cNvSpPr>
          <p:nvPr>
            <p:ph type="sldNum" sz="quarter" idx="12"/>
          </p:nvPr>
        </p:nvSpPr>
        <p:spPr/>
        <p:txBody>
          <a:bodyPr/>
          <a:lstStyle/>
          <a:p>
            <a:pPr>
              <a:spcAft>
                <a:spcPts val="600"/>
              </a:spcAft>
            </a:pPr>
            <a:fld id="{208C324B-6DAF-4CA6-A670-1AABDAAF4D75}" type="slidenum">
              <a:rPr lang="en-US" smtClean="0"/>
              <a:pPr>
                <a:spcAft>
                  <a:spcPts val="600"/>
                </a:spcAft>
              </a:pPr>
              <a:t>3</a:t>
            </a:fld>
            <a:endParaRPr lang="en-US"/>
          </a:p>
        </p:txBody>
      </p:sp>
    </p:spTree>
    <p:extLst>
      <p:ext uri="{BB962C8B-B14F-4D97-AF65-F5344CB8AC3E}">
        <p14:creationId xmlns:p14="http://schemas.microsoft.com/office/powerpoint/2010/main" val="504150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Rig Counts</a:t>
            </a:r>
          </a:p>
        </p:txBody>
      </p:sp>
    </p:spTree>
    <p:extLst>
      <p:ext uri="{BB962C8B-B14F-4D97-AF65-F5344CB8AC3E}">
        <p14:creationId xmlns:p14="http://schemas.microsoft.com/office/powerpoint/2010/main" val="937885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Pennsylvania Rig Count</a:t>
            </a:r>
          </a:p>
        </p:txBody>
      </p:sp>
      <p:sp>
        <p:nvSpPr>
          <p:cNvPr id="4" name="Slide Number Placeholder 3"/>
          <p:cNvSpPr>
            <a:spLocks noGrp="1"/>
          </p:cNvSpPr>
          <p:nvPr>
            <p:ph type="sldNum" sz="quarter" idx="12"/>
          </p:nvPr>
        </p:nvSpPr>
        <p:spPr/>
        <p:txBody>
          <a:bodyPr/>
          <a:lstStyle/>
          <a:p>
            <a:fld id="{208C324B-6DAF-4CA6-A670-1AABDAAF4D75}" type="slidenum">
              <a:rPr lang="en-US" smtClean="0"/>
              <a:pPr/>
              <a:t>31</a:t>
            </a:fld>
            <a:endParaRPr lang="en-US"/>
          </a:p>
        </p:txBody>
      </p:sp>
      <p:sp>
        <p:nvSpPr>
          <p:cNvPr id="5" name="Content Placeholder 4">
            <a:extLst>
              <a:ext uri="{FF2B5EF4-FFF2-40B4-BE49-F238E27FC236}">
                <a16:creationId xmlns:a16="http://schemas.microsoft.com/office/drawing/2014/main" id="{91FF85A9-3A76-4892-A1C1-E07909A15940}"/>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6FD87D03-3665-4A66-9525-44EB7371EF4E}"/>
              </a:ext>
            </a:extLst>
          </p:cNvPr>
          <p:cNvPicPr>
            <a:picLocks noChangeAspect="1"/>
          </p:cNvPicPr>
          <p:nvPr/>
        </p:nvPicPr>
        <p:blipFill>
          <a:blip r:embed="rId2"/>
          <a:stretch>
            <a:fillRect/>
          </a:stretch>
        </p:blipFill>
        <p:spPr>
          <a:xfrm>
            <a:off x="285750" y="933450"/>
            <a:ext cx="8572500" cy="4991100"/>
          </a:xfrm>
          <a:prstGeom prst="rect">
            <a:avLst/>
          </a:prstGeom>
        </p:spPr>
      </p:pic>
    </p:spTree>
    <p:extLst>
      <p:ext uri="{BB962C8B-B14F-4D97-AF65-F5344CB8AC3E}">
        <p14:creationId xmlns:p14="http://schemas.microsoft.com/office/powerpoint/2010/main" val="565900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719E-06A8-445B-B48E-755418C544C3}"/>
              </a:ext>
            </a:extLst>
          </p:cNvPr>
          <p:cNvSpPr>
            <a:spLocks noGrp="1"/>
          </p:cNvSpPr>
          <p:nvPr>
            <p:ph type="title"/>
          </p:nvPr>
        </p:nvSpPr>
        <p:spPr/>
        <p:txBody>
          <a:bodyPr/>
          <a:lstStyle/>
          <a:p>
            <a:r>
              <a:rPr lang="en-US" dirty="0"/>
              <a:t>New-Well Gas Production Per Rig</a:t>
            </a:r>
          </a:p>
        </p:txBody>
      </p:sp>
      <p:pic>
        <p:nvPicPr>
          <p:cNvPr id="6" name="Content Placeholder 5">
            <a:extLst>
              <a:ext uri="{FF2B5EF4-FFF2-40B4-BE49-F238E27FC236}">
                <a16:creationId xmlns:a16="http://schemas.microsoft.com/office/drawing/2014/main" id="{65D0C105-07D8-4ABD-90D4-70A6418AF923}"/>
              </a:ext>
            </a:extLst>
          </p:cNvPr>
          <p:cNvPicPr>
            <a:picLocks noGrp="1" noChangeAspect="1"/>
          </p:cNvPicPr>
          <p:nvPr>
            <p:ph idx="1"/>
          </p:nvPr>
        </p:nvPicPr>
        <p:blipFill>
          <a:blip r:embed="rId2"/>
          <a:stretch>
            <a:fillRect/>
          </a:stretch>
        </p:blipFill>
        <p:spPr>
          <a:xfrm>
            <a:off x="1785937" y="1219200"/>
            <a:ext cx="6934200" cy="4648200"/>
          </a:xfrm>
        </p:spPr>
      </p:pic>
      <p:sp>
        <p:nvSpPr>
          <p:cNvPr id="4" name="Slide Number Placeholder 3">
            <a:extLst>
              <a:ext uri="{FF2B5EF4-FFF2-40B4-BE49-F238E27FC236}">
                <a16:creationId xmlns:a16="http://schemas.microsoft.com/office/drawing/2014/main" id="{A49A5183-0C6C-496E-BAEF-5025B9611B2B}"/>
              </a:ext>
            </a:extLst>
          </p:cNvPr>
          <p:cNvSpPr>
            <a:spLocks noGrp="1"/>
          </p:cNvSpPr>
          <p:nvPr>
            <p:ph type="sldNum" sz="quarter" idx="12"/>
          </p:nvPr>
        </p:nvSpPr>
        <p:spPr/>
        <p:txBody>
          <a:bodyPr/>
          <a:lstStyle/>
          <a:p>
            <a:fld id="{208C324B-6DAF-4CA6-A670-1AABDAAF4D75}" type="slidenum">
              <a:rPr lang="en-US" smtClean="0"/>
              <a:pPr/>
              <a:t>32</a:t>
            </a:fld>
            <a:endParaRPr lang="en-US"/>
          </a:p>
        </p:txBody>
      </p:sp>
    </p:spTree>
    <p:extLst>
      <p:ext uri="{BB962C8B-B14F-4D97-AF65-F5344CB8AC3E}">
        <p14:creationId xmlns:p14="http://schemas.microsoft.com/office/powerpoint/2010/main" val="889697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B536-82A4-44FA-91F4-7774A917CFCC}"/>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82340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9FAF589E-CEDE-431C-A518-3FD8E439DBBD}"/>
              </a:ext>
            </a:extLst>
          </p:cNvPr>
          <p:cNvSpPr txBox="1">
            <a:spLocks/>
          </p:cNvSpPr>
          <p:nvPr/>
        </p:nvSpPr>
        <p:spPr>
          <a:xfrm>
            <a:off x="323850" y="1131094"/>
            <a:ext cx="6941748" cy="5090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kern="1200" spc="-150">
                <a:solidFill>
                  <a:schemeClr val="tx1">
                    <a:lumMod val="75000"/>
                    <a:lumOff val="25000"/>
                  </a:schemeClr>
                </a:solidFill>
                <a:latin typeface="Corbel" panose="020B0503020204020204" pitchFamily="34" charset="0"/>
                <a:ea typeface="+mj-ea"/>
                <a:cs typeface="+mj-cs"/>
              </a:defRPr>
            </a:lvl1pPr>
          </a:lstStyle>
          <a:p>
            <a:r>
              <a:rPr lang="en-US" sz="2700" dirty="0"/>
              <a:t>Schneider Downs Firm Profile</a:t>
            </a:r>
          </a:p>
        </p:txBody>
      </p:sp>
      <p:sp>
        <p:nvSpPr>
          <p:cNvPr id="22" name="Picture Placeholder 6">
            <a:extLst>
              <a:ext uri="{FF2B5EF4-FFF2-40B4-BE49-F238E27FC236}">
                <a16:creationId xmlns:a16="http://schemas.microsoft.com/office/drawing/2014/main" id="{890ED7CE-A9D2-4D19-B978-56BFB74E657C}"/>
              </a:ext>
            </a:extLst>
          </p:cNvPr>
          <p:cNvSpPr txBox="1">
            <a:spLocks/>
          </p:cNvSpPr>
          <p:nvPr/>
        </p:nvSpPr>
        <p:spPr>
          <a:xfrm>
            <a:off x="6599160" y="857251"/>
            <a:ext cx="2526760" cy="100326"/>
          </a:xfrm>
          <a:prstGeom prst="rect">
            <a:avLst/>
          </a:prstGeom>
          <a:solidFill>
            <a:schemeClr val="bg1">
              <a:lumMod val="95000"/>
            </a:schemeClr>
          </a:solidFill>
        </p:spPr>
        <p:txBody>
          <a:bodyPr tIns="1188000" anchor="t"/>
          <a:lstStyle>
            <a:lvl1pPr marL="0" indent="0" algn="ctr" defTabSz="914400" rtl="0" eaLnBrk="1" latinLnBrk="0" hangingPunct="1">
              <a:lnSpc>
                <a:spcPct val="90000"/>
              </a:lnSpc>
              <a:spcBef>
                <a:spcPts val="1000"/>
              </a:spcBef>
              <a:buFont typeface="Arial" panose="020B0604020202020204" pitchFamily="34" charset="0"/>
              <a:buNone/>
              <a:defRPr sz="1200" i="1"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900" dirty="0"/>
          </a:p>
        </p:txBody>
      </p:sp>
      <p:sp>
        <p:nvSpPr>
          <p:cNvPr id="23" name="Subtitle 2">
            <a:extLst>
              <a:ext uri="{FF2B5EF4-FFF2-40B4-BE49-F238E27FC236}">
                <a16:creationId xmlns:a16="http://schemas.microsoft.com/office/drawing/2014/main" id="{3FAEED1D-0E66-4F74-9455-675F5CB7EAD4}"/>
              </a:ext>
            </a:extLst>
          </p:cNvPr>
          <p:cNvSpPr txBox="1">
            <a:spLocks/>
          </p:cNvSpPr>
          <p:nvPr/>
        </p:nvSpPr>
        <p:spPr>
          <a:xfrm>
            <a:off x="6566171" y="857249"/>
            <a:ext cx="34290" cy="5103020"/>
          </a:xfrm>
          <a:prstGeom prst="rect">
            <a:avLst/>
          </a:prstGeom>
          <a:solidFill>
            <a:srgbClr val="002060">
              <a:alpha val="80000"/>
            </a:srgbClr>
          </a:solidFill>
        </p:spPr>
        <p:txBody>
          <a:bodyPr lIns="135000" tIns="135000" rIns="135000" bIns="135000"/>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50" dirty="0"/>
          </a:p>
        </p:txBody>
      </p:sp>
      <p:sp>
        <p:nvSpPr>
          <p:cNvPr id="6" name="Content Placeholder 5"/>
          <p:cNvSpPr>
            <a:spLocks noGrp="1"/>
          </p:cNvSpPr>
          <p:nvPr>
            <p:ph sz="half" idx="1"/>
          </p:nvPr>
        </p:nvSpPr>
        <p:spPr>
          <a:xfrm>
            <a:off x="323999" y="1676555"/>
            <a:ext cx="5649319" cy="3813418"/>
          </a:xfrm>
        </p:spPr>
        <p:txBody>
          <a:bodyPr vert="horz" lIns="0" tIns="0" rIns="0" bIns="0" rtlCol="0" anchor="t">
            <a:normAutofit fontScale="85000" lnSpcReduction="10000"/>
          </a:bodyPr>
          <a:lstStyle/>
          <a:p>
            <a:pPr marL="198120" marR="1905" indent="-192881">
              <a:lnSpc>
                <a:spcPct val="120000"/>
              </a:lnSpc>
              <a:spcBef>
                <a:spcPts val="900"/>
              </a:spcBef>
              <a:spcAft>
                <a:spcPts val="450"/>
              </a:spcAft>
              <a:tabLst>
                <a:tab pos="101798" algn="l"/>
              </a:tabLst>
            </a:pPr>
            <a:r>
              <a:rPr lang="en-US" sz="1275" dirty="0">
                <a:cs typeface="Arial"/>
              </a:rPr>
              <a:t>Headquartered in Pittsburgh, Schneider Downs’ dominant position in the industry and region is evidenced by our ranking among the 60 largest accounting and advisory firms in the U.S.</a:t>
            </a:r>
          </a:p>
          <a:p>
            <a:pPr marL="198120" marR="1905" indent="-192881">
              <a:lnSpc>
                <a:spcPct val="120000"/>
              </a:lnSpc>
              <a:spcBef>
                <a:spcPts val="900"/>
              </a:spcBef>
              <a:spcAft>
                <a:spcPts val="450"/>
              </a:spcAft>
              <a:tabLst>
                <a:tab pos="101798" algn="l"/>
              </a:tabLst>
            </a:pPr>
            <a:r>
              <a:rPr lang="en-US" sz="1275" dirty="0">
                <a:cs typeface="Arial"/>
              </a:rPr>
              <a:t>Largest locally owned and managed public accounting firm, with offices in Pittsburgh, Columbus and Washington DC.</a:t>
            </a:r>
          </a:p>
          <a:p>
            <a:pPr marL="198120" marR="1905" indent="-192881">
              <a:lnSpc>
                <a:spcPct val="120000"/>
              </a:lnSpc>
              <a:spcBef>
                <a:spcPts val="900"/>
              </a:spcBef>
              <a:spcAft>
                <a:spcPts val="450"/>
              </a:spcAft>
              <a:tabLst>
                <a:tab pos="101798" algn="l"/>
              </a:tabLst>
            </a:pPr>
            <a:r>
              <a:rPr lang="en-US" sz="1275" dirty="0">
                <a:cs typeface="Arial"/>
              </a:rPr>
              <a:t>Comprised of five business units, including assurance and tax, corporate finance, technology, wealth management and business advisory, providing more than 80 unique service offerings.</a:t>
            </a:r>
          </a:p>
          <a:p>
            <a:pPr marL="198120" marR="1905" indent="-192881">
              <a:lnSpc>
                <a:spcPct val="120000"/>
              </a:lnSpc>
              <a:spcBef>
                <a:spcPts val="900"/>
              </a:spcBef>
              <a:spcAft>
                <a:spcPts val="450"/>
              </a:spcAft>
              <a:tabLst>
                <a:tab pos="101798" algn="l"/>
              </a:tabLst>
            </a:pPr>
            <a:r>
              <a:rPr lang="en-US" sz="1275" dirty="0">
                <a:cs typeface="Arial"/>
              </a:rPr>
              <a:t>Nearly 500 employees</a:t>
            </a:r>
          </a:p>
          <a:p>
            <a:pPr marL="198120" marR="1905" indent="-192881">
              <a:lnSpc>
                <a:spcPct val="120000"/>
              </a:lnSpc>
              <a:spcBef>
                <a:spcPts val="900"/>
              </a:spcBef>
              <a:spcAft>
                <a:spcPts val="450"/>
              </a:spcAft>
              <a:tabLst>
                <a:tab pos="101798" algn="l"/>
              </a:tabLst>
            </a:pPr>
            <a:r>
              <a:rPr lang="en-US" sz="1275" dirty="0">
                <a:cs typeface="Arial"/>
              </a:rPr>
              <a:t>Serving clients throughout Pennsylvania, Ohio, West Virginia, Virginia, Maryland, Colorado and Texas, as well as nationally and internationally.</a:t>
            </a:r>
          </a:p>
          <a:p>
            <a:pPr marL="198120" marR="1905" indent="-192881">
              <a:lnSpc>
                <a:spcPct val="120000"/>
              </a:lnSpc>
              <a:spcBef>
                <a:spcPts val="900"/>
              </a:spcBef>
              <a:spcAft>
                <a:spcPts val="450"/>
              </a:spcAft>
              <a:tabLst>
                <a:tab pos="101798" algn="l"/>
              </a:tabLst>
            </a:pPr>
            <a:r>
              <a:rPr lang="en-US" sz="1275" dirty="0">
                <a:cs typeface="Arial"/>
              </a:rPr>
              <a:t>Serving clients in the oil and gas industry including upstream, midstream, downstream, oilfield services, power and utilities and renewables.</a:t>
            </a:r>
          </a:p>
          <a:p>
            <a:pPr marL="198120" marR="1905" indent="-192881">
              <a:lnSpc>
                <a:spcPct val="120000"/>
              </a:lnSpc>
              <a:spcBef>
                <a:spcPts val="900"/>
              </a:spcBef>
              <a:spcAft>
                <a:spcPts val="450"/>
              </a:spcAft>
              <a:tabLst>
                <a:tab pos="101798" algn="l"/>
              </a:tabLst>
            </a:pPr>
            <a:r>
              <a:rPr lang="en-US" sz="1275" dirty="0">
                <a:cs typeface="Arial"/>
              </a:rPr>
              <a:t>Across energy segments, our practice areas include traditional audit and tax, complex financial reporting, disputes and litigations, enterprise risk, investment banking, outsourcing, process and technology, restructuring, strategy and organizational design, and due diligence and valuation.</a:t>
            </a:r>
          </a:p>
          <a:p>
            <a:pPr marL="198120" lvl="1">
              <a:spcBef>
                <a:spcPts val="119"/>
              </a:spcBef>
              <a:tabLst>
                <a:tab pos="101531" algn="l"/>
              </a:tabLst>
            </a:pPr>
            <a:endParaRPr lang="en-US" sz="422" dirty="0">
              <a:cs typeface="Calibri"/>
            </a:endParaRPr>
          </a:p>
          <a:p>
            <a:pPr marL="101441" marR="101441">
              <a:spcBef>
                <a:spcPts val="0"/>
              </a:spcBef>
              <a:tabLst>
                <a:tab pos="101531" algn="l"/>
              </a:tabLst>
            </a:pPr>
            <a:endParaRPr lang="en-US" sz="506" dirty="0">
              <a:cs typeface="Calibri"/>
            </a:endParaRPr>
          </a:p>
          <a:p>
            <a:pPr marL="0" indent="0">
              <a:buNone/>
            </a:pPr>
            <a:endParaRPr lang="en-US" sz="760" b="1" dirty="0">
              <a:solidFill>
                <a:srgbClr val="00539B"/>
              </a:solidFill>
            </a:endParaRPr>
          </a:p>
          <a:p>
            <a:pPr marL="0" indent="0">
              <a:buNone/>
            </a:pPr>
            <a:endParaRPr lang="en-US" sz="506" dirty="0">
              <a:cs typeface="Calibri"/>
            </a:endParaRPr>
          </a:p>
          <a:p>
            <a:pPr marL="0" indent="0">
              <a:buNone/>
            </a:pPr>
            <a:endParaRPr lang="en-US" dirty="0"/>
          </a:p>
        </p:txBody>
      </p:sp>
      <p:sp>
        <p:nvSpPr>
          <p:cNvPr id="8" name="object 18"/>
          <p:cNvSpPr/>
          <p:nvPr/>
        </p:nvSpPr>
        <p:spPr>
          <a:xfrm>
            <a:off x="7093942" y="1610417"/>
            <a:ext cx="1739225" cy="173922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760" dirty="0"/>
          </a:p>
        </p:txBody>
      </p:sp>
      <p:sp>
        <p:nvSpPr>
          <p:cNvPr id="9" name="object 19"/>
          <p:cNvSpPr txBox="1"/>
          <p:nvPr/>
        </p:nvSpPr>
        <p:spPr>
          <a:xfrm>
            <a:off x="6974468" y="1094637"/>
            <a:ext cx="1928819" cy="282409"/>
          </a:xfrm>
          <a:prstGeom prst="rect">
            <a:avLst/>
          </a:prstGeom>
        </p:spPr>
        <p:txBody>
          <a:bodyPr vert="horz" wrap="square" lIns="0" tIns="5358" rIns="0" bIns="0" rtlCol="0" anchor="t">
            <a:spAutoFit/>
          </a:bodyPr>
          <a:lstStyle/>
          <a:p>
            <a:pPr marL="5239">
              <a:spcBef>
                <a:spcPts val="42"/>
              </a:spcBef>
            </a:pPr>
            <a:r>
              <a:rPr spc="5" dirty="0">
                <a:solidFill>
                  <a:srgbClr val="F47836"/>
                </a:solidFill>
                <a:latin typeface="Calibri"/>
                <a:cs typeface="Calibri"/>
              </a:rPr>
              <a:t>SCHNEIDER</a:t>
            </a:r>
            <a:r>
              <a:rPr spc="-38" dirty="0">
                <a:solidFill>
                  <a:srgbClr val="F47836"/>
                </a:solidFill>
                <a:latin typeface="Calibri"/>
                <a:cs typeface="Calibri"/>
              </a:rPr>
              <a:t> </a:t>
            </a:r>
            <a:r>
              <a:rPr spc="5" dirty="0">
                <a:solidFill>
                  <a:srgbClr val="F47836"/>
                </a:solidFill>
                <a:latin typeface="Calibri"/>
                <a:cs typeface="Calibri"/>
              </a:rPr>
              <a:t>DOWNS</a:t>
            </a:r>
            <a:endParaRPr lang="en-US" spc="5" dirty="0">
              <a:solidFill>
                <a:srgbClr val="F47836"/>
              </a:solidFill>
              <a:latin typeface="Calibri"/>
              <a:cs typeface="Calibri"/>
            </a:endParaRPr>
          </a:p>
        </p:txBody>
      </p:sp>
      <p:sp>
        <p:nvSpPr>
          <p:cNvPr id="10" name="object 20"/>
          <p:cNvSpPr txBox="1"/>
          <p:nvPr/>
        </p:nvSpPr>
        <p:spPr>
          <a:xfrm>
            <a:off x="7093942" y="1346685"/>
            <a:ext cx="1711701" cy="213160"/>
          </a:xfrm>
          <a:prstGeom prst="rect">
            <a:avLst/>
          </a:prstGeom>
        </p:spPr>
        <p:txBody>
          <a:bodyPr vert="horz" wrap="square" lIns="0" tIns="5358" rIns="0" bIns="0" rtlCol="0">
            <a:spAutoFit/>
          </a:bodyPr>
          <a:lstStyle/>
          <a:p>
            <a:pPr marL="5358">
              <a:spcBef>
                <a:spcPts val="42"/>
              </a:spcBef>
            </a:pPr>
            <a:r>
              <a:rPr sz="1350" spc="2" dirty="0">
                <a:solidFill>
                  <a:srgbClr val="002F87"/>
                </a:solidFill>
                <a:latin typeface="Calibri"/>
                <a:cs typeface="Calibri"/>
              </a:rPr>
              <a:t>GROUP OF</a:t>
            </a:r>
            <a:r>
              <a:rPr sz="1350" spc="-65" dirty="0">
                <a:solidFill>
                  <a:srgbClr val="002F87"/>
                </a:solidFill>
                <a:latin typeface="Calibri"/>
                <a:cs typeface="Calibri"/>
              </a:rPr>
              <a:t> </a:t>
            </a:r>
            <a:r>
              <a:rPr sz="1350" spc="-2" dirty="0">
                <a:solidFill>
                  <a:srgbClr val="002F87"/>
                </a:solidFill>
                <a:latin typeface="Calibri"/>
                <a:cs typeface="Calibri"/>
              </a:rPr>
              <a:t>COMPANIES</a:t>
            </a:r>
            <a:endParaRPr sz="1350" dirty="0">
              <a:latin typeface="Calibri"/>
              <a:cs typeface="Calibri"/>
            </a:endParaRPr>
          </a:p>
        </p:txBody>
      </p:sp>
      <p:sp>
        <p:nvSpPr>
          <p:cNvPr id="13" name="object 23"/>
          <p:cNvSpPr/>
          <p:nvPr/>
        </p:nvSpPr>
        <p:spPr>
          <a:xfrm>
            <a:off x="7025841" y="4779888"/>
            <a:ext cx="534912" cy="482218"/>
          </a:xfrm>
          <a:prstGeom prst="rect">
            <a:avLst/>
          </a:prstGeom>
          <a:blipFill>
            <a:blip r:embed="rId3"/>
            <a:stretch>
              <a:fillRect/>
            </a:stretch>
          </a:blipFill>
        </p:spPr>
        <p:txBody>
          <a:bodyPr wrap="square" lIns="0" tIns="0" rIns="0" bIns="0" rtlCol="0"/>
          <a:lstStyle/>
          <a:p>
            <a:endParaRPr sz="760" dirty="0"/>
          </a:p>
        </p:txBody>
      </p:sp>
      <p:sp>
        <p:nvSpPr>
          <p:cNvPr id="15" name="object 25"/>
          <p:cNvSpPr txBox="1"/>
          <p:nvPr/>
        </p:nvSpPr>
        <p:spPr>
          <a:xfrm>
            <a:off x="7716402" y="4767675"/>
            <a:ext cx="1089241" cy="536838"/>
          </a:xfrm>
          <a:prstGeom prst="rect">
            <a:avLst/>
          </a:prstGeom>
        </p:spPr>
        <p:txBody>
          <a:bodyPr vert="horz" wrap="square" lIns="0" tIns="5358" rIns="0" bIns="0" rtlCol="0">
            <a:spAutoFit/>
          </a:bodyPr>
          <a:lstStyle/>
          <a:p>
            <a:pPr marL="5358" marR="2144">
              <a:lnSpc>
                <a:spcPct val="111100"/>
              </a:lnSpc>
              <a:spcBef>
                <a:spcPts val="42"/>
              </a:spcBef>
            </a:pPr>
            <a:r>
              <a:rPr sz="788" b="1" dirty="0">
                <a:solidFill>
                  <a:srgbClr val="414042"/>
                </a:solidFill>
                <a:latin typeface="Calibri"/>
                <a:cs typeface="Calibri"/>
              </a:rPr>
              <a:t>Recognized by </a:t>
            </a:r>
            <a:r>
              <a:rPr sz="788" b="1" i="1" dirty="0">
                <a:solidFill>
                  <a:srgbClr val="414042"/>
                </a:solidFill>
                <a:latin typeface="Calibri"/>
                <a:cs typeface="Calibri"/>
              </a:rPr>
              <a:t>Inside  </a:t>
            </a:r>
            <a:r>
              <a:rPr sz="788" b="1" i="1" spc="-2" dirty="0">
                <a:solidFill>
                  <a:srgbClr val="414042"/>
                </a:solidFill>
                <a:latin typeface="Calibri"/>
                <a:cs typeface="Calibri"/>
              </a:rPr>
              <a:t>Public Accounting </a:t>
            </a:r>
            <a:r>
              <a:rPr sz="788" b="1" dirty="0">
                <a:solidFill>
                  <a:srgbClr val="414042"/>
                </a:solidFill>
                <a:latin typeface="Calibri"/>
                <a:cs typeface="Calibri"/>
              </a:rPr>
              <a:t>in  </a:t>
            </a:r>
            <a:r>
              <a:rPr sz="788" b="1" spc="-2" dirty="0">
                <a:solidFill>
                  <a:srgbClr val="414042"/>
                </a:solidFill>
                <a:latin typeface="Calibri"/>
                <a:cs typeface="Calibri"/>
              </a:rPr>
              <a:t>receiving </a:t>
            </a:r>
            <a:r>
              <a:rPr lang="en-US" sz="788" b="1" dirty="0">
                <a:solidFill>
                  <a:srgbClr val="414042"/>
                </a:solidFill>
                <a:latin typeface="Calibri"/>
                <a:cs typeface="Calibri"/>
              </a:rPr>
              <a:t>a Top 100 Firms </a:t>
            </a:r>
            <a:r>
              <a:rPr sz="788" b="1" dirty="0">
                <a:solidFill>
                  <a:srgbClr val="414042"/>
                </a:solidFill>
                <a:latin typeface="Calibri"/>
                <a:cs typeface="Calibri"/>
              </a:rPr>
              <a:t>Award</a:t>
            </a:r>
            <a:endParaRPr sz="788" dirty="0">
              <a:latin typeface="Calibri"/>
              <a:cs typeface="Calibri"/>
            </a:endParaRPr>
          </a:p>
        </p:txBody>
      </p:sp>
      <p:sp>
        <p:nvSpPr>
          <p:cNvPr id="16" name="object 26"/>
          <p:cNvSpPr txBox="1"/>
          <p:nvPr/>
        </p:nvSpPr>
        <p:spPr>
          <a:xfrm>
            <a:off x="7702321" y="3975478"/>
            <a:ext cx="1103323" cy="671426"/>
          </a:xfrm>
          <a:prstGeom prst="rect">
            <a:avLst/>
          </a:prstGeom>
        </p:spPr>
        <p:txBody>
          <a:bodyPr vert="horz" wrap="square" lIns="0" tIns="5358" rIns="0" bIns="0" rtlCol="0">
            <a:spAutoFit/>
          </a:bodyPr>
          <a:lstStyle/>
          <a:p>
            <a:pPr marL="5358" marR="2144">
              <a:lnSpc>
                <a:spcPct val="111100"/>
              </a:lnSpc>
              <a:spcBef>
                <a:spcPts val="42"/>
              </a:spcBef>
            </a:pPr>
            <a:r>
              <a:rPr sz="788" b="1" dirty="0">
                <a:solidFill>
                  <a:srgbClr val="414042"/>
                </a:solidFill>
                <a:latin typeface="Calibri"/>
                <a:cs typeface="Calibri"/>
              </a:rPr>
              <a:t>Recipient of </a:t>
            </a:r>
            <a:r>
              <a:rPr lang="en-US" sz="788" b="1" dirty="0">
                <a:solidFill>
                  <a:srgbClr val="414042"/>
                </a:solidFill>
                <a:latin typeface="Calibri"/>
                <a:cs typeface="Calibri"/>
              </a:rPr>
              <a:t>ClearlyRated</a:t>
            </a:r>
            <a:r>
              <a:rPr sz="788" b="1" dirty="0">
                <a:solidFill>
                  <a:srgbClr val="414042"/>
                </a:solidFill>
                <a:latin typeface="Calibri"/>
                <a:cs typeface="Calibri"/>
              </a:rPr>
              <a:t>’s Best of </a:t>
            </a:r>
            <a:r>
              <a:rPr sz="788" b="1" spc="-2" dirty="0">
                <a:solidFill>
                  <a:srgbClr val="414042"/>
                </a:solidFill>
                <a:latin typeface="Calibri"/>
                <a:cs typeface="Calibri"/>
              </a:rPr>
              <a:t>Accounting™ </a:t>
            </a:r>
            <a:r>
              <a:rPr sz="788" b="1" dirty="0">
                <a:solidFill>
                  <a:srgbClr val="414042"/>
                </a:solidFill>
                <a:latin typeface="Calibri"/>
                <a:cs typeface="Calibri"/>
              </a:rPr>
              <a:t>Award </a:t>
            </a:r>
            <a:r>
              <a:rPr sz="788" b="1" spc="-2" dirty="0">
                <a:solidFill>
                  <a:srgbClr val="414042"/>
                </a:solidFill>
                <a:latin typeface="Calibri"/>
                <a:cs typeface="Calibri"/>
              </a:rPr>
              <a:t>for </a:t>
            </a:r>
            <a:r>
              <a:rPr sz="788" b="1" dirty="0">
                <a:solidFill>
                  <a:srgbClr val="414042"/>
                </a:solidFill>
                <a:latin typeface="Calibri"/>
                <a:cs typeface="Calibri"/>
              </a:rPr>
              <a:t>providing superior service to</a:t>
            </a:r>
            <a:r>
              <a:rPr sz="788" b="1" spc="-42" dirty="0">
                <a:solidFill>
                  <a:srgbClr val="414042"/>
                </a:solidFill>
                <a:latin typeface="Calibri"/>
                <a:cs typeface="Calibri"/>
              </a:rPr>
              <a:t> </a:t>
            </a:r>
            <a:r>
              <a:rPr sz="788" b="1" dirty="0">
                <a:solidFill>
                  <a:srgbClr val="414042"/>
                </a:solidFill>
                <a:latin typeface="Calibri"/>
                <a:cs typeface="Calibri"/>
              </a:rPr>
              <a:t>our </a:t>
            </a:r>
            <a:r>
              <a:rPr sz="788" b="1" spc="-2" dirty="0">
                <a:solidFill>
                  <a:srgbClr val="414042"/>
                </a:solidFill>
                <a:latin typeface="Calibri"/>
                <a:cs typeface="Calibri"/>
              </a:rPr>
              <a:t>clients</a:t>
            </a:r>
            <a:endParaRPr sz="788" dirty="0">
              <a:latin typeface="Calibri"/>
              <a:cs typeface="Calibri"/>
            </a:endParaRPr>
          </a:p>
        </p:txBody>
      </p:sp>
      <p:sp>
        <p:nvSpPr>
          <p:cNvPr id="17" name="object 27"/>
          <p:cNvSpPr/>
          <p:nvPr/>
        </p:nvSpPr>
        <p:spPr>
          <a:xfrm>
            <a:off x="7627901" y="4016152"/>
            <a:ext cx="0" cy="617220"/>
          </a:xfrm>
          <a:custGeom>
            <a:avLst/>
            <a:gdLst/>
            <a:ahLst/>
            <a:cxnLst/>
            <a:rect l="l" t="t" r="r" b="b"/>
            <a:pathLst>
              <a:path h="762000">
                <a:moveTo>
                  <a:pt x="0" y="0"/>
                </a:moveTo>
                <a:lnTo>
                  <a:pt x="0" y="762000"/>
                </a:lnTo>
              </a:path>
            </a:pathLst>
          </a:custGeom>
          <a:ln w="12700">
            <a:solidFill>
              <a:srgbClr val="F47836"/>
            </a:solidFill>
          </a:ln>
        </p:spPr>
        <p:txBody>
          <a:bodyPr wrap="square" lIns="0" tIns="0" rIns="0" bIns="0" rtlCol="0"/>
          <a:lstStyle/>
          <a:p>
            <a:endParaRPr sz="760" dirty="0"/>
          </a:p>
        </p:txBody>
      </p:sp>
      <p:sp>
        <p:nvSpPr>
          <p:cNvPr id="18" name="object 28"/>
          <p:cNvSpPr/>
          <p:nvPr/>
        </p:nvSpPr>
        <p:spPr>
          <a:xfrm>
            <a:off x="7635057" y="4739417"/>
            <a:ext cx="0" cy="617220"/>
          </a:xfrm>
          <a:custGeom>
            <a:avLst/>
            <a:gdLst/>
            <a:ahLst/>
            <a:cxnLst/>
            <a:rect l="l" t="t" r="r" b="b"/>
            <a:pathLst>
              <a:path h="698500">
                <a:moveTo>
                  <a:pt x="0" y="0"/>
                </a:moveTo>
                <a:lnTo>
                  <a:pt x="0" y="697991"/>
                </a:lnTo>
              </a:path>
            </a:pathLst>
          </a:custGeom>
          <a:ln w="12700">
            <a:solidFill>
              <a:srgbClr val="F47836"/>
            </a:solidFill>
          </a:ln>
        </p:spPr>
        <p:txBody>
          <a:bodyPr wrap="square" lIns="0" tIns="0" rIns="0" bIns="0" rtlCol="0"/>
          <a:lstStyle/>
          <a:p>
            <a:endParaRPr sz="760" dirty="0"/>
          </a:p>
        </p:txBody>
      </p:sp>
      <p:sp>
        <p:nvSpPr>
          <p:cNvPr id="19" name="object 29"/>
          <p:cNvSpPr txBox="1"/>
          <p:nvPr/>
        </p:nvSpPr>
        <p:spPr>
          <a:xfrm>
            <a:off x="6974467" y="3531963"/>
            <a:ext cx="1928819" cy="390131"/>
          </a:xfrm>
          <a:prstGeom prst="rect">
            <a:avLst/>
          </a:prstGeom>
        </p:spPr>
        <p:txBody>
          <a:bodyPr vert="horz" wrap="square" lIns="0" tIns="5358" rIns="0" bIns="0" rtlCol="0">
            <a:spAutoFit/>
          </a:bodyPr>
          <a:lstStyle/>
          <a:p>
            <a:pPr marL="5358" algn="ctr">
              <a:lnSpc>
                <a:spcPts val="1500"/>
              </a:lnSpc>
              <a:spcBef>
                <a:spcPts val="42"/>
              </a:spcBef>
            </a:pPr>
            <a:r>
              <a:rPr lang="en-US" spc="5" dirty="0">
                <a:solidFill>
                  <a:srgbClr val="F47836"/>
                </a:solidFill>
                <a:latin typeface="Calibri"/>
                <a:cs typeface="Calibri"/>
              </a:rPr>
              <a:t>SCHNEIDER</a:t>
            </a:r>
            <a:r>
              <a:rPr lang="en-US" spc="-40" dirty="0">
                <a:solidFill>
                  <a:srgbClr val="F47836"/>
                </a:solidFill>
                <a:latin typeface="Calibri"/>
                <a:cs typeface="Calibri"/>
              </a:rPr>
              <a:t> </a:t>
            </a:r>
            <a:r>
              <a:rPr lang="en-US" dirty="0">
                <a:solidFill>
                  <a:srgbClr val="F47836"/>
                </a:solidFill>
                <a:latin typeface="Calibri"/>
                <a:cs typeface="Calibri"/>
              </a:rPr>
              <a:t>DOWNS’ </a:t>
            </a:r>
            <a:r>
              <a:rPr lang="en-US" sz="1350" spc="2" dirty="0">
                <a:solidFill>
                  <a:srgbClr val="002F87"/>
                </a:solidFill>
                <a:latin typeface="Calibri"/>
                <a:cs typeface="Calibri"/>
              </a:rPr>
              <a:t>AWARDS</a:t>
            </a:r>
            <a:endParaRPr lang="en-US" sz="1125" spc="2" dirty="0">
              <a:solidFill>
                <a:srgbClr val="002F87"/>
              </a:solidFill>
              <a:latin typeface="Calibri"/>
              <a:cs typeface="Calibri"/>
            </a:endParaRPr>
          </a:p>
        </p:txBody>
      </p:sp>
      <p:sp>
        <p:nvSpPr>
          <p:cNvPr id="21" name="object 21"/>
          <p:cNvSpPr/>
          <p:nvPr/>
        </p:nvSpPr>
        <p:spPr>
          <a:xfrm>
            <a:off x="6974468" y="3422375"/>
            <a:ext cx="1920240" cy="0"/>
          </a:xfrm>
          <a:custGeom>
            <a:avLst/>
            <a:gdLst/>
            <a:ahLst/>
            <a:cxnLst/>
            <a:rect l="l" t="t" r="r" b="b"/>
            <a:pathLst>
              <a:path w="2131059">
                <a:moveTo>
                  <a:pt x="0" y="0"/>
                </a:moveTo>
                <a:lnTo>
                  <a:pt x="2130552" y="0"/>
                </a:lnTo>
              </a:path>
            </a:pathLst>
          </a:custGeom>
          <a:ln w="12700">
            <a:solidFill>
              <a:srgbClr val="F47836"/>
            </a:solidFill>
          </a:ln>
        </p:spPr>
        <p:txBody>
          <a:bodyPr wrap="square" lIns="0" tIns="0" rIns="0" bIns="0" rtlCol="0"/>
          <a:lstStyle/>
          <a:p>
            <a:endParaRPr sz="76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7013" y="4021301"/>
            <a:ext cx="555498" cy="555498"/>
          </a:xfrm>
          <a:prstGeom prst="rect">
            <a:avLst/>
          </a:prstGeom>
        </p:spPr>
      </p:pic>
      <p:sp>
        <p:nvSpPr>
          <p:cNvPr id="20" name="object 21"/>
          <p:cNvSpPr/>
          <p:nvPr/>
        </p:nvSpPr>
        <p:spPr>
          <a:xfrm>
            <a:off x="6974468" y="5456952"/>
            <a:ext cx="1920240" cy="0"/>
          </a:xfrm>
          <a:custGeom>
            <a:avLst/>
            <a:gdLst/>
            <a:ahLst/>
            <a:cxnLst/>
            <a:rect l="l" t="t" r="r" b="b"/>
            <a:pathLst>
              <a:path w="2131059">
                <a:moveTo>
                  <a:pt x="0" y="0"/>
                </a:moveTo>
                <a:lnTo>
                  <a:pt x="2130552" y="0"/>
                </a:lnTo>
              </a:path>
            </a:pathLst>
          </a:custGeom>
          <a:ln w="12700">
            <a:solidFill>
              <a:srgbClr val="F47836"/>
            </a:solidFill>
          </a:ln>
        </p:spPr>
        <p:txBody>
          <a:bodyPr wrap="square" lIns="0" tIns="0" rIns="0" bIns="0" rtlCol="0"/>
          <a:lstStyle/>
          <a:p>
            <a:endParaRPr sz="760" dirty="0"/>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998" y="5705849"/>
            <a:ext cx="583239" cy="183799"/>
          </a:xfrm>
          <a:prstGeom prst="rect">
            <a:avLst/>
          </a:prstGeom>
        </p:spPr>
      </p:pic>
      <p:pic>
        <p:nvPicPr>
          <p:cNvPr id="3" name="Picture 2"/>
          <p:cNvPicPr>
            <a:picLocks noChangeAspect="1"/>
          </p:cNvPicPr>
          <p:nvPr/>
        </p:nvPicPr>
        <p:blipFill>
          <a:blip r:embed="rId6" cstate="email">
            <a:extLst>
              <a:ext uri="{BEBA8EAE-BF5A-486C-A8C5-ECC9F3942E4B}">
                <a14:imgProps xmlns:a14="http://schemas.microsoft.com/office/drawing/2010/main">
                  <a14:imgLayer r:embed="rId7">
                    <a14:imgEffect>
                      <a14:backgroundRemoval t="1130" b="100000" l="0" r="100000">
                        <a14:backgroundMark x1="14386" y1="10169" x2="14386" y2="10169"/>
                        <a14:backgroundMark x1="26316" y1="14689" x2="26316" y2="14689"/>
                        <a14:backgroundMark x1="29123" y1="85876" x2="29123" y2="85876"/>
                        <a14:backgroundMark x1="32982" y1="41243" x2="32982" y2="41243"/>
                        <a14:backgroundMark x1="38596" y1="33333" x2="38596" y2="33333"/>
                        <a14:backgroundMark x1="25614" y1="45763" x2="25614" y2="45763"/>
                        <a14:backgroundMark x1="34386" y1="45763" x2="34386" y2="45763"/>
                        <a14:backgroundMark x1="69123" y1="42373" x2="69123" y2="42373"/>
                        <a14:backgroundMark x1="76140" y1="43503" x2="76140" y2="43503"/>
                      </a14:backgroundRemoval>
                    </a14:imgEffect>
                  </a14:imgLayer>
                </a14:imgProps>
              </a:ext>
              <a:ext uri="{28A0092B-C50C-407E-A947-70E740481C1C}">
                <a14:useLocalDpi xmlns:a14="http://schemas.microsoft.com/office/drawing/2010/main"/>
              </a:ext>
            </a:extLst>
          </a:blip>
          <a:stretch>
            <a:fillRect/>
          </a:stretch>
        </p:blipFill>
        <p:spPr>
          <a:xfrm>
            <a:off x="5272871" y="5613781"/>
            <a:ext cx="503870" cy="312930"/>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09861" y="5667744"/>
            <a:ext cx="461861" cy="166271"/>
          </a:xfrm>
          <a:prstGeom prst="rect">
            <a:avLst/>
          </a:prstGeom>
        </p:spPr>
      </p:pic>
      <p:sp>
        <p:nvSpPr>
          <p:cNvPr id="24"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xfrm>
            <a:off x="8820000" y="5635763"/>
            <a:ext cx="324000" cy="324000"/>
          </a:xfrm>
          <a:prstGeom prst="rect">
            <a:avLst/>
          </a:prstGeom>
          <a:solidFill>
            <a:schemeClr val="tx1">
              <a:lumMod val="75000"/>
              <a:lumOff val="25000"/>
            </a:schemeClr>
          </a:solidFill>
        </p:spPr>
        <p:txBody>
          <a:bodyPr vert="horz" lIns="0" tIns="0" rIns="0" bIns="0" rtlCol="0" anchor="ctr"/>
          <a:lstStyle>
            <a:defPPr>
              <a:defRPr lang="en-US"/>
            </a:defPPr>
            <a:lvl1pPr marL="0" algn="ctr" defTabSz="685800" rtl="0" eaLnBrk="1" latinLnBrk="0" hangingPunct="1">
              <a:defRPr sz="900" kern="1200">
                <a:solidFill>
                  <a:schemeClr val="bg1"/>
                </a:solidFill>
                <a:latin typeface="+mj-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9B51A1E-902D-48AF-9020-955120F399B6}" type="slidenum">
              <a:rPr lang="en-US" smtClean="0"/>
              <a:pPr/>
              <a:t>4</a:t>
            </a:fld>
            <a:endParaRPr lang="en-US" dirty="0"/>
          </a:p>
        </p:txBody>
      </p:sp>
    </p:spTree>
    <p:extLst>
      <p:ext uri="{BB962C8B-B14F-4D97-AF65-F5344CB8AC3E}">
        <p14:creationId xmlns:p14="http://schemas.microsoft.com/office/powerpoint/2010/main" val="37406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nchor="ctr">
            <a:normAutofit/>
          </a:bodyPr>
          <a:lstStyle/>
          <a:p>
            <a:r>
              <a:rPr lang="en-US" dirty="0"/>
              <a:t>Oil &amp; Gas Update</a:t>
            </a:r>
          </a:p>
        </p:txBody>
      </p:sp>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5</a:t>
            </a:fld>
            <a:endParaRPr lang="en-US"/>
          </a:p>
        </p:txBody>
      </p:sp>
      <p:graphicFrame>
        <p:nvGraphicFramePr>
          <p:cNvPr id="6" name="Content Placeholder 2">
            <a:extLst>
              <a:ext uri="{FF2B5EF4-FFF2-40B4-BE49-F238E27FC236}">
                <a16:creationId xmlns:a16="http://schemas.microsoft.com/office/drawing/2014/main" id="{99AF1DC1-CCE4-492D-8299-7DCED4784651}"/>
              </a:ext>
            </a:extLst>
          </p:cNvPr>
          <p:cNvGraphicFramePr>
            <a:graphicFrameLocks noGrp="1"/>
          </p:cNvGraphicFramePr>
          <p:nvPr>
            <p:ph idx="1"/>
            <p:extLst>
              <p:ext uri="{D42A27DB-BD31-4B8C-83A1-F6EECF244321}">
                <p14:modId xmlns:p14="http://schemas.microsoft.com/office/powerpoint/2010/main" val="4242484341"/>
              </p:ext>
            </p:extLst>
          </p:nvPr>
        </p:nvGraphicFramePr>
        <p:xfrm>
          <a:off x="1752600" y="1295400"/>
          <a:ext cx="6934200" cy="449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83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chor="ctr">
            <a:normAutofit/>
          </a:bodyPr>
          <a:lstStyle/>
          <a:p>
            <a:r>
              <a:rPr lang="en-US" dirty="0"/>
              <a:t>Key Trends</a:t>
            </a:r>
          </a:p>
        </p:txBody>
      </p:sp>
      <p:sp>
        <p:nvSpPr>
          <p:cNvPr id="4" name="Slide Number Placeholder 3"/>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6</a:t>
            </a:fld>
            <a:endParaRPr lang="en-US"/>
          </a:p>
        </p:txBody>
      </p:sp>
      <p:graphicFrame>
        <p:nvGraphicFramePr>
          <p:cNvPr id="8" name="Content Placeholder 2">
            <a:extLst>
              <a:ext uri="{FF2B5EF4-FFF2-40B4-BE49-F238E27FC236}">
                <a16:creationId xmlns:a16="http://schemas.microsoft.com/office/drawing/2014/main" id="{46D84817-E406-4E20-84A0-2797EB13CA8E}"/>
              </a:ext>
            </a:extLst>
          </p:cNvPr>
          <p:cNvGraphicFramePr>
            <a:graphicFrameLocks noGrp="1"/>
          </p:cNvGraphicFramePr>
          <p:nvPr>
            <p:ph idx="1"/>
            <p:extLst>
              <p:ext uri="{D42A27DB-BD31-4B8C-83A1-F6EECF244321}">
                <p14:modId xmlns:p14="http://schemas.microsoft.com/office/powerpoint/2010/main" val="526383332"/>
              </p:ext>
            </p:extLst>
          </p:nvPr>
        </p:nvGraphicFramePr>
        <p:xfrm>
          <a:off x="457200" y="1295400"/>
          <a:ext cx="8229600" cy="449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579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2003-C339-431E-AEF6-011C689280A3}"/>
              </a:ext>
            </a:extLst>
          </p:cNvPr>
          <p:cNvSpPr>
            <a:spLocks noGrp="1"/>
          </p:cNvSpPr>
          <p:nvPr>
            <p:ph type="title"/>
          </p:nvPr>
        </p:nvSpPr>
        <p:spPr>
          <a:xfrm>
            <a:off x="1752600" y="274638"/>
            <a:ext cx="6934200" cy="715962"/>
          </a:xfrm>
        </p:spPr>
        <p:txBody>
          <a:bodyPr anchor="ctr">
            <a:normAutofit/>
          </a:bodyPr>
          <a:lstStyle/>
          <a:p>
            <a:r>
              <a:rPr lang="en-US" dirty="0"/>
              <a:t>Key </a:t>
            </a:r>
            <a:r>
              <a:rPr lang="en-US"/>
              <a:t>Trends (Continued)</a:t>
            </a:r>
            <a:endParaRPr lang="en-US" dirty="0"/>
          </a:p>
        </p:txBody>
      </p:sp>
      <p:sp>
        <p:nvSpPr>
          <p:cNvPr id="3" name="Content Placeholder 2">
            <a:extLst>
              <a:ext uri="{FF2B5EF4-FFF2-40B4-BE49-F238E27FC236}">
                <a16:creationId xmlns:a16="http://schemas.microsoft.com/office/drawing/2014/main" id="{5E37CD87-F493-445E-A372-ADEBBDA3277A}"/>
              </a:ext>
            </a:extLst>
          </p:cNvPr>
          <p:cNvSpPr>
            <a:spLocks noGrp="1"/>
          </p:cNvSpPr>
          <p:nvPr>
            <p:ph idx="1"/>
          </p:nvPr>
        </p:nvSpPr>
        <p:spPr>
          <a:xfrm>
            <a:off x="1752600" y="1295400"/>
            <a:ext cx="6934200" cy="4495801"/>
          </a:xfrm>
        </p:spPr>
        <p:txBody>
          <a:bodyPr>
            <a:normAutofit/>
          </a:bodyPr>
          <a:lstStyle/>
          <a:p>
            <a:pPr>
              <a:lnSpc>
                <a:spcPct val="90000"/>
              </a:lnSpc>
            </a:pPr>
            <a:r>
              <a:rPr lang="en-US" sz="2200" dirty="0"/>
              <a:t>2022 Opportunities and Focus</a:t>
            </a:r>
          </a:p>
          <a:p>
            <a:pPr lvl="1">
              <a:lnSpc>
                <a:spcPct val="90000"/>
              </a:lnSpc>
            </a:pPr>
            <a:r>
              <a:rPr lang="en-US" sz="2200" dirty="0"/>
              <a:t>“Free cash flow”</a:t>
            </a:r>
          </a:p>
          <a:p>
            <a:pPr lvl="1">
              <a:lnSpc>
                <a:spcPct val="90000"/>
              </a:lnSpc>
            </a:pPr>
            <a:r>
              <a:rPr lang="en-US" sz="2200" dirty="0"/>
              <a:t>ROI </a:t>
            </a:r>
          </a:p>
          <a:p>
            <a:pPr lvl="1">
              <a:lnSpc>
                <a:spcPct val="90000"/>
              </a:lnSpc>
            </a:pPr>
            <a:r>
              <a:rPr lang="en-US" sz="2200" dirty="0"/>
              <a:t>Strategic drilling</a:t>
            </a:r>
          </a:p>
          <a:p>
            <a:pPr lvl="1">
              <a:lnSpc>
                <a:spcPct val="90000"/>
              </a:lnSpc>
            </a:pPr>
            <a:r>
              <a:rPr lang="en-US" sz="2200" dirty="0"/>
              <a:t>Attract, train and retain employees </a:t>
            </a:r>
          </a:p>
          <a:p>
            <a:pPr lvl="1">
              <a:lnSpc>
                <a:spcPct val="90000"/>
              </a:lnSpc>
            </a:pPr>
            <a:r>
              <a:rPr lang="en-US" sz="2200" dirty="0"/>
              <a:t>Environmental, Social and Governance (</a:t>
            </a:r>
            <a:r>
              <a:rPr lang="en-US" sz="2200" dirty="0" err="1"/>
              <a:t>ESG</a:t>
            </a:r>
            <a:r>
              <a:rPr lang="en-US" sz="2200" dirty="0"/>
              <a:t>) requirements</a:t>
            </a:r>
          </a:p>
          <a:p>
            <a:pPr lvl="1">
              <a:lnSpc>
                <a:spcPct val="90000"/>
              </a:lnSpc>
            </a:pPr>
            <a:r>
              <a:rPr lang="en-US" sz="2200" dirty="0"/>
              <a:t>Rising energy prices help energy transition plan</a:t>
            </a:r>
          </a:p>
          <a:p>
            <a:pPr lvl="1">
              <a:lnSpc>
                <a:spcPct val="90000"/>
              </a:lnSpc>
            </a:pPr>
            <a:r>
              <a:rPr lang="en-US" sz="2200" dirty="0" err="1"/>
              <a:t>ESG</a:t>
            </a:r>
            <a:r>
              <a:rPr lang="en-US" sz="2200" dirty="0"/>
              <a:t> playing a role in M&amp;A transactions</a:t>
            </a:r>
          </a:p>
          <a:p>
            <a:pPr lvl="1">
              <a:lnSpc>
                <a:spcPct val="90000"/>
              </a:lnSpc>
            </a:pPr>
            <a:r>
              <a:rPr lang="en-US" sz="2200" dirty="0"/>
              <a:t>Oilfield services business models shifting to enable a new energy era</a:t>
            </a:r>
          </a:p>
          <a:p>
            <a:pPr lvl="1">
              <a:lnSpc>
                <a:spcPct val="90000"/>
              </a:lnSpc>
            </a:pPr>
            <a:endParaRPr lang="en-US" sz="2200" dirty="0"/>
          </a:p>
          <a:p>
            <a:pPr>
              <a:lnSpc>
                <a:spcPct val="90000"/>
              </a:lnSpc>
            </a:pPr>
            <a:endParaRPr lang="en-US" sz="2200" dirty="0"/>
          </a:p>
        </p:txBody>
      </p:sp>
      <p:sp>
        <p:nvSpPr>
          <p:cNvPr id="4" name="Slide Number Placeholder 3">
            <a:extLst>
              <a:ext uri="{FF2B5EF4-FFF2-40B4-BE49-F238E27FC236}">
                <a16:creationId xmlns:a16="http://schemas.microsoft.com/office/drawing/2014/main" id="{7DFAD1D8-E98C-4B1E-9FA1-D572E6C4F33D}"/>
              </a:ext>
            </a:extLst>
          </p:cNvPr>
          <p:cNvSpPr>
            <a:spLocks noGrp="1"/>
          </p:cNvSpPr>
          <p:nvPr>
            <p:ph type="sldNum" sz="quarter" idx="12"/>
          </p:nvPr>
        </p:nvSpPr>
        <p:spPr>
          <a:xfrm>
            <a:off x="6858000" y="6356350"/>
            <a:ext cx="2133600" cy="365125"/>
          </a:xfrm>
        </p:spPr>
        <p:txBody>
          <a:bodyPr anchor="ctr">
            <a:normAutofit/>
          </a:bodyPr>
          <a:lstStyle/>
          <a:p>
            <a:pPr>
              <a:spcAft>
                <a:spcPts val="600"/>
              </a:spcAft>
            </a:pPr>
            <a:fld id="{208C324B-6DAF-4CA6-A670-1AABDAAF4D75}" type="slidenum">
              <a:rPr lang="en-US" smtClean="0"/>
              <a:pPr>
                <a:spcAft>
                  <a:spcPts val="600"/>
                </a:spcAft>
              </a:pPr>
              <a:t>7</a:t>
            </a:fld>
            <a:endParaRPr lang="en-US"/>
          </a:p>
        </p:txBody>
      </p:sp>
    </p:spTree>
    <p:extLst>
      <p:ext uri="{BB962C8B-B14F-4D97-AF65-F5344CB8AC3E}">
        <p14:creationId xmlns:p14="http://schemas.microsoft.com/office/powerpoint/2010/main" val="217679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5618-1CC4-4FB0-9E36-51BC3D4699BD}"/>
              </a:ext>
            </a:extLst>
          </p:cNvPr>
          <p:cNvSpPr>
            <a:spLocks noGrp="1"/>
          </p:cNvSpPr>
          <p:nvPr>
            <p:ph type="title"/>
          </p:nvPr>
        </p:nvSpPr>
        <p:spPr/>
        <p:txBody>
          <a:bodyPr/>
          <a:lstStyle/>
          <a:p>
            <a:r>
              <a:rPr lang="en-US" dirty="0"/>
              <a:t>Key Trends </a:t>
            </a:r>
            <a:r>
              <a:rPr lang="en-US" sz="2400" dirty="0"/>
              <a:t>(Continued)</a:t>
            </a:r>
          </a:p>
        </p:txBody>
      </p:sp>
      <p:sp>
        <p:nvSpPr>
          <p:cNvPr id="3" name="Content Placeholder 2">
            <a:extLst>
              <a:ext uri="{FF2B5EF4-FFF2-40B4-BE49-F238E27FC236}">
                <a16:creationId xmlns:a16="http://schemas.microsoft.com/office/drawing/2014/main" id="{2BAD951B-E751-48BB-BCC1-670A6B126AFC}"/>
              </a:ext>
            </a:extLst>
          </p:cNvPr>
          <p:cNvSpPr>
            <a:spLocks noGrp="1"/>
          </p:cNvSpPr>
          <p:nvPr>
            <p:ph idx="1"/>
          </p:nvPr>
        </p:nvSpPr>
        <p:spPr/>
        <p:txBody>
          <a:bodyPr>
            <a:normAutofit/>
          </a:bodyPr>
          <a:lstStyle/>
          <a:p>
            <a:pPr marL="0" indent="0">
              <a:buNone/>
            </a:pPr>
            <a:r>
              <a:rPr lang="en-US" sz="2000" dirty="0"/>
              <a:t>2015-2021 Bankruptcy Filings by Location</a:t>
            </a:r>
          </a:p>
        </p:txBody>
      </p:sp>
      <p:sp>
        <p:nvSpPr>
          <p:cNvPr id="4" name="Slide Number Placeholder 3">
            <a:extLst>
              <a:ext uri="{FF2B5EF4-FFF2-40B4-BE49-F238E27FC236}">
                <a16:creationId xmlns:a16="http://schemas.microsoft.com/office/drawing/2014/main" id="{C8ACED55-8EC6-44D8-985A-72C189255C53}"/>
              </a:ext>
            </a:extLst>
          </p:cNvPr>
          <p:cNvSpPr>
            <a:spLocks noGrp="1"/>
          </p:cNvSpPr>
          <p:nvPr>
            <p:ph type="sldNum" sz="quarter" idx="12"/>
          </p:nvPr>
        </p:nvSpPr>
        <p:spPr/>
        <p:txBody>
          <a:bodyPr/>
          <a:lstStyle/>
          <a:p>
            <a:fld id="{208C324B-6DAF-4CA6-A670-1AABDAAF4D75}" type="slidenum">
              <a:rPr lang="en-US" smtClean="0"/>
              <a:pPr/>
              <a:t>8</a:t>
            </a:fld>
            <a:endParaRPr lang="en-US"/>
          </a:p>
        </p:txBody>
      </p:sp>
      <p:pic>
        <p:nvPicPr>
          <p:cNvPr id="7" name="Picture 6">
            <a:extLst>
              <a:ext uri="{FF2B5EF4-FFF2-40B4-BE49-F238E27FC236}">
                <a16:creationId xmlns:a16="http://schemas.microsoft.com/office/drawing/2014/main" id="{158AA9BC-E6A9-4AD8-9FA4-EABC2C543D2B}"/>
              </a:ext>
            </a:extLst>
          </p:cNvPr>
          <p:cNvPicPr>
            <a:picLocks noChangeAspect="1"/>
          </p:cNvPicPr>
          <p:nvPr/>
        </p:nvPicPr>
        <p:blipFill>
          <a:blip r:embed="rId3"/>
          <a:stretch>
            <a:fillRect/>
          </a:stretch>
        </p:blipFill>
        <p:spPr>
          <a:xfrm>
            <a:off x="1752600" y="1828800"/>
            <a:ext cx="7162800" cy="4250567"/>
          </a:xfrm>
          <a:prstGeom prst="rect">
            <a:avLst/>
          </a:prstGeom>
        </p:spPr>
      </p:pic>
    </p:spTree>
    <p:extLst>
      <p:ext uri="{BB962C8B-B14F-4D97-AF65-F5344CB8AC3E}">
        <p14:creationId xmlns:p14="http://schemas.microsoft.com/office/powerpoint/2010/main" val="27156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AF70-28D2-4638-A1F4-D5FDD9377D12}"/>
              </a:ext>
            </a:extLst>
          </p:cNvPr>
          <p:cNvSpPr>
            <a:spLocks noGrp="1"/>
          </p:cNvSpPr>
          <p:nvPr>
            <p:ph type="title"/>
          </p:nvPr>
        </p:nvSpPr>
        <p:spPr/>
        <p:txBody>
          <a:bodyPr/>
          <a:lstStyle/>
          <a:p>
            <a:r>
              <a:rPr lang="en-US" dirty="0"/>
              <a:t>Key Trends- Capital Markets</a:t>
            </a:r>
          </a:p>
        </p:txBody>
      </p:sp>
      <p:sp>
        <p:nvSpPr>
          <p:cNvPr id="4" name="Slide Number Placeholder 3">
            <a:extLst>
              <a:ext uri="{FF2B5EF4-FFF2-40B4-BE49-F238E27FC236}">
                <a16:creationId xmlns:a16="http://schemas.microsoft.com/office/drawing/2014/main" id="{F8125E4E-7C23-4321-B7E4-BC076DB8B19E}"/>
              </a:ext>
            </a:extLst>
          </p:cNvPr>
          <p:cNvSpPr>
            <a:spLocks noGrp="1"/>
          </p:cNvSpPr>
          <p:nvPr>
            <p:ph type="sldNum" sz="quarter" idx="12"/>
          </p:nvPr>
        </p:nvSpPr>
        <p:spPr/>
        <p:txBody>
          <a:bodyPr/>
          <a:lstStyle/>
          <a:p>
            <a:fld id="{208C324B-6DAF-4CA6-A670-1AABDAAF4D75}" type="slidenum">
              <a:rPr lang="en-US" smtClean="0"/>
              <a:pPr/>
              <a:t>9</a:t>
            </a:fld>
            <a:endParaRPr lang="en-US"/>
          </a:p>
        </p:txBody>
      </p:sp>
      <p:pic>
        <p:nvPicPr>
          <p:cNvPr id="8" name="Picture 7">
            <a:extLst>
              <a:ext uri="{FF2B5EF4-FFF2-40B4-BE49-F238E27FC236}">
                <a16:creationId xmlns:a16="http://schemas.microsoft.com/office/drawing/2014/main" id="{272B70F8-8825-4D4C-9DDB-F8936AA27F15}"/>
              </a:ext>
            </a:extLst>
          </p:cNvPr>
          <p:cNvPicPr>
            <a:picLocks noChangeAspect="1"/>
          </p:cNvPicPr>
          <p:nvPr/>
        </p:nvPicPr>
        <p:blipFill>
          <a:blip r:embed="rId2"/>
          <a:stretch>
            <a:fillRect/>
          </a:stretch>
        </p:blipFill>
        <p:spPr>
          <a:xfrm>
            <a:off x="1752600" y="3755570"/>
            <a:ext cx="6934200" cy="2340430"/>
          </a:xfrm>
          <a:prstGeom prst="rect">
            <a:avLst/>
          </a:prstGeom>
        </p:spPr>
      </p:pic>
      <p:sp>
        <p:nvSpPr>
          <p:cNvPr id="14" name="Content Placeholder 13">
            <a:extLst>
              <a:ext uri="{FF2B5EF4-FFF2-40B4-BE49-F238E27FC236}">
                <a16:creationId xmlns:a16="http://schemas.microsoft.com/office/drawing/2014/main" id="{0F61AC9C-5B09-4134-9260-5E3F61806D00}"/>
              </a:ext>
            </a:extLst>
          </p:cNvPr>
          <p:cNvSpPr>
            <a:spLocks noGrp="1"/>
          </p:cNvSpPr>
          <p:nvPr>
            <p:ph idx="1"/>
          </p:nvPr>
        </p:nvSpPr>
        <p:spPr/>
        <p:txBody>
          <a:bodyPr/>
          <a:lstStyle/>
          <a:p>
            <a:endParaRPr lang="en-US" dirty="0"/>
          </a:p>
        </p:txBody>
      </p:sp>
      <p:pic>
        <p:nvPicPr>
          <p:cNvPr id="16" name="Picture 15">
            <a:extLst>
              <a:ext uri="{FF2B5EF4-FFF2-40B4-BE49-F238E27FC236}">
                <a16:creationId xmlns:a16="http://schemas.microsoft.com/office/drawing/2014/main" id="{43348D7A-F0E3-464D-8124-F7B9C4A0FF43}"/>
              </a:ext>
            </a:extLst>
          </p:cNvPr>
          <p:cNvPicPr>
            <a:picLocks noChangeAspect="1"/>
          </p:cNvPicPr>
          <p:nvPr/>
        </p:nvPicPr>
        <p:blipFill>
          <a:blip r:embed="rId3"/>
          <a:stretch>
            <a:fillRect/>
          </a:stretch>
        </p:blipFill>
        <p:spPr>
          <a:xfrm>
            <a:off x="1752600" y="1088570"/>
            <a:ext cx="6934200" cy="2666999"/>
          </a:xfrm>
          <a:prstGeom prst="rect">
            <a:avLst/>
          </a:prstGeom>
        </p:spPr>
      </p:pic>
    </p:spTree>
    <p:extLst>
      <p:ext uri="{BB962C8B-B14F-4D97-AF65-F5344CB8AC3E}">
        <p14:creationId xmlns:p14="http://schemas.microsoft.com/office/powerpoint/2010/main" val="304500456"/>
      </p:ext>
    </p:extLst>
  </p:cSld>
  <p:clrMapOvr>
    <a:masterClrMapping/>
  </p:clrMapOvr>
</p:sld>
</file>

<file path=ppt/theme/theme1.xml><?xml version="1.0" encoding="utf-8"?>
<a:theme xmlns:a="http://schemas.openxmlformats.org/drawingml/2006/main" name="BTPF-template-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C85320A0384E4E84BAC6784AF9E873" ma:contentTypeVersion="4" ma:contentTypeDescription="Create a new document." ma:contentTypeScope="" ma:versionID="8854dedd1bd36a58cafc1c304e9a136d">
  <xsd:schema xmlns:xsd="http://www.w3.org/2001/XMLSchema" xmlns:xs="http://www.w3.org/2001/XMLSchema" xmlns:p="http://schemas.microsoft.com/office/2006/metadata/properties" targetNamespace="http://schemas.microsoft.com/office/2006/metadata/properties" ma:root="true" ma:fieldsID="4c37901602a3e2ba5ec7d8339d7d3b2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3744D6-DBD2-45EA-8868-29CBDF02FA71}">
  <ds:schemaRefs>
    <ds:schemaRef ds:uri="http://purl.org/dc/dcmitype/"/>
    <ds:schemaRef ds:uri="http://schemas.microsoft.com/office/2006/metadata/properties"/>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61714FA-0051-4E80-A704-4C34ADB5A6F4}">
  <ds:schemaRefs>
    <ds:schemaRef ds:uri="http://schemas.microsoft.com/sharepoint/v3/contenttype/forms"/>
  </ds:schemaRefs>
</ds:datastoreItem>
</file>

<file path=customXml/itemProps3.xml><?xml version="1.0" encoding="utf-8"?>
<ds:datastoreItem xmlns:ds="http://schemas.openxmlformats.org/officeDocument/2006/customXml" ds:itemID="{9289A1A5-2A22-47FB-B3F0-62CFCA240A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4896</TotalTime>
  <Words>2547</Words>
  <Application>Microsoft Office PowerPoint</Application>
  <PresentationFormat>On-screen Show (4:3)</PresentationFormat>
  <Paragraphs>273</Paragraphs>
  <Slides>33</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Corbel</vt:lpstr>
      <vt:lpstr>Franklin Gothic Book</vt:lpstr>
      <vt:lpstr>Franklin Gothic Medium</vt:lpstr>
      <vt:lpstr>IBM Plex Sans</vt:lpstr>
      <vt:lpstr>inherit</vt:lpstr>
      <vt:lpstr>Times New Roman</vt:lpstr>
      <vt:lpstr>BTPF-template-014</vt:lpstr>
      <vt:lpstr>Commodity Update </vt:lpstr>
      <vt:lpstr>Disclaimer</vt:lpstr>
      <vt:lpstr>Bio</vt:lpstr>
      <vt:lpstr>PowerPoint Presentation</vt:lpstr>
      <vt:lpstr>Oil &amp; Gas Update</vt:lpstr>
      <vt:lpstr>Key Trends</vt:lpstr>
      <vt:lpstr>Key Trends (Continued)</vt:lpstr>
      <vt:lpstr>Key Trends (Continued)</vt:lpstr>
      <vt:lpstr>Key Trends- Capital Markets</vt:lpstr>
      <vt:lpstr>Oil and Gasoline</vt:lpstr>
      <vt:lpstr>Oil Prices </vt:lpstr>
      <vt:lpstr>Oil Prices (Continued)</vt:lpstr>
      <vt:lpstr>Oil Prices – NYMEX Futures Closing Prices</vt:lpstr>
      <vt:lpstr>World Crude Oil Production</vt:lpstr>
      <vt:lpstr>U.S. Crude Oil Production</vt:lpstr>
      <vt:lpstr>U.S. Crude Oil Consumption</vt:lpstr>
      <vt:lpstr>Drawing Down Ducs</vt:lpstr>
      <vt:lpstr>Gasoline Prices</vt:lpstr>
      <vt:lpstr>Gasoline Taxes by State</vt:lpstr>
      <vt:lpstr>Natural Gas</vt:lpstr>
      <vt:lpstr>Gas Prices</vt:lpstr>
      <vt:lpstr>Gas Prices – Natural Gas futures Closing Prices</vt:lpstr>
      <vt:lpstr>Gas Prices</vt:lpstr>
      <vt:lpstr>PA Gas Price Basis Differential (November 2021)</vt:lpstr>
      <vt:lpstr>Gas Production</vt:lpstr>
      <vt:lpstr>Gas Production (Continued)</vt:lpstr>
      <vt:lpstr>Appalachia Region Production</vt:lpstr>
      <vt:lpstr>Moving Gas to Market</vt:lpstr>
      <vt:lpstr>Moving Gas to Market (Continued)</vt:lpstr>
      <vt:lpstr>Rig Counts</vt:lpstr>
      <vt:lpstr>Pennsylvania Rig Count</vt:lpstr>
      <vt:lpstr>New-Well Gas Production Per Rig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and Natural Resources Industry CPE State of the Industry </dc:title>
  <dc:creator>Jessica</dc:creator>
  <cp:lastModifiedBy>Logan Kowcheck</cp:lastModifiedBy>
  <cp:revision>49</cp:revision>
  <dcterms:created xsi:type="dcterms:W3CDTF">2020-12-09T03:50:10Z</dcterms:created>
  <dcterms:modified xsi:type="dcterms:W3CDTF">2022-01-12T23:47:57Z</dcterms:modified>
</cp:coreProperties>
</file>