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8" r:id="rId3"/>
    <p:sldId id="271" r:id="rId4"/>
    <p:sldId id="272" r:id="rId5"/>
    <p:sldId id="276" r:id="rId6"/>
    <p:sldId id="275" r:id="rId7"/>
    <p:sldId id="274" r:id="rId8"/>
    <p:sldId id="267" r:id="rId9"/>
    <p:sldId id="270" r:id="rId10"/>
    <p:sldId id="260" r:id="rId11"/>
    <p:sldId id="261" r:id="rId12"/>
    <p:sldId id="262" r:id="rId13"/>
    <p:sldId id="25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EF"/>
    <a:srgbClr val="FFF9E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6" d="100"/>
          <a:sy n="76" d="100"/>
        </p:scale>
        <p:origin x="-2309" y="-15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1C6B1-41A1-4F07-859E-2882CDFF1DBA}" type="datetimeFigureOut">
              <a:rPr lang="en-US" smtClean="0"/>
              <a:t>9/22/2022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EF537-5E4C-4C1F-AE97-6D13EFF95D64}" type="slidenum">
              <a:rPr lang="en-US" smtClean="0"/>
              <a:t>‹#›</a:t>
            </a:fld>
            <a:endParaRPr lang="en-US"/>
          </a:p>
        </p:txBody>
      </p:sp>
    </p:spTree>
    <p:extLst>
      <p:ext uri="{BB962C8B-B14F-4D97-AF65-F5344CB8AC3E}">
        <p14:creationId xmlns:p14="http://schemas.microsoft.com/office/powerpoint/2010/main" val="258919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7491699E-33B5-4F50-A638-8830A033C53A}" type="slidenum">
              <a:rPr lang="en-US" smtClean="0"/>
              <a:t>1</a:t>
            </a:fld>
            <a:endParaRPr lang="en-US"/>
          </a:p>
        </p:txBody>
      </p:sp>
      <p:sp>
        <p:nvSpPr>
          <p:cNvPr id="5" name="TextBox 4"/>
          <p:cNvSpPr txBox="1"/>
          <p:nvPr/>
        </p:nvSpPr>
        <p:spPr>
          <a:xfrm>
            <a:off x="5915277" y="8685213"/>
            <a:ext cx="679731" cy="307777"/>
          </a:xfrm>
          <a:prstGeom prst="rect">
            <a:avLst/>
          </a:prstGeom>
          <a:noFill/>
        </p:spPr>
        <p:txBody>
          <a:bodyPr wrap="square" rtlCol="0">
            <a:spAutoFit/>
          </a:bodyPr>
          <a:lstStyle/>
          <a:p>
            <a:pPr algn="r"/>
            <a:r>
              <a:rPr lang="en-US" sz="1400" dirty="0"/>
              <a:t>:50</a:t>
            </a:r>
          </a:p>
        </p:txBody>
      </p:sp>
      <p:sp>
        <p:nvSpPr>
          <p:cNvPr id="7" name="Notes Placeholder 6">
            <a:extLst>
              <a:ext uri="{FF2B5EF4-FFF2-40B4-BE49-F238E27FC236}">
                <a16:creationId xmlns:a16="http://schemas.microsoft.com/office/drawing/2014/main" xmlns="" id="{DAB49339-44F8-48FD-9992-F22EDBEB4B8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7558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93700" y="692150"/>
            <a:ext cx="6070600" cy="3416300"/>
          </a:xfrm>
          <a:ln/>
        </p:spPr>
      </p:sp>
      <p:sp>
        <p:nvSpPr>
          <p:cNvPr id="11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351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491699E-33B5-4F50-A638-8830A033C53A}" type="slidenum">
              <a:rPr lang="en-US" smtClean="0"/>
              <a:t>10</a:t>
            </a:fld>
            <a:endParaRPr lang="en-US"/>
          </a:p>
        </p:txBody>
      </p:sp>
      <p:sp>
        <p:nvSpPr>
          <p:cNvPr id="5" name="TextBox 4"/>
          <p:cNvSpPr txBox="1"/>
          <p:nvPr/>
        </p:nvSpPr>
        <p:spPr>
          <a:xfrm>
            <a:off x="5915277" y="8685213"/>
            <a:ext cx="679731" cy="307777"/>
          </a:xfrm>
          <a:prstGeom prst="rect">
            <a:avLst/>
          </a:prstGeom>
          <a:noFill/>
        </p:spPr>
        <p:txBody>
          <a:bodyPr wrap="square" rtlCol="0">
            <a:spAutoFit/>
          </a:bodyPr>
          <a:lstStyle/>
          <a:p>
            <a:pPr algn="r"/>
            <a:r>
              <a:rPr lang="en-US" sz="1400" dirty="0"/>
              <a:t>0:00</a:t>
            </a:r>
          </a:p>
        </p:txBody>
      </p:sp>
    </p:spTree>
    <p:extLst>
      <p:ext uri="{BB962C8B-B14F-4D97-AF65-F5344CB8AC3E}">
        <p14:creationId xmlns:p14="http://schemas.microsoft.com/office/powerpoint/2010/main" val="280531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6C19A-C6A3-4E7A-8844-2B59E49F2AE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127481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6C19A-C6A3-4E7A-8844-2B59E49F2AE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130464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6C19A-C6A3-4E7A-8844-2B59E49F2AE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280763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02" name="Rectangle 2"/>
          <p:cNvSpPr>
            <a:spLocks noGrp="1" noChangeArrowheads="1"/>
          </p:cNvSpPr>
          <p:nvPr>
            <p:ph type="ctrTitle"/>
          </p:nvPr>
        </p:nvSpPr>
        <p:spPr>
          <a:xfrm>
            <a:off x="422166" y="1314450"/>
            <a:ext cx="7176823" cy="514350"/>
          </a:xfrm>
        </p:spPr>
        <p:txBody>
          <a:bodyPr tIns="116915" bIns="116915"/>
          <a:lstStyle>
            <a:lvl1pPr>
              <a:defRPr/>
            </a:lvl1pPr>
          </a:lstStyle>
          <a:p>
            <a:pPr lvl="0"/>
            <a:r>
              <a:rPr lang="en-US" noProof="0" smtClean="0"/>
              <a:t>Fast Drill Borhole Management</a:t>
            </a:r>
            <a:br>
              <a:rPr lang="en-US" noProof="0" smtClean="0"/>
            </a:br>
            <a:endParaRPr lang="en-US" noProof="0" smtClean="0"/>
          </a:p>
        </p:txBody>
      </p:sp>
      <p:sp>
        <p:nvSpPr>
          <p:cNvPr id="2201603" name="Rectangle 3"/>
          <p:cNvSpPr>
            <a:spLocks noGrp="1" noChangeArrowheads="1"/>
          </p:cNvSpPr>
          <p:nvPr>
            <p:ph type="subTitle" idx="1"/>
          </p:nvPr>
        </p:nvSpPr>
        <p:spPr>
          <a:xfrm>
            <a:off x="447086" y="1628775"/>
            <a:ext cx="5910325" cy="131445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17168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62379" y="4886325"/>
            <a:ext cx="430961" cy="217205"/>
          </a:xfrm>
          <a:prstGeom prst="rect">
            <a:avLst/>
          </a:prstGeom>
          <a:noFill/>
          <a:ln>
            <a:noFill/>
          </a:ln>
          <a:extLst/>
        </p:spPr>
        <p:txBody>
          <a:bodyPr lIns="77943" tIns="38972" rIns="77943" bIns="38972">
            <a:spAutoFit/>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spcBef>
                <a:spcPct val="0"/>
              </a:spcBef>
              <a:spcAft>
                <a:spcPct val="0"/>
              </a:spcAft>
              <a:defRPr b="1">
                <a:solidFill>
                  <a:srgbClr val="000000"/>
                </a:solidFill>
                <a:latin typeface="Arial" charset="0"/>
              </a:defRPr>
            </a:lvl6pPr>
            <a:lvl7pPr marL="2971800" indent="-228600" eaLnBrk="0" fontAlgn="base" hangingPunct="0">
              <a:spcBef>
                <a:spcPct val="0"/>
              </a:spcBef>
              <a:spcAft>
                <a:spcPct val="0"/>
              </a:spcAft>
              <a:defRPr b="1">
                <a:solidFill>
                  <a:srgbClr val="000000"/>
                </a:solidFill>
                <a:latin typeface="Arial" charset="0"/>
              </a:defRPr>
            </a:lvl7pPr>
            <a:lvl8pPr marL="3429000" indent="-228600" eaLnBrk="0" fontAlgn="base" hangingPunct="0">
              <a:spcBef>
                <a:spcPct val="0"/>
              </a:spcBef>
              <a:spcAft>
                <a:spcPct val="0"/>
              </a:spcAft>
              <a:defRPr b="1">
                <a:solidFill>
                  <a:srgbClr val="000000"/>
                </a:solidFill>
                <a:latin typeface="Arial" charset="0"/>
              </a:defRPr>
            </a:lvl8pPr>
            <a:lvl9pPr marL="3886200" indent="-228600" eaLnBrk="0" fontAlgn="base" hangingPunct="0">
              <a:spcBef>
                <a:spcPct val="0"/>
              </a:spcBef>
              <a:spcAft>
                <a:spcPct val="0"/>
              </a:spcAft>
              <a:defRPr b="1">
                <a:solidFill>
                  <a:srgbClr val="000000"/>
                </a:solidFill>
                <a:latin typeface="Arial" charset="0"/>
              </a:defRPr>
            </a:lvl9pPr>
          </a:lstStyle>
          <a:p>
            <a:pPr algn="ctr" eaLnBrk="0" fontAlgn="base" hangingPunct="0">
              <a:spcBef>
                <a:spcPct val="30000"/>
              </a:spcBef>
              <a:spcAft>
                <a:spcPct val="0"/>
              </a:spcAft>
              <a:buClr>
                <a:srgbClr val="000000"/>
              </a:buClr>
              <a:buSzPct val="135000"/>
              <a:buFont typeface="Arial" charset="0"/>
              <a:buNone/>
            </a:pPr>
            <a:fld id="{4745B980-6B58-4193-BCE5-3C41A9E875D0}" type="slidenum">
              <a:rPr lang="en-US" altLang="en-US" sz="900"/>
              <a:pPr algn="ctr" eaLnBrk="0" fontAlgn="base" hangingPunct="0">
                <a:spcBef>
                  <a:spcPct val="30000"/>
                </a:spcBef>
                <a:spcAft>
                  <a:spcPct val="0"/>
                </a:spcAft>
                <a:buClr>
                  <a:srgbClr val="000000"/>
                </a:buClr>
                <a:buSzPct val="135000"/>
                <a:buFont typeface="Arial" charset="0"/>
                <a:buNone/>
              </a:pPr>
              <a:t>‹#›</a:t>
            </a:fld>
            <a:endParaRPr lang="en-US" altLang="en-US" sz="90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069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3305176"/>
            <a:ext cx="7771960" cy="1021556"/>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180035"/>
            <a:ext cx="7771960" cy="1125140"/>
          </a:xfrm>
        </p:spPr>
        <p:txBody>
          <a:bodyPr anchor="b"/>
          <a:lstStyle>
            <a:lvl1pPr marL="0" indent="0">
              <a:buNone/>
              <a:defRPr sz="1700"/>
            </a:lvl1pPr>
            <a:lvl2pPr marL="389717" indent="0">
              <a:buNone/>
              <a:defRPr sz="1500"/>
            </a:lvl2pPr>
            <a:lvl3pPr marL="779435" indent="0">
              <a:buNone/>
              <a:defRPr sz="1400"/>
            </a:lvl3pPr>
            <a:lvl4pPr marL="1169152" indent="0">
              <a:buNone/>
              <a:defRPr sz="1200"/>
            </a:lvl4pPr>
            <a:lvl5pPr marL="1558869" indent="0">
              <a:buNone/>
              <a:defRPr sz="1200"/>
            </a:lvl5pPr>
            <a:lvl6pPr marL="1948586" indent="0">
              <a:buNone/>
              <a:defRPr sz="1200"/>
            </a:lvl6pPr>
            <a:lvl7pPr marL="2338304" indent="0">
              <a:buNone/>
              <a:defRPr sz="1200"/>
            </a:lvl7pPr>
            <a:lvl8pPr marL="2728021" indent="0">
              <a:buNone/>
              <a:defRPr sz="1200"/>
            </a:lvl8pPr>
            <a:lvl9pPr marL="3117738" indent="0">
              <a:buNone/>
              <a:defRPr sz="1200"/>
            </a:lvl9pPr>
          </a:lstStyle>
          <a:p>
            <a:pPr lvl="0"/>
            <a:r>
              <a:rPr lang="en-US" smtClean="0"/>
              <a:t>Click to edit Master text styles</a:t>
            </a:r>
          </a:p>
        </p:txBody>
      </p:sp>
    </p:spTree>
    <p:extLst>
      <p:ext uri="{BB962C8B-B14F-4D97-AF65-F5344CB8AC3E}">
        <p14:creationId xmlns:p14="http://schemas.microsoft.com/office/powerpoint/2010/main" val="3465334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9395" y="914400"/>
            <a:ext cx="4080939" cy="37147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6" y="914400"/>
            <a:ext cx="4080939" cy="37147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39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7" y="205979"/>
            <a:ext cx="8229307"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7" y="1151335"/>
            <a:ext cx="4039895" cy="479822"/>
          </a:xfrm>
        </p:spPr>
        <p:txBody>
          <a:bodyPr anchor="b"/>
          <a:lstStyle>
            <a:lvl1pPr marL="0" indent="0">
              <a:buNone/>
              <a:defRPr sz="2000" b="1"/>
            </a:lvl1pPr>
            <a:lvl2pPr marL="389717" indent="0">
              <a:buNone/>
              <a:defRPr sz="1700" b="1"/>
            </a:lvl2pPr>
            <a:lvl3pPr marL="779435" indent="0">
              <a:buNone/>
              <a:defRPr sz="1500" b="1"/>
            </a:lvl3pPr>
            <a:lvl4pPr marL="1169152" indent="0">
              <a:buNone/>
              <a:defRPr sz="1400" b="1"/>
            </a:lvl4pPr>
            <a:lvl5pPr marL="1558869" indent="0">
              <a:buNone/>
              <a:defRPr sz="1400" b="1"/>
            </a:lvl5pPr>
            <a:lvl6pPr marL="1948586" indent="0">
              <a:buNone/>
              <a:defRPr sz="1400" b="1"/>
            </a:lvl6pPr>
            <a:lvl7pPr marL="2338304" indent="0">
              <a:buNone/>
              <a:defRPr sz="1400" b="1"/>
            </a:lvl7pPr>
            <a:lvl8pPr marL="2728021" indent="0">
              <a:buNone/>
              <a:defRPr sz="1400" b="1"/>
            </a:lvl8pPr>
            <a:lvl9pPr marL="311773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347" y="1631156"/>
            <a:ext cx="403989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4" y="1151335"/>
            <a:ext cx="4041360" cy="479822"/>
          </a:xfrm>
        </p:spPr>
        <p:txBody>
          <a:bodyPr anchor="b"/>
          <a:lstStyle>
            <a:lvl1pPr marL="0" indent="0">
              <a:buNone/>
              <a:defRPr sz="2000" b="1"/>
            </a:lvl1pPr>
            <a:lvl2pPr marL="389717" indent="0">
              <a:buNone/>
              <a:defRPr sz="1700" b="1"/>
            </a:lvl2pPr>
            <a:lvl3pPr marL="779435" indent="0">
              <a:buNone/>
              <a:defRPr sz="1500" b="1"/>
            </a:lvl3pPr>
            <a:lvl4pPr marL="1169152" indent="0">
              <a:buNone/>
              <a:defRPr sz="1400" b="1"/>
            </a:lvl4pPr>
            <a:lvl5pPr marL="1558869" indent="0">
              <a:buNone/>
              <a:defRPr sz="1400" b="1"/>
            </a:lvl5pPr>
            <a:lvl6pPr marL="1948586" indent="0">
              <a:buNone/>
              <a:defRPr sz="1400" b="1"/>
            </a:lvl6pPr>
            <a:lvl7pPr marL="2338304" indent="0">
              <a:buNone/>
              <a:defRPr sz="1400" b="1"/>
            </a:lvl7pPr>
            <a:lvl8pPr marL="2728021" indent="0">
              <a:buNone/>
              <a:defRPr sz="1400" b="1"/>
            </a:lvl8pPr>
            <a:lvl9pPr marL="311773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294" y="1631156"/>
            <a:ext cx="4041360"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85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440390" y="4881562"/>
            <a:ext cx="430961" cy="217205"/>
          </a:xfrm>
          <a:prstGeom prst="rect">
            <a:avLst/>
          </a:prstGeom>
          <a:noFill/>
          <a:ln>
            <a:noFill/>
          </a:ln>
          <a:extLst/>
        </p:spPr>
        <p:txBody>
          <a:bodyPr lIns="77943" tIns="38972" rIns="77943" bIns="38972">
            <a:spAutoFit/>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spcBef>
                <a:spcPct val="0"/>
              </a:spcBef>
              <a:spcAft>
                <a:spcPct val="0"/>
              </a:spcAft>
              <a:defRPr b="1">
                <a:solidFill>
                  <a:srgbClr val="000000"/>
                </a:solidFill>
                <a:latin typeface="Arial" charset="0"/>
              </a:defRPr>
            </a:lvl6pPr>
            <a:lvl7pPr marL="2971800" indent="-228600" eaLnBrk="0" fontAlgn="base" hangingPunct="0">
              <a:spcBef>
                <a:spcPct val="0"/>
              </a:spcBef>
              <a:spcAft>
                <a:spcPct val="0"/>
              </a:spcAft>
              <a:defRPr b="1">
                <a:solidFill>
                  <a:srgbClr val="000000"/>
                </a:solidFill>
                <a:latin typeface="Arial" charset="0"/>
              </a:defRPr>
            </a:lvl7pPr>
            <a:lvl8pPr marL="3429000" indent="-228600" eaLnBrk="0" fontAlgn="base" hangingPunct="0">
              <a:spcBef>
                <a:spcPct val="0"/>
              </a:spcBef>
              <a:spcAft>
                <a:spcPct val="0"/>
              </a:spcAft>
              <a:defRPr b="1">
                <a:solidFill>
                  <a:srgbClr val="000000"/>
                </a:solidFill>
                <a:latin typeface="Arial" charset="0"/>
              </a:defRPr>
            </a:lvl8pPr>
            <a:lvl9pPr marL="3886200" indent="-228600" eaLnBrk="0" fontAlgn="base" hangingPunct="0">
              <a:spcBef>
                <a:spcPct val="0"/>
              </a:spcBef>
              <a:spcAft>
                <a:spcPct val="0"/>
              </a:spcAft>
              <a:defRPr b="1">
                <a:solidFill>
                  <a:srgbClr val="000000"/>
                </a:solidFill>
                <a:latin typeface="Arial" charset="0"/>
              </a:defRPr>
            </a:lvl9pPr>
          </a:lstStyle>
          <a:p>
            <a:pPr algn="ctr" eaLnBrk="0" fontAlgn="base" hangingPunct="0">
              <a:spcBef>
                <a:spcPct val="30000"/>
              </a:spcBef>
              <a:spcAft>
                <a:spcPct val="0"/>
              </a:spcAft>
              <a:buClr>
                <a:srgbClr val="000000"/>
              </a:buClr>
              <a:buSzPct val="135000"/>
              <a:buFont typeface="Arial" charset="0"/>
              <a:buNone/>
            </a:pPr>
            <a:fld id="{147D7358-2427-444E-9340-60070C55D08A}" type="slidenum">
              <a:rPr lang="en-US" altLang="en-US" sz="900"/>
              <a:pPr algn="ctr" eaLnBrk="0" fontAlgn="base" hangingPunct="0">
                <a:spcBef>
                  <a:spcPct val="30000"/>
                </a:spcBef>
                <a:spcAft>
                  <a:spcPct val="0"/>
                </a:spcAft>
                <a:buClr>
                  <a:srgbClr val="000000"/>
                </a:buClr>
                <a:buSzPct val="135000"/>
                <a:buFont typeface="Arial" charset="0"/>
                <a:buNone/>
              </a:pPr>
              <a:t>‹#›</a:t>
            </a:fld>
            <a:endParaRPr lang="en-US" altLang="en-US" sz="90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478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450652" y="4881562"/>
            <a:ext cx="430961" cy="217205"/>
          </a:xfrm>
          <a:prstGeom prst="rect">
            <a:avLst/>
          </a:prstGeom>
          <a:noFill/>
          <a:ln>
            <a:noFill/>
          </a:ln>
          <a:extLst/>
        </p:spPr>
        <p:txBody>
          <a:bodyPr lIns="77943" tIns="38972" rIns="77943" bIns="38972">
            <a:spAutoFit/>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spcBef>
                <a:spcPct val="0"/>
              </a:spcBef>
              <a:spcAft>
                <a:spcPct val="0"/>
              </a:spcAft>
              <a:defRPr b="1">
                <a:solidFill>
                  <a:srgbClr val="000000"/>
                </a:solidFill>
                <a:latin typeface="Arial" charset="0"/>
              </a:defRPr>
            </a:lvl6pPr>
            <a:lvl7pPr marL="2971800" indent="-228600" eaLnBrk="0" fontAlgn="base" hangingPunct="0">
              <a:spcBef>
                <a:spcPct val="0"/>
              </a:spcBef>
              <a:spcAft>
                <a:spcPct val="0"/>
              </a:spcAft>
              <a:defRPr b="1">
                <a:solidFill>
                  <a:srgbClr val="000000"/>
                </a:solidFill>
                <a:latin typeface="Arial" charset="0"/>
              </a:defRPr>
            </a:lvl7pPr>
            <a:lvl8pPr marL="3429000" indent="-228600" eaLnBrk="0" fontAlgn="base" hangingPunct="0">
              <a:spcBef>
                <a:spcPct val="0"/>
              </a:spcBef>
              <a:spcAft>
                <a:spcPct val="0"/>
              </a:spcAft>
              <a:defRPr b="1">
                <a:solidFill>
                  <a:srgbClr val="000000"/>
                </a:solidFill>
                <a:latin typeface="Arial" charset="0"/>
              </a:defRPr>
            </a:lvl8pPr>
            <a:lvl9pPr marL="3886200" indent="-228600" eaLnBrk="0" fontAlgn="base" hangingPunct="0">
              <a:spcBef>
                <a:spcPct val="0"/>
              </a:spcBef>
              <a:spcAft>
                <a:spcPct val="0"/>
              </a:spcAft>
              <a:defRPr b="1">
                <a:solidFill>
                  <a:srgbClr val="000000"/>
                </a:solidFill>
                <a:latin typeface="Arial" charset="0"/>
              </a:defRPr>
            </a:lvl9pPr>
          </a:lstStyle>
          <a:p>
            <a:pPr algn="ctr" eaLnBrk="0" fontAlgn="base" hangingPunct="0">
              <a:spcBef>
                <a:spcPct val="30000"/>
              </a:spcBef>
              <a:spcAft>
                <a:spcPct val="0"/>
              </a:spcAft>
              <a:buClr>
                <a:srgbClr val="000000"/>
              </a:buClr>
              <a:buSzPct val="135000"/>
              <a:buFont typeface="Arial" charset="0"/>
              <a:buNone/>
            </a:pPr>
            <a:fld id="{E7B447A9-2CD4-474B-B5F5-1F5B6AB66C60}" type="slidenum">
              <a:rPr lang="en-US" altLang="en-US" sz="900"/>
              <a:pPr algn="ctr" eaLnBrk="0" fontAlgn="base" hangingPunct="0">
                <a:spcBef>
                  <a:spcPct val="30000"/>
                </a:spcBef>
                <a:spcAft>
                  <a:spcPct val="0"/>
                </a:spcAft>
                <a:buClr>
                  <a:srgbClr val="000000"/>
                </a:buClr>
                <a:buSzPct val="135000"/>
                <a:buFont typeface="Arial" charset="0"/>
                <a:buNone/>
              </a:pPr>
              <a:t>‹#›</a:t>
            </a:fld>
            <a:endParaRPr lang="en-US" altLang="en-US" sz="900"/>
          </a:p>
        </p:txBody>
      </p:sp>
    </p:spTree>
    <p:extLst>
      <p:ext uri="{BB962C8B-B14F-4D97-AF65-F5344CB8AC3E}">
        <p14:creationId xmlns:p14="http://schemas.microsoft.com/office/powerpoint/2010/main" val="259001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7" y="204787"/>
            <a:ext cx="3007933" cy="87153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219" y="204788"/>
            <a:ext cx="5111434"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7" y="1076326"/>
            <a:ext cx="3007933" cy="3518297"/>
          </a:xfrm>
        </p:spPr>
        <p:txBody>
          <a:bodyPr/>
          <a:lstStyle>
            <a:lvl1pPr marL="0" indent="0">
              <a:buNone/>
              <a:defRPr sz="1200"/>
            </a:lvl1pPr>
            <a:lvl2pPr marL="389717" indent="0">
              <a:buNone/>
              <a:defRPr sz="1000"/>
            </a:lvl2pPr>
            <a:lvl3pPr marL="779435" indent="0">
              <a:buNone/>
              <a:defRPr sz="900"/>
            </a:lvl3pPr>
            <a:lvl4pPr marL="1169152" indent="0">
              <a:buNone/>
              <a:defRPr sz="800"/>
            </a:lvl4pPr>
            <a:lvl5pPr marL="1558869" indent="0">
              <a:buNone/>
              <a:defRPr sz="800"/>
            </a:lvl5pPr>
            <a:lvl6pPr marL="1948586" indent="0">
              <a:buNone/>
              <a:defRPr sz="800"/>
            </a:lvl6pPr>
            <a:lvl7pPr marL="2338304" indent="0">
              <a:buNone/>
              <a:defRPr sz="800"/>
            </a:lvl7pPr>
            <a:lvl8pPr marL="2728021" indent="0">
              <a:buNone/>
              <a:defRPr sz="800"/>
            </a:lvl8pPr>
            <a:lvl9pPr marL="3117738" indent="0">
              <a:buNone/>
              <a:defRPr sz="800"/>
            </a:lvl9pPr>
          </a:lstStyle>
          <a:p>
            <a:pPr lvl="0"/>
            <a:r>
              <a:rPr lang="en-US" smtClean="0"/>
              <a:t>Click to edit Master text styles</a:t>
            </a:r>
          </a:p>
        </p:txBody>
      </p:sp>
    </p:spTree>
    <p:extLst>
      <p:ext uri="{BB962C8B-B14F-4D97-AF65-F5344CB8AC3E}">
        <p14:creationId xmlns:p14="http://schemas.microsoft.com/office/powerpoint/2010/main" val="357495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6C19A-C6A3-4E7A-8844-2B59E49F2AE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DB223CB-2BB8-484F-B492-565B8990359C}" type="slidenum">
              <a:rPr lang="en-US" smtClean="0"/>
              <a:pPr/>
              <a:t>‹#›</a:t>
            </a:fld>
            <a:endParaRPr lang="en-US" dirty="0"/>
          </a:p>
        </p:txBody>
      </p:sp>
    </p:spTree>
    <p:extLst>
      <p:ext uri="{BB962C8B-B14F-4D97-AF65-F5344CB8AC3E}">
        <p14:creationId xmlns:p14="http://schemas.microsoft.com/office/powerpoint/2010/main" val="7502641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1" y="3600450"/>
            <a:ext cx="5485227" cy="425054"/>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92741" y="459581"/>
            <a:ext cx="5485227" cy="3086100"/>
          </a:xfrm>
        </p:spPr>
        <p:txBody>
          <a:bodyPr/>
          <a:lstStyle>
            <a:lvl1pPr marL="0" indent="0">
              <a:buNone/>
              <a:defRPr sz="2700"/>
            </a:lvl1pPr>
            <a:lvl2pPr marL="389717" indent="0">
              <a:buNone/>
              <a:defRPr sz="2400"/>
            </a:lvl2pPr>
            <a:lvl3pPr marL="779435" indent="0">
              <a:buNone/>
              <a:defRPr sz="2000"/>
            </a:lvl3pPr>
            <a:lvl4pPr marL="1169152" indent="0">
              <a:buNone/>
              <a:defRPr sz="1700"/>
            </a:lvl4pPr>
            <a:lvl5pPr marL="1558869" indent="0">
              <a:buNone/>
              <a:defRPr sz="1700"/>
            </a:lvl5pPr>
            <a:lvl6pPr marL="1948586" indent="0">
              <a:buNone/>
              <a:defRPr sz="1700"/>
            </a:lvl6pPr>
            <a:lvl7pPr marL="2338304" indent="0">
              <a:buNone/>
              <a:defRPr sz="1700"/>
            </a:lvl7pPr>
            <a:lvl8pPr marL="2728021" indent="0">
              <a:buNone/>
              <a:defRPr sz="1700"/>
            </a:lvl8pPr>
            <a:lvl9pPr marL="3117738" indent="0">
              <a:buNone/>
              <a:defRPr sz="1700"/>
            </a:lvl9pPr>
          </a:lstStyle>
          <a:p>
            <a:pPr lvl="0"/>
            <a:endParaRPr lang="en-US" noProof="0" smtClean="0"/>
          </a:p>
        </p:txBody>
      </p:sp>
      <p:sp>
        <p:nvSpPr>
          <p:cNvPr id="4" name="Text Placeholder 3"/>
          <p:cNvSpPr>
            <a:spLocks noGrp="1"/>
          </p:cNvSpPr>
          <p:nvPr>
            <p:ph type="body" sz="half" idx="2"/>
          </p:nvPr>
        </p:nvSpPr>
        <p:spPr>
          <a:xfrm>
            <a:off x="1792741" y="4025503"/>
            <a:ext cx="5485227" cy="603647"/>
          </a:xfrm>
        </p:spPr>
        <p:txBody>
          <a:bodyPr/>
          <a:lstStyle>
            <a:lvl1pPr marL="0" indent="0">
              <a:buNone/>
              <a:defRPr sz="1200"/>
            </a:lvl1pPr>
            <a:lvl2pPr marL="389717" indent="0">
              <a:buNone/>
              <a:defRPr sz="1000"/>
            </a:lvl2pPr>
            <a:lvl3pPr marL="779435" indent="0">
              <a:buNone/>
              <a:defRPr sz="900"/>
            </a:lvl3pPr>
            <a:lvl4pPr marL="1169152" indent="0">
              <a:buNone/>
              <a:defRPr sz="800"/>
            </a:lvl4pPr>
            <a:lvl5pPr marL="1558869" indent="0">
              <a:buNone/>
              <a:defRPr sz="800"/>
            </a:lvl5pPr>
            <a:lvl6pPr marL="1948586" indent="0">
              <a:buNone/>
              <a:defRPr sz="800"/>
            </a:lvl6pPr>
            <a:lvl7pPr marL="2338304" indent="0">
              <a:buNone/>
              <a:defRPr sz="800"/>
            </a:lvl7pPr>
            <a:lvl8pPr marL="2728021" indent="0">
              <a:buNone/>
              <a:defRPr sz="800"/>
            </a:lvl8pPr>
            <a:lvl9pPr marL="3117738" indent="0">
              <a:buNone/>
              <a:defRPr sz="800"/>
            </a:lvl9pPr>
          </a:lstStyle>
          <a:p>
            <a:pPr lvl="0"/>
            <a:r>
              <a:rPr lang="en-US" smtClean="0"/>
              <a:t>Click to edit Master text styles</a:t>
            </a:r>
          </a:p>
        </p:txBody>
      </p:sp>
    </p:spTree>
    <p:extLst>
      <p:ext uri="{BB962C8B-B14F-4D97-AF65-F5344CB8AC3E}">
        <p14:creationId xmlns:p14="http://schemas.microsoft.com/office/powerpoint/2010/main" val="3849103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190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6345" y="114300"/>
            <a:ext cx="2075650" cy="451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9395" y="114300"/>
            <a:ext cx="6086228" cy="451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172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69395" y="114300"/>
            <a:ext cx="8302600" cy="451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22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6C19A-C6A3-4E7A-8844-2B59E49F2AE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95912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76C19A-C6A3-4E7A-8844-2B59E49F2AEC}"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19261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76C19A-C6A3-4E7A-8844-2B59E49F2AEC}"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95877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76C19A-C6A3-4E7A-8844-2B59E49F2AEC}"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44027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6C19A-C6A3-4E7A-8844-2B59E49F2AEC}"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44925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6C19A-C6A3-4E7A-8844-2B59E49F2AEC}"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357245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6C19A-C6A3-4E7A-8844-2B59E49F2AEC}"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289FB-93BE-4FCD-A95E-009716EAF302}" type="slidenum">
              <a:rPr lang="en-US" smtClean="0"/>
              <a:t>‹#›</a:t>
            </a:fld>
            <a:endParaRPr lang="en-US"/>
          </a:p>
        </p:txBody>
      </p:sp>
    </p:spTree>
    <p:extLst>
      <p:ext uri="{BB962C8B-B14F-4D97-AF65-F5344CB8AC3E}">
        <p14:creationId xmlns:p14="http://schemas.microsoft.com/office/powerpoint/2010/main" val="167041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76C19A-C6A3-4E7A-8844-2B59E49F2AEC}" type="datetimeFigureOut">
              <a:rPr lang="en-US" smtClean="0"/>
              <a:t>9/22/2022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2289FB-93BE-4FCD-A95E-009716EAF302}" type="slidenum">
              <a:rPr lang="en-US" smtClean="0"/>
              <a:t>‹#›</a:t>
            </a:fld>
            <a:endParaRPr lang="en-US"/>
          </a:p>
        </p:txBody>
      </p:sp>
    </p:spTree>
    <p:extLst>
      <p:ext uri="{BB962C8B-B14F-4D97-AF65-F5344CB8AC3E}">
        <p14:creationId xmlns:p14="http://schemas.microsoft.com/office/powerpoint/2010/main" val="339276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88"/>
          <p:cNvSpPr>
            <a:spLocks noGrp="1" noChangeArrowheads="1"/>
          </p:cNvSpPr>
          <p:nvPr>
            <p:ph type="title"/>
          </p:nvPr>
        </p:nvSpPr>
        <p:spPr bwMode="auto">
          <a:xfrm>
            <a:off x="376725" y="114300"/>
            <a:ext cx="57446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43" tIns="38972" rIns="77943" bIns="38972" numCol="1" anchor="ctr" anchorCtr="0" compatLnSpc="1">
            <a:prstTxWarp prst="textNoShape">
              <a:avLst/>
            </a:prstTxWarp>
          </a:bodyPr>
          <a:lstStyle/>
          <a:p>
            <a:pPr lvl="0"/>
            <a:r>
              <a:rPr lang="en-US" altLang="en-US" smtClean="0"/>
              <a:t>Click to edit Master title style</a:t>
            </a:r>
          </a:p>
        </p:txBody>
      </p:sp>
      <p:sp>
        <p:nvSpPr>
          <p:cNvPr id="1027" name="Rectangle 89"/>
          <p:cNvSpPr>
            <a:spLocks noGrp="1" noChangeArrowheads="1"/>
          </p:cNvSpPr>
          <p:nvPr>
            <p:ph type="body" idx="1"/>
          </p:nvPr>
        </p:nvSpPr>
        <p:spPr bwMode="auto">
          <a:xfrm>
            <a:off x="369395" y="914400"/>
            <a:ext cx="8302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43" tIns="38972" rIns="77943" bIns="389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8" name="Group 91"/>
          <p:cNvGrpSpPr>
            <a:grpSpLocks/>
          </p:cNvGrpSpPr>
          <p:nvPr userDrawn="1"/>
        </p:nvGrpSpPr>
        <p:grpSpPr bwMode="auto">
          <a:xfrm>
            <a:off x="7704531" y="0"/>
            <a:ext cx="1055415" cy="685800"/>
            <a:chOff x="108946950" y="107177592"/>
            <a:chExt cx="2590806" cy="2067810"/>
          </a:xfrm>
        </p:grpSpPr>
        <p:pic>
          <p:nvPicPr>
            <p:cNvPr id="1033" name="Picture 92"/>
            <p:cNvPicPr>
              <a:picLocks noChangeAspect="1" noChangeArrowheads="1"/>
            </p:cNvPicPr>
            <p:nvPr/>
          </p:nvPicPr>
          <p:blipFill>
            <a:blip r:embed="rId14" cstate="print">
              <a:lum bright="20000" contrast="-20000"/>
              <a:extLst>
                <a:ext uri="{28A0092B-C50C-407E-A947-70E740481C1C}">
                  <a14:useLocalDpi xmlns:a14="http://schemas.microsoft.com/office/drawing/2010/main" val="0"/>
                </a:ext>
              </a:extLst>
            </a:blip>
            <a:srcRect/>
            <a:stretch>
              <a:fillRect/>
            </a:stretch>
          </p:blipFill>
          <p:spPr bwMode="auto">
            <a:xfrm>
              <a:off x="109042200" y="107177592"/>
              <a:ext cx="2495556" cy="206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4" name="WordArt 93"/>
            <p:cNvSpPr>
              <a:spLocks noChangeArrowheads="1" noChangeShapeType="1" noTextEdit="1"/>
            </p:cNvSpPr>
            <p:nvPr/>
          </p:nvSpPr>
          <p:spPr bwMode="auto">
            <a:xfrm rot="-265013">
              <a:off x="108946950" y="107880150"/>
              <a:ext cx="1783388" cy="957772"/>
            </a:xfrm>
            <a:prstGeom prst="rect">
              <a:avLst/>
            </a:prstGeom>
          </p:spPr>
          <p:txBody>
            <a:bodyPr wrap="none" fromWordArt="1">
              <a:prstTxWarp prst="textCascadeUp">
                <a:avLst>
                  <a:gd name="adj" fmla="val 28569"/>
                </a:avLst>
              </a:prstTxWarp>
              <a:scene3d>
                <a:camera prst="legacyPerspectiveTopLeft"/>
                <a:lightRig rig="legacyNormal3" dir="r"/>
              </a:scene3d>
              <a:sp3d extrusionH="201600" prstMaterial="legacyMetal">
                <a:extrusionClr>
                  <a:srgbClr val="FFFFFF"/>
                </a:extrusionClr>
              </a:sp3d>
            </a:bodyPr>
            <a:lstStyle/>
            <a:p>
              <a:pPr algn="ctr" eaLnBrk="0" fontAlgn="base" hangingPunct="0">
                <a:spcBef>
                  <a:spcPct val="0"/>
                </a:spcBef>
                <a:spcAft>
                  <a:spcPct val="0"/>
                </a:spcAft>
              </a:pPr>
              <a:r>
                <a:rPr lang="en-US" sz="3100" b="1" kern="10">
                  <a:ln w="9525">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940000" scaled="1"/>
                  </a:gradFill>
                  <a:latin typeface="Times New Roman"/>
                  <a:cs typeface="Times New Roman"/>
                </a:rPr>
                <a:t>FDBM</a:t>
              </a:r>
            </a:p>
          </p:txBody>
        </p:sp>
      </p:grpSp>
      <p:sp>
        <p:nvSpPr>
          <p:cNvPr id="105566" name="Rectangle 94"/>
          <p:cNvSpPr>
            <a:spLocks noChangeArrowheads="1"/>
          </p:cNvSpPr>
          <p:nvPr userDrawn="1"/>
        </p:nvSpPr>
        <p:spPr bwMode="auto">
          <a:xfrm>
            <a:off x="492528" y="571500"/>
            <a:ext cx="7150438" cy="72629"/>
          </a:xfrm>
          <a:prstGeom prst="rect">
            <a:avLst/>
          </a:prstGeom>
          <a:gradFill rotWithShape="1">
            <a:gsLst>
              <a:gs pos="0">
                <a:srgbClr val="000082">
                  <a:alpha val="89000"/>
                </a:srgbClr>
              </a:gs>
              <a:gs pos="13000">
                <a:srgbClr val="0047FF">
                  <a:alpha val="77430"/>
                </a:srgbClr>
              </a:gs>
              <a:gs pos="28000">
                <a:srgbClr val="000082">
                  <a:alpha val="64080"/>
                </a:srgbClr>
              </a:gs>
              <a:gs pos="42999">
                <a:srgbClr val="0047FF">
                  <a:alpha val="50731"/>
                </a:srgbClr>
              </a:gs>
              <a:gs pos="58000">
                <a:srgbClr val="000082">
                  <a:alpha val="37380"/>
                </a:srgbClr>
              </a:gs>
              <a:gs pos="72000">
                <a:srgbClr val="0047FF">
                  <a:alpha val="24920"/>
                </a:srgbClr>
              </a:gs>
              <a:gs pos="87000">
                <a:srgbClr val="000082">
                  <a:alpha val="11570"/>
                </a:srgbClr>
              </a:gs>
              <a:gs pos="100000">
                <a:srgbClr val="0047FF">
                  <a:alpha val="0"/>
                </a:srgbClr>
              </a:gs>
            </a:gsLst>
            <a:lin ang="2700000" scaled="1"/>
          </a:gradFill>
          <a:ln>
            <a:noFill/>
          </a:ln>
          <a:effectLst/>
          <a:extLst/>
        </p:spPr>
        <p:txBody>
          <a:bodyPr wrap="none" lIns="77943" tIns="38972" rIns="77943" bIns="38972" anchor="ctr"/>
          <a:lstStyle/>
          <a:p>
            <a:pPr algn="ctr" eaLnBrk="0" fontAlgn="base" hangingPunct="0">
              <a:spcBef>
                <a:spcPct val="30000"/>
              </a:spcBef>
              <a:spcAft>
                <a:spcPct val="0"/>
              </a:spcAft>
              <a:buClr>
                <a:srgbClr val="000000"/>
              </a:buClr>
              <a:buSzPct val="135000"/>
              <a:buFont typeface="Arial" charset="0"/>
              <a:buNone/>
              <a:defRPr/>
            </a:pPr>
            <a:endParaRPr lang="en-US" b="1">
              <a:solidFill>
                <a:srgbClr val="000000"/>
              </a:solidFill>
            </a:endParaRPr>
          </a:p>
        </p:txBody>
      </p:sp>
      <p:sp>
        <p:nvSpPr>
          <p:cNvPr id="1032" name="Text Box 95"/>
          <p:cNvSpPr txBox="1">
            <a:spLocks noChangeArrowheads="1"/>
          </p:cNvSpPr>
          <p:nvPr userDrawn="1"/>
        </p:nvSpPr>
        <p:spPr bwMode="auto">
          <a:xfrm>
            <a:off x="8556707" y="4838700"/>
            <a:ext cx="125034" cy="123111"/>
          </a:xfrm>
          <a:prstGeom prst="rect">
            <a:avLst/>
          </a:prstGeom>
          <a:noFill/>
          <a:ln>
            <a:noFill/>
          </a:ln>
          <a:effectLst/>
          <a:extLst/>
        </p:spPr>
        <p:txBody>
          <a:bodyPr wrap="none" lIns="0" tIns="0" rIns="0" bIns="0">
            <a:spAutoFit/>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spcBef>
                <a:spcPct val="0"/>
              </a:spcBef>
              <a:spcAft>
                <a:spcPct val="0"/>
              </a:spcAft>
              <a:defRPr b="1">
                <a:solidFill>
                  <a:srgbClr val="000000"/>
                </a:solidFill>
                <a:latin typeface="Arial" charset="0"/>
              </a:defRPr>
            </a:lvl6pPr>
            <a:lvl7pPr marL="2971800" indent="-228600" eaLnBrk="0" fontAlgn="base" hangingPunct="0">
              <a:spcBef>
                <a:spcPct val="0"/>
              </a:spcBef>
              <a:spcAft>
                <a:spcPct val="0"/>
              </a:spcAft>
              <a:defRPr b="1">
                <a:solidFill>
                  <a:srgbClr val="000000"/>
                </a:solidFill>
                <a:latin typeface="Arial" charset="0"/>
              </a:defRPr>
            </a:lvl7pPr>
            <a:lvl8pPr marL="3429000" indent="-228600" eaLnBrk="0" fontAlgn="base" hangingPunct="0">
              <a:spcBef>
                <a:spcPct val="0"/>
              </a:spcBef>
              <a:spcAft>
                <a:spcPct val="0"/>
              </a:spcAft>
              <a:defRPr b="1">
                <a:solidFill>
                  <a:srgbClr val="000000"/>
                </a:solidFill>
                <a:latin typeface="Arial" charset="0"/>
              </a:defRPr>
            </a:lvl8pPr>
            <a:lvl9pPr marL="3886200" indent="-228600" eaLnBrk="0" fontAlgn="base" hangingPunct="0">
              <a:spcBef>
                <a:spcPct val="0"/>
              </a:spcBef>
              <a:spcAft>
                <a:spcPct val="0"/>
              </a:spcAft>
              <a:defRPr b="1">
                <a:solidFill>
                  <a:srgbClr val="000000"/>
                </a:solidFill>
                <a:latin typeface="Arial" charset="0"/>
              </a:defRPr>
            </a:lvl9pPr>
          </a:lstStyle>
          <a:p>
            <a:pPr algn="ctr" eaLnBrk="0" fontAlgn="base" hangingPunct="0">
              <a:spcBef>
                <a:spcPct val="30000"/>
              </a:spcBef>
              <a:spcAft>
                <a:spcPct val="0"/>
              </a:spcAft>
              <a:buClr>
                <a:srgbClr val="000000"/>
              </a:buClr>
              <a:buSzPct val="135000"/>
              <a:buFont typeface="Arial" charset="0"/>
              <a:buNone/>
            </a:pPr>
            <a:fld id="{D19AEDA7-6A54-4A8B-8246-DFD11EFF110A}" type="slidenum">
              <a:rPr lang="en-US" altLang="en-US" sz="800"/>
              <a:pPr algn="ctr" eaLnBrk="0" fontAlgn="base" hangingPunct="0">
                <a:spcBef>
                  <a:spcPct val="30000"/>
                </a:spcBef>
                <a:spcAft>
                  <a:spcPct val="0"/>
                </a:spcAft>
                <a:buClr>
                  <a:srgbClr val="000000"/>
                </a:buClr>
                <a:buSzPct val="135000"/>
                <a:buFont typeface="Arial" charset="0"/>
                <a:buNone/>
              </a:pPr>
              <a:t>‹#›</a:t>
            </a:fld>
            <a:endParaRPr lang="en-US" altLang="en-US" sz="800"/>
          </a:p>
        </p:txBody>
      </p:sp>
    </p:spTree>
    <p:extLst>
      <p:ext uri="{BB962C8B-B14F-4D97-AF65-F5344CB8AC3E}">
        <p14:creationId xmlns:p14="http://schemas.microsoft.com/office/powerpoint/2010/main" val="274863846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2000" b="1">
          <a:solidFill>
            <a:srgbClr val="000000"/>
          </a:solidFill>
          <a:latin typeface="+mj-lt"/>
          <a:ea typeface="+mj-ea"/>
          <a:cs typeface="+mj-cs"/>
        </a:defRPr>
      </a:lvl1pPr>
      <a:lvl2pPr algn="l" rtl="0" eaLnBrk="0" fontAlgn="base" hangingPunct="0">
        <a:spcBef>
          <a:spcPct val="0"/>
        </a:spcBef>
        <a:spcAft>
          <a:spcPct val="0"/>
        </a:spcAft>
        <a:defRPr sz="2000" b="1">
          <a:solidFill>
            <a:srgbClr val="000000"/>
          </a:solidFill>
          <a:latin typeface="Arial" charset="0"/>
        </a:defRPr>
      </a:lvl2pPr>
      <a:lvl3pPr algn="l" rtl="0" eaLnBrk="0" fontAlgn="base" hangingPunct="0">
        <a:spcBef>
          <a:spcPct val="0"/>
        </a:spcBef>
        <a:spcAft>
          <a:spcPct val="0"/>
        </a:spcAft>
        <a:defRPr sz="2000" b="1">
          <a:solidFill>
            <a:srgbClr val="000000"/>
          </a:solidFill>
          <a:latin typeface="Arial" charset="0"/>
        </a:defRPr>
      </a:lvl3pPr>
      <a:lvl4pPr algn="l" rtl="0" eaLnBrk="0" fontAlgn="base" hangingPunct="0">
        <a:spcBef>
          <a:spcPct val="0"/>
        </a:spcBef>
        <a:spcAft>
          <a:spcPct val="0"/>
        </a:spcAft>
        <a:defRPr sz="2000" b="1">
          <a:solidFill>
            <a:srgbClr val="000000"/>
          </a:solidFill>
          <a:latin typeface="Arial" charset="0"/>
        </a:defRPr>
      </a:lvl4pPr>
      <a:lvl5pPr algn="l" rtl="0" eaLnBrk="0" fontAlgn="base" hangingPunct="0">
        <a:spcBef>
          <a:spcPct val="0"/>
        </a:spcBef>
        <a:spcAft>
          <a:spcPct val="0"/>
        </a:spcAft>
        <a:defRPr sz="2000" b="1">
          <a:solidFill>
            <a:srgbClr val="000000"/>
          </a:solidFill>
          <a:latin typeface="Arial" charset="0"/>
        </a:defRPr>
      </a:lvl5pPr>
      <a:lvl6pPr marL="389717" algn="l" rtl="0" eaLnBrk="0" fontAlgn="base" hangingPunct="0">
        <a:spcBef>
          <a:spcPct val="0"/>
        </a:spcBef>
        <a:spcAft>
          <a:spcPct val="0"/>
        </a:spcAft>
        <a:defRPr sz="2000" b="1">
          <a:solidFill>
            <a:srgbClr val="000000"/>
          </a:solidFill>
          <a:latin typeface="Arial" charset="0"/>
        </a:defRPr>
      </a:lvl6pPr>
      <a:lvl7pPr marL="779435" algn="l" rtl="0" eaLnBrk="0" fontAlgn="base" hangingPunct="0">
        <a:spcBef>
          <a:spcPct val="0"/>
        </a:spcBef>
        <a:spcAft>
          <a:spcPct val="0"/>
        </a:spcAft>
        <a:defRPr sz="2000" b="1">
          <a:solidFill>
            <a:srgbClr val="000000"/>
          </a:solidFill>
          <a:latin typeface="Arial" charset="0"/>
        </a:defRPr>
      </a:lvl7pPr>
      <a:lvl8pPr marL="1169152" algn="l" rtl="0" eaLnBrk="0" fontAlgn="base" hangingPunct="0">
        <a:spcBef>
          <a:spcPct val="0"/>
        </a:spcBef>
        <a:spcAft>
          <a:spcPct val="0"/>
        </a:spcAft>
        <a:defRPr sz="2000" b="1">
          <a:solidFill>
            <a:srgbClr val="000000"/>
          </a:solidFill>
          <a:latin typeface="Arial" charset="0"/>
        </a:defRPr>
      </a:lvl8pPr>
      <a:lvl9pPr marL="1558869" algn="l" rtl="0" eaLnBrk="0" fontAlgn="base" hangingPunct="0">
        <a:spcBef>
          <a:spcPct val="0"/>
        </a:spcBef>
        <a:spcAft>
          <a:spcPct val="0"/>
        </a:spcAft>
        <a:defRPr sz="2000" b="1">
          <a:solidFill>
            <a:srgbClr val="000000"/>
          </a:solidFill>
          <a:latin typeface="Arial" charset="0"/>
        </a:defRPr>
      </a:lvl9pPr>
    </p:titleStyle>
    <p:bodyStyle>
      <a:lvl1pPr marL="292288" indent="-292288" algn="l" rtl="0" eaLnBrk="0" fontAlgn="base" hangingPunct="0">
        <a:spcBef>
          <a:spcPct val="30000"/>
        </a:spcBef>
        <a:spcAft>
          <a:spcPct val="0"/>
        </a:spcAft>
        <a:buClr>
          <a:srgbClr val="000000"/>
        </a:buClr>
        <a:buSzPct val="135000"/>
        <a:buChar char="•"/>
        <a:defRPr sz="1900" b="1">
          <a:solidFill>
            <a:srgbClr val="000000"/>
          </a:solidFill>
          <a:latin typeface="+mn-lt"/>
          <a:ea typeface="+mn-ea"/>
          <a:cs typeface="+mn-cs"/>
        </a:defRPr>
      </a:lvl1pPr>
      <a:lvl2pPr marL="633291" indent="-243573" algn="l" rtl="0" eaLnBrk="0" fontAlgn="base" hangingPunct="0">
        <a:spcBef>
          <a:spcPct val="30000"/>
        </a:spcBef>
        <a:spcAft>
          <a:spcPct val="0"/>
        </a:spcAft>
        <a:buClr>
          <a:srgbClr val="000000"/>
        </a:buClr>
        <a:buSzPct val="100000"/>
        <a:buChar char="–"/>
        <a:defRPr sz="1700" b="1">
          <a:solidFill>
            <a:srgbClr val="000000"/>
          </a:solidFill>
          <a:latin typeface="+mn-lt"/>
        </a:defRPr>
      </a:lvl2pPr>
      <a:lvl3pPr marL="974293" indent="-194859" algn="l" rtl="0" eaLnBrk="0" fontAlgn="base" hangingPunct="0">
        <a:spcBef>
          <a:spcPct val="30000"/>
        </a:spcBef>
        <a:spcAft>
          <a:spcPct val="0"/>
        </a:spcAft>
        <a:buClr>
          <a:srgbClr val="000000"/>
        </a:buClr>
        <a:buSzPct val="65000"/>
        <a:buFont typeface="Zapf Dingbats" charset="2"/>
        <a:buChar char="n"/>
        <a:defRPr b="1">
          <a:solidFill>
            <a:srgbClr val="000000"/>
          </a:solidFill>
          <a:latin typeface="+mn-lt"/>
        </a:defRPr>
      </a:lvl3pPr>
      <a:lvl4pPr marL="1364010" indent="-194859" algn="l" rtl="0" eaLnBrk="0" fontAlgn="base" hangingPunct="0">
        <a:spcBef>
          <a:spcPct val="30000"/>
        </a:spcBef>
        <a:spcAft>
          <a:spcPct val="0"/>
        </a:spcAft>
        <a:buClr>
          <a:srgbClr val="000000"/>
        </a:buClr>
        <a:buSzPct val="100000"/>
        <a:buChar char="–"/>
        <a:defRPr b="1">
          <a:solidFill>
            <a:srgbClr val="000000"/>
          </a:solidFill>
          <a:latin typeface="+mn-lt"/>
        </a:defRPr>
      </a:lvl4pPr>
      <a:lvl5pPr marL="1753728" indent="-194859" algn="l" rtl="0" eaLnBrk="0" fontAlgn="base" hangingPunct="0">
        <a:spcBef>
          <a:spcPct val="30000"/>
        </a:spcBef>
        <a:spcAft>
          <a:spcPct val="0"/>
        </a:spcAft>
        <a:buClr>
          <a:srgbClr val="000000"/>
        </a:buClr>
        <a:buSzPct val="100000"/>
        <a:buChar char="»"/>
        <a:defRPr sz="1400" b="1">
          <a:solidFill>
            <a:srgbClr val="000000"/>
          </a:solidFill>
          <a:latin typeface="+mn-lt"/>
        </a:defRPr>
      </a:lvl5pPr>
      <a:lvl6pPr marL="2143445" indent="-194859" algn="l" rtl="0" eaLnBrk="0" fontAlgn="base" hangingPunct="0">
        <a:spcBef>
          <a:spcPct val="30000"/>
        </a:spcBef>
        <a:spcAft>
          <a:spcPct val="0"/>
        </a:spcAft>
        <a:buClr>
          <a:srgbClr val="000000"/>
        </a:buClr>
        <a:buSzPct val="100000"/>
        <a:buChar char="»"/>
        <a:defRPr sz="1400" b="1">
          <a:solidFill>
            <a:srgbClr val="000000"/>
          </a:solidFill>
          <a:latin typeface="+mn-lt"/>
        </a:defRPr>
      </a:lvl6pPr>
      <a:lvl7pPr marL="2533162" indent="-194859" algn="l" rtl="0" eaLnBrk="0" fontAlgn="base" hangingPunct="0">
        <a:spcBef>
          <a:spcPct val="30000"/>
        </a:spcBef>
        <a:spcAft>
          <a:spcPct val="0"/>
        </a:spcAft>
        <a:buClr>
          <a:srgbClr val="000000"/>
        </a:buClr>
        <a:buSzPct val="100000"/>
        <a:buChar char="»"/>
        <a:defRPr sz="1400" b="1">
          <a:solidFill>
            <a:srgbClr val="000000"/>
          </a:solidFill>
          <a:latin typeface="+mn-lt"/>
        </a:defRPr>
      </a:lvl7pPr>
      <a:lvl8pPr marL="2922880" indent="-194859" algn="l" rtl="0" eaLnBrk="0" fontAlgn="base" hangingPunct="0">
        <a:spcBef>
          <a:spcPct val="30000"/>
        </a:spcBef>
        <a:spcAft>
          <a:spcPct val="0"/>
        </a:spcAft>
        <a:buClr>
          <a:srgbClr val="000000"/>
        </a:buClr>
        <a:buSzPct val="100000"/>
        <a:buChar char="»"/>
        <a:defRPr sz="1400" b="1">
          <a:solidFill>
            <a:srgbClr val="000000"/>
          </a:solidFill>
          <a:latin typeface="+mn-lt"/>
        </a:defRPr>
      </a:lvl8pPr>
      <a:lvl9pPr marL="3312597" indent="-194859" algn="l" rtl="0" eaLnBrk="0" fontAlgn="base" hangingPunct="0">
        <a:spcBef>
          <a:spcPct val="30000"/>
        </a:spcBef>
        <a:spcAft>
          <a:spcPct val="0"/>
        </a:spcAft>
        <a:buClr>
          <a:srgbClr val="000000"/>
        </a:buClr>
        <a:buSzPct val="100000"/>
        <a:buChar char="»"/>
        <a:defRPr sz="1400" b="1">
          <a:solidFill>
            <a:srgbClr val="000000"/>
          </a:solidFill>
          <a:latin typeface="+mn-lt"/>
        </a:defRPr>
      </a:lvl9pPr>
    </p:bodyStyle>
    <p:otherStyle>
      <a:defPPr>
        <a:defRPr lang="en-US"/>
      </a:defPPr>
      <a:lvl1pPr marL="0" algn="l" defTabSz="779435" rtl="0" eaLnBrk="1" latinLnBrk="0" hangingPunct="1">
        <a:defRPr sz="1500" kern="1200">
          <a:solidFill>
            <a:schemeClr val="tx1"/>
          </a:solidFill>
          <a:latin typeface="+mn-lt"/>
          <a:ea typeface="+mn-ea"/>
          <a:cs typeface="+mn-cs"/>
        </a:defRPr>
      </a:lvl1pPr>
      <a:lvl2pPr marL="389717" algn="l" defTabSz="779435" rtl="0" eaLnBrk="1" latinLnBrk="0" hangingPunct="1">
        <a:defRPr sz="1500" kern="1200">
          <a:solidFill>
            <a:schemeClr val="tx1"/>
          </a:solidFill>
          <a:latin typeface="+mn-lt"/>
          <a:ea typeface="+mn-ea"/>
          <a:cs typeface="+mn-cs"/>
        </a:defRPr>
      </a:lvl2pPr>
      <a:lvl3pPr marL="779435" algn="l" defTabSz="779435" rtl="0" eaLnBrk="1" latinLnBrk="0" hangingPunct="1">
        <a:defRPr sz="1500" kern="1200">
          <a:solidFill>
            <a:schemeClr val="tx1"/>
          </a:solidFill>
          <a:latin typeface="+mn-lt"/>
          <a:ea typeface="+mn-ea"/>
          <a:cs typeface="+mn-cs"/>
        </a:defRPr>
      </a:lvl3pPr>
      <a:lvl4pPr marL="1169152" algn="l" defTabSz="779435" rtl="0" eaLnBrk="1" latinLnBrk="0" hangingPunct="1">
        <a:defRPr sz="1500" kern="1200">
          <a:solidFill>
            <a:schemeClr val="tx1"/>
          </a:solidFill>
          <a:latin typeface="+mn-lt"/>
          <a:ea typeface="+mn-ea"/>
          <a:cs typeface="+mn-cs"/>
        </a:defRPr>
      </a:lvl4pPr>
      <a:lvl5pPr marL="1558869" algn="l" defTabSz="779435" rtl="0" eaLnBrk="1" latinLnBrk="0" hangingPunct="1">
        <a:defRPr sz="1500" kern="1200">
          <a:solidFill>
            <a:schemeClr val="tx1"/>
          </a:solidFill>
          <a:latin typeface="+mn-lt"/>
          <a:ea typeface="+mn-ea"/>
          <a:cs typeface="+mn-cs"/>
        </a:defRPr>
      </a:lvl5pPr>
      <a:lvl6pPr marL="1948586" algn="l" defTabSz="779435" rtl="0" eaLnBrk="1" latinLnBrk="0" hangingPunct="1">
        <a:defRPr sz="1500" kern="1200">
          <a:solidFill>
            <a:schemeClr val="tx1"/>
          </a:solidFill>
          <a:latin typeface="+mn-lt"/>
          <a:ea typeface="+mn-ea"/>
          <a:cs typeface="+mn-cs"/>
        </a:defRPr>
      </a:lvl6pPr>
      <a:lvl7pPr marL="2338304" algn="l" defTabSz="779435" rtl="0" eaLnBrk="1" latinLnBrk="0" hangingPunct="1">
        <a:defRPr sz="1500" kern="1200">
          <a:solidFill>
            <a:schemeClr val="tx1"/>
          </a:solidFill>
          <a:latin typeface="+mn-lt"/>
          <a:ea typeface="+mn-ea"/>
          <a:cs typeface="+mn-cs"/>
        </a:defRPr>
      </a:lvl7pPr>
      <a:lvl8pPr marL="2728021" algn="l" defTabSz="779435" rtl="0" eaLnBrk="1" latinLnBrk="0" hangingPunct="1">
        <a:defRPr sz="1500" kern="1200">
          <a:solidFill>
            <a:schemeClr val="tx1"/>
          </a:solidFill>
          <a:latin typeface="+mn-lt"/>
          <a:ea typeface="+mn-ea"/>
          <a:cs typeface="+mn-cs"/>
        </a:defRPr>
      </a:lvl8pPr>
      <a:lvl9pPr marL="3117738" algn="l" defTabSz="77943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 y="-365760"/>
            <a:ext cx="184731" cy="369332"/>
          </a:xfrm>
          <a:prstGeom prst="rect">
            <a:avLst/>
          </a:prstGeom>
          <a:noFill/>
        </p:spPr>
        <p:txBody>
          <a:bodyPr wrap="none" rtlCol="0">
            <a:spAutoFit/>
          </a:bodyPr>
          <a:lstStyle/>
          <a:p>
            <a:endParaRPr lang="en-US" sz="1800" b="0" i="0" kern="1200" dirty="0">
              <a:solidFill>
                <a:schemeClr val="tx1"/>
              </a:solidFill>
              <a:effectLst/>
              <a:latin typeface="+mn-lt"/>
              <a:ea typeface="+mn-ea"/>
              <a:cs typeface="+mn-cs"/>
            </a:endParaRPr>
          </a:p>
        </p:txBody>
      </p:sp>
      <p:sp>
        <p:nvSpPr>
          <p:cNvPr id="4" name="Title 2">
            <a:extLst>
              <a:ext uri="{FF2B5EF4-FFF2-40B4-BE49-F238E27FC236}">
                <a16:creationId xmlns:a16="http://schemas.microsoft.com/office/drawing/2014/main" xmlns="" id="{B1199881-7247-4F9D-B95A-855FA817C8D4}"/>
              </a:ext>
            </a:extLst>
          </p:cNvPr>
          <p:cNvSpPr txBox="1">
            <a:spLocks/>
          </p:cNvSpPr>
          <p:nvPr/>
        </p:nvSpPr>
        <p:spPr>
          <a:xfrm>
            <a:off x="271763" y="1225291"/>
            <a:ext cx="8328490" cy="935318"/>
          </a:xfrm>
          <a:prstGeom prst="rect">
            <a:avLst/>
          </a:prstGeom>
        </p:spPr>
        <p:txBody>
          <a:bodyPr vert="horz"/>
          <a:lstStyle>
            <a:lvl1pPr algn="r" defTabSz="457200" rtl="0" eaLnBrk="1" latinLnBrk="0" hangingPunct="1">
              <a:spcBef>
                <a:spcPct val="0"/>
              </a:spcBef>
              <a:buNone/>
              <a:defRPr sz="3200" b="0" i="0" kern="1200">
                <a:solidFill>
                  <a:schemeClr val="bg1"/>
                </a:solidFill>
                <a:latin typeface="Franklin Gothic Medium"/>
                <a:ea typeface="+mj-ea"/>
                <a:cs typeface="Franklin Gothic Medium"/>
              </a:defRPr>
            </a:lvl1pPr>
          </a:lstStyle>
          <a:p>
            <a:pPr algn="l"/>
            <a:r>
              <a:rPr lang="en-US" sz="2800" b="1" dirty="0" smtClean="0">
                <a:solidFill>
                  <a:srgbClr val="000000"/>
                </a:solidFill>
                <a:latin typeface="Calibri"/>
              </a:rPr>
              <a:t>Geothermal Overview: Drilling Fluids and Performance</a:t>
            </a:r>
            <a:endParaRPr lang="en-US" sz="2800" dirty="0">
              <a:solidFill>
                <a:srgbClr val="000000"/>
              </a:solidFill>
              <a:latin typeface="Calibri"/>
            </a:endParaRPr>
          </a:p>
          <a:p>
            <a:pPr algn="l"/>
            <a:endParaRPr lang="en-US" sz="2800" dirty="0">
              <a:solidFill>
                <a:srgbClr val="000000"/>
              </a:solidFill>
              <a:latin typeface="Calibri"/>
            </a:endParaRPr>
          </a:p>
          <a:p>
            <a:pPr algn="l"/>
            <a:endParaRPr lang="en-US" sz="2800" dirty="0">
              <a:solidFill>
                <a:srgbClr val="000000"/>
              </a:solidFill>
              <a:latin typeface="Calibri"/>
            </a:endParaRPr>
          </a:p>
        </p:txBody>
      </p:sp>
      <p:sp>
        <p:nvSpPr>
          <p:cNvPr id="6" name="TextBox 5">
            <a:extLst>
              <a:ext uri="{FF2B5EF4-FFF2-40B4-BE49-F238E27FC236}">
                <a16:creationId xmlns:a16="http://schemas.microsoft.com/office/drawing/2014/main" xmlns="" id="{CE20AA17-A043-4A12-8453-5EE56DCF3CCC}"/>
              </a:ext>
            </a:extLst>
          </p:cNvPr>
          <p:cNvSpPr txBox="1"/>
          <p:nvPr/>
        </p:nvSpPr>
        <p:spPr>
          <a:xfrm>
            <a:off x="391630" y="2485678"/>
            <a:ext cx="6288901" cy="12311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000000"/>
                </a:solidFill>
                <a:effectLst/>
                <a:uLnTx/>
                <a:uFillTx/>
              </a:rPr>
              <a:t>Fred </a:t>
            </a:r>
            <a:r>
              <a:rPr kumimoji="0" lang="en-US" sz="2000" b="1" i="1" u="none" strike="noStrike" kern="0" cap="none" spc="0" normalizeH="0" baseline="0" noProof="0" dirty="0" smtClean="0">
                <a:ln>
                  <a:noFill/>
                </a:ln>
                <a:solidFill>
                  <a:srgbClr val="000000"/>
                </a:solidFill>
                <a:effectLst/>
                <a:uLnTx/>
                <a:uFillTx/>
              </a:rPr>
              <a:t>Dupriest</a:t>
            </a:r>
            <a:endParaRPr lang="en-US" i="1"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rPr>
              <a:t>Presented at AADE</a:t>
            </a:r>
            <a:r>
              <a:rPr kumimoji="0" lang="en-US" sz="1800" b="0" i="1" u="none" strike="noStrike" kern="0" cap="none" spc="0" normalizeH="0" noProof="0" dirty="0">
                <a:ln>
                  <a:noFill/>
                </a:ln>
                <a:solidFill>
                  <a:srgbClr val="000000"/>
                </a:solidFill>
                <a:effectLst/>
                <a:uLnTx/>
                <a:uFillTx/>
              </a:rPr>
              <a:t> </a:t>
            </a:r>
            <a:r>
              <a:rPr kumimoji="0" lang="en-US" sz="1800" b="0" i="1" u="none" strike="noStrike" kern="0" cap="none" spc="0" normalizeH="0" noProof="0" dirty="0" smtClean="0">
                <a:ln>
                  <a:noFill/>
                </a:ln>
                <a:solidFill>
                  <a:srgbClr val="000000"/>
                </a:solidFill>
                <a:effectLst/>
                <a:uLnTx/>
                <a:uFillTx/>
              </a:rPr>
              <a:t>Fluids Management Group</a:t>
            </a:r>
            <a:endParaRPr kumimoji="0" lang="en-US" sz="1800" b="0" i="1"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i="1" kern="0" dirty="0" smtClean="0">
                <a:solidFill>
                  <a:srgbClr val="000000"/>
                </a:solidFill>
              </a:rPr>
              <a:t>September 21, 2022</a:t>
            </a:r>
            <a:endParaRPr lang="en-US" i="1"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rPr>
              <a:t>Based on SPE 208798 written by Fred Dupriest and Sam Noynaert</a:t>
            </a:r>
          </a:p>
        </p:txBody>
      </p:sp>
      <p:pic>
        <p:nvPicPr>
          <p:cNvPr id="7" name="Picture 6">
            <a:extLst>
              <a:ext uri="{FF2B5EF4-FFF2-40B4-BE49-F238E27FC236}">
                <a16:creationId xmlns:a16="http://schemas.microsoft.com/office/drawing/2014/main" xmlns="" id="{C118FB0A-5591-4BBE-8086-8FC1B2F8F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336" y="4387938"/>
            <a:ext cx="2670899" cy="478312"/>
          </a:xfrm>
          <a:prstGeom prst="rect">
            <a:avLst/>
          </a:prstGeom>
        </p:spPr>
      </p:pic>
      <p:sp>
        <p:nvSpPr>
          <p:cNvPr id="3" name="Slide Number Placeholder 2"/>
          <p:cNvSpPr>
            <a:spLocks noGrp="1"/>
          </p:cNvSpPr>
          <p:nvPr>
            <p:ph type="sldNum" sz="quarter" idx="12"/>
          </p:nvPr>
        </p:nvSpPr>
        <p:spPr/>
        <p:txBody>
          <a:bodyPr/>
          <a:lstStyle/>
          <a:p>
            <a:fld id="{BDB223CB-2BB8-484F-B492-565B8990359C}" type="slidenum">
              <a:rPr lang="en-US" smtClean="0"/>
              <a:pPr/>
              <a:t>1</a:t>
            </a:fld>
            <a:endParaRPr lang="en-US" dirty="0"/>
          </a:p>
        </p:txBody>
      </p:sp>
    </p:spTree>
    <p:extLst>
      <p:ext uri="{BB962C8B-B14F-4D97-AF65-F5344CB8AC3E}">
        <p14:creationId xmlns:p14="http://schemas.microsoft.com/office/powerpoint/2010/main" val="3064759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1690" y="1993606"/>
            <a:ext cx="416781" cy="246221"/>
          </a:xfrm>
          <a:prstGeom prst="rect">
            <a:avLst/>
          </a:prstGeom>
          <a:solidFill>
            <a:srgbClr val="FFF9F3"/>
          </a:solidFill>
        </p:spPr>
        <p:txBody>
          <a:bodyPr wrap="none" lIns="0" tIns="0" rIns="0" bIns="0" rtlCol="0">
            <a:spAutoFit/>
          </a:bodyPr>
          <a:lstStyle/>
          <a:p>
            <a:r>
              <a:rPr lang="en-US" sz="1600" b="0" i="0" kern="1200" dirty="0">
                <a:solidFill>
                  <a:schemeClr val="tx1"/>
                </a:solidFill>
                <a:effectLst/>
                <a:latin typeface="+mn-lt"/>
                <a:ea typeface="+mn-ea"/>
                <a:cs typeface="+mn-cs"/>
              </a:rPr>
              <a:t>3420</a:t>
            </a:r>
          </a:p>
        </p:txBody>
      </p:sp>
      <p:sp>
        <p:nvSpPr>
          <p:cNvPr id="7" name="TextBox 6"/>
          <p:cNvSpPr txBox="1"/>
          <p:nvPr/>
        </p:nvSpPr>
        <p:spPr>
          <a:xfrm>
            <a:off x="4561689" y="3442477"/>
            <a:ext cx="416781" cy="246221"/>
          </a:xfrm>
          <a:prstGeom prst="rect">
            <a:avLst/>
          </a:prstGeom>
          <a:solidFill>
            <a:srgbClr val="FFF9F3"/>
          </a:solidFill>
        </p:spPr>
        <p:txBody>
          <a:bodyPr wrap="none" lIns="0" tIns="0" rIns="0" bIns="0" rtlCol="0">
            <a:spAutoFit/>
          </a:bodyPr>
          <a:lstStyle/>
          <a:p>
            <a:r>
              <a:rPr lang="en-US" sz="1600" b="0" i="0" kern="1200" dirty="0">
                <a:solidFill>
                  <a:schemeClr val="tx1"/>
                </a:solidFill>
                <a:effectLst/>
                <a:latin typeface="+mn-lt"/>
                <a:ea typeface="+mn-ea"/>
                <a:cs typeface="+mn-cs"/>
              </a:rPr>
              <a:t>3440</a:t>
            </a: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27" t="4640" b="7406"/>
          <a:stretch/>
        </p:blipFill>
        <p:spPr bwMode="auto">
          <a:xfrm>
            <a:off x="4052926" y="1073123"/>
            <a:ext cx="4831616" cy="367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7736668" y="859330"/>
            <a:ext cx="31898" cy="3254856"/>
          </a:xfrm>
          <a:prstGeom prst="line">
            <a:avLst/>
          </a:prstGeom>
          <a:ln w="22225">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30113" y="828450"/>
            <a:ext cx="1594757" cy="615553"/>
          </a:xfrm>
          <a:prstGeom prst="rect">
            <a:avLst/>
          </a:prstGeom>
          <a:noFill/>
        </p:spPr>
        <p:txBody>
          <a:bodyPr wrap="square" rtlCol="0">
            <a:spAutoFit/>
          </a:bodyPr>
          <a:lstStyle/>
          <a:p>
            <a:r>
              <a:rPr lang="en-US" dirty="0">
                <a:solidFill>
                  <a:prstClr val="black"/>
                </a:solidFill>
              </a:rPr>
              <a:t>85 ksi MSE </a:t>
            </a:r>
            <a:r>
              <a:rPr lang="en-US" sz="1600" dirty="0">
                <a:solidFill>
                  <a:prstClr val="black"/>
                </a:solidFill>
              </a:rPr>
              <a:t>Baseline</a:t>
            </a:r>
          </a:p>
        </p:txBody>
      </p:sp>
      <p:sp>
        <p:nvSpPr>
          <p:cNvPr id="12" name="TextBox 11"/>
          <p:cNvSpPr txBox="1"/>
          <p:nvPr/>
        </p:nvSpPr>
        <p:spPr>
          <a:xfrm>
            <a:off x="4976273" y="2239921"/>
            <a:ext cx="785793" cy="369332"/>
          </a:xfrm>
          <a:prstGeom prst="rect">
            <a:avLst/>
          </a:prstGeom>
          <a:noFill/>
        </p:spPr>
        <p:txBody>
          <a:bodyPr wrap="none" rtlCol="0">
            <a:spAutoFit/>
          </a:bodyPr>
          <a:lstStyle/>
          <a:p>
            <a:r>
              <a:rPr lang="en-US" dirty="0">
                <a:solidFill>
                  <a:prstClr val="black"/>
                </a:solidFill>
              </a:rPr>
              <a:t>30 fph</a:t>
            </a:r>
          </a:p>
        </p:txBody>
      </p:sp>
      <p:grpSp>
        <p:nvGrpSpPr>
          <p:cNvPr id="37" name="Group 36"/>
          <p:cNvGrpSpPr/>
          <p:nvPr/>
        </p:nvGrpSpPr>
        <p:grpSpPr>
          <a:xfrm>
            <a:off x="4588797" y="2703776"/>
            <a:ext cx="4392961" cy="872547"/>
            <a:chOff x="6118396" y="3926274"/>
            <a:chExt cx="5857281" cy="1163396"/>
          </a:xfrm>
        </p:grpSpPr>
        <p:sp>
          <p:nvSpPr>
            <p:cNvPr id="9" name="Rectangle 8"/>
            <p:cNvSpPr/>
            <p:nvPr/>
          </p:nvSpPr>
          <p:spPr>
            <a:xfrm>
              <a:off x="6118396" y="3926274"/>
              <a:ext cx="5668441" cy="505252"/>
            </a:xfrm>
            <a:prstGeom prst="rect">
              <a:avLst/>
            </a:prstGeom>
            <a:solidFill>
              <a:srgbClr val="0066FF">
                <a:alpha val="11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prstClr val="black"/>
                </a:solidFill>
              </a:endParaRPr>
            </a:p>
          </p:txBody>
        </p:sp>
        <p:sp>
          <p:nvSpPr>
            <p:cNvPr id="13" name="TextBox 12"/>
            <p:cNvSpPr txBox="1"/>
            <p:nvPr/>
          </p:nvSpPr>
          <p:spPr>
            <a:xfrm>
              <a:off x="6889183" y="3974967"/>
              <a:ext cx="1047724" cy="492443"/>
            </a:xfrm>
            <a:prstGeom prst="rect">
              <a:avLst/>
            </a:prstGeom>
            <a:noFill/>
          </p:spPr>
          <p:txBody>
            <a:bodyPr wrap="none" rtlCol="0">
              <a:spAutoFit/>
            </a:bodyPr>
            <a:lstStyle/>
            <a:p>
              <a:r>
                <a:rPr lang="en-US" dirty="0">
                  <a:solidFill>
                    <a:prstClr val="black"/>
                  </a:solidFill>
                </a:rPr>
                <a:t>60 fph</a:t>
              </a:r>
            </a:p>
          </p:txBody>
        </p:sp>
        <p:sp>
          <p:nvSpPr>
            <p:cNvPr id="14" name="TextBox 13"/>
            <p:cNvSpPr txBox="1"/>
            <p:nvPr/>
          </p:nvSpPr>
          <p:spPr>
            <a:xfrm>
              <a:off x="7971680" y="3984737"/>
              <a:ext cx="2091855" cy="492443"/>
            </a:xfrm>
            <a:prstGeom prst="rect">
              <a:avLst/>
            </a:prstGeom>
            <a:noFill/>
          </p:spPr>
          <p:txBody>
            <a:bodyPr wrap="none" rtlCol="0">
              <a:spAutoFit/>
            </a:bodyPr>
            <a:lstStyle/>
            <a:p>
              <a:r>
                <a:rPr lang="en-US" dirty="0">
                  <a:solidFill>
                    <a:prstClr val="black"/>
                  </a:solidFill>
                </a:rPr>
                <a:t>100 bbls </a:t>
              </a:r>
              <a:r>
                <a:rPr lang="en-US" dirty="0" smtClean="0">
                  <a:solidFill>
                    <a:prstClr val="black"/>
                  </a:solidFill>
                </a:rPr>
                <a:t>water</a:t>
              </a:r>
              <a:endParaRPr lang="en-US" dirty="0">
                <a:solidFill>
                  <a:prstClr val="black"/>
                </a:solidFill>
              </a:endParaRPr>
            </a:p>
          </p:txBody>
        </p:sp>
        <p:sp>
          <p:nvSpPr>
            <p:cNvPr id="15" name="TextBox 14"/>
            <p:cNvSpPr txBox="1"/>
            <p:nvPr/>
          </p:nvSpPr>
          <p:spPr>
            <a:xfrm>
              <a:off x="10396441" y="3999466"/>
              <a:ext cx="1579236" cy="492443"/>
            </a:xfrm>
            <a:prstGeom prst="rect">
              <a:avLst/>
            </a:prstGeom>
            <a:noFill/>
          </p:spPr>
          <p:txBody>
            <a:bodyPr wrap="none" rtlCol="0">
              <a:spAutoFit/>
            </a:bodyPr>
            <a:lstStyle/>
            <a:p>
              <a:r>
                <a:rPr lang="en-US" dirty="0">
                  <a:solidFill>
                    <a:prstClr val="black"/>
                  </a:solidFill>
                </a:rPr>
                <a:t>45 ksi MSE</a:t>
              </a:r>
            </a:p>
          </p:txBody>
        </p:sp>
        <p:sp>
          <p:nvSpPr>
            <p:cNvPr id="16" name="TextBox 15"/>
            <p:cNvSpPr txBox="1"/>
            <p:nvPr/>
          </p:nvSpPr>
          <p:spPr>
            <a:xfrm>
              <a:off x="6495401" y="4597227"/>
              <a:ext cx="1047724" cy="492443"/>
            </a:xfrm>
            <a:prstGeom prst="rect">
              <a:avLst/>
            </a:prstGeom>
            <a:noFill/>
          </p:spPr>
          <p:txBody>
            <a:bodyPr wrap="none" rtlCol="0">
              <a:spAutoFit/>
            </a:bodyPr>
            <a:lstStyle/>
            <a:p>
              <a:r>
                <a:rPr lang="en-US" dirty="0">
                  <a:solidFill>
                    <a:prstClr val="black"/>
                  </a:solidFill>
                </a:rPr>
                <a:t>24 fph</a:t>
              </a:r>
            </a:p>
          </p:txBody>
        </p:sp>
      </p:grpSp>
      <p:sp>
        <p:nvSpPr>
          <p:cNvPr id="17" name="TextBox 16"/>
          <p:cNvSpPr txBox="1"/>
          <p:nvPr/>
        </p:nvSpPr>
        <p:spPr>
          <a:xfrm>
            <a:off x="7329703" y="4203159"/>
            <a:ext cx="955390"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MSE Total      </a:t>
            </a:r>
          </a:p>
        </p:txBody>
      </p:sp>
      <p:sp>
        <p:nvSpPr>
          <p:cNvPr id="18" name="TextBox 17"/>
          <p:cNvSpPr txBox="1"/>
          <p:nvPr/>
        </p:nvSpPr>
        <p:spPr>
          <a:xfrm>
            <a:off x="8036198" y="4203159"/>
            <a:ext cx="1016304"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Lateral Vib       </a:t>
            </a:r>
          </a:p>
        </p:txBody>
      </p:sp>
      <p:sp>
        <p:nvSpPr>
          <p:cNvPr id="19" name="TextBox 18"/>
          <p:cNvSpPr txBox="1"/>
          <p:nvPr/>
        </p:nvSpPr>
        <p:spPr>
          <a:xfrm>
            <a:off x="6613378" y="4203159"/>
            <a:ext cx="990656"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Differential    </a:t>
            </a:r>
          </a:p>
        </p:txBody>
      </p:sp>
      <p:sp>
        <p:nvSpPr>
          <p:cNvPr id="20" name="TextBox 19"/>
          <p:cNvSpPr txBox="1"/>
          <p:nvPr/>
        </p:nvSpPr>
        <p:spPr>
          <a:xfrm>
            <a:off x="5839684" y="4203159"/>
            <a:ext cx="1085232"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Top Drv Tq     </a:t>
            </a:r>
          </a:p>
        </p:txBody>
      </p:sp>
      <p:sp>
        <p:nvSpPr>
          <p:cNvPr id="21" name="TextBox 20"/>
          <p:cNvSpPr txBox="1"/>
          <p:nvPr/>
        </p:nvSpPr>
        <p:spPr>
          <a:xfrm>
            <a:off x="5373616" y="4203159"/>
            <a:ext cx="708527"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Top Drv RPM </a:t>
            </a:r>
          </a:p>
        </p:txBody>
      </p:sp>
      <p:sp>
        <p:nvSpPr>
          <p:cNvPr id="22" name="TextBox 21"/>
          <p:cNvSpPr txBox="1"/>
          <p:nvPr/>
        </p:nvSpPr>
        <p:spPr>
          <a:xfrm>
            <a:off x="4723651" y="4203159"/>
            <a:ext cx="713337"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Weight on Bit</a:t>
            </a:r>
          </a:p>
        </p:txBody>
      </p:sp>
      <p:sp>
        <p:nvSpPr>
          <p:cNvPr id="23" name="TextBox 22"/>
          <p:cNvSpPr txBox="1"/>
          <p:nvPr/>
        </p:nvSpPr>
        <p:spPr>
          <a:xfrm>
            <a:off x="7323748" y="4478077"/>
            <a:ext cx="1051570"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MSE Downhole    </a:t>
            </a:r>
          </a:p>
        </p:txBody>
      </p:sp>
      <p:sp>
        <p:nvSpPr>
          <p:cNvPr id="24" name="TextBox 23"/>
          <p:cNvSpPr txBox="1"/>
          <p:nvPr/>
        </p:nvSpPr>
        <p:spPr>
          <a:xfrm>
            <a:off x="8105055" y="4478077"/>
            <a:ext cx="865622"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Depth of Cut   </a:t>
            </a:r>
          </a:p>
        </p:txBody>
      </p:sp>
      <p:sp>
        <p:nvSpPr>
          <p:cNvPr id="25" name="TextBox 24"/>
          <p:cNvSpPr txBox="1"/>
          <p:nvPr/>
        </p:nvSpPr>
        <p:spPr>
          <a:xfrm>
            <a:off x="6716007" y="4478077"/>
            <a:ext cx="859210"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Flow Rate       </a:t>
            </a:r>
          </a:p>
        </p:txBody>
      </p:sp>
      <p:sp>
        <p:nvSpPr>
          <p:cNvPr id="26" name="TextBox 25"/>
          <p:cNvSpPr txBox="1"/>
          <p:nvPr/>
        </p:nvSpPr>
        <p:spPr>
          <a:xfrm>
            <a:off x="6080112" y="4478077"/>
            <a:ext cx="746999"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Bit Torque    </a:t>
            </a:r>
          </a:p>
        </p:txBody>
      </p:sp>
      <p:sp>
        <p:nvSpPr>
          <p:cNvPr id="27" name="TextBox 26"/>
          <p:cNvSpPr txBox="1"/>
          <p:nvPr/>
        </p:nvSpPr>
        <p:spPr>
          <a:xfrm>
            <a:off x="5427243" y="4478077"/>
            <a:ext cx="588302"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Bit RPM   </a:t>
            </a:r>
          </a:p>
        </p:txBody>
      </p:sp>
      <p:sp>
        <p:nvSpPr>
          <p:cNvPr id="28" name="TextBox 27"/>
          <p:cNvSpPr txBox="1"/>
          <p:nvPr/>
        </p:nvSpPr>
        <p:spPr>
          <a:xfrm>
            <a:off x="4602608" y="4478077"/>
            <a:ext cx="883255" cy="218521"/>
          </a:xfrm>
          <a:prstGeom prst="rect">
            <a:avLst/>
          </a:prstGeom>
          <a:solidFill>
            <a:srgbClr val="E8E8E8"/>
          </a:solidFill>
        </p:spPr>
        <p:txBody>
          <a:bodyPr wrap="none" lIns="0" tIns="27432" rIns="0" bIns="36576" rtlCol="0" anchor="ctr" anchorCtr="0">
            <a:spAutoFit/>
          </a:bodyPr>
          <a:lstStyle/>
          <a:p>
            <a:pPr algn="ctr"/>
            <a:r>
              <a:rPr lang="en-US" sz="1000" dirty="0">
                <a:solidFill>
                  <a:prstClr val="black"/>
                </a:solidFill>
              </a:rPr>
              <a:t>            ROP           </a:t>
            </a:r>
          </a:p>
        </p:txBody>
      </p:sp>
      <p:sp>
        <p:nvSpPr>
          <p:cNvPr id="29" name="Rectangle 28"/>
          <p:cNvSpPr/>
          <p:nvPr/>
        </p:nvSpPr>
        <p:spPr>
          <a:xfrm>
            <a:off x="8244475" y="4238984"/>
            <a:ext cx="60167" cy="6142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7432" bIns="36576" rtlCol="0" anchor="ctr"/>
          <a:lstStyle/>
          <a:p>
            <a:pPr algn="ctr"/>
            <a:endParaRPr lang="en-US">
              <a:solidFill>
                <a:prstClr val="white"/>
              </a:solidFill>
            </a:endParaRPr>
          </a:p>
        </p:txBody>
      </p:sp>
      <p:sp>
        <p:nvSpPr>
          <p:cNvPr id="30" name="Rectangle 29"/>
          <p:cNvSpPr/>
          <p:nvPr/>
        </p:nvSpPr>
        <p:spPr>
          <a:xfrm>
            <a:off x="8751767" y="4238982"/>
            <a:ext cx="78432" cy="8767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7432" bIns="36576" rtlCol="0" anchor="ctr"/>
          <a:lstStyle/>
          <a:p>
            <a:pPr algn="ctr"/>
            <a:endParaRPr lang="en-US">
              <a:solidFill>
                <a:prstClr val="white"/>
              </a:solidFill>
            </a:endParaRPr>
          </a:p>
        </p:txBody>
      </p:sp>
      <p:sp>
        <p:nvSpPr>
          <p:cNvPr id="31" name="Rectangle 30"/>
          <p:cNvSpPr/>
          <p:nvPr/>
        </p:nvSpPr>
        <p:spPr>
          <a:xfrm>
            <a:off x="4094107" y="4226533"/>
            <a:ext cx="602611" cy="48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4058087" y="4253371"/>
            <a:ext cx="827299" cy="461665"/>
          </a:xfrm>
          <a:prstGeom prst="rect">
            <a:avLst/>
          </a:prstGeom>
          <a:noFill/>
        </p:spPr>
        <p:txBody>
          <a:bodyPr wrap="square" rtlCol="0">
            <a:spAutoFit/>
          </a:bodyPr>
          <a:lstStyle/>
          <a:p>
            <a:r>
              <a:rPr lang="en-US" sz="1200" dirty="0"/>
              <a:t>Forge 78B-32</a:t>
            </a:r>
          </a:p>
        </p:txBody>
      </p:sp>
      <p:sp>
        <p:nvSpPr>
          <p:cNvPr id="2" name="Rectangle 1"/>
          <p:cNvSpPr/>
          <p:nvPr/>
        </p:nvSpPr>
        <p:spPr>
          <a:xfrm>
            <a:off x="314268" y="82699"/>
            <a:ext cx="7849697" cy="954107"/>
          </a:xfrm>
          <a:prstGeom prst="rect">
            <a:avLst/>
          </a:prstGeom>
        </p:spPr>
        <p:txBody>
          <a:bodyPr wrap="square">
            <a:spAutoFit/>
          </a:bodyPr>
          <a:lstStyle/>
          <a:p>
            <a:pPr marL="0" lvl="1">
              <a:spcAft>
                <a:spcPts val="600"/>
              </a:spcAft>
            </a:pPr>
            <a:r>
              <a:rPr lang="en-US" sz="2800" b="1" dirty="0">
                <a:solidFill>
                  <a:srgbClr val="000000"/>
                </a:solidFill>
              </a:rPr>
              <a:t>High Spurt Drilling Fluid (i.e., Water) to Reduce </a:t>
            </a:r>
            <a:r>
              <a:rPr lang="en-US" sz="2800" b="1" dirty="0" smtClean="0">
                <a:solidFill>
                  <a:srgbClr val="000000"/>
                </a:solidFill>
              </a:rPr>
              <a:t>Strengthening of Failed Granular Material</a:t>
            </a:r>
            <a:endParaRPr lang="en-US" sz="2800" b="1" dirty="0">
              <a:solidFill>
                <a:srgbClr val="000000"/>
              </a:solidFill>
            </a:endParaRPr>
          </a:p>
        </p:txBody>
      </p:sp>
      <p:pic>
        <p:nvPicPr>
          <p:cNvPr id="3" name="Picture 2"/>
          <p:cNvPicPr/>
          <p:nvPr/>
        </p:nvPicPr>
        <p:blipFill>
          <a:blip r:embed="rId4"/>
          <a:stretch>
            <a:fillRect/>
          </a:stretch>
        </p:blipFill>
        <p:spPr>
          <a:xfrm>
            <a:off x="391392" y="1213803"/>
            <a:ext cx="3464685" cy="1473553"/>
          </a:xfrm>
          <a:prstGeom prst="rect">
            <a:avLst/>
          </a:prstGeom>
          <a:ln>
            <a:solidFill>
              <a:sysClr val="windowText" lastClr="000000"/>
            </a:solidFill>
          </a:ln>
        </p:spPr>
      </p:pic>
      <p:sp>
        <p:nvSpPr>
          <p:cNvPr id="34" name="TextBox 33"/>
          <p:cNvSpPr txBox="1"/>
          <p:nvPr/>
        </p:nvSpPr>
        <p:spPr>
          <a:xfrm>
            <a:off x="4240352" y="1812505"/>
            <a:ext cx="416781" cy="246221"/>
          </a:xfrm>
          <a:prstGeom prst="rect">
            <a:avLst/>
          </a:prstGeom>
          <a:solidFill>
            <a:srgbClr val="FFF9F3"/>
          </a:solidFill>
        </p:spPr>
        <p:txBody>
          <a:bodyPr wrap="none" lIns="0" tIns="0" rIns="0" bIns="0" rtlCol="0">
            <a:spAutoFit/>
          </a:bodyPr>
          <a:lstStyle/>
          <a:p>
            <a:r>
              <a:rPr lang="en-US" sz="1600" b="0" i="0" kern="1200" dirty="0">
                <a:solidFill>
                  <a:schemeClr val="tx1"/>
                </a:solidFill>
                <a:effectLst/>
                <a:latin typeface="+mn-lt"/>
                <a:ea typeface="+mn-ea"/>
                <a:cs typeface="+mn-cs"/>
              </a:rPr>
              <a:t>3420</a:t>
            </a:r>
          </a:p>
        </p:txBody>
      </p:sp>
      <p:sp>
        <p:nvSpPr>
          <p:cNvPr id="35" name="TextBox 34"/>
          <p:cNvSpPr txBox="1"/>
          <p:nvPr/>
        </p:nvSpPr>
        <p:spPr>
          <a:xfrm>
            <a:off x="4240352" y="2624248"/>
            <a:ext cx="416781" cy="246221"/>
          </a:xfrm>
          <a:prstGeom prst="rect">
            <a:avLst/>
          </a:prstGeom>
          <a:solidFill>
            <a:srgbClr val="FFF9F3"/>
          </a:solidFill>
        </p:spPr>
        <p:txBody>
          <a:bodyPr wrap="none" lIns="0" tIns="0" rIns="0" bIns="0" rtlCol="0">
            <a:spAutoFit/>
          </a:bodyPr>
          <a:lstStyle/>
          <a:p>
            <a:r>
              <a:rPr lang="en-US" sz="1600" b="0" i="0" kern="1200" dirty="0">
                <a:solidFill>
                  <a:schemeClr val="tx1"/>
                </a:solidFill>
                <a:effectLst/>
                <a:latin typeface="+mn-lt"/>
                <a:ea typeface="+mn-ea"/>
                <a:cs typeface="+mn-cs"/>
              </a:rPr>
              <a:t>3430</a:t>
            </a:r>
          </a:p>
        </p:txBody>
      </p:sp>
      <p:sp>
        <p:nvSpPr>
          <p:cNvPr id="36" name="TextBox 35"/>
          <p:cNvSpPr txBox="1"/>
          <p:nvPr/>
        </p:nvSpPr>
        <p:spPr>
          <a:xfrm>
            <a:off x="4240352" y="3578961"/>
            <a:ext cx="416781" cy="246221"/>
          </a:xfrm>
          <a:prstGeom prst="rect">
            <a:avLst/>
          </a:prstGeom>
          <a:solidFill>
            <a:srgbClr val="FFF9F3"/>
          </a:solidFill>
        </p:spPr>
        <p:txBody>
          <a:bodyPr wrap="none" lIns="0" tIns="0" rIns="0" bIns="0" rtlCol="0">
            <a:spAutoFit/>
          </a:bodyPr>
          <a:lstStyle/>
          <a:p>
            <a:r>
              <a:rPr lang="en-US" sz="1600" b="0" i="0" kern="1200" dirty="0">
                <a:solidFill>
                  <a:schemeClr val="tx1"/>
                </a:solidFill>
                <a:effectLst/>
                <a:latin typeface="+mn-lt"/>
                <a:ea typeface="+mn-ea"/>
                <a:cs typeface="+mn-cs"/>
              </a:rPr>
              <a:t>3440</a:t>
            </a:r>
          </a:p>
        </p:txBody>
      </p:sp>
      <p:sp>
        <p:nvSpPr>
          <p:cNvPr id="38" name="TextBox 37"/>
          <p:cNvSpPr txBox="1"/>
          <p:nvPr/>
        </p:nvSpPr>
        <p:spPr>
          <a:xfrm>
            <a:off x="261257" y="2678456"/>
            <a:ext cx="3778180" cy="183127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dirty="0">
                <a:solidFill>
                  <a:srgbClr val="000000"/>
                </a:solidFill>
              </a:rPr>
              <a:t>Rock is exhibited strength (85ksi) due to “ductile” failure (SPE 124870)</a:t>
            </a:r>
          </a:p>
          <a:p>
            <a:pPr marL="171450" indent="-171450">
              <a:spcAft>
                <a:spcPts val="600"/>
              </a:spcAft>
              <a:buFont typeface="Arial" panose="020B0604020202020204" pitchFamily="34" charset="0"/>
              <a:buChar char="•"/>
            </a:pPr>
            <a:r>
              <a:rPr lang="en-US" dirty="0">
                <a:solidFill>
                  <a:srgbClr val="000000"/>
                </a:solidFill>
              </a:rPr>
              <a:t>High spurt loss filtrate (i.e., water) pressurizes the spaces between the failed granular material, eliminating </a:t>
            </a:r>
            <a:r>
              <a:rPr lang="en-US" dirty="0" smtClean="0">
                <a:solidFill>
                  <a:srgbClr val="000000"/>
                </a:solidFill>
              </a:rPr>
              <a:t>effective stress and strength</a:t>
            </a:r>
            <a:endParaRPr lang="en-US" dirty="0">
              <a:solidFill>
                <a:srgbClr val="000000"/>
              </a:solidFill>
            </a:endParaRPr>
          </a:p>
        </p:txBody>
      </p:sp>
      <p:sp>
        <p:nvSpPr>
          <p:cNvPr id="4" name="Slide Number Placeholder 3"/>
          <p:cNvSpPr>
            <a:spLocks noGrp="1"/>
          </p:cNvSpPr>
          <p:nvPr>
            <p:ph type="sldNum" sz="quarter" idx="12"/>
          </p:nvPr>
        </p:nvSpPr>
        <p:spPr>
          <a:xfrm>
            <a:off x="6790457" y="4526334"/>
            <a:ext cx="2057400" cy="273844"/>
          </a:xfrm>
        </p:spPr>
        <p:txBody>
          <a:bodyPr/>
          <a:lstStyle/>
          <a:p>
            <a:fld id="{0652A917-4E50-3F42-90EC-172DB3232FC9}" type="slidenum">
              <a:rPr lang="en-US" smtClean="0"/>
              <a:t>10</a:t>
            </a:fld>
            <a:endParaRPr lang="en-US" dirty="0"/>
          </a:p>
        </p:txBody>
      </p:sp>
      <p:sp>
        <p:nvSpPr>
          <p:cNvPr id="6" name="TextBox 5"/>
          <p:cNvSpPr txBox="1"/>
          <p:nvPr/>
        </p:nvSpPr>
        <p:spPr>
          <a:xfrm>
            <a:off x="4742822" y="984731"/>
            <a:ext cx="2863780" cy="646331"/>
          </a:xfrm>
          <a:prstGeom prst="rect">
            <a:avLst/>
          </a:prstGeom>
          <a:solidFill>
            <a:srgbClr val="FFFCEF"/>
          </a:solidFill>
          <a:ln w="15875">
            <a:solidFill>
              <a:schemeClr val="tx2">
                <a:lumMod val="60000"/>
                <a:lumOff val="40000"/>
              </a:schemeClr>
            </a:solidFill>
          </a:ln>
        </p:spPr>
        <p:txBody>
          <a:bodyPr wrap="square" rtlCol="0">
            <a:spAutoFit/>
          </a:bodyPr>
          <a:lstStyle/>
          <a:p>
            <a:r>
              <a:rPr lang="en-US" dirty="0">
                <a:solidFill>
                  <a:srgbClr val="000000"/>
                </a:solidFill>
              </a:rPr>
              <a:t>Circulated 100 bbl of water </a:t>
            </a:r>
            <a:r>
              <a:rPr lang="en-US" dirty="0" smtClean="0">
                <a:solidFill>
                  <a:srgbClr val="000000"/>
                </a:solidFill>
              </a:rPr>
              <a:t>and observe MSE and ROP </a:t>
            </a:r>
            <a:endParaRPr lang="en-US" dirty="0"/>
          </a:p>
        </p:txBody>
      </p:sp>
    </p:spTree>
    <p:extLst>
      <p:ext uri="{BB962C8B-B14F-4D97-AF65-F5344CB8AC3E}">
        <p14:creationId xmlns:p14="http://schemas.microsoft.com/office/powerpoint/2010/main" val="9823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52A917-4E50-3F42-90EC-172DB3232FC9}" type="slidenum">
              <a:rPr lang="en-US" smtClean="0"/>
              <a:pPr/>
              <a:t>11</a:t>
            </a:fld>
            <a:endParaRPr lang="en-US" dirty="0"/>
          </a:p>
        </p:txBody>
      </p:sp>
      <p:sp>
        <p:nvSpPr>
          <p:cNvPr id="22" name="Line 6"/>
          <p:cNvSpPr>
            <a:spLocks noChangeShapeType="1"/>
          </p:cNvSpPr>
          <p:nvPr/>
        </p:nvSpPr>
        <p:spPr bwMode="auto">
          <a:xfrm>
            <a:off x="3205545" y="3386696"/>
            <a:ext cx="558696" cy="202401"/>
          </a:xfrm>
          <a:prstGeom prst="line">
            <a:avLst/>
          </a:prstGeom>
          <a:noFill/>
          <a:ln w="317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itchFamily="34" charset="0"/>
            </a:endParaRPr>
          </a:p>
        </p:txBody>
      </p:sp>
      <p:sp>
        <p:nvSpPr>
          <p:cNvPr id="23" name="Text Box 8"/>
          <p:cNvSpPr txBox="1">
            <a:spLocks noChangeArrowheads="1"/>
          </p:cNvSpPr>
          <p:nvPr/>
        </p:nvSpPr>
        <p:spPr bwMode="auto">
          <a:xfrm>
            <a:off x="4283874" y="4700457"/>
            <a:ext cx="75180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30000"/>
              </a:spcBef>
              <a:buClr>
                <a:srgbClr val="000000"/>
              </a:buClr>
              <a:buSzPct val="135000"/>
              <a:buChar char="•"/>
              <a:defRPr sz="2200" b="1">
                <a:solidFill>
                  <a:srgbClr val="000000"/>
                </a:solidFill>
                <a:latin typeface="Arial" pitchFamily="34" charset="0"/>
              </a:defRPr>
            </a:lvl1pPr>
            <a:lvl2pPr marL="742950" indent="-285750">
              <a:spcBef>
                <a:spcPct val="30000"/>
              </a:spcBef>
              <a:buClr>
                <a:srgbClr val="000000"/>
              </a:buClr>
              <a:buSzPct val="100000"/>
              <a:buChar char="–"/>
              <a:defRPr sz="2000" b="1">
                <a:solidFill>
                  <a:srgbClr val="000000"/>
                </a:solidFill>
                <a:latin typeface="Arial" pitchFamily="34" charset="0"/>
              </a:defRPr>
            </a:lvl2pPr>
            <a:lvl3pPr marL="1143000" indent="-228600">
              <a:spcBef>
                <a:spcPct val="30000"/>
              </a:spcBef>
              <a:buClr>
                <a:srgbClr val="000000"/>
              </a:buClr>
              <a:buSzPct val="65000"/>
              <a:buFont typeface="Zapf Dingbats" charset="2"/>
              <a:buChar char="n"/>
              <a:defRPr b="1">
                <a:solidFill>
                  <a:srgbClr val="000000"/>
                </a:solidFill>
                <a:latin typeface="Arial" pitchFamily="34" charset="0"/>
              </a:defRPr>
            </a:lvl3pPr>
            <a:lvl4pPr marL="1600200" indent="-228600">
              <a:spcBef>
                <a:spcPct val="30000"/>
              </a:spcBef>
              <a:buClr>
                <a:srgbClr val="000000"/>
              </a:buClr>
              <a:buSzPct val="100000"/>
              <a:buChar char="–"/>
              <a:defRPr b="1">
                <a:solidFill>
                  <a:srgbClr val="000000"/>
                </a:solidFill>
                <a:latin typeface="Arial" pitchFamily="34" charset="0"/>
              </a:defRPr>
            </a:lvl4pPr>
            <a:lvl5pPr marL="2057400" indent="-228600">
              <a:spcBef>
                <a:spcPct val="30000"/>
              </a:spcBef>
              <a:buClr>
                <a:srgbClr val="000000"/>
              </a:buClr>
              <a:buSzPct val="100000"/>
              <a:buChar char="»"/>
              <a:defRPr sz="1600" b="1">
                <a:solidFill>
                  <a:srgbClr val="000000"/>
                </a:solidFill>
                <a:latin typeface="Arial" pitchFamily="34" charset="0"/>
              </a:defRPr>
            </a:lvl5pPr>
            <a:lvl6pPr marL="25146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6pPr>
            <a:lvl7pPr marL="29718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7pPr>
            <a:lvl8pPr marL="34290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8pPr>
            <a:lvl9pPr marL="38862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9pPr>
          </a:lstStyle>
          <a:p>
            <a:pPr marL="0" marR="0" lvl="0" indent="0" algn="ctr" defTabSz="914400" eaLnBrk="0" fontAlgn="base" latinLnBrk="0" hangingPunct="0">
              <a:lnSpc>
                <a:spcPct val="100000"/>
              </a:lnSpc>
              <a:spcBef>
                <a:spcPct val="5000"/>
              </a:spcBef>
              <a:spcAft>
                <a:spcPct val="60000"/>
              </a:spcAft>
              <a:buClr>
                <a:srgbClr val="E9BB9F"/>
              </a:buClr>
              <a:buSzPct val="75000"/>
              <a:buFont typeface="Zapf Dingbats" charset="2"/>
              <a:buNone/>
              <a:tabLst/>
              <a:defRPr/>
            </a:pPr>
            <a:r>
              <a:rPr kumimoji="0" lang="en-US" altLang="en-US" sz="2400" b="1" i="0" u="none" strike="noStrike" kern="0" cap="none" spc="0" normalizeH="0" baseline="0" noProof="0">
                <a:ln>
                  <a:noFill/>
                </a:ln>
                <a:solidFill>
                  <a:srgbClr val="000000"/>
                </a:solidFill>
                <a:effectLst/>
                <a:uLnTx/>
                <a:uFillTx/>
                <a:latin typeface="Arial" pitchFamily="34" charset="0"/>
              </a:rPr>
              <a:t>WOB</a:t>
            </a:r>
          </a:p>
        </p:txBody>
      </p:sp>
      <p:sp>
        <p:nvSpPr>
          <p:cNvPr id="24" name="Line 9"/>
          <p:cNvSpPr>
            <a:spLocks noChangeShapeType="1"/>
          </p:cNvSpPr>
          <p:nvPr/>
        </p:nvSpPr>
        <p:spPr bwMode="auto">
          <a:xfrm>
            <a:off x="1166821" y="4567156"/>
            <a:ext cx="7273794" cy="14891"/>
          </a:xfrm>
          <a:prstGeom prst="line">
            <a:avLst/>
          </a:prstGeom>
          <a:noFill/>
          <a:ln w="476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fontAlgn="base" hangingPunct="0">
              <a:spcBef>
                <a:spcPct val="0"/>
              </a:spcBef>
              <a:spcAft>
                <a:spcPct val="0"/>
              </a:spcAft>
            </a:pPr>
            <a:endParaRPr lang="en-US" b="1">
              <a:solidFill>
                <a:srgbClr val="000000"/>
              </a:solidFill>
              <a:latin typeface="Arial" pitchFamily="34" charset="0"/>
            </a:endParaRPr>
          </a:p>
        </p:txBody>
      </p:sp>
      <p:sp>
        <p:nvSpPr>
          <p:cNvPr id="25" name="Text Box 10"/>
          <p:cNvSpPr txBox="1">
            <a:spLocks noChangeArrowheads="1"/>
          </p:cNvSpPr>
          <p:nvPr/>
        </p:nvSpPr>
        <p:spPr bwMode="auto">
          <a:xfrm rot="16200000">
            <a:off x="542112" y="2547569"/>
            <a:ext cx="656825" cy="459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30000"/>
              </a:spcBef>
              <a:buClr>
                <a:srgbClr val="000000"/>
              </a:buClr>
              <a:buSzPct val="135000"/>
              <a:buChar char="•"/>
              <a:defRPr sz="2200" b="1">
                <a:solidFill>
                  <a:srgbClr val="000000"/>
                </a:solidFill>
                <a:latin typeface="Arial" pitchFamily="34" charset="0"/>
              </a:defRPr>
            </a:lvl1pPr>
            <a:lvl2pPr marL="742950" indent="-285750">
              <a:spcBef>
                <a:spcPct val="30000"/>
              </a:spcBef>
              <a:buClr>
                <a:srgbClr val="000000"/>
              </a:buClr>
              <a:buSzPct val="100000"/>
              <a:buChar char="–"/>
              <a:defRPr sz="2000" b="1">
                <a:solidFill>
                  <a:srgbClr val="000000"/>
                </a:solidFill>
                <a:latin typeface="Arial" pitchFamily="34" charset="0"/>
              </a:defRPr>
            </a:lvl2pPr>
            <a:lvl3pPr marL="1143000" indent="-228600">
              <a:spcBef>
                <a:spcPct val="30000"/>
              </a:spcBef>
              <a:buClr>
                <a:srgbClr val="000000"/>
              </a:buClr>
              <a:buSzPct val="65000"/>
              <a:buFont typeface="Zapf Dingbats" charset="2"/>
              <a:buChar char="n"/>
              <a:defRPr b="1">
                <a:solidFill>
                  <a:srgbClr val="000000"/>
                </a:solidFill>
                <a:latin typeface="Arial" pitchFamily="34" charset="0"/>
              </a:defRPr>
            </a:lvl3pPr>
            <a:lvl4pPr marL="1600200" indent="-228600">
              <a:spcBef>
                <a:spcPct val="30000"/>
              </a:spcBef>
              <a:buClr>
                <a:srgbClr val="000000"/>
              </a:buClr>
              <a:buSzPct val="100000"/>
              <a:buChar char="–"/>
              <a:defRPr b="1">
                <a:solidFill>
                  <a:srgbClr val="000000"/>
                </a:solidFill>
                <a:latin typeface="Arial" pitchFamily="34" charset="0"/>
              </a:defRPr>
            </a:lvl4pPr>
            <a:lvl5pPr marL="2057400" indent="-228600">
              <a:spcBef>
                <a:spcPct val="30000"/>
              </a:spcBef>
              <a:buClr>
                <a:srgbClr val="000000"/>
              </a:buClr>
              <a:buSzPct val="100000"/>
              <a:buChar char="»"/>
              <a:defRPr sz="1600" b="1">
                <a:solidFill>
                  <a:srgbClr val="000000"/>
                </a:solidFill>
                <a:latin typeface="Arial" pitchFamily="34" charset="0"/>
              </a:defRPr>
            </a:lvl5pPr>
            <a:lvl6pPr marL="25146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6pPr>
            <a:lvl7pPr marL="29718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7pPr>
            <a:lvl8pPr marL="34290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8pPr>
            <a:lvl9pPr marL="38862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9pPr>
          </a:lstStyle>
          <a:p>
            <a:pPr marL="0" marR="0" lvl="0" indent="0" algn="ctr" defTabSz="914400" eaLnBrk="0" fontAlgn="base" latinLnBrk="0" hangingPunct="0">
              <a:lnSpc>
                <a:spcPct val="100000"/>
              </a:lnSpc>
              <a:spcBef>
                <a:spcPct val="5000"/>
              </a:spcBef>
              <a:spcAft>
                <a:spcPct val="60000"/>
              </a:spcAft>
              <a:buClr>
                <a:srgbClr val="E9BB9F"/>
              </a:buClr>
              <a:buSzPct val="75000"/>
              <a:buFont typeface="Zapf Dingbats" charset="2"/>
              <a:buNone/>
              <a:tabLst/>
              <a:defRPr/>
            </a:pPr>
            <a:r>
              <a:rPr kumimoji="0" lang="en-US" altLang="en-US" sz="2400" b="1" i="0" u="none" strike="noStrike" kern="0" cap="none" spc="0" normalizeH="0" baseline="0" noProof="0">
                <a:ln>
                  <a:noFill/>
                </a:ln>
                <a:solidFill>
                  <a:srgbClr val="000000"/>
                </a:solidFill>
                <a:effectLst/>
                <a:uLnTx/>
                <a:uFillTx/>
                <a:latin typeface="Arial" pitchFamily="34" charset="0"/>
              </a:rPr>
              <a:t>ROP</a:t>
            </a:r>
          </a:p>
        </p:txBody>
      </p:sp>
      <p:sp>
        <p:nvSpPr>
          <p:cNvPr id="26" name="Line 11"/>
          <p:cNvSpPr>
            <a:spLocks noChangeShapeType="1"/>
          </p:cNvSpPr>
          <p:nvPr/>
        </p:nvSpPr>
        <p:spPr bwMode="auto">
          <a:xfrm flipV="1">
            <a:off x="1177141" y="933067"/>
            <a:ext cx="1475" cy="3653677"/>
          </a:xfrm>
          <a:prstGeom prst="line">
            <a:avLst/>
          </a:prstGeom>
          <a:noFill/>
          <a:ln w="476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fontAlgn="base" hangingPunct="0">
              <a:spcBef>
                <a:spcPct val="0"/>
              </a:spcBef>
              <a:spcAft>
                <a:spcPct val="0"/>
              </a:spcAft>
            </a:pPr>
            <a:endParaRPr lang="en-US" b="1">
              <a:solidFill>
                <a:srgbClr val="000000"/>
              </a:solidFill>
              <a:latin typeface="Arial" pitchFamily="34" charset="0"/>
            </a:endParaRPr>
          </a:p>
        </p:txBody>
      </p:sp>
      <p:sp>
        <p:nvSpPr>
          <p:cNvPr id="27" name="Freeform 12"/>
          <p:cNvSpPr>
            <a:spLocks/>
          </p:cNvSpPr>
          <p:nvPr/>
        </p:nvSpPr>
        <p:spPr bwMode="auto">
          <a:xfrm>
            <a:off x="1654759" y="3006705"/>
            <a:ext cx="2108008" cy="1533029"/>
          </a:xfrm>
          <a:custGeom>
            <a:avLst/>
            <a:gdLst>
              <a:gd name="T0" fmla="*/ 2147483647 w 1512"/>
              <a:gd name="T1" fmla="*/ 0 h 992"/>
              <a:gd name="T2" fmla="*/ 2147483647 w 1512"/>
              <a:gd name="T3" fmla="*/ 2147483647 h 992"/>
              <a:gd name="T4" fmla="*/ 2147483647 w 1512"/>
              <a:gd name="T5" fmla="*/ 2147483647 h 992"/>
              <a:gd name="T6" fmla="*/ 2147483647 w 1512"/>
              <a:gd name="T7" fmla="*/ 2147483647 h 992"/>
              <a:gd name="T8" fmla="*/ 2147483647 w 1512"/>
              <a:gd name="T9" fmla="*/ 2147483647 h 992"/>
              <a:gd name="T10" fmla="*/ 2147483647 w 1512"/>
              <a:gd name="T11" fmla="*/ 2147483647 h 992"/>
              <a:gd name="T12" fmla="*/ 2147483647 w 1512"/>
              <a:gd name="T13" fmla="*/ 2147483647 h 992"/>
              <a:gd name="T14" fmla="*/ 0 w 1512"/>
              <a:gd name="T15" fmla="*/ 2147483647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2" h="992">
                <a:moveTo>
                  <a:pt x="1512" y="0"/>
                </a:moveTo>
                <a:cubicBezTo>
                  <a:pt x="1482" y="28"/>
                  <a:pt x="1452" y="56"/>
                  <a:pt x="1424" y="112"/>
                </a:cubicBezTo>
                <a:cubicBezTo>
                  <a:pt x="1396" y="168"/>
                  <a:pt x="1373" y="247"/>
                  <a:pt x="1344" y="336"/>
                </a:cubicBezTo>
                <a:cubicBezTo>
                  <a:pt x="1315" y="425"/>
                  <a:pt x="1295" y="564"/>
                  <a:pt x="1248" y="648"/>
                </a:cubicBezTo>
                <a:cubicBezTo>
                  <a:pt x="1201" y="732"/>
                  <a:pt x="1119" y="797"/>
                  <a:pt x="1064" y="840"/>
                </a:cubicBezTo>
                <a:cubicBezTo>
                  <a:pt x="1009" y="883"/>
                  <a:pt x="976" y="889"/>
                  <a:pt x="920" y="904"/>
                </a:cubicBezTo>
                <a:cubicBezTo>
                  <a:pt x="864" y="919"/>
                  <a:pt x="881" y="913"/>
                  <a:pt x="728" y="928"/>
                </a:cubicBezTo>
                <a:cubicBezTo>
                  <a:pt x="575" y="943"/>
                  <a:pt x="287" y="967"/>
                  <a:pt x="0" y="992"/>
                </a:cubicBezTo>
              </a:path>
            </a:pathLst>
          </a:custGeom>
          <a:noFill/>
          <a:ln w="44450" cap="flat" cmpd="sng">
            <a:solidFill>
              <a:srgbClr val="000099"/>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1" tIns="50941" rIns="101881" bIns="50941" anchor="ctr"/>
          <a:lstStyle/>
          <a:p>
            <a:pPr eaLnBrk="0" fontAlgn="base" hangingPunct="0">
              <a:spcBef>
                <a:spcPct val="0"/>
              </a:spcBef>
              <a:spcAft>
                <a:spcPct val="0"/>
              </a:spcAft>
            </a:pPr>
            <a:endParaRPr lang="en-US" b="1">
              <a:solidFill>
                <a:srgbClr val="000000"/>
              </a:solidFill>
              <a:latin typeface="Arial" pitchFamily="34" charset="0"/>
            </a:endParaRPr>
          </a:p>
        </p:txBody>
      </p:sp>
      <p:sp>
        <p:nvSpPr>
          <p:cNvPr id="28" name="Text Box 15"/>
          <p:cNvSpPr txBox="1">
            <a:spLocks noChangeArrowheads="1"/>
          </p:cNvSpPr>
          <p:nvPr/>
        </p:nvSpPr>
        <p:spPr bwMode="auto">
          <a:xfrm>
            <a:off x="3568185" y="3747104"/>
            <a:ext cx="973591"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1" tIns="50941" rIns="101881" bIns="50941">
            <a:spAutoFit/>
          </a:bodyPr>
          <a:lstStyle>
            <a:lvl1pPr defTabSz="1019175">
              <a:spcBef>
                <a:spcPct val="30000"/>
              </a:spcBef>
              <a:buClr>
                <a:srgbClr val="000000"/>
              </a:buClr>
              <a:buSzPct val="135000"/>
              <a:buChar char="•"/>
              <a:defRPr sz="2200" b="1">
                <a:solidFill>
                  <a:srgbClr val="000000"/>
                </a:solidFill>
                <a:latin typeface="Arial" pitchFamily="34" charset="0"/>
              </a:defRPr>
            </a:lvl1pPr>
            <a:lvl2pPr marL="742950" indent="-285750" defTabSz="1019175">
              <a:spcBef>
                <a:spcPct val="30000"/>
              </a:spcBef>
              <a:buClr>
                <a:srgbClr val="000000"/>
              </a:buClr>
              <a:buSzPct val="100000"/>
              <a:buChar char="–"/>
              <a:defRPr sz="2000" b="1">
                <a:solidFill>
                  <a:srgbClr val="000000"/>
                </a:solidFill>
                <a:latin typeface="Arial" pitchFamily="34" charset="0"/>
              </a:defRPr>
            </a:lvl2pPr>
            <a:lvl3pPr marL="1143000" indent="-228600" defTabSz="1019175">
              <a:spcBef>
                <a:spcPct val="30000"/>
              </a:spcBef>
              <a:buClr>
                <a:srgbClr val="000000"/>
              </a:buClr>
              <a:buSzPct val="65000"/>
              <a:buFont typeface="Zapf Dingbats" charset="2"/>
              <a:buChar char="n"/>
              <a:defRPr b="1">
                <a:solidFill>
                  <a:srgbClr val="000000"/>
                </a:solidFill>
                <a:latin typeface="Arial" pitchFamily="34" charset="0"/>
              </a:defRPr>
            </a:lvl3pPr>
            <a:lvl4pPr marL="1600200" indent="-228600" defTabSz="1019175">
              <a:spcBef>
                <a:spcPct val="30000"/>
              </a:spcBef>
              <a:buClr>
                <a:srgbClr val="000000"/>
              </a:buClr>
              <a:buSzPct val="100000"/>
              <a:buChar char="–"/>
              <a:defRPr b="1">
                <a:solidFill>
                  <a:srgbClr val="000000"/>
                </a:solidFill>
                <a:latin typeface="Arial" pitchFamily="34" charset="0"/>
              </a:defRPr>
            </a:lvl4pPr>
            <a:lvl5pPr marL="2057400" indent="-228600" defTabSz="1019175">
              <a:spcBef>
                <a:spcPct val="30000"/>
              </a:spcBef>
              <a:buClr>
                <a:srgbClr val="000000"/>
              </a:buClr>
              <a:buSzPct val="100000"/>
              <a:buChar char="»"/>
              <a:defRPr sz="1600" b="1">
                <a:solidFill>
                  <a:srgbClr val="000000"/>
                </a:solidFill>
                <a:latin typeface="Arial" pitchFamily="34" charset="0"/>
              </a:defRPr>
            </a:lvl5pPr>
            <a:lvl6pPr marL="25146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6pPr>
            <a:lvl7pPr marL="29718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7pPr>
            <a:lvl8pPr marL="34290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8pPr>
            <a:lvl9pPr marL="38862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9pPr>
          </a:lstStyle>
          <a:p>
            <a:pPr marL="0" marR="0" lvl="0" indent="0" defTabSz="1019175"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Arial" pitchFamily="34" charset="0"/>
              </a:rPr>
              <a:t>Whirl</a:t>
            </a:r>
          </a:p>
        </p:txBody>
      </p:sp>
      <p:sp>
        <p:nvSpPr>
          <p:cNvPr id="29" name="Text Box 16"/>
          <p:cNvSpPr txBox="1">
            <a:spLocks noChangeArrowheads="1"/>
          </p:cNvSpPr>
          <p:nvPr/>
        </p:nvSpPr>
        <p:spPr bwMode="auto">
          <a:xfrm>
            <a:off x="6204259" y="1493263"/>
            <a:ext cx="1470522"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1" tIns="50941" rIns="101881" bIns="50941">
            <a:spAutoFit/>
          </a:bodyPr>
          <a:lstStyle>
            <a:lvl1pPr defTabSz="1019175">
              <a:spcBef>
                <a:spcPct val="30000"/>
              </a:spcBef>
              <a:buClr>
                <a:srgbClr val="000000"/>
              </a:buClr>
              <a:buSzPct val="135000"/>
              <a:buChar char="•"/>
              <a:defRPr sz="2200" b="1">
                <a:solidFill>
                  <a:srgbClr val="000000"/>
                </a:solidFill>
                <a:latin typeface="Arial" pitchFamily="34" charset="0"/>
              </a:defRPr>
            </a:lvl1pPr>
            <a:lvl2pPr marL="742950" indent="-285750" defTabSz="1019175">
              <a:spcBef>
                <a:spcPct val="30000"/>
              </a:spcBef>
              <a:buClr>
                <a:srgbClr val="000000"/>
              </a:buClr>
              <a:buSzPct val="100000"/>
              <a:buChar char="–"/>
              <a:defRPr sz="2000" b="1">
                <a:solidFill>
                  <a:srgbClr val="000000"/>
                </a:solidFill>
                <a:latin typeface="Arial" pitchFamily="34" charset="0"/>
              </a:defRPr>
            </a:lvl2pPr>
            <a:lvl3pPr marL="1143000" indent="-228600" defTabSz="1019175">
              <a:spcBef>
                <a:spcPct val="30000"/>
              </a:spcBef>
              <a:buClr>
                <a:srgbClr val="000000"/>
              </a:buClr>
              <a:buSzPct val="65000"/>
              <a:buFont typeface="Zapf Dingbats" charset="2"/>
              <a:buChar char="n"/>
              <a:defRPr b="1">
                <a:solidFill>
                  <a:srgbClr val="000000"/>
                </a:solidFill>
                <a:latin typeface="Arial" pitchFamily="34" charset="0"/>
              </a:defRPr>
            </a:lvl3pPr>
            <a:lvl4pPr marL="1600200" indent="-228600" defTabSz="1019175">
              <a:spcBef>
                <a:spcPct val="30000"/>
              </a:spcBef>
              <a:buClr>
                <a:srgbClr val="000000"/>
              </a:buClr>
              <a:buSzPct val="100000"/>
              <a:buChar char="–"/>
              <a:defRPr b="1">
                <a:solidFill>
                  <a:srgbClr val="000000"/>
                </a:solidFill>
                <a:latin typeface="Arial" pitchFamily="34" charset="0"/>
              </a:defRPr>
            </a:lvl4pPr>
            <a:lvl5pPr marL="2057400" indent="-228600" defTabSz="1019175">
              <a:spcBef>
                <a:spcPct val="30000"/>
              </a:spcBef>
              <a:buClr>
                <a:srgbClr val="000000"/>
              </a:buClr>
              <a:buSzPct val="100000"/>
              <a:buChar char="»"/>
              <a:defRPr sz="1600" b="1">
                <a:solidFill>
                  <a:srgbClr val="000000"/>
                </a:solidFill>
                <a:latin typeface="Arial" pitchFamily="34" charset="0"/>
              </a:defRPr>
            </a:lvl5pPr>
            <a:lvl6pPr marL="25146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6pPr>
            <a:lvl7pPr marL="29718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7pPr>
            <a:lvl8pPr marL="34290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8pPr>
            <a:lvl9pPr marL="38862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9pPr>
          </a:lstStyle>
          <a:p>
            <a:pPr marL="0" marR="0" lvl="0" indent="0" algn="ctr" defTabSz="1019175"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Arial" pitchFamily="34" charset="0"/>
              </a:rPr>
              <a:t>Stickslip</a:t>
            </a:r>
          </a:p>
        </p:txBody>
      </p:sp>
      <p:sp>
        <p:nvSpPr>
          <p:cNvPr id="30" name="Text Box 17"/>
          <p:cNvSpPr txBox="1">
            <a:spLocks noChangeArrowheads="1"/>
          </p:cNvSpPr>
          <p:nvPr/>
        </p:nvSpPr>
        <p:spPr bwMode="auto">
          <a:xfrm>
            <a:off x="5885922" y="2191875"/>
            <a:ext cx="1725399"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1" tIns="50941" rIns="101881" bIns="50941">
            <a:spAutoFit/>
          </a:bodyPr>
          <a:lstStyle>
            <a:lvl1pPr defTabSz="1019175">
              <a:spcBef>
                <a:spcPct val="30000"/>
              </a:spcBef>
              <a:buClr>
                <a:srgbClr val="000000"/>
              </a:buClr>
              <a:buSzPct val="135000"/>
              <a:buChar char="•"/>
              <a:defRPr sz="2200" b="1">
                <a:solidFill>
                  <a:srgbClr val="000000"/>
                </a:solidFill>
                <a:latin typeface="Arial" pitchFamily="34" charset="0"/>
              </a:defRPr>
            </a:lvl1pPr>
            <a:lvl2pPr marL="742950" indent="-285750" defTabSz="1019175">
              <a:spcBef>
                <a:spcPct val="30000"/>
              </a:spcBef>
              <a:buClr>
                <a:srgbClr val="000000"/>
              </a:buClr>
              <a:buSzPct val="100000"/>
              <a:buChar char="–"/>
              <a:defRPr sz="2000" b="1">
                <a:solidFill>
                  <a:srgbClr val="000000"/>
                </a:solidFill>
                <a:latin typeface="Arial" pitchFamily="34" charset="0"/>
              </a:defRPr>
            </a:lvl2pPr>
            <a:lvl3pPr marL="1143000" indent="-228600" defTabSz="1019175">
              <a:spcBef>
                <a:spcPct val="30000"/>
              </a:spcBef>
              <a:buClr>
                <a:srgbClr val="000000"/>
              </a:buClr>
              <a:buSzPct val="65000"/>
              <a:buFont typeface="Zapf Dingbats" charset="2"/>
              <a:buChar char="n"/>
              <a:defRPr b="1">
                <a:solidFill>
                  <a:srgbClr val="000000"/>
                </a:solidFill>
                <a:latin typeface="Arial" pitchFamily="34" charset="0"/>
              </a:defRPr>
            </a:lvl3pPr>
            <a:lvl4pPr marL="1600200" indent="-228600" defTabSz="1019175">
              <a:spcBef>
                <a:spcPct val="30000"/>
              </a:spcBef>
              <a:buClr>
                <a:srgbClr val="000000"/>
              </a:buClr>
              <a:buSzPct val="100000"/>
              <a:buChar char="–"/>
              <a:defRPr b="1">
                <a:solidFill>
                  <a:srgbClr val="000000"/>
                </a:solidFill>
                <a:latin typeface="Arial" pitchFamily="34" charset="0"/>
              </a:defRPr>
            </a:lvl4pPr>
            <a:lvl5pPr marL="2057400" indent="-228600" defTabSz="1019175">
              <a:spcBef>
                <a:spcPct val="30000"/>
              </a:spcBef>
              <a:buClr>
                <a:srgbClr val="000000"/>
              </a:buClr>
              <a:buSzPct val="100000"/>
              <a:buChar char="»"/>
              <a:defRPr sz="1600" b="1">
                <a:solidFill>
                  <a:srgbClr val="000000"/>
                </a:solidFill>
                <a:latin typeface="Arial" pitchFamily="34" charset="0"/>
              </a:defRPr>
            </a:lvl5pPr>
            <a:lvl6pPr marL="25146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6pPr>
            <a:lvl7pPr marL="29718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7pPr>
            <a:lvl8pPr marL="34290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8pPr>
            <a:lvl9pPr marL="38862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9pPr>
          </a:lstStyle>
          <a:p>
            <a:pPr marL="0" marR="0" lvl="0" indent="0" algn="ctr" defTabSz="1019175"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pitchFamily="34" charset="0"/>
              </a:rPr>
              <a:t>Bit Balling</a:t>
            </a:r>
          </a:p>
        </p:txBody>
      </p:sp>
      <p:sp>
        <p:nvSpPr>
          <p:cNvPr id="31" name="Freeform 18"/>
          <p:cNvSpPr>
            <a:spLocks/>
          </p:cNvSpPr>
          <p:nvPr/>
        </p:nvSpPr>
        <p:spPr bwMode="auto">
          <a:xfrm>
            <a:off x="1302445" y="981383"/>
            <a:ext cx="4858737" cy="3472168"/>
          </a:xfrm>
          <a:custGeom>
            <a:avLst/>
            <a:gdLst>
              <a:gd name="T0" fmla="*/ 0 w 2595"/>
              <a:gd name="T1" fmla="*/ 2147483647 h 2266"/>
              <a:gd name="T2" fmla="*/ 2147483647 w 2595"/>
              <a:gd name="T3" fmla="*/ 2147483647 h 2266"/>
              <a:gd name="T4" fmla="*/ 2147483647 w 2595"/>
              <a:gd name="T5" fmla="*/ 2147483647 h 2266"/>
              <a:gd name="T6" fmla="*/ 2147483647 w 2595"/>
              <a:gd name="T7" fmla="*/ 2147483647 h 2266"/>
              <a:gd name="T8" fmla="*/ 2147483647 w 2595"/>
              <a:gd name="T9" fmla="*/ 0 h 2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5" h="2266">
                <a:moveTo>
                  <a:pt x="0" y="2266"/>
                </a:moveTo>
                <a:lnTo>
                  <a:pt x="329" y="2222"/>
                </a:lnTo>
                <a:lnTo>
                  <a:pt x="576" y="2102"/>
                </a:lnTo>
                <a:lnTo>
                  <a:pt x="800" y="1870"/>
                </a:lnTo>
                <a:lnTo>
                  <a:pt x="2595" y="0"/>
                </a:lnTo>
              </a:path>
            </a:pathLst>
          </a:custGeom>
          <a:noFill/>
          <a:ln w="50800" cap="flat"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fontAlgn="base" hangingPunct="0">
              <a:spcBef>
                <a:spcPct val="0"/>
              </a:spcBef>
              <a:spcAft>
                <a:spcPct val="0"/>
              </a:spcAft>
            </a:pPr>
            <a:endParaRPr lang="en-US" b="1">
              <a:solidFill>
                <a:srgbClr val="000000"/>
              </a:solidFill>
              <a:latin typeface="Arial" pitchFamily="34" charset="0"/>
            </a:endParaRPr>
          </a:p>
        </p:txBody>
      </p:sp>
      <p:sp>
        <p:nvSpPr>
          <p:cNvPr id="32" name="Freeform 19"/>
          <p:cNvSpPr>
            <a:spLocks/>
          </p:cNvSpPr>
          <p:nvPr/>
        </p:nvSpPr>
        <p:spPr bwMode="auto">
          <a:xfrm>
            <a:off x="1710779" y="4285099"/>
            <a:ext cx="4518493" cy="232436"/>
          </a:xfrm>
          <a:custGeom>
            <a:avLst/>
            <a:gdLst>
              <a:gd name="T0" fmla="*/ 0 w 2955"/>
              <a:gd name="T1" fmla="*/ 2147483647 h 306"/>
              <a:gd name="T2" fmla="*/ 2147483647 w 2955"/>
              <a:gd name="T3" fmla="*/ 2147483647 h 306"/>
              <a:gd name="T4" fmla="*/ 2147483647 w 2955"/>
              <a:gd name="T5" fmla="*/ 2147483647 h 306"/>
              <a:gd name="T6" fmla="*/ 2147483647 w 2955"/>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55" h="306">
                <a:moveTo>
                  <a:pt x="0" y="306"/>
                </a:moveTo>
                <a:lnTo>
                  <a:pt x="554" y="127"/>
                </a:lnTo>
                <a:lnTo>
                  <a:pt x="823" y="59"/>
                </a:lnTo>
                <a:lnTo>
                  <a:pt x="2955" y="0"/>
                </a:lnTo>
              </a:path>
            </a:pathLst>
          </a:custGeom>
          <a:noFill/>
          <a:ln w="50800" cap="flat" cmpd="sng">
            <a:solidFill>
              <a:srgbClr val="037C0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itchFamily="34" charset="0"/>
            </a:endParaRPr>
          </a:p>
        </p:txBody>
      </p:sp>
      <p:sp>
        <p:nvSpPr>
          <p:cNvPr id="33" name="Text Box 20"/>
          <p:cNvSpPr txBox="1">
            <a:spLocks noChangeArrowheads="1"/>
          </p:cNvSpPr>
          <p:nvPr/>
        </p:nvSpPr>
        <p:spPr bwMode="auto">
          <a:xfrm>
            <a:off x="3777497" y="4233557"/>
            <a:ext cx="3407073"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1" tIns="50941" rIns="101881" bIns="50941">
            <a:spAutoFit/>
          </a:bodyPr>
          <a:lstStyle>
            <a:lvl1pPr defTabSz="1019175">
              <a:spcBef>
                <a:spcPct val="30000"/>
              </a:spcBef>
              <a:buClr>
                <a:srgbClr val="000000"/>
              </a:buClr>
              <a:buSzPct val="135000"/>
              <a:buChar char="•"/>
              <a:defRPr sz="2200" b="1">
                <a:solidFill>
                  <a:srgbClr val="000000"/>
                </a:solidFill>
                <a:latin typeface="Arial" pitchFamily="34" charset="0"/>
              </a:defRPr>
            </a:lvl1pPr>
            <a:lvl2pPr marL="742950" indent="-285750" defTabSz="1019175">
              <a:spcBef>
                <a:spcPct val="30000"/>
              </a:spcBef>
              <a:buClr>
                <a:srgbClr val="000000"/>
              </a:buClr>
              <a:buSzPct val="100000"/>
              <a:buChar char="–"/>
              <a:defRPr sz="2000" b="1">
                <a:solidFill>
                  <a:srgbClr val="000000"/>
                </a:solidFill>
                <a:latin typeface="Arial" pitchFamily="34" charset="0"/>
              </a:defRPr>
            </a:lvl2pPr>
            <a:lvl3pPr marL="1143000" indent="-228600" defTabSz="1019175">
              <a:spcBef>
                <a:spcPct val="30000"/>
              </a:spcBef>
              <a:buClr>
                <a:srgbClr val="000000"/>
              </a:buClr>
              <a:buSzPct val="65000"/>
              <a:buFont typeface="Zapf Dingbats" charset="2"/>
              <a:buChar char="n"/>
              <a:defRPr b="1">
                <a:solidFill>
                  <a:srgbClr val="000000"/>
                </a:solidFill>
                <a:latin typeface="Arial" pitchFamily="34" charset="0"/>
              </a:defRPr>
            </a:lvl3pPr>
            <a:lvl4pPr marL="1600200" indent="-228600" defTabSz="1019175">
              <a:spcBef>
                <a:spcPct val="30000"/>
              </a:spcBef>
              <a:buClr>
                <a:srgbClr val="000000"/>
              </a:buClr>
              <a:buSzPct val="100000"/>
              <a:buChar char="–"/>
              <a:defRPr b="1">
                <a:solidFill>
                  <a:srgbClr val="000000"/>
                </a:solidFill>
                <a:latin typeface="Arial" pitchFamily="34" charset="0"/>
              </a:defRPr>
            </a:lvl4pPr>
            <a:lvl5pPr marL="2057400" indent="-228600" defTabSz="1019175">
              <a:spcBef>
                <a:spcPct val="30000"/>
              </a:spcBef>
              <a:buClr>
                <a:srgbClr val="000000"/>
              </a:buClr>
              <a:buSzPct val="100000"/>
              <a:buChar char="»"/>
              <a:defRPr sz="1600" b="1">
                <a:solidFill>
                  <a:srgbClr val="000000"/>
                </a:solidFill>
                <a:latin typeface="Arial" pitchFamily="34" charset="0"/>
              </a:defRPr>
            </a:lvl5pPr>
            <a:lvl6pPr marL="25146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6pPr>
            <a:lvl7pPr marL="29718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7pPr>
            <a:lvl8pPr marL="34290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8pPr>
            <a:lvl9pPr marL="3886200" indent="-228600" defTabSz="1019175" eaLnBrk="0" fontAlgn="base" hangingPunct="0">
              <a:spcBef>
                <a:spcPct val="30000"/>
              </a:spcBef>
              <a:spcAft>
                <a:spcPct val="0"/>
              </a:spcAft>
              <a:buClr>
                <a:srgbClr val="000000"/>
              </a:buClr>
              <a:buSzPct val="100000"/>
              <a:buChar char="»"/>
              <a:defRPr sz="1600" b="1">
                <a:solidFill>
                  <a:srgbClr val="000000"/>
                </a:solidFill>
                <a:latin typeface="Arial" pitchFamily="34" charset="0"/>
              </a:defRPr>
            </a:lvl9pPr>
          </a:lstStyle>
          <a:p>
            <a:pPr marL="0" marR="0" lvl="0" indent="0" defTabSz="1019175"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itchFamily="34" charset="0"/>
              </a:rPr>
              <a:t>Bottomhole Balling</a:t>
            </a:r>
          </a:p>
        </p:txBody>
      </p:sp>
      <p:sp>
        <p:nvSpPr>
          <p:cNvPr id="34" name="Freeform 23"/>
          <p:cNvSpPr>
            <a:spLocks/>
          </p:cNvSpPr>
          <p:nvPr/>
        </p:nvSpPr>
        <p:spPr bwMode="auto">
          <a:xfrm rot="20352058">
            <a:off x="4958288" y="1475693"/>
            <a:ext cx="1886888" cy="379876"/>
          </a:xfrm>
          <a:custGeom>
            <a:avLst/>
            <a:gdLst>
              <a:gd name="T0" fmla="*/ 0 w 768"/>
              <a:gd name="T1" fmla="*/ 2147483647 h 274"/>
              <a:gd name="T2" fmla="*/ 2147483647 w 768"/>
              <a:gd name="T3" fmla="*/ 2147483647 h 274"/>
              <a:gd name="T4" fmla="*/ 2147483647 w 768"/>
              <a:gd name="T5" fmla="*/ 2147483647 h 274"/>
              <a:gd name="T6" fmla="*/ 2147483647 w 768"/>
              <a:gd name="T7" fmla="*/ 2147483647 h 274"/>
              <a:gd name="T8" fmla="*/ 2147483647 w 768"/>
              <a:gd name="T9" fmla="*/ 2147483647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274">
                <a:moveTo>
                  <a:pt x="0" y="137"/>
                </a:moveTo>
                <a:cubicBezTo>
                  <a:pt x="45" y="96"/>
                  <a:pt x="90" y="56"/>
                  <a:pt x="165" y="36"/>
                </a:cubicBezTo>
                <a:cubicBezTo>
                  <a:pt x="240" y="16"/>
                  <a:pt x="367" y="0"/>
                  <a:pt x="448" y="18"/>
                </a:cubicBezTo>
                <a:cubicBezTo>
                  <a:pt x="529" y="36"/>
                  <a:pt x="596" y="103"/>
                  <a:pt x="649" y="146"/>
                </a:cubicBezTo>
                <a:cubicBezTo>
                  <a:pt x="702" y="189"/>
                  <a:pt x="735" y="231"/>
                  <a:pt x="768" y="274"/>
                </a:cubicBezTo>
              </a:path>
            </a:pathLst>
          </a:custGeom>
          <a:noFill/>
          <a:ln w="44450" cap="flat" cmpd="sng">
            <a:solidFill>
              <a:srgbClr val="FF2D2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1" tIns="50941" rIns="101881" bIns="50941">
            <a:spAutoFit/>
          </a:bodyPr>
          <a:lstStyle/>
          <a:p>
            <a:pPr eaLnBrk="0" fontAlgn="base" hangingPunct="0">
              <a:spcBef>
                <a:spcPct val="0"/>
              </a:spcBef>
              <a:spcAft>
                <a:spcPct val="0"/>
              </a:spcAft>
            </a:pPr>
            <a:endParaRPr lang="en-US" b="1">
              <a:solidFill>
                <a:srgbClr val="000000"/>
              </a:solidFill>
              <a:latin typeface="Arial" pitchFamily="34" charset="0"/>
            </a:endParaRPr>
          </a:p>
        </p:txBody>
      </p:sp>
      <p:sp>
        <p:nvSpPr>
          <p:cNvPr id="35" name="Freeform 25"/>
          <p:cNvSpPr>
            <a:spLocks/>
          </p:cNvSpPr>
          <p:nvPr/>
        </p:nvSpPr>
        <p:spPr bwMode="auto">
          <a:xfrm>
            <a:off x="4294931" y="2174898"/>
            <a:ext cx="2022509" cy="1185682"/>
          </a:xfrm>
          <a:custGeom>
            <a:avLst/>
            <a:gdLst>
              <a:gd name="T0" fmla="*/ 0 w 1372"/>
              <a:gd name="T1" fmla="*/ 2147483647 h 908"/>
              <a:gd name="T2" fmla="*/ 2147483647 w 1372"/>
              <a:gd name="T3" fmla="*/ 2147483647 h 908"/>
              <a:gd name="T4" fmla="*/ 2147483647 w 1372"/>
              <a:gd name="T5" fmla="*/ 2147483647 h 908"/>
              <a:gd name="T6" fmla="*/ 2147483647 w 1372"/>
              <a:gd name="T7" fmla="*/ 2147483647 h 908"/>
              <a:gd name="T8" fmla="*/ 2147483647 w 1372"/>
              <a:gd name="T9" fmla="*/ 2147483647 h 908"/>
              <a:gd name="T10" fmla="*/ 2147483647 w 1372"/>
              <a:gd name="T11" fmla="*/ 2147483647 h 908"/>
              <a:gd name="T12" fmla="*/ 2147483647 w 1372"/>
              <a:gd name="T13" fmla="*/ 2147483647 h 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2" h="908">
                <a:moveTo>
                  <a:pt x="0" y="286"/>
                </a:moveTo>
                <a:cubicBezTo>
                  <a:pt x="43" y="239"/>
                  <a:pt x="86" y="193"/>
                  <a:pt x="156" y="149"/>
                </a:cubicBezTo>
                <a:cubicBezTo>
                  <a:pt x="226" y="105"/>
                  <a:pt x="319" y="42"/>
                  <a:pt x="421" y="21"/>
                </a:cubicBezTo>
                <a:cubicBezTo>
                  <a:pt x="523" y="0"/>
                  <a:pt x="665" y="1"/>
                  <a:pt x="768" y="21"/>
                </a:cubicBezTo>
                <a:cubicBezTo>
                  <a:pt x="871" y="41"/>
                  <a:pt x="961" y="62"/>
                  <a:pt x="1042" y="140"/>
                </a:cubicBezTo>
                <a:cubicBezTo>
                  <a:pt x="1123" y="218"/>
                  <a:pt x="1198" y="360"/>
                  <a:pt x="1253" y="488"/>
                </a:cubicBezTo>
                <a:cubicBezTo>
                  <a:pt x="1308" y="616"/>
                  <a:pt x="1340" y="762"/>
                  <a:pt x="1372" y="908"/>
                </a:cubicBezTo>
              </a:path>
            </a:pathLst>
          </a:custGeom>
          <a:noFill/>
          <a:ln w="508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fontAlgn="base" hangingPunct="0">
              <a:spcBef>
                <a:spcPct val="0"/>
              </a:spcBef>
              <a:spcAft>
                <a:spcPct val="0"/>
              </a:spcAft>
            </a:pPr>
            <a:endParaRPr lang="en-US" b="1">
              <a:solidFill>
                <a:srgbClr val="000000"/>
              </a:solidFill>
              <a:latin typeface="Arial" pitchFamily="34" charset="0"/>
            </a:endParaRPr>
          </a:p>
        </p:txBody>
      </p:sp>
      <p:sp>
        <p:nvSpPr>
          <p:cNvPr id="36" name="TextBox 2"/>
          <p:cNvSpPr txBox="1">
            <a:spLocks noChangeArrowheads="1"/>
          </p:cNvSpPr>
          <p:nvPr/>
        </p:nvSpPr>
        <p:spPr bwMode="auto">
          <a:xfrm>
            <a:off x="4529314" y="3100723"/>
            <a:ext cx="1631864"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0000"/>
              </a:buClr>
              <a:buSzPct val="135000"/>
              <a:buChar char="•"/>
              <a:defRPr sz="2200" b="1">
                <a:solidFill>
                  <a:srgbClr val="000000"/>
                </a:solidFill>
                <a:latin typeface="Arial" pitchFamily="34" charset="0"/>
              </a:defRPr>
            </a:lvl1pPr>
            <a:lvl2pPr marL="742950" indent="-285750">
              <a:spcBef>
                <a:spcPct val="30000"/>
              </a:spcBef>
              <a:buClr>
                <a:srgbClr val="000000"/>
              </a:buClr>
              <a:buSzPct val="100000"/>
              <a:buChar char="–"/>
              <a:defRPr sz="2000" b="1">
                <a:solidFill>
                  <a:srgbClr val="000000"/>
                </a:solidFill>
                <a:latin typeface="Arial" pitchFamily="34" charset="0"/>
              </a:defRPr>
            </a:lvl2pPr>
            <a:lvl3pPr marL="1143000" indent="-228600">
              <a:spcBef>
                <a:spcPct val="30000"/>
              </a:spcBef>
              <a:buClr>
                <a:srgbClr val="000000"/>
              </a:buClr>
              <a:buSzPct val="65000"/>
              <a:buFont typeface="Zapf Dingbats" charset="2"/>
              <a:buChar char="n"/>
              <a:defRPr b="1">
                <a:solidFill>
                  <a:srgbClr val="000000"/>
                </a:solidFill>
                <a:latin typeface="Arial" pitchFamily="34" charset="0"/>
              </a:defRPr>
            </a:lvl3pPr>
            <a:lvl4pPr marL="1600200" indent="-228600">
              <a:spcBef>
                <a:spcPct val="30000"/>
              </a:spcBef>
              <a:buClr>
                <a:srgbClr val="000000"/>
              </a:buClr>
              <a:buSzPct val="100000"/>
              <a:buChar char="–"/>
              <a:defRPr b="1">
                <a:solidFill>
                  <a:srgbClr val="000000"/>
                </a:solidFill>
                <a:latin typeface="Arial" pitchFamily="34" charset="0"/>
              </a:defRPr>
            </a:lvl4pPr>
            <a:lvl5pPr marL="2057400" indent="-228600">
              <a:spcBef>
                <a:spcPct val="30000"/>
              </a:spcBef>
              <a:buClr>
                <a:srgbClr val="000000"/>
              </a:buClr>
              <a:buSzPct val="100000"/>
              <a:buChar char="»"/>
              <a:defRPr sz="1600" b="1">
                <a:solidFill>
                  <a:srgbClr val="000000"/>
                </a:solidFill>
                <a:latin typeface="Arial" pitchFamily="34" charset="0"/>
              </a:defRPr>
            </a:lvl5pPr>
            <a:lvl6pPr marL="25146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6pPr>
            <a:lvl7pPr marL="29718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7pPr>
            <a:lvl8pPr marL="34290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8pPr>
            <a:lvl9pPr marL="3886200" indent="-228600" eaLnBrk="0" fontAlgn="base" hangingPunct="0">
              <a:spcBef>
                <a:spcPct val="30000"/>
              </a:spcBef>
              <a:spcAft>
                <a:spcPct val="0"/>
              </a:spcAft>
              <a:buClr>
                <a:srgbClr val="000000"/>
              </a:buClr>
              <a:buSzPct val="100000"/>
              <a:buChar char="»"/>
              <a:defRPr sz="1600" b="1">
                <a:solidFill>
                  <a:srgbClr val="000000"/>
                </a:solidFill>
                <a:latin typeface="Arial" pitchFamily="34" charset="0"/>
              </a:defRPr>
            </a:lvl9pPr>
          </a:lstStyle>
          <a:p>
            <a:pPr marL="0" marR="0" lvl="0" indent="0" defTabSz="914400" eaLnBrk="0" fontAlgn="base" latinLnBrk="0" hangingPunct="0">
              <a:lnSpc>
                <a:spcPts val="2600"/>
              </a:lnSpc>
              <a:spcBef>
                <a:spcPct val="0"/>
              </a:spcBef>
              <a:spcAft>
                <a:spcPct val="0"/>
              </a:spcAft>
              <a:buClr>
                <a:srgbClr val="000000"/>
              </a:buClr>
              <a:buSzPct val="135000"/>
              <a:buFontTx/>
              <a:buNone/>
              <a:tabLst/>
              <a:defRPr/>
            </a:pPr>
            <a:r>
              <a:rPr kumimoji="0" lang="en-US" altLang="en-US" sz="2400" b="1" i="0" u="none" strike="noStrike" kern="0" cap="none" spc="0" normalizeH="0" baseline="0" noProof="0">
                <a:ln>
                  <a:noFill/>
                </a:ln>
                <a:solidFill>
                  <a:srgbClr val="000000"/>
                </a:solidFill>
                <a:effectLst/>
                <a:uLnTx/>
                <a:uFillTx/>
                <a:latin typeface="Arial" pitchFamily="34" charset="0"/>
              </a:rPr>
              <a:t>Interfacial Severity</a:t>
            </a:r>
          </a:p>
        </p:txBody>
      </p:sp>
      <p:sp>
        <p:nvSpPr>
          <p:cNvPr id="37" name="Freeform 36"/>
          <p:cNvSpPr/>
          <p:nvPr/>
        </p:nvSpPr>
        <p:spPr bwMode="auto">
          <a:xfrm>
            <a:off x="3926396" y="2693307"/>
            <a:ext cx="493834" cy="699918"/>
          </a:xfrm>
          <a:custGeom>
            <a:avLst/>
            <a:gdLst>
              <a:gd name="connsiteX0" fmla="*/ 0 w 532357"/>
              <a:gd name="connsiteY0" fmla="*/ 243207 h 850719"/>
              <a:gd name="connsiteX1" fmla="*/ 294362 w 532357"/>
              <a:gd name="connsiteY1" fmla="*/ 17739 h 850719"/>
              <a:gd name="connsiteX2" fmla="*/ 400833 w 532357"/>
              <a:gd name="connsiteY2" fmla="*/ 36528 h 850719"/>
              <a:gd name="connsiteX3" fmla="*/ 450937 w 532357"/>
              <a:gd name="connsiteY3" fmla="*/ 211892 h 850719"/>
              <a:gd name="connsiteX4" fmla="*/ 532357 w 532357"/>
              <a:gd name="connsiteY4" fmla="*/ 850719 h 85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357" h="850719">
                <a:moveTo>
                  <a:pt x="0" y="243207"/>
                </a:moveTo>
                <a:cubicBezTo>
                  <a:pt x="113778" y="147696"/>
                  <a:pt x="227557" y="52185"/>
                  <a:pt x="294362" y="17739"/>
                </a:cubicBezTo>
                <a:cubicBezTo>
                  <a:pt x="361168" y="-16708"/>
                  <a:pt x="374737" y="4169"/>
                  <a:pt x="400833" y="36528"/>
                </a:cubicBezTo>
                <a:cubicBezTo>
                  <a:pt x="426929" y="68887"/>
                  <a:pt x="429016" y="76194"/>
                  <a:pt x="450937" y="211892"/>
                </a:cubicBezTo>
                <a:cubicBezTo>
                  <a:pt x="472858" y="347590"/>
                  <a:pt x="532357" y="850719"/>
                  <a:pt x="532357" y="850719"/>
                </a:cubicBezTo>
              </a:path>
            </a:pathLst>
          </a:custGeom>
          <a:noFill/>
          <a:ln w="41275">
            <a:solidFill>
              <a:srgbClr val="DADADA">
                <a:lumMod val="25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itchFamily="34" charset="0"/>
            </a:endParaRPr>
          </a:p>
        </p:txBody>
      </p:sp>
      <p:sp>
        <p:nvSpPr>
          <p:cNvPr id="38" name="TextBox 4"/>
          <p:cNvSpPr txBox="1">
            <a:spLocks noChangeArrowheads="1"/>
          </p:cNvSpPr>
          <p:nvPr/>
        </p:nvSpPr>
        <p:spPr bwMode="auto">
          <a:xfrm>
            <a:off x="4311144" y="326068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00000"/>
                </a:solidFill>
                <a:latin typeface="Arial" pitchFamily="34" charset="0"/>
              </a:defRPr>
            </a:lvl1pPr>
            <a:lvl2pPr marL="742950" indent="-285750">
              <a:defRPr b="1">
                <a:solidFill>
                  <a:srgbClr val="000000"/>
                </a:solidFill>
                <a:latin typeface="Arial" pitchFamily="34" charset="0"/>
              </a:defRPr>
            </a:lvl2pPr>
            <a:lvl3pPr marL="1143000" indent="-228600">
              <a:defRPr b="1">
                <a:solidFill>
                  <a:srgbClr val="000000"/>
                </a:solidFill>
                <a:latin typeface="Arial" pitchFamily="34" charset="0"/>
              </a:defRPr>
            </a:lvl3pPr>
            <a:lvl4pPr marL="1600200" indent="-228600">
              <a:defRPr b="1">
                <a:solidFill>
                  <a:srgbClr val="000000"/>
                </a:solidFill>
                <a:latin typeface="Arial" pitchFamily="34" charset="0"/>
              </a:defRPr>
            </a:lvl4pPr>
            <a:lvl5pPr marL="2057400" indent="-22860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pitchFamily="34" charset="0"/>
              </a:rPr>
              <a:t>x</a:t>
            </a:r>
          </a:p>
        </p:txBody>
      </p:sp>
      <p:sp>
        <p:nvSpPr>
          <p:cNvPr id="39" name="TextBox 38"/>
          <p:cNvSpPr txBox="1"/>
          <p:nvPr/>
        </p:nvSpPr>
        <p:spPr>
          <a:xfrm>
            <a:off x="432815" y="223801"/>
            <a:ext cx="7582076" cy="461665"/>
          </a:xfrm>
          <a:prstGeom prst="rect">
            <a:avLst/>
          </a:prstGeom>
          <a:noFill/>
        </p:spPr>
        <p:txBody>
          <a:bodyPr wrap="none" rtlCol="0">
            <a:spAutoFit/>
          </a:bodyPr>
          <a:lstStyle/>
          <a:p>
            <a:r>
              <a:rPr lang="en-US" sz="2400" b="1" dirty="0">
                <a:solidFill>
                  <a:srgbClr val="000000"/>
                </a:solidFill>
              </a:rPr>
              <a:t>Ductile Strengthening (Bottom Hole Balling) is Top Priority</a:t>
            </a:r>
          </a:p>
        </p:txBody>
      </p:sp>
      <p:sp>
        <p:nvSpPr>
          <p:cNvPr id="4" name="TextBox 3"/>
          <p:cNvSpPr txBox="1"/>
          <p:nvPr/>
        </p:nvSpPr>
        <p:spPr>
          <a:xfrm>
            <a:off x="6270613" y="2575120"/>
            <a:ext cx="1256754" cy="369332"/>
          </a:xfrm>
          <a:prstGeom prst="rect">
            <a:avLst/>
          </a:prstGeom>
          <a:noFill/>
        </p:spPr>
        <p:txBody>
          <a:bodyPr wrap="none" rtlCol="0">
            <a:spAutoFit/>
          </a:bodyPr>
          <a:lstStyle/>
          <a:p>
            <a:r>
              <a:rPr lang="en-US" b="1" dirty="0">
                <a:solidFill>
                  <a:srgbClr val="000000"/>
                </a:solidFill>
              </a:rPr>
              <a:t> MSE 85 </a:t>
            </a:r>
            <a:r>
              <a:rPr lang="en-US" b="1" dirty="0" err="1">
                <a:solidFill>
                  <a:srgbClr val="000000"/>
                </a:solidFill>
              </a:rPr>
              <a:t>ksi</a:t>
            </a:r>
            <a:endParaRPr lang="en-US" b="1" dirty="0">
              <a:solidFill>
                <a:srgbClr val="000000"/>
              </a:solidFill>
            </a:endParaRPr>
          </a:p>
        </p:txBody>
      </p:sp>
      <p:sp>
        <p:nvSpPr>
          <p:cNvPr id="41" name="Oval 40"/>
          <p:cNvSpPr/>
          <p:nvPr/>
        </p:nvSpPr>
        <p:spPr>
          <a:xfrm>
            <a:off x="6111313" y="940460"/>
            <a:ext cx="93176" cy="1012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6155651" y="1073213"/>
            <a:ext cx="5531" cy="1670981"/>
          </a:xfrm>
          <a:prstGeom prst="straightConnector1">
            <a:avLst/>
          </a:prstGeom>
          <a:ln w="19050">
            <a:solidFill>
              <a:srgbClr val="000000"/>
            </a:solidFill>
            <a:prstDash val="sysDot"/>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12596" y="876176"/>
            <a:ext cx="1988878" cy="369332"/>
          </a:xfrm>
          <a:prstGeom prst="rect">
            <a:avLst/>
          </a:prstGeom>
          <a:noFill/>
        </p:spPr>
        <p:txBody>
          <a:bodyPr wrap="none" rtlCol="0">
            <a:spAutoFit/>
          </a:bodyPr>
          <a:lstStyle/>
          <a:p>
            <a:r>
              <a:rPr lang="en-US" b="1" dirty="0">
                <a:solidFill>
                  <a:srgbClr val="000000"/>
                </a:solidFill>
              </a:rPr>
              <a:t>Water (MSE 43 ksi)</a:t>
            </a:r>
          </a:p>
        </p:txBody>
      </p:sp>
      <p:sp>
        <p:nvSpPr>
          <p:cNvPr id="11" name="Freeform 10"/>
          <p:cNvSpPr/>
          <p:nvPr/>
        </p:nvSpPr>
        <p:spPr>
          <a:xfrm>
            <a:off x="1767626" y="2714223"/>
            <a:ext cx="4385256" cy="1767626"/>
          </a:xfrm>
          <a:custGeom>
            <a:avLst/>
            <a:gdLst>
              <a:gd name="connsiteX0" fmla="*/ 0 w 5847008"/>
              <a:gd name="connsiteY0" fmla="*/ 2356834 h 2356834"/>
              <a:gd name="connsiteX1" fmla="*/ 914400 w 5847008"/>
              <a:gd name="connsiteY1" fmla="*/ 2176530 h 2356834"/>
              <a:gd name="connsiteX2" fmla="*/ 1526146 w 5847008"/>
              <a:gd name="connsiteY2" fmla="*/ 2015544 h 2356834"/>
              <a:gd name="connsiteX3" fmla="*/ 2099256 w 5847008"/>
              <a:gd name="connsiteY3" fmla="*/ 1648496 h 2356834"/>
              <a:gd name="connsiteX4" fmla="*/ 2820473 w 5847008"/>
              <a:gd name="connsiteY4" fmla="*/ 1159099 h 2356834"/>
              <a:gd name="connsiteX5" fmla="*/ 3625403 w 5847008"/>
              <a:gd name="connsiteY5" fmla="*/ 553792 h 2356834"/>
              <a:gd name="connsiteX6" fmla="*/ 4790941 w 5847008"/>
              <a:gd name="connsiteY6" fmla="*/ 122350 h 2356834"/>
              <a:gd name="connsiteX7" fmla="*/ 5847008 w 5847008"/>
              <a:gd name="connsiteY7" fmla="*/ 0 h 235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7008" h="2356834">
                <a:moveTo>
                  <a:pt x="0" y="2356834"/>
                </a:moveTo>
                <a:cubicBezTo>
                  <a:pt x="330021" y="2295123"/>
                  <a:pt x="660042" y="2233412"/>
                  <a:pt x="914400" y="2176530"/>
                </a:cubicBezTo>
                <a:cubicBezTo>
                  <a:pt x="1168758" y="2119648"/>
                  <a:pt x="1328670" y="2103550"/>
                  <a:pt x="1526146" y="2015544"/>
                </a:cubicBezTo>
                <a:cubicBezTo>
                  <a:pt x="1723622" y="1927538"/>
                  <a:pt x="1883535" y="1791237"/>
                  <a:pt x="2099256" y="1648496"/>
                </a:cubicBezTo>
                <a:cubicBezTo>
                  <a:pt x="2314977" y="1505755"/>
                  <a:pt x="2566115" y="1341550"/>
                  <a:pt x="2820473" y="1159099"/>
                </a:cubicBezTo>
                <a:cubicBezTo>
                  <a:pt x="3074831" y="976648"/>
                  <a:pt x="3296992" y="726583"/>
                  <a:pt x="3625403" y="553792"/>
                </a:cubicBezTo>
                <a:cubicBezTo>
                  <a:pt x="3953814" y="381001"/>
                  <a:pt x="4420674" y="214649"/>
                  <a:pt x="4790941" y="122350"/>
                </a:cubicBezTo>
                <a:cubicBezTo>
                  <a:pt x="5161208" y="30051"/>
                  <a:pt x="5504108" y="15025"/>
                  <a:pt x="5847008" y="0"/>
                </a:cubicBezTo>
              </a:path>
            </a:pathLst>
          </a:custGeom>
          <a:noFill/>
          <a:ln w="4127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19420" y="2664860"/>
            <a:ext cx="93176" cy="1012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00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6"/>
                                        </p:tgtEl>
                                      </p:cBhvr>
                                    </p:animEffect>
                                    <p:set>
                                      <p:cBhvr>
                                        <p:cTn id="29" dur="1" fill="hold">
                                          <p:stCondLst>
                                            <p:cond delay="499"/>
                                          </p:stCondLst>
                                        </p:cTn>
                                        <p:tgtEl>
                                          <p:spTgt spid="3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2000"/>
                                        <p:tgtEl>
                                          <p:spTgt spid="1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1000"/>
                                        <p:tgtEl>
                                          <p:spTgt spid="5"/>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1000"/>
                                        <p:tgtEl>
                                          <p:spTgt spid="7"/>
                                        </p:tgtEl>
                                      </p:cBhvr>
                                    </p:animEffec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1000"/>
                                        <p:tgtEl>
                                          <p:spTgt spid="41"/>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4" grpId="0" animBg="1"/>
      <p:bldP spid="35" grpId="0" animBg="1"/>
      <p:bldP spid="36" grpId="0"/>
      <p:bldP spid="37" grpId="0" animBg="1"/>
      <p:bldP spid="38" grpId="0"/>
      <p:bldP spid="4" grpId="0"/>
      <p:bldP spid="41" grpId="0" animBg="1"/>
      <p:bldP spid="9" grpId="0"/>
      <p:bldP spid="11"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901" y="904350"/>
            <a:ext cx="7887956" cy="3524042"/>
          </a:xfrm>
          <a:prstGeom prst="rect">
            <a:avLst/>
          </a:prstGeom>
          <a:noFill/>
        </p:spPr>
        <p:txBody>
          <a:bodyPr wrap="square" rtlCol="0">
            <a:spAutoFit/>
          </a:bodyPr>
          <a:lstStyle/>
          <a:p>
            <a:pPr marL="342900" indent="-342900">
              <a:spcAft>
                <a:spcPts val="600"/>
              </a:spcAft>
              <a:buFont typeface="+mj-lt"/>
              <a:buAutoNum type="arabicPeriod"/>
            </a:pPr>
            <a:r>
              <a:rPr lang="en-US" dirty="0" smtClean="0"/>
              <a:t>The technology available to the geothermal industry is identical to oil and gas.  They differ in the knowledge available. That’s changing fast.</a:t>
            </a:r>
          </a:p>
          <a:p>
            <a:pPr marL="342900" indent="-342900">
              <a:spcAft>
                <a:spcPts val="600"/>
              </a:spcAft>
              <a:buFont typeface="+mj-lt"/>
              <a:buAutoNum type="arabicPeriod"/>
            </a:pPr>
            <a:r>
              <a:rPr lang="en-US" dirty="0"/>
              <a:t>You are responsible for teaching the entire team how your products physically work   </a:t>
            </a:r>
          </a:p>
          <a:p>
            <a:pPr marL="342900" indent="-342900">
              <a:spcAft>
                <a:spcPts val="600"/>
              </a:spcAft>
              <a:buFont typeface="+mj-lt"/>
              <a:buAutoNum type="arabicPeriod"/>
            </a:pPr>
            <a:r>
              <a:rPr lang="en-US" dirty="0" smtClean="0"/>
              <a:t>Formations are stable, holes are gauge, and water is adequate for hole cleaning</a:t>
            </a:r>
          </a:p>
          <a:p>
            <a:pPr marL="342900" indent="-342900">
              <a:spcAft>
                <a:spcPts val="600"/>
              </a:spcAft>
              <a:buFont typeface="+mj-lt"/>
              <a:buAutoNum type="arabicPeriod"/>
            </a:pPr>
            <a:r>
              <a:rPr lang="en-US" dirty="0" smtClean="0"/>
              <a:t>Lost returns are the major fluids issue.  Ensure you diagnose the physical mechanism correctly and treat based on the specific mechanism</a:t>
            </a:r>
          </a:p>
          <a:p>
            <a:pPr marL="342900" indent="-342900">
              <a:spcAft>
                <a:spcPts val="600"/>
              </a:spcAft>
              <a:buFont typeface="+mj-lt"/>
              <a:buAutoNum type="arabicPeriod"/>
            </a:pPr>
            <a:r>
              <a:rPr lang="en-US" dirty="0" smtClean="0"/>
              <a:t>There is an enormous global performance opportunity in high spurt loss.  Geothermal is likely to be an easy and productive place to do it on most wells. Pump 100 bbls of water and find out.  </a:t>
            </a:r>
          </a:p>
          <a:p>
            <a:pPr marL="341313">
              <a:spcAft>
                <a:spcPts val="600"/>
              </a:spcAft>
            </a:pPr>
            <a:r>
              <a:rPr lang="en-US" dirty="0" smtClean="0"/>
              <a:t>Actually, go do that every where and tell me what happens.</a:t>
            </a:r>
            <a:endParaRPr lang="en-US" dirty="0"/>
          </a:p>
        </p:txBody>
      </p:sp>
      <p:sp>
        <p:nvSpPr>
          <p:cNvPr id="3" name="TextBox 2"/>
          <p:cNvSpPr txBox="1"/>
          <p:nvPr/>
        </p:nvSpPr>
        <p:spPr>
          <a:xfrm>
            <a:off x="612949" y="265780"/>
            <a:ext cx="2331218" cy="461665"/>
          </a:xfrm>
          <a:prstGeom prst="rect">
            <a:avLst/>
          </a:prstGeom>
          <a:noFill/>
        </p:spPr>
        <p:txBody>
          <a:bodyPr wrap="square" rtlCol="0">
            <a:spAutoFit/>
          </a:bodyPr>
          <a:lstStyle/>
          <a:p>
            <a:r>
              <a:rPr lang="en-US" sz="2400" b="1" dirty="0" smtClean="0"/>
              <a:t>Key Takeaways</a:t>
            </a:r>
            <a:endParaRPr lang="en-US" sz="2400" b="1" dirty="0"/>
          </a:p>
        </p:txBody>
      </p:sp>
      <p:sp>
        <p:nvSpPr>
          <p:cNvPr id="4" name="Slide Number Placeholder 3"/>
          <p:cNvSpPr>
            <a:spLocks noGrp="1"/>
          </p:cNvSpPr>
          <p:nvPr>
            <p:ph type="sldNum" sz="quarter" idx="12"/>
          </p:nvPr>
        </p:nvSpPr>
        <p:spPr/>
        <p:txBody>
          <a:bodyPr/>
          <a:lstStyle/>
          <a:p>
            <a:fld id="{F62289FB-93BE-4FCD-A95E-009716EAF302}" type="slidenum">
              <a:rPr lang="en-US" smtClean="0"/>
              <a:t>12</a:t>
            </a:fld>
            <a:endParaRPr lang="en-US"/>
          </a:p>
        </p:txBody>
      </p:sp>
    </p:spTree>
    <p:extLst>
      <p:ext uri="{BB962C8B-B14F-4D97-AF65-F5344CB8AC3E}">
        <p14:creationId xmlns:p14="http://schemas.microsoft.com/office/powerpoint/2010/main" val="50007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242" y="202677"/>
            <a:ext cx="7371785" cy="463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62289FB-93BE-4FCD-A95E-009716EAF302}" type="slidenum">
              <a:rPr lang="en-US" smtClean="0"/>
              <a:t>2</a:t>
            </a:fld>
            <a:endParaRPr lang="en-US"/>
          </a:p>
        </p:txBody>
      </p:sp>
    </p:spTree>
    <p:extLst>
      <p:ext uri="{BB962C8B-B14F-4D97-AF65-F5344CB8AC3E}">
        <p14:creationId xmlns:p14="http://schemas.microsoft.com/office/powerpoint/2010/main" val="224285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765" y="664589"/>
            <a:ext cx="1492716" cy="369332"/>
          </a:xfrm>
          <a:prstGeom prst="rect">
            <a:avLst/>
          </a:prstGeom>
          <a:noFill/>
        </p:spPr>
        <p:txBody>
          <a:bodyPr wrap="none" rtlCol="0">
            <a:spAutoFit/>
          </a:bodyPr>
          <a:lstStyle/>
          <a:p>
            <a:r>
              <a:rPr lang="en-US" dirty="0" smtClean="0"/>
              <a:t>Hydrothermal</a:t>
            </a:r>
            <a:endParaRPr lang="en-US" dirty="0"/>
          </a:p>
        </p:txBody>
      </p:sp>
      <p:pic>
        <p:nvPicPr>
          <p:cNvPr id="307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6344"/>
          <a:stretch/>
        </p:blipFill>
        <p:spPr bwMode="auto">
          <a:xfrm>
            <a:off x="490883" y="1008668"/>
            <a:ext cx="4179521" cy="288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65988" y="3964592"/>
            <a:ext cx="3942618" cy="923330"/>
          </a:xfrm>
          <a:prstGeom prst="rect">
            <a:avLst/>
          </a:prstGeom>
          <a:noFill/>
        </p:spPr>
        <p:txBody>
          <a:bodyPr wrap="none" rtlCol="0">
            <a:spAutoFit/>
          </a:bodyPr>
          <a:lstStyle/>
          <a:p>
            <a:pPr marL="342900" indent="-342900">
              <a:buFont typeface="Arial" panose="020B0604020202020204" pitchFamily="34" charset="0"/>
              <a:buChar char="•"/>
            </a:pPr>
            <a:r>
              <a:rPr lang="en-US" dirty="0"/>
              <a:t>D</a:t>
            </a:r>
            <a:r>
              <a:rPr lang="en-US" dirty="0" smtClean="0"/>
              <a:t>ry </a:t>
            </a:r>
            <a:r>
              <a:rPr lang="en-US" dirty="0" smtClean="0"/>
              <a:t>rock.  Water </a:t>
            </a:r>
            <a:r>
              <a:rPr lang="en-US" dirty="0" smtClean="0"/>
              <a:t>circulation required</a:t>
            </a:r>
            <a:endParaRPr lang="en-US" dirty="0" smtClean="0"/>
          </a:p>
          <a:p>
            <a:pPr marL="342900" indent="-342900">
              <a:buFont typeface="Arial" panose="020B0604020202020204" pitchFamily="34" charset="0"/>
              <a:buChar char="•"/>
            </a:pPr>
            <a:r>
              <a:rPr lang="en-US" dirty="0" smtClean="0"/>
              <a:t>Limited or no natural conductivity </a:t>
            </a:r>
            <a:endParaRPr lang="en-US" dirty="0" smtClean="0"/>
          </a:p>
          <a:p>
            <a:pPr marL="342900" indent="-342900">
              <a:buFont typeface="Arial" panose="020B0604020202020204" pitchFamily="34" charset="0"/>
              <a:buChar char="•"/>
            </a:pPr>
            <a:r>
              <a:rPr lang="en-US" dirty="0" smtClean="0"/>
              <a:t>Fracture simulation require</a:t>
            </a:r>
            <a:r>
              <a:rPr lang="en-US" dirty="0" smtClean="0"/>
              <a:t> </a:t>
            </a:r>
            <a:endParaRPr lang="en-US" dirty="0"/>
          </a:p>
        </p:txBody>
      </p:sp>
      <p:sp>
        <p:nvSpPr>
          <p:cNvPr id="4" name="TextBox 3"/>
          <p:cNvSpPr txBox="1"/>
          <p:nvPr/>
        </p:nvSpPr>
        <p:spPr>
          <a:xfrm>
            <a:off x="366129" y="3943171"/>
            <a:ext cx="4657172"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Wet rock with mobile hot aquifer</a:t>
            </a:r>
            <a:endParaRPr lang="en-US" dirty="0" smtClean="0"/>
          </a:p>
          <a:p>
            <a:pPr marL="285750" indent="-285750">
              <a:buFont typeface="Arial" panose="020B0604020202020204" pitchFamily="34" charset="0"/>
              <a:buChar char="•"/>
            </a:pPr>
            <a:r>
              <a:rPr lang="en-US" dirty="0" smtClean="0"/>
              <a:t>Injection, cross flow heating, and production</a:t>
            </a:r>
            <a:endParaRPr lang="en-US" dirty="0" smtClean="0"/>
          </a:p>
          <a:p>
            <a:pPr marL="285750" indent="-285750">
              <a:buFont typeface="Arial" panose="020B0604020202020204" pitchFamily="34" charset="0"/>
              <a:buChar char="•"/>
            </a:pPr>
            <a:r>
              <a:rPr lang="en-US" dirty="0" smtClean="0"/>
              <a:t>Natural conductive fractures or permeability</a:t>
            </a:r>
          </a:p>
          <a:p>
            <a:pPr marL="285750" indent="-285750">
              <a:buFont typeface="Arial" panose="020B0604020202020204" pitchFamily="34" charset="0"/>
              <a:buChar char="•"/>
            </a:pPr>
            <a:r>
              <a:rPr lang="en-US" dirty="0" smtClean="0"/>
              <a:t>Lost Returns while drilling is a good sign</a:t>
            </a:r>
            <a:endParaRPr lang="en-US" dirty="0"/>
          </a:p>
        </p:txBody>
      </p:sp>
      <p:pic>
        <p:nvPicPr>
          <p:cNvPr id="307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6781"/>
          <a:stretch/>
        </p:blipFill>
        <p:spPr bwMode="auto">
          <a:xfrm>
            <a:off x="5129792" y="1013381"/>
            <a:ext cx="3242066" cy="28761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959356" y="664589"/>
            <a:ext cx="3521220" cy="369332"/>
          </a:xfrm>
          <a:prstGeom prst="rect">
            <a:avLst/>
          </a:prstGeom>
          <a:noFill/>
        </p:spPr>
        <p:txBody>
          <a:bodyPr wrap="none" rtlCol="0">
            <a:spAutoFit/>
          </a:bodyPr>
          <a:lstStyle/>
          <a:p>
            <a:r>
              <a:rPr lang="en-US" dirty="0" smtClean="0"/>
              <a:t>Enhanced Geothermal System(</a:t>
            </a:r>
            <a:r>
              <a:rPr lang="en-US" dirty="0" err="1" smtClean="0"/>
              <a:t>RGS</a:t>
            </a:r>
            <a:r>
              <a:rPr lang="en-US" dirty="0" smtClean="0"/>
              <a:t>)</a:t>
            </a:r>
            <a:endParaRPr lang="en-US" dirty="0"/>
          </a:p>
        </p:txBody>
      </p:sp>
      <p:sp>
        <p:nvSpPr>
          <p:cNvPr id="6" name="TextBox 5"/>
          <p:cNvSpPr txBox="1"/>
          <p:nvPr/>
        </p:nvSpPr>
        <p:spPr>
          <a:xfrm>
            <a:off x="395926" y="155542"/>
            <a:ext cx="2848857" cy="461665"/>
          </a:xfrm>
          <a:prstGeom prst="rect">
            <a:avLst/>
          </a:prstGeom>
          <a:noFill/>
        </p:spPr>
        <p:txBody>
          <a:bodyPr wrap="none" rtlCol="0">
            <a:spAutoFit/>
          </a:bodyPr>
          <a:lstStyle/>
          <a:p>
            <a:r>
              <a:rPr lang="en-US" sz="2400" b="1" dirty="0" smtClean="0"/>
              <a:t>Types of Geothermal</a:t>
            </a:r>
            <a:endParaRPr lang="en-US" sz="2400" b="1" dirty="0"/>
          </a:p>
        </p:txBody>
      </p:sp>
      <p:sp>
        <p:nvSpPr>
          <p:cNvPr id="7" name="Slide Number Placeholder 6"/>
          <p:cNvSpPr>
            <a:spLocks noGrp="1"/>
          </p:cNvSpPr>
          <p:nvPr>
            <p:ph type="sldNum" sz="quarter" idx="12"/>
          </p:nvPr>
        </p:nvSpPr>
        <p:spPr/>
        <p:txBody>
          <a:bodyPr/>
          <a:lstStyle/>
          <a:p>
            <a:fld id="{F62289FB-93BE-4FCD-A95E-009716EAF302}" type="slidenum">
              <a:rPr lang="en-US" smtClean="0"/>
              <a:t>3</a:t>
            </a:fld>
            <a:endParaRPr lang="en-US"/>
          </a:p>
        </p:txBody>
      </p:sp>
    </p:spTree>
    <p:extLst>
      <p:ext uri="{BB962C8B-B14F-4D97-AF65-F5344CB8AC3E}">
        <p14:creationId xmlns:p14="http://schemas.microsoft.com/office/powerpoint/2010/main" val="404440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9797" y="164634"/>
            <a:ext cx="9559461" cy="38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39" tIns="38970" rIns="77939" bIns="38970">
            <a:spAutoFit/>
          </a:bodyPr>
          <a:lstStyle>
            <a:lvl1pPr>
              <a:spcBef>
                <a:spcPct val="30000"/>
              </a:spcBef>
              <a:buClr>
                <a:srgbClr val="000000"/>
              </a:buClr>
              <a:buSzPct val="135000"/>
              <a:buChar char="•"/>
              <a:defRPr sz="2200" b="1">
                <a:solidFill>
                  <a:srgbClr val="000000"/>
                </a:solidFill>
                <a:latin typeface="Arial" charset="0"/>
              </a:defRPr>
            </a:lvl1pPr>
            <a:lvl2pPr marL="742950" indent="-285750">
              <a:spcBef>
                <a:spcPct val="30000"/>
              </a:spcBef>
              <a:buClr>
                <a:srgbClr val="000000"/>
              </a:buClr>
              <a:buSzPct val="100000"/>
              <a:buChar char="–"/>
              <a:defRPr sz="2000" b="1">
                <a:solidFill>
                  <a:srgbClr val="000000"/>
                </a:solidFill>
                <a:latin typeface="Arial" charset="0"/>
              </a:defRPr>
            </a:lvl2pPr>
            <a:lvl3pPr marL="1143000" indent="-228600">
              <a:spcBef>
                <a:spcPct val="30000"/>
              </a:spcBef>
              <a:buClr>
                <a:srgbClr val="000000"/>
              </a:buClr>
              <a:buSzPct val="65000"/>
              <a:buFont typeface="Zapf Dingbats" charset="2"/>
              <a:buChar char="n"/>
              <a:defRPr b="1">
                <a:solidFill>
                  <a:srgbClr val="000000"/>
                </a:solidFill>
                <a:latin typeface="Arial" charset="0"/>
              </a:defRPr>
            </a:lvl3pPr>
            <a:lvl4pPr marL="1600200" indent="-228600">
              <a:spcBef>
                <a:spcPct val="30000"/>
              </a:spcBef>
              <a:buClr>
                <a:srgbClr val="000000"/>
              </a:buClr>
              <a:buSzPct val="100000"/>
              <a:buChar char="–"/>
              <a:defRPr b="1">
                <a:solidFill>
                  <a:srgbClr val="000000"/>
                </a:solidFill>
                <a:latin typeface="Arial" charset="0"/>
              </a:defRPr>
            </a:lvl4pPr>
            <a:lvl5pPr marL="2057400" indent="-228600">
              <a:spcBef>
                <a:spcPct val="30000"/>
              </a:spcBef>
              <a:buClr>
                <a:srgbClr val="000000"/>
              </a:buClr>
              <a:buSzPct val="100000"/>
              <a:buChar char="»"/>
              <a:defRPr sz="1600" b="1">
                <a:solidFill>
                  <a:srgbClr val="000000"/>
                </a:solidFill>
                <a:latin typeface="Arial" charset="0"/>
              </a:defRPr>
            </a:lvl5pPr>
            <a:lvl6pPr marL="2514600" indent="-228600" eaLnBrk="0" fontAlgn="base" hangingPunct="0">
              <a:spcBef>
                <a:spcPct val="30000"/>
              </a:spcBef>
              <a:spcAft>
                <a:spcPct val="0"/>
              </a:spcAft>
              <a:buClr>
                <a:srgbClr val="000000"/>
              </a:buClr>
              <a:buSzPct val="100000"/>
              <a:buChar char="»"/>
              <a:defRPr sz="1600" b="1">
                <a:solidFill>
                  <a:srgbClr val="000000"/>
                </a:solidFill>
                <a:latin typeface="Arial" charset="0"/>
              </a:defRPr>
            </a:lvl6pPr>
            <a:lvl7pPr marL="2971800" indent="-228600" eaLnBrk="0" fontAlgn="base" hangingPunct="0">
              <a:spcBef>
                <a:spcPct val="30000"/>
              </a:spcBef>
              <a:spcAft>
                <a:spcPct val="0"/>
              </a:spcAft>
              <a:buClr>
                <a:srgbClr val="000000"/>
              </a:buClr>
              <a:buSzPct val="100000"/>
              <a:buChar char="»"/>
              <a:defRPr sz="1600" b="1">
                <a:solidFill>
                  <a:srgbClr val="000000"/>
                </a:solidFill>
                <a:latin typeface="Arial" charset="0"/>
              </a:defRPr>
            </a:lvl7pPr>
            <a:lvl8pPr marL="3429000" indent="-228600" eaLnBrk="0" fontAlgn="base" hangingPunct="0">
              <a:spcBef>
                <a:spcPct val="30000"/>
              </a:spcBef>
              <a:spcAft>
                <a:spcPct val="0"/>
              </a:spcAft>
              <a:buClr>
                <a:srgbClr val="000000"/>
              </a:buClr>
              <a:buSzPct val="100000"/>
              <a:buChar char="»"/>
              <a:defRPr sz="1600" b="1">
                <a:solidFill>
                  <a:srgbClr val="000000"/>
                </a:solidFill>
                <a:latin typeface="Arial" charset="0"/>
              </a:defRPr>
            </a:lvl8pPr>
            <a:lvl9pPr marL="3886200" indent="-228600" eaLnBrk="0" fontAlgn="base" hangingPunct="0">
              <a:spcBef>
                <a:spcPct val="30000"/>
              </a:spcBef>
              <a:spcAft>
                <a:spcPct val="0"/>
              </a:spcAft>
              <a:buClr>
                <a:srgbClr val="000000"/>
              </a:buClr>
              <a:buSzPct val="100000"/>
              <a:buChar char="»"/>
              <a:defRPr sz="1600" b="1">
                <a:solidFill>
                  <a:srgbClr val="000000"/>
                </a:solidFill>
                <a:latin typeface="Arial" charset="0"/>
              </a:defRPr>
            </a:lvl9pPr>
          </a:lstStyle>
          <a:p>
            <a:pPr eaLnBrk="0" fontAlgn="base" hangingPunct="0">
              <a:spcBef>
                <a:spcPct val="20000"/>
              </a:spcBef>
              <a:spcAft>
                <a:spcPct val="0"/>
              </a:spcAft>
              <a:buClrTx/>
              <a:buSzTx/>
              <a:buFontTx/>
              <a:buNone/>
            </a:pPr>
            <a:r>
              <a:rPr lang="en-US" altLang="en-US" sz="2000" dirty="0"/>
              <a:t>Teach How to Identify </a:t>
            </a:r>
            <a:r>
              <a:rPr lang="en-US" altLang="en-US" sz="2000" dirty="0" smtClean="0"/>
              <a:t>the Mechanism: Treat specifically for that mechanism</a:t>
            </a:r>
            <a:endParaRPr lang="en-US" altLang="en-US" sz="20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7" y="683288"/>
            <a:ext cx="6938064" cy="416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39193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0008" y="1748414"/>
            <a:ext cx="4599247" cy="3044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71307" y="180870"/>
            <a:ext cx="6388928" cy="461665"/>
          </a:xfrm>
          <a:prstGeom prst="rect">
            <a:avLst/>
          </a:prstGeom>
          <a:noFill/>
        </p:spPr>
        <p:txBody>
          <a:bodyPr wrap="none" rtlCol="0">
            <a:spAutoFit/>
          </a:bodyPr>
          <a:lstStyle/>
          <a:p>
            <a:r>
              <a:rPr lang="en-US" sz="2400" b="1" dirty="0" smtClean="0"/>
              <a:t>DOE Funded FORGE Research Field, Milford Utah</a:t>
            </a:r>
            <a:endParaRPr lang="en-US" sz="2400" b="1" dirty="0"/>
          </a:p>
        </p:txBody>
      </p:sp>
      <p:sp>
        <p:nvSpPr>
          <p:cNvPr id="5" name="TextBox 4"/>
          <p:cNvSpPr txBox="1"/>
          <p:nvPr/>
        </p:nvSpPr>
        <p:spPr>
          <a:xfrm>
            <a:off x="301449" y="713432"/>
            <a:ext cx="8480809" cy="923330"/>
          </a:xfrm>
          <a:prstGeom prst="rect">
            <a:avLst/>
          </a:prstGeom>
          <a:noFill/>
        </p:spPr>
        <p:txBody>
          <a:bodyPr wrap="square" rtlCol="0">
            <a:spAutoFit/>
          </a:bodyPr>
          <a:lstStyle/>
          <a:p>
            <a:r>
              <a:rPr lang="en-US" dirty="0" smtClean="0"/>
              <a:t>FORGE allowed Noynaert/Dupriest to use DOE grant to implement Physics-Based, Limiter-Redesign workflow similar to that used in oil and gas.  Knowledge transfer, not technology transfer.  Published in SPE 208798, 2022.</a:t>
            </a:r>
            <a:endParaRPr lang="en-US" dirty="0"/>
          </a:p>
        </p:txBody>
      </p:sp>
      <p:sp>
        <p:nvSpPr>
          <p:cNvPr id="6" name="Slide Number Placeholder 5"/>
          <p:cNvSpPr>
            <a:spLocks noGrp="1"/>
          </p:cNvSpPr>
          <p:nvPr>
            <p:ph type="sldNum" sz="quarter" idx="12"/>
          </p:nvPr>
        </p:nvSpPr>
        <p:spPr/>
        <p:txBody>
          <a:bodyPr/>
          <a:lstStyle/>
          <a:p>
            <a:fld id="{F62289FB-93BE-4FCD-A95E-009716EAF302}" type="slidenum">
              <a:rPr lang="en-US" smtClean="0"/>
              <a:t>5</a:t>
            </a:fld>
            <a:endParaRPr lang="en-US"/>
          </a:p>
        </p:txBody>
      </p:sp>
    </p:spTree>
    <p:extLst>
      <p:ext uri="{BB962C8B-B14F-4D97-AF65-F5344CB8AC3E}">
        <p14:creationId xmlns:p14="http://schemas.microsoft.com/office/powerpoint/2010/main" val="2989928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876" y="100484"/>
            <a:ext cx="2330703" cy="400110"/>
          </a:xfrm>
          <a:prstGeom prst="rect">
            <a:avLst/>
          </a:prstGeom>
          <a:noFill/>
        </p:spPr>
        <p:txBody>
          <a:bodyPr wrap="none" rtlCol="0">
            <a:spAutoFit/>
          </a:bodyPr>
          <a:lstStyle/>
          <a:p>
            <a:r>
              <a:rPr lang="en-US" sz="2000" b="1" dirty="0" smtClean="0"/>
              <a:t>FORGE </a:t>
            </a:r>
            <a:r>
              <a:rPr lang="en-US" sz="2000" b="1" dirty="0" smtClean="0"/>
              <a:t>EGS Program</a:t>
            </a:r>
            <a:endParaRPr lang="en-US"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49" y="515030"/>
            <a:ext cx="7971902" cy="419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0581" y="4663636"/>
            <a:ext cx="4269310" cy="369332"/>
          </a:xfrm>
          <a:prstGeom prst="rect">
            <a:avLst/>
          </a:prstGeom>
          <a:noFill/>
        </p:spPr>
        <p:txBody>
          <a:bodyPr wrap="none" rtlCol="0">
            <a:spAutoFit/>
          </a:bodyPr>
          <a:lstStyle/>
          <a:p>
            <a:r>
              <a:rPr lang="en-US" dirty="0" smtClean="0"/>
              <a:t>435</a:t>
            </a:r>
            <a:r>
              <a:rPr lang="en-US" baseline="30000" dirty="0" smtClean="0"/>
              <a:t>o </a:t>
            </a:r>
            <a:r>
              <a:rPr lang="en-US" dirty="0" smtClean="0"/>
              <a:t>F BHT is manageable with mud coolers</a:t>
            </a:r>
            <a:endParaRPr lang="en-US" dirty="0"/>
          </a:p>
        </p:txBody>
      </p:sp>
      <p:sp>
        <p:nvSpPr>
          <p:cNvPr id="5" name="Slide Number Placeholder 4"/>
          <p:cNvSpPr>
            <a:spLocks noGrp="1"/>
          </p:cNvSpPr>
          <p:nvPr>
            <p:ph type="sldNum" sz="quarter" idx="12"/>
          </p:nvPr>
        </p:nvSpPr>
        <p:spPr/>
        <p:txBody>
          <a:bodyPr/>
          <a:lstStyle/>
          <a:p>
            <a:fld id="{F62289FB-93BE-4FCD-A95E-009716EAF302}" type="slidenum">
              <a:rPr lang="en-US" smtClean="0"/>
              <a:t>6</a:t>
            </a:fld>
            <a:endParaRPr lang="en-US"/>
          </a:p>
        </p:txBody>
      </p:sp>
    </p:spTree>
    <p:extLst>
      <p:ext uri="{BB962C8B-B14F-4D97-AF65-F5344CB8AC3E}">
        <p14:creationId xmlns:p14="http://schemas.microsoft.com/office/powerpoint/2010/main" val="326106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9F6F73A3-205F-BFEF-E1D8-0639B479B9FA}"/>
              </a:ext>
            </a:extLst>
          </p:cNvPr>
          <p:cNvGrpSpPr>
            <a:grpSpLocks noChangeAspect="1"/>
          </p:cNvGrpSpPr>
          <p:nvPr/>
        </p:nvGrpSpPr>
        <p:grpSpPr>
          <a:xfrm>
            <a:off x="1088796" y="981518"/>
            <a:ext cx="6234025" cy="3893973"/>
            <a:chOff x="1293325" y="939451"/>
            <a:chExt cx="9167420" cy="5767417"/>
          </a:xfrm>
        </p:grpSpPr>
        <p:pic>
          <p:nvPicPr>
            <p:cNvPr id="5" name="Picture 6">
              <a:extLst>
                <a:ext uri="{FF2B5EF4-FFF2-40B4-BE49-F238E27FC236}">
                  <a16:creationId xmlns:a16="http://schemas.microsoft.com/office/drawing/2014/main" xmlns="" id="{CACB531A-D74E-1445-0CDC-90BFDF683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25" y="939451"/>
              <a:ext cx="9167420" cy="576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Left 6">
              <a:extLst>
                <a:ext uri="{FF2B5EF4-FFF2-40B4-BE49-F238E27FC236}">
                  <a16:creationId xmlns:a16="http://schemas.microsoft.com/office/drawing/2014/main" xmlns="" id="{CEFB7EB0-4B2E-DB1E-6126-391DA5B79F96}"/>
                </a:ext>
              </a:extLst>
            </p:cNvPr>
            <p:cNvSpPr/>
            <p:nvPr/>
          </p:nvSpPr>
          <p:spPr>
            <a:xfrm flipV="1">
              <a:off x="3607285" y="6142868"/>
              <a:ext cx="6470064" cy="343633"/>
            </a:xfrm>
            <a:prstGeom prst="leftArrow">
              <a:avLst/>
            </a:prstGeom>
            <a:gradFill>
              <a:gsLst>
                <a:gs pos="0">
                  <a:srgbClr val="500000">
                    <a:alpha val="73000"/>
                  </a:srgbClr>
                </a:gs>
                <a:gs pos="100000">
                  <a:schemeClr val="bg1">
                    <a:lumMod val="95000"/>
                    <a:alpha val="0"/>
                  </a:schemeClr>
                </a:gs>
              </a:gsLst>
              <a:lin ang="5400000" scaled="0"/>
            </a:gradFill>
            <a:ln>
              <a:solidFill>
                <a:srgbClr val="500000"/>
              </a:solidFill>
              <a:prstDash val="solid"/>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05671587-D1CF-8F5A-5F68-7A350FCE4C6D}"/>
              </a:ext>
            </a:extLst>
          </p:cNvPr>
          <p:cNvSpPr txBox="1"/>
          <p:nvPr/>
        </p:nvSpPr>
        <p:spPr>
          <a:xfrm>
            <a:off x="258709" y="156614"/>
            <a:ext cx="8639108" cy="759182"/>
          </a:xfrm>
          <a:prstGeom prst="rect">
            <a:avLst/>
          </a:prstGeom>
          <a:noFill/>
        </p:spPr>
        <p:txBody>
          <a:bodyPr wrap="square" rtlCol="0">
            <a:spAutoFit/>
          </a:bodyPr>
          <a:lstStyle/>
          <a:p>
            <a:pPr>
              <a:lnSpc>
                <a:spcPts val="2600"/>
              </a:lnSpc>
            </a:pPr>
            <a:r>
              <a:rPr lang="en-US" sz="2000" b="1" i="0" kern="1200" dirty="0">
                <a:solidFill>
                  <a:srgbClr val="000000"/>
                </a:solidFill>
                <a:effectLst/>
              </a:rPr>
              <a:t>SPE-208798-MS describes the training, workflow, design and physical practices that resulted in large gains in </a:t>
            </a:r>
            <a:r>
              <a:rPr lang="en-US" sz="2000" b="1" dirty="0">
                <a:solidFill>
                  <a:srgbClr val="000000"/>
                </a:solidFill>
              </a:rPr>
              <a:t>drilling </a:t>
            </a:r>
            <a:r>
              <a:rPr lang="en-US" sz="2000" b="1" i="0" kern="1200" dirty="0">
                <a:solidFill>
                  <a:srgbClr val="000000"/>
                </a:solidFill>
                <a:effectLst/>
              </a:rPr>
              <a:t>performance at FORGE</a:t>
            </a:r>
          </a:p>
        </p:txBody>
      </p:sp>
      <p:sp>
        <p:nvSpPr>
          <p:cNvPr id="10" name="Slide Number Placeholder 9">
            <a:extLst>
              <a:ext uri="{FF2B5EF4-FFF2-40B4-BE49-F238E27FC236}">
                <a16:creationId xmlns:a16="http://schemas.microsoft.com/office/drawing/2014/main" xmlns="" id="{EEBABD83-2645-1388-A639-2020F0189767}"/>
              </a:ext>
            </a:extLst>
          </p:cNvPr>
          <p:cNvSpPr>
            <a:spLocks noGrp="1"/>
          </p:cNvSpPr>
          <p:nvPr>
            <p:ph type="sldNum" sz="quarter" idx="12"/>
          </p:nvPr>
        </p:nvSpPr>
        <p:spPr/>
        <p:txBody>
          <a:bodyPr/>
          <a:lstStyle/>
          <a:p>
            <a:fld id="{31D61C7D-E5F7-4903-8ABE-07B245A06837}"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9831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84" y="247785"/>
            <a:ext cx="8216288" cy="461665"/>
          </a:xfrm>
          <a:prstGeom prst="rect">
            <a:avLst/>
          </a:prstGeom>
          <a:noFill/>
        </p:spPr>
        <p:txBody>
          <a:bodyPr wrap="none" rtlCol="0">
            <a:spAutoFit/>
          </a:bodyPr>
          <a:lstStyle/>
          <a:p>
            <a:r>
              <a:rPr lang="en-US" sz="2400" b="1" dirty="0" smtClean="0">
                <a:solidFill>
                  <a:srgbClr val="000000"/>
                </a:solidFill>
              </a:rPr>
              <a:t>Physics-Based, Limiter-Redesign Practices </a:t>
            </a:r>
            <a:r>
              <a:rPr lang="en-US" b="1" dirty="0" smtClean="0">
                <a:solidFill>
                  <a:srgbClr val="000000"/>
                </a:solidFill>
              </a:rPr>
              <a:t>(knowledge not technology)</a:t>
            </a:r>
            <a:endParaRPr lang="en-US" b="1" i="0" kern="1200" dirty="0">
              <a:solidFill>
                <a:srgbClr val="000000"/>
              </a:solidFill>
              <a:effectLst/>
            </a:endParaRPr>
          </a:p>
        </p:txBody>
      </p:sp>
      <p:sp>
        <p:nvSpPr>
          <p:cNvPr id="3" name="TextBox 2"/>
          <p:cNvSpPr txBox="1"/>
          <p:nvPr/>
        </p:nvSpPr>
        <p:spPr>
          <a:xfrm>
            <a:off x="285194" y="1093911"/>
            <a:ext cx="8934882" cy="3554819"/>
          </a:xfrm>
          <a:prstGeom prst="rect">
            <a:avLst/>
          </a:prstGeom>
          <a:noFill/>
        </p:spPr>
        <p:txBody>
          <a:bodyPr wrap="none" rtlCol="0">
            <a:spAutoFit/>
          </a:bodyPr>
          <a:lstStyle/>
          <a:p>
            <a:pPr marL="341313" lvl="1" indent="-341313">
              <a:spcAft>
                <a:spcPts val="600"/>
              </a:spcAft>
              <a:buFont typeface="+mj-lt"/>
              <a:buAutoNum type="arabicPeriod"/>
            </a:pPr>
            <a:r>
              <a:rPr lang="en-US" dirty="0" smtClean="0">
                <a:solidFill>
                  <a:srgbClr val="000000"/>
                </a:solidFill>
              </a:rPr>
              <a:t>Belief </a:t>
            </a:r>
            <a:r>
              <a:rPr lang="en-US" dirty="0" smtClean="0">
                <a:solidFill>
                  <a:srgbClr val="000000"/>
                </a:solidFill>
              </a:rPr>
              <a:t>granite would damage PDC Bits.  Training</a:t>
            </a:r>
          </a:p>
          <a:p>
            <a:pPr marL="341313" lvl="1" indent="-341313">
              <a:spcAft>
                <a:spcPts val="600"/>
              </a:spcAft>
              <a:buFont typeface="+mj-lt"/>
              <a:buAutoNum type="arabicPeriod"/>
            </a:pPr>
            <a:r>
              <a:rPr lang="en-US" dirty="0" smtClean="0">
                <a:solidFill>
                  <a:srgbClr val="000000"/>
                </a:solidFill>
              </a:rPr>
              <a:t>Belief higher WOB would damage PDC bits.  Training</a:t>
            </a:r>
          </a:p>
          <a:p>
            <a:pPr marL="341313" lvl="1" indent="-341313">
              <a:spcAft>
                <a:spcPts val="600"/>
              </a:spcAft>
              <a:buFont typeface="+mj-lt"/>
              <a:buAutoNum type="arabicPeriod"/>
            </a:pPr>
            <a:r>
              <a:rPr lang="en-US" dirty="0" smtClean="0">
                <a:solidFill>
                  <a:srgbClr val="000000"/>
                </a:solidFill>
              </a:rPr>
              <a:t>Belief high WOB would wear the bit faster.  Training</a:t>
            </a:r>
            <a:endParaRPr lang="en-US" dirty="0">
              <a:solidFill>
                <a:srgbClr val="000000"/>
              </a:solidFill>
            </a:endParaRPr>
          </a:p>
          <a:p>
            <a:pPr marL="341313" lvl="1" indent="-341313">
              <a:spcAft>
                <a:spcPts val="600"/>
              </a:spcAft>
              <a:buFont typeface="+mj-lt"/>
              <a:buAutoNum type="arabicPeriod"/>
            </a:pPr>
            <a:r>
              <a:rPr lang="en-US" dirty="0" smtClean="0">
                <a:solidFill>
                  <a:srgbClr val="000000"/>
                </a:solidFill>
              </a:rPr>
              <a:t>Belief </a:t>
            </a:r>
            <a:r>
              <a:rPr lang="en-US" dirty="0" smtClean="0">
                <a:solidFill>
                  <a:srgbClr val="000000"/>
                </a:solidFill>
              </a:rPr>
              <a:t>thermal cutter failure was due to bit speed.  Training</a:t>
            </a:r>
          </a:p>
          <a:p>
            <a:pPr marL="341313" lvl="1" indent="-341313">
              <a:spcAft>
                <a:spcPts val="600"/>
              </a:spcAft>
              <a:buFont typeface="+mj-lt"/>
              <a:buAutoNum type="arabicPeriod"/>
            </a:pPr>
            <a:r>
              <a:rPr lang="en-US" dirty="0" smtClean="0">
                <a:solidFill>
                  <a:srgbClr val="000000"/>
                </a:solidFill>
              </a:rPr>
              <a:t>Use of vendor “recommended” WOB (use “structural limit” instead).  Training</a:t>
            </a:r>
          </a:p>
          <a:p>
            <a:pPr marL="341313" lvl="1" indent="-341313">
              <a:spcAft>
                <a:spcPts val="600"/>
              </a:spcAft>
              <a:buFont typeface="+mj-lt"/>
              <a:buAutoNum type="arabicPeriod"/>
            </a:pPr>
            <a:r>
              <a:rPr lang="en-US" dirty="0" smtClean="0">
                <a:solidFill>
                  <a:srgbClr val="000000"/>
                </a:solidFill>
              </a:rPr>
              <a:t>Implemented WOB and RPM step tests to maximize WOB in every foot</a:t>
            </a:r>
          </a:p>
          <a:p>
            <a:pPr marL="341313" lvl="1" indent="-341313">
              <a:spcAft>
                <a:spcPts val="600"/>
              </a:spcAft>
              <a:buFont typeface="+mj-lt"/>
              <a:buAutoNum type="arabicPeriod"/>
            </a:pPr>
            <a:r>
              <a:rPr lang="en-US" dirty="0" smtClean="0">
                <a:solidFill>
                  <a:srgbClr val="000000"/>
                </a:solidFill>
              </a:rPr>
              <a:t>Increased WOB to suppress whirl to reduce wear and extend cutter life</a:t>
            </a:r>
          </a:p>
          <a:p>
            <a:pPr marL="341313" lvl="1" indent="-341313">
              <a:spcAft>
                <a:spcPts val="600"/>
              </a:spcAft>
              <a:buFont typeface="+mj-lt"/>
              <a:buAutoNum type="arabicPeriod"/>
            </a:pPr>
            <a:r>
              <a:rPr lang="en-US" dirty="0" smtClean="0">
                <a:solidFill>
                  <a:srgbClr val="000000"/>
                </a:solidFill>
              </a:rPr>
              <a:t>Increased WOB to increase run length by reducing cutter sliding distance per foot drilled</a:t>
            </a:r>
            <a:endParaRPr lang="en-US" dirty="0">
              <a:solidFill>
                <a:srgbClr val="000000"/>
              </a:solidFill>
            </a:endParaRPr>
          </a:p>
          <a:p>
            <a:pPr marL="341313" lvl="1" indent="-341313">
              <a:spcAft>
                <a:spcPts val="600"/>
              </a:spcAft>
              <a:buFont typeface="+mj-lt"/>
              <a:buAutoNum type="arabicPeriod"/>
            </a:pPr>
            <a:r>
              <a:rPr lang="en-US" dirty="0">
                <a:solidFill>
                  <a:srgbClr val="000000"/>
                </a:solidFill>
              </a:rPr>
              <a:t>Increased Bit Aggressiveness </a:t>
            </a:r>
            <a:r>
              <a:rPr lang="en-US" dirty="0" smtClean="0">
                <a:solidFill>
                  <a:srgbClr val="000000"/>
                </a:solidFill>
              </a:rPr>
              <a:t>to increase DOC to reduce cutter sliding distance per foot</a:t>
            </a:r>
          </a:p>
          <a:p>
            <a:pPr marL="341313" lvl="1" indent="-341313">
              <a:spcAft>
                <a:spcPts val="600"/>
              </a:spcAft>
              <a:buFont typeface="+mj-lt"/>
              <a:buAutoNum type="arabicPeriod"/>
            </a:pPr>
            <a:r>
              <a:rPr lang="en-US" dirty="0" smtClean="0">
                <a:solidFill>
                  <a:srgbClr val="000000"/>
                </a:solidFill>
              </a:rPr>
              <a:t>Used High Spurt Fluid (i.e., Water) to </a:t>
            </a:r>
            <a:r>
              <a:rPr lang="en-US" dirty="0" smtClean="0">
                <a:solidFill>
                  <a:srgbClr val="000000"/>
                </a:solidFill>
              </a:rPr>
              <a:t>reduce Bottom Hole Balling (BHB)</a:t>
            </a:r>
            <a:endParaRPr lang="en-US"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799" y="860455"/>
            <a:ext cx="2143004" cy="12424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F62289FB-93BE-4FCD-A95E-009716EAF302}" type="slidenum">
              <a:rPr lang="en-US" smtClean="0"/>
              <a:t>8</a:t>
            </a:fld>
            <a:endParaRPr lang="en-US"/>
          </a:p>
        </p:txBody>
      </p:sp>
    </p:spTree>
    <p:extLst>
      <p:ext uri="{BB962C8B-B14F-4D97-AF65-F5344CB8AC3E}">
        <p14:creationId xmlns:p14="http://schemas.microsoft.com/office/powerpoint/2010/main" val="1325099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1843EE8-2C7F-0696-D10D-8315C2D4A39B}"/>
              </a:ext>
            </a:extLst>
          </p:cNvPr>
          <p:cNvSpPr>
            <a:spLocks noGrp="1"/>
          </p:cNvSpPr>
          <p:nvPr>
            <p:ph type="sldNum" sz="quarter" idx="12"/>
          </p:nvPr>
        </p:nvSpPr>
        <p:spPr/>
        <p:txBody>
          <a:bodyPr/>
          <a:lstStyle/>
          <a:p>
            <a:fld id="{31D61C7D-E5F7-4903-8ABE-07B245A06837}" type="slidenum">
              <a:rPr lang="en-US" smtClean="0">
                <a:solidFill>
                  <a:prstClr val="black">
                    <a:tint val="75000"/>
                  </a:prstClr>
                </a:solidFill>
              </a:rPr>
              <a:pPr/>
              <a:t>9</a:t>
            </a:fld>
            <a:endParaRPr lang="en-US">
              <a:solidFill>
                <a:prstClr val="black">
                  <a:tint val="75000"/>
                </a:prstClr>
              </a:solidFill>
            </a:endParaRPr>
          </a:p>
        </p:txBody>
      </p:sp>
      <p:sp>
        <p:nvSpPr>
          <p:cNvPr id="3" name="TextBox 2">
            <a:extLst>
              <a:ext uri="{FF2B5EF4-FFF2-40B4-BE49-F238E27FC236}">
                <a16:creationId xmlns:a16="http://schemas.microsoft.com/office/drawing/2014/main" xmlns="" id="{B452BE74-79D8-0B6D-04BB-02BABBE5B612}"/>
              </a:ext>
            </a:extLst>
          </p:cNvPr>
          <p:cNvSpPr txBox="1"/>
          <p:nvPr/>
        </p:nvSpPr>
        <p:spPr>
          <a:xfrm>
            <a:off x="1764028" y="584187"/>
            <a:ext cx="5086842" cy="646331"/>
          </a:xfrm>
          <a:prstGeom prst="rect">
            <a:avLst/>
          </a:prstGeom>
          <a:noFill/>
        </p:spPr>
        <p:txBody>
          <a:bodyPr wrap="none" rtlCol="0">
            <a:spAutoFit/>
          </a:bodyPr>
          <a:lstStyle/>
          <a:p>
            <a:pPr algn="ctr"/>
            <a:r>
              <a:rPr lang="en-US" sz="3600" dirty="0" smtClean="0"/>
              <a:t>Bottom </a:t>
            </a:r>
            <a:r>
              <a:rPr lang="en-US" sz="3600" dirty="0"/>
              <a:t>Hole </a:t>
            </a:r>
            <a:r>
              <a:rPr lang="en-US" sz="3600" dirty="0" smtClean="0"/>
              <a:t>Balling (BHB)</a:t>
            </a:r>
            <a:endParaRPr lang="en-US" sz="3600"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l="28839" t="29224" r="23920" b="27905"/>
          <a:stretch>
            <a:fillRect/>
          </a:stretch>
        </p:blipFill>
        <p:spPr bwMode="auto">
          <a:xfrm>
            <a:off x="2736210" y="2436866"/>
            <a:ext cx="3453575" cy="235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2272" y="1276140"/>
            <a:ext cx="8320035" cy="1015663"/>
          </a:xfrm>
          <a:prstGeom prst="rect">
            <a:avLst/>
          </a:prstGeom>
          <a:noFill/>
        </p:spPr>
        <p:txBody>
          <a:bodyPr wrap="square" rtlCol="0">
            <a:spAutoFit/>
          </a:bodyPr>
          <a:lstStyle/>
          <a:p>
            <a:r>
              <a:rPr lang="en-US" sz="2000" dirty="0" smtClean="0"/>
              <a:t>BHB: Granular cuttings material that has already failed but has high resistance to excavation by the cutter due to strength created by high effective stress from dilatant expansion</a:t>
            </a:r>
            <a:endParaRPr lang="en-US" sz="2000" dirty="0"/>
          </a:p>
        </p:txBody>
      </p:sp>
    </p:spTree>
    <p:extLst>
      <p:ext uri="{BB962C8B-B14F-4D97-AF65-F5344CB8AC3E}">
        <p14:creationId xmlns:p14="http://schemas.microsoft.com/office/powerpoint/2010/main" val="2979473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573-DE-II.1">
  <a:themeElements>
    <a:clrScheme name="">
      <a:dk1>
        <a:srgbClr val="037C03"/>
      </a:dk1>
      <a:lt1>
        <a:srgbClr val="FFFFFF"/>
      </a:lt1>
      <a:dk2>
        <a:srgbClr val="00AE00"/>
      </a:dk2>
      <a:lt2>
        <a:srgbClr val="D49FFF"/>
      </a:lt2>
      <a:accent1>
        <a:srgbClr val="FE9B03"/>
      </a:accent1>
      <a:accent2>
        <a:srgbClr val="B760F9"/>
      </a:accent2>
      <a:accent3>
        <a:srgbClr val="AAD3AA"/>
      </a:accent3>
      <a:accent4>
        <a:srgbClr val="DADADA"/>
      </a:accent4>
      <a:accent5>
        <a:srgbClr val="FECBAA"/>
      </a:accent5>
      <a:accent6>
        <a:srgbClr val="A656E2"/>
      </a:accent6>
      <a:hlink>
        <a:srgbClr val="9234DB"/>
      </a:hlink>
      <a:folHlink>
        <a:srgbClr val="00B7A5"/>
      </a:folHlink>
    </a:clrScheme>
    <a:fontScheme name="9573-DE-II.1.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3333FF"/>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noFill/>
        <a:ln w="28575" algn="ctr">
          <a:solidFill>
            <a:srgbClr val="800000"/>
          </a:solidFill>
          <a:round/>
          <a:headEnd type="non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sz="1600" dirty="0" smtClean="0"/>
        </a:defPPr>
      </a:lstStyle>
    </a:txDef>
  </a:objectDefaults>
  <a:extraClrSchemeLst>
    <a:extraClrScheme>
      <a:clrScheme name="9573-DE-II.1.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573-DE-II.1.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573-DE-II.1.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573-DE-II.1.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573-DE-II.1.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573-DE-II.1.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573-DE-II.1.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634</Words>
  <Application>Microsoft Office PowerPoint</Application>
  <PresentationFormat>On-screen Show (16:9)</PresentationFormat>
  <Paragraphs>96</Paragraphs>
  <Slides>12</Slides>
  <Notes>3</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9573-DE-II.1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fd</dc:creator>
  <cp:lastModifiedBy>fd</cp:lastModifiedBy>
  <cp:revision>23</cp:revision>
  <dcterms:created xsi:type="dcterms:W3CDTF">2022-09-21T16:32:08Z</dcterms:created>
  <dcterms:modified xsi:type="dcterms:W3CDTF">2022-09-22T13:49:05Z</dcterms:modified>
</cp:coreProperties>
</file>