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theme/themeOverride9.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theme/themeOverride10.xml" ContentType="application/vnd.openxmlformats-officedocument.themeOverr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8" r:id="rId5"/>
    <p:sldMasterId id="2147483729" r:id="rId6"/>
  </p:sldMasterIdLst>
  <p:notesMasterIdLst>
    <p:notesMasterId r:id="rId23"/>
  </p:notesMasterIdLst>
  <p:sldIdLst>
    <p:sldId id="1238" r:id="rId7"/>
    <p:sldId id="1225" r:id="rId8"/>
    <p:sldId id="1217" r:id="rId9"/>
    <p:sldId id="1276" r:id="rId10"/>
    <p:sldId id="1275" r:id="rId11"/>
    <p:sldId id="1246" r:id="rId12"/>
    <p:sldId id="1277" r:id="rId13"/>
    <p:sldId id="1282" r:id="rId14"/>
    <p:sldId id="1283" r:id="rId15"/>
    <p:sldId id="1259" r:id="rId16"/>
    <p:sldId id="1278" r:id="rId17"/>
    <p:sldId id="1279" r:id="rId18"/>
    <p:sldId id="1250" r:id="rId19"/>
    <p:sldId id="1280" r:id="rId20"/>
    <p:sldId id="1281" r:id="rId21"/>
    <p:sldId id="282" r:id="rId22"/>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EB528D-2EC8-36C1-39B3-4B3A5C14E45D}" name="Teresa Wilkie" initials="TW" userId="S::twilkie@westwoodenergy.com::3215ab20-6511-4b52-b638-349e1c6dd8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6E6E6"/>
    <a:srgbClr val="F39200"/>
    <a:srgbClr val="A30046"/>
    <a:srgbClr val="A8A8A8"/>
    <a:srgbClr val="52AE32"/>
    <a:srgbClr val="12499A"/>
    <a:srgbClr val="B07BD7"/>
    <a:srgbClr val="9900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6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IADC%20092022\Drillship%20Utilization%20(Committed).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Transocean%20072022\Semi%20Utilization%20(Committe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IADC%20092022\Jackup%20Utilization.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IADC%20092022\Drillship%20Fixture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IADC%20092022\Semi%20Fixture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IADC%20092022\Jackup%20Fixture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Transocean%20072022\Floater%20Contract%20Backlog%20070622.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Transocean%20072022\Floater%20Contract%20Backlog%20070622.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83333333333336E-2"/>
          <c:y val="4.0431266846361183E-2"/>
          <c:w val="0.8267939632545932"/>
          <c:h val="0.68096199428815896"/>
        </c:manualLayout>
      </c:layout>
      <c:areaChart>
        <c:grouping val="standard"/>
        <c:varyColors val="0"/>
        <c:ser>
          <c:idx val="0"/>
          <c:order val="0"/>
          <c:tx>
            <c:strRef>
              <c:f>Sheet1!$B$1</c:f>
              <c:strCache>
                <c:ptCount val="1"/>
                <c:pt idx="0">
                  <c:v>Total Fleet</c:v>
                </c:pt>
              </c:strCache>
            </c:strRef>
          </c:tx>
          <c:spPr>
            <a:solidFill>
              <a:schemeClr val="bg1">
                <a:lumMod val="85000"/>
              </a:schemeClr>
            </a:solidFill>
            <a:ln>
              <a:noFill/>
            </a:ln>
            <a:effectLst/>
          </c:spPr>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Sheet1!$B$2:$B$34</c:f>
              <c:numCache>
                <c:formatCode>0.0</c:formatCode>
                <c:ptCount val="33"/>
                <c:pt idx="0">
                  <c:v>104</c:v>
                </c:pt>
                <c:pt idx="1">
                  <c:v>104</c:v>
                </c:pt>
                <c:pt idx="2">
                  <c:v>104</c:v>
                </c:pt>
                <c:pt idx="3">
                  <c:v>104</c:v>
                </c:pt>
                <c:pt idx="4">
                  <c:v>101</c:v>
                </c:pt>
                <c:pt idx="5">
                  <c:v>101</c:v>
                </c:pt>
                <c:pt idx="6">
                  <c:v>101</c:v>
                </c:pt>
                <c:pt idx="7">
                  <c:v>101.2</c:v>
                </c:pt>
                <c:pt idx="8">
                  <c:v>101.3</c:v>
                </c:pt>
                <c:pt idx="9">
                  <c:v>99.5</c:v>
                </c:pt>
                <c:pt idx="10">
                  <c:v>99</c:v>
                </c:pt>
                <c:pt idx="11">
                  <c:v>99</c:v>
                </c:pt>
                <c:pt idx="12">
                  <c:v>98.7</c:v>
                </c:pt>
                <c:pt idx="13">
                  <c:v>98.2</c:v>
                </c:pt>
                <c:pt idx="14">
                  <c:v>98.7</c:v>
                </c:pt>
                <c:pt idx="15">
                  <c:v>97</c:v>
                </c:pt>
                <c:pt idx="16">
                  <c:v>96</c:v>
                </c:pt>
                <c:pt idx="17">
                  <c:v>95</c:v>
                </c:pt>
                <c:pt idx="18">
                  <c:v>95</c:v>
                </c:pt>
                <c:pt idx="19">
                  <c:v>95</c:v>
                </c:pt>
                <c:pt idx="20">
                  <c:v>95.3</c:v>
                </c:pt>
                <c:pt idx="21">
                  <c:v>95</c:v>
                </c:pt>
                <c:pt idx="22">
                  <c:v>95.1</c:v>
                </c:pt>
                <c:pt idx="23">
                  <c:v>95</c:v>
                </c:pt>
                <c:pt idx="24">
                  <c:v>95</c:v>
                </c:pt>
                <c:pt idx="25">
                  <c:v>95.1</c:v>
                </c:pt>
                <c:pt idx="26">
                  <c:v>96</c:v>
                </c:pt>
                <c:pt idx="27">
                  <c:v>96</c:v>
                </c:pt>
                <c:pt idx="28">
                  <c:v>96</c:v>
                </c:pt>
                <c:pt idx="29">
                  <c:v>96</c:v>
                </c:pt>
                <c:pt idx="30">
                  <c:v>96</c:v>
                </c:pt>
                <c:pt idx="31">
                  <c:v>96</c:v>
                </c:pt>
                <c:pt idx="32">
                  <c:v>96</c:v>
                </c:pt>
              </c:numCache>
            </c:numRef>
          </c:val>
          <c:extLst>
            <c:ext xmlns:c16="http://schemas.microsoft.com/office/drawing/2014/chart" uri="{C3380CC4-5D6E-409C-BE32-E72D297353CC}">
              <c16:uniqueId val="{00000000-36B6-49CE-BE35-CD2B1A5EFC71}"/>
            </c:ext>
          </c:extLst>
        </c:ser>
        <c:ser>
          <c:idx val="1"/>
          <c:order val="1"/>
          <c:tx>
            <c:strRef>
              <c:f>Sheet1!$C$1</c:f>
              <c:strCache>
                <c:ptCount val="1"/>
                <c:pt idx="0">
                  <c:v>Marketed Fleet</c:v>
                </c:pt>
              </c:strCache>
            </c:strRef>
          </c:tx>
          <c:spPr>
            <a:solidFill>
              <a:schemeClr val="bg1">
                <a:lumMod val="50000"/>
              </a:schemeClr>
            </a:solidFill>
            <a:ln>
              <a:noFill/>
            </a:ln>
            <a:effectLst/>
          </c:spPr>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Sheet1!$C$2:$C$34</c:f>
              <c:numCache>
                <c:formatCode>0.0</c:formatCode>
                <c:ptCount val="33"/>
                <c:pt idx="0">
                  <c:v>92</c:v>
                </c:pt>
                <c:pt idx="1">
                  <c:v>90.1</c:v>
                </c:pt>
                <c:pt idx="2">
                  <c:v>90</c:v>
                </c:pt>
                <c:pt idx="3">
                  <c:v>87.2</c:v>
                </c:pt>
                <c:pt idx="4">
                  <c:v>84</c:v>
                </c:pt>
                <c:pt idx="5">
                  <c:v>80.599999999999994</c:v>
                </c:pt>
                <c:pt idx="6">
                  <c:v>79.3</c:v>
                </c:pt>
                <c:pt idx="7">
                  <c:v>76.400000000000006</c:v>
                </c:pt>
                <c:pt idx="8">
                  <c:v>76.3</c:v>
                </c:pt>
                <c:pt idx="9">
                  <c:v>75.7</c:v>
                </c:pt>
                <c:pt idx="10">
                  <c:v>75.7</c:v>
                </c:pt>
                <c:pt idx="11">
                  <c:v>76.2</c:v>
                </c:pt>
                <c:pt idx="12">
                  <c:v>74</c:v>
                </c:pt>
                <c:pt idx="13">
                  <c:v>74.2</c:v>
                </c:pt>
                <c:pt idx="14">
                  <c:v>74.7</c:v>
                </c:pt>
                <c:pt idx="15">
                  <c:v>72.5</c:v>
                </c:pt>
                <c:pt idx="16">
                  <c:v>71</c:v>
                </c:pt>
                <c:pt idx="17">
                  <c:v>71</c:v>
                </c:pt>
                <c:pt idx="18">
                  <c:v>71</c:v>
                </c:pt>
                <c:pt idx="19">
                  <c:v>72.900000000000006</c:v>
                </c:pt>
                <c:pt idx="20">
                  <c:v>73.3</c:v>
                </c:pt>
                <c:pt idx="21">
                  <c:v>74.2</c:v>
                </c:pt>
                <c:pt idx="22">
                  <c:v>76.5</c:v>
                </c:pt>
                <c:pt idx="23">
                  <c:v>77</c:v>
                </c:pt>
                <c:pt idx="24">
                  <c:v>77</c:v>
                </c:pt>
                <c:pt idx="25">
                  <c:v>77.5</c:v>
                </c:pt>
                <c:pt idx="26">
                  <c:v>78</c:v>
                </c:pt>
                <c:pt idx="27">
                  <c:v>78</c:v>
                </c:pt>
                <c:pt idx="28">
                  <c:v>78</c:v>
                </c:pt>
                <c:pt idx="29">
                  <c:v>78</c:v>
                </c:pt>
                <c:pt idx="30">
                  <c:v>80.099999999999994</c:v>
                </c:pt>
                <c:pt idx="31">
                  <c:v>81</c:v>
                </c:pt>
                <c:pt idx="32">
                  <c:v>81</c:v>
                </c:pt>
              </c:numCache>
            </c:numRef>
          </c:val>
          <c:extLst>
            <c:ext xmlns:c16="http://schemas.microsoft.com/office/drawing/2014/chart" uri="{C3380CC4-5D6E-409C-BE32-E72D297353CC}">
              <c16:uniqueId val="{00000001-36B6-49CE-BE35-CD2B1A5EFC71}"/>
            </c:ext>
          </c:extLst>
        </c:ser>
        <c:dLbls>
          <c:showLegendKey val="0"/>
          <c:showVal val="0"/>
          <c:showCatName val="0"/>
          <c:showSerName val="0"/>
          <c:showPercent val="0"/>
          <c:showBubbleSize val="0"/>
        </c:dLbls>
        <c:axId val="1849387568"/>
        <c:axId val="1849387984"/>
      </c:areaChart>
      <c:barChart>
        <c:barDir val="col"/>
        <c:grouping val="clustered"/>
        <c:varyColors val="0"/>
        <c:ser>
          <c:idx val="2"/>
          <c:order val="2"/>
          <c:tx>
            <c:strRef>
              <c:f>Sheet1!$D$1</c:f>
              <c:strCache>
                <c:ptCount val="1"/>
                <c:pt idx="0">
                  <c:v>Contracted/Committed</c:v>
                </c:pt>
              </c:strCache>
            </c:strRef>
          </c:tx>
          <c:spPr>
            <a:solidFill>
              <a:srgbClr val="C00000"/>
            </a:solidFill>
            <a:ln>
              <a:noFill/>
            </a:ln>
            <a:effectLst/>
          </c:spPr>
          <c:invertIfNegative val="0"/>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Sheet1!$D$2:$D$34</c:f>
              <c:numCache>
                <c:formatCode>0.0</c:formatCode>
                <c:ptCount val="33"/>
                <c:pt idx="0">
                  <c:v>70.400000000000006</c:v>
                </c:pt>
                <c:pt idx="1">
                  <c:v>71.400000000000006</c:v>
                </c:pt>
                <c:pt idx="2">
                  <c:v>70.900000000000006</c:v>
                </c:pt>
                <c:pt idx="3">
                  <c:v>66</c:v>
                </c:pt>
                <c:pt idx="4">
                  <c:v>62.3</c:v>
                </c:pt>
                <c:pt idx="5">
                  <c:v>61.1</c:v>
                </c:pt>
                <c:pt idx="6">
                  <c:v>56.7</c:v>
                </c:pt>
                <c:pt idx="7">
                  <c:v>56.5</c:v>
                </c:pt>
                <c:pt idx="8">
                  <c:v>56.8</c:v>
                </c:pt>
                <c:pt idx="9">
                  <c:v>56.9</c:v>
                </c:pt>
                <c:pt idx="10">
                  <c:v>56.2</c:v>
                </c:pt>
                <c:pt idx="11">
                  <c:v>55.5</c:v>
                </c:pt>
                <c:pt idx="12">
                  <c:v>57.5</c:v>
                </c:pt>
                <c:pt idx="13">
                  <c:v>59.8</c:v>
                </c:pt>
                <c:pt idx="14">
                  <c:v>59.4</c:v>
                </c:pt>
                <c:pt idx="15">
                  <c:v>58.2</c:v>
                </c:pt>
                <c:pt idx="16">
                  <c:v>61.3</c:v>
                </c:pt>
                <c:pt idx="17">
                  <c:v>62</c:v>
                </c:pt>
                <c:pt idx="18">
                  <c:v>62.7</c:v>
                </c:pt>
                <c:pt idx="19">
                  <c:v>65.400000000000006</c:v>
                </c:pt>
                <c:pt idx="20">
                  <c:v>64.8</c:v>
                </c:pt>
                <c:pt idx="21">
                  <c:v>67.7</c:v>
                </c:pt>
                <c:pt idx="22">
                  <c:v>69.599999999999994</c:v>
                </c:pt>
                <c:pt idx="23">
                  <c:v>70.900000000000006</c:v>
                </c:pt>
                <c:pt idx="24">
                  <c:v>70.7</c:v>
                </c:pt>
                <c:pt idx="25">
                  <c:v>70.099999999999994</c:v>
                </c:pt>
                <c:pt idx="26">
                  <c:v>70.599999999999994</c:v>
                </c:pt>
                <c:pt idx="27">
                  <c:v>71.7</c:v>
                </c:pt>
                <c:pt idx="28">
                  <c:v>72</c:v>
                </c:pt>
                <c:pt idx="29">
                  <c:v>72.900000000000006</c:v>
                </c:pt>
                <c:pt idx="30">
                  <c:v>75.099999999999994</c:v>
                </c:pt>
                <c:pt idx="31">
                  <c:v>76</c:v>
                </c:pt>
                <c:pt idx="32">
                  <c:v>75.099999999999994</c:v>
                </c:pt>
              </c:numCache>
            </c:numRef>
          </c:val>
          <c:extLst>
            <c:ext xmlns:c16="http://schemas.microsoft.com/office/drawing/2014/chart" uri="{C3380CC4-5D6E-409C-BE32-E72D297353CC}">
              <c16:uniqueId val="{00000002-36B6-49CE-BE35-CD2B1A5EFC71}"/>
            </c:ext>
          </c:extLst>
        </c:ser>
        <c:dLbls>
          <c:showLegendKey val="0"/>
          <c:showVal val="0"/>
          <c:showCatName val="0"/>
          <c:showSerName val="0"/>
          <c:showPercent val="0"/>
          <c:showBubbleSize val="0"/>
        </c:dLbls>
        <c:gapWidth val="150"/>
        <c:axId val="1849387568"/>
        <c:axId val="1849387984"/>
      </c:barChart>
      <c:lineChart>
        <c:grouping val="standard"/>
        <c:varyColors val="0"/>
        <c:ser>
          <c:idx val="3"/>
          <c:order val="3"/>
          <c:tx>
            <c:strRef>
              <c:f>Sheet1!$E$1</c:f>
              <c:strCache>
                <c:ptCount val="1"/>
                <c:pt idx="0">
                  <c:v>Total Utilization</c:v>
                </c:pt>
              </c:strCache>
            </c:strRef>
          </c:tx>
          <c:spPr>
            <a:ln w="28575" cap="rnd">
              <a:solidFill>
                <a:srgbClr val="00B0F0"/>
              </a:solidFill>
              <a:round/>
            </a:ln>
            <a:effectLst/>
          </c:spPr>
          <c:marker>
            <c:symbol val="none"/>
          </c:marker>
          <c:dLbls>
            <c:dLbl>
              <c:idx val="0"/>
              <c:layout>
                <c:manualLayout>
                  <c:x val="-1.9444444444444445E-2"/>
                  <c:y val="-6.7385444743935305E-2"/>
                </c:manualLayout>
              </c:layout>
              <c:tx>
                <c:rich>
                  <a:bodyPr/>
                  <a:lstStyle/>
                  <a:p>
                    <a:r>
                      <a:rPr lang="en-US" sz="1200" b="1"/>
                      <a:t>68%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6B6-49CE-BE35-CD2B1A5EFC71}"/>
                </c:ext>
              </c:extLst>
            </c:dLbl>
            <c:dLbl>
              <c:idx val="11"/>
              <c:layout>
                <c:manualLayout>
                  <c:x val="-5.3380782918149468E-2"/>
                  <c:y val="-4.5146726862302484E-2"/>
                </c:manualLayout>
              </c:layout>
              <c:tx>
                <c:rich>
                  <a:bodyPr/>
                  <a:lstStyle/>
                  <a:p>
                    <a:r>
                      <a:rPr lang="en-US" sz="1200" b="1" dirty="0"/>
                      <a:t>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D55-4221-A8F3-CF0B1DF9915C}"/>
                </c:ext>
              </c:extLst>
            </c:dLbl>
            <c:dLbl>
              <c:idx val="30"/>
              <c:layout>
                <c:manualLayout>
                  <c:x val="-2.7777777777777676E-2"/>
                  <c:y val="-7.1877807726864335E-2"/>
                </c:manualLayout>
              </c:layout>
              <c:tx>
                <c:rich>
                  <a:bodyPr/>
                  <a:lstStyle/>
                  <a:p>
                    <a:r>
                      <a:rPr lang="en-US" sz="1200" b="1"/>
                      <a:t>78%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6B6-49CE-BE35-CD2B1A5EFC71}"/>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Sheet1!$E$2:$E$34</c:f>
              <c:numCache>
                <c:formatCode>0.0%</c:formatCode>
                <c:ptCount val="33"/>
                <c:pt idx="0">
                  <c:v>0.67692307692307696</c:v>
                </c:pt>
                <c:pt idx="1">
                  <c:v>0.68653846153846154</c:v>
                </c:pt>
                <c:pt idx="2">
                  <c:v>0.68173076923076925</c:v>
                </c:pt>
                <c:pt idx="3">
                  <c:v>0.63461538461538458</c:v>
                </c:pt>
                <c:pt idx="4">
                  <c:v>0.61683168316831682</c:v>
                </c:pt>
                <c:pt idx="5">
                  <c:v>0.60495049504950493</c:v>
                </c:pt>
                <c:pt idx="6">
                  <c:v>0.56138613861386144</c:v>
                </c:pt>
                <c:pt idx="7">
                  <c:v>0.55830039525691699</c:v>
                </c:pt>
                <c:pt idx="8">
                  <c:v>0.56071076011845999</c:v>
                </c:pt>
                <c:pt idx="9">
                  <c:v>0.57185929648241207</c:v>
                </c:pt>
                <c:pt idx="10">
                  <c:v>0.56767676767676767</c:v>
                </c:pt>
                <c:pt idx="11">
                  <c:v>0.56060606060606055</c:v>
                </c:pt>
                <c:pt idx="12">
                  <c:v>0.58257345491388046</c:v>
                </c:pt>
                <c:pt idx="13">
                  <c:v>0.60896130346232169</c:v>
                </c:pt>
                <c:pt idx="14">
                  <c:v>0.60182370820668685</c:v>
                </c:pt>
                <c:pt idx="15">
                  <c:v>0.6</c:v>
                </c:pt>
                <c:pt idx="16">
                  <c:v>0.63854166666666667</c:v>
                </c:pt>
                <c:pt idx="17">
                  <c:v>0.65263157894736845</c:v>
                </c:pt>
                <c:pt idx="18">
                  <c:v>0.66</c:v>
                </c:pt>
                <c:pt idx="19">
                  <c:v>0.68842105263157904</c:v>
                </c:pt>
                <c:pt idx="20">
                  <c:v>0.67995802728226651</c:v>
                </c:pt>
                <c:pt idx="21">
                  <c:v>0.7126315789473685</c:v>
                </c:pt>
                <c:pt idx="22">
                  <c:v>0.73186119873817035</c:v>
                </c:pt>
                <c:pt idx="23">
                  <c:v>0.74631578947368427</c:v>
                </c:pt>
                <c:pt idx="24">
                  <c:v>0.74421052631578954</c:v>
                </c:pt>
                <c:pt idx="25">
                  <c:v>0.73711882229232384</c:v>
                </c:pt>
                <c:pt idx="26">
                  <c:v>0.73541666666666661</c:v>
                </c:pt>
                <c:pt idx="27">
                  <c:v>0.74687500000000007</c:v>
                </c:pt>
                <c:pt idx="28">
                  <c:v>0.75</c:v>
                </c:pt>
                <c:pt idx="29">
                  <c:v>0.75937500000000002</c:v>
                </c:pt>
                <c:pt idx="30">
                  <c:v>0.78229166666666661</c:v>
                </c:pt>
                <c:pt idx="31">
                  <c:v>0.79166666666666663</c:v>
                </c:pt>
                <c:pt idx="32">
                  <c:v>0.78229166666666661</c:v>
                </c:pt>
              </c:numCache>
            </c:numRef>
          </c:val>
          <c:smooth val="0"/>
          <c:extLst>
            <c:ext xmlns:c16="http://schemas.microsoft.com/office/drawing/2014/chart" uri="{C3380CC4-5D6E-409C-BE32-E72D297353CC}">
              <c16:uniqueId val="{00000005-36B6-49CE-BE35-CD2B1A5EFC71}"/>
            </c:ext>
          </c:extLst>
        </c:ser>
        <c:ser>
          <c:idx val="4"/>
          <c:order val="4"/>
          <c:tx>
            <c:strRef>
              <c:f>Sheet1!$F$1</c:f>
              <c:strCache>
                <c:ptCount val="1"/>
                <c:pt idx="0">
                  <c:v>Marketed Utilization</c:v>
                </c:pt>
              </c:strCache>
            </c:strRef>
          </c:tx>
          <c:spPr>
            <a:ln w="28575" cap="rnd">
              <a:solidFill>
                <a:schemeClr val="tx2"/>
              </a:solidFill>
              <a:round/>
            </a:ln>
            <a:effectLst/>
          </c:spPr>
          <c:marker>
            <c:symbol val="none"/>
          </c:marker>
          <c:dLbls>
            <c:dLbl>
              <c:idx val="0"/>
              <c:layout>
                <c:manualLayout>
                  <c:x val="-2.5000000000000012E-2"/>
                  <c:y val="-9.4339622641509441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sz="1200" b="1"/>
                      <a:t>76%</a:t>
                    </a:r>
                  </a:p>
                </c:rich>
              </c:tx>
              <c:spPr>
                <a:solidFill>
                  <a:schemeClr val="bg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6-36B6-49CE-BE35-CD2B1A5EFC71}"/>
                </c:ext>
              </c:extLst>
            </c:dLbl>
            <c:dLbl>
              <c:idx val="6"/>
              <c:layout>
                <c:manualLayout>
                  <c:x val="-3.5587188612099648E-2"/>
                  <c:y val="-6.772009029345373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sz="1200" b="1" dirty="0"/>
                      <a:t>72%</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2-8D55-4221-A8F3-CF0B1DF9915C}"/>
                </c:ext>
              </c:extLst>
            </c:dLbl>
            <c:dLbl>
              <c:idx val="32"/>
              <c:layout>
                <c:manualLayout>
                  <c:x val="-6.6666666666666666E-2"/>
                  <c:y val="-5.840071877807728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sz="1200" b="1" i="0" baseline="0">
                        <a:latin typeface="Calibri" panose="020F0502020204030204" pitchFamily="34" charset="0"/>
                      </a:rPr>
                      <a:t>93%</a:t>
                    </a:r>
                  </a:p>
                </c:rich>
              </c:tx>
              <c:spPr>
                <a:solidFill>
                  <a:schemeClr val="bg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7-36B6-49CE-BE35-CD2B1A5EFC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Sheet1!$F$2:$F$34</c:f>
              <c:numCache>
                <c:formatCode>0.0%</c:formatCode>
                <c:ptCount val="33"/>
                <c:pt idx="0">
                  <c:v>0.76521739130434785</c:v>
                </c:pt>
                <c:pt idx="1">
                  <c:v>0.7924528301886794</c:v>
                </c:pt>
                <c:pt idx="2">
                  <c:v>0.7877777777777778</c:v>
                </c:pt>
                <c:pt idx="3">
                  <c:v>0.75688073394495414</c:v>
                </c:pt>
                <c:pt idx="4">
                  <c:v>0.74166666666666659</c:v>
                </c:pt>
                <c:pt idx="5">
                  <c:v>0.75806451612903236</c:v>
                </c:pt>
                <c:pt idx="6">
                  <c:v>0.71500630517023966</c:v>
                </c:pt>
                <c:pt idx="7">
                  <c:v>0.73952879581151831</c:v>
                </c:pt>
                <c:pt idx="8">
                  <c:v>0.74442988204456095</c:v>
                </c:pt>
                <c:pt idx="9">
                  <c:v>0.75165125495376484</c:v>
                </c:pt>
                <c:pt idx="10">
                  <c:v>0.74240422721268162</c:v>
                </c:pt>
                <c:pt idx="11">
                  <c:v>0.72834645669291331</c:v>
                </c:pt>
                <c:pt idx="12">
                  <c:v>0.77702702702702697</c:v>
                </c:pt>
                <c:pt idx="13">
                  <c:v>0.80592991913746626</c:v>
                </c:pt>
                <c:pt idx="14">
                  <c:v>0.79518072289156616</c:v>
                </c:pt>
                <c:pt idx="15">
                  <c:v>0.8027586206896552</c:v>
                </c:pt>
                <c:pt idx="16">
                  <c:v>0.86338028169014081</c:v>
                </c:pt>
                <c:pt idx="17">
                  <c:v>0.87323943661971826</c:v>
                </c:pt>
                <c:pt idx="18">
                  <c:v>0.88309859154929582</c:v>
                </c:pt>
                <c:pt idx="19">
                  <c:v>0.89711934156378603</c:v>
                </c:pt>
                <c:pt idx="20">
                  <c:v>0.8840381991814461</c:v>
                </c:pt>
                <c:pt idx="21">
                  <c:v>0.91239892183288407</c:v>
                </c:pt>
                <c:pt idx="22">
                  <c:v>0.90980392156862733</c:v>
                </c:pt>
                <c:pt idx="23">
                  <c:v>0.92077922077922081</c:v>
                </c:pt>
                <c:pt idx="24">
                  <c:v>0.91818181818181821</c:v>
                </c:pt>
                <c:pt idx="25">
                  <c:v>0.90451612903225798</c:v>
                </c:pt>
                <c:pt idx="26">
                  <c:v>0.90512820512820502</c:v>
                </c:pt>
                <c:pt idx="27">
                  <c:v>0.9192307692307693</c:v>
                </c:pt>
                <c:pt idx="28">
                  <c:v>0.92307692307692313</c:v>
                </c:pt>
                <c:pt idx="29">
                  <c:v>0.93461538461538474</c:v>
                </c:pt>
                <c:pt idx="30">
                  <c:v>0.93757802746566787</c:v>
                </c:pt>
                <c:pt idx="31">
                  <c:v>0.93827160493827155</c:v>
                </c:pt>
                <c:pt idx="32">
                  <c:v>0.92716049382716037</c:v>
                </c:pt>
              </c:numCache>
            </c:numRef>
          </c:val>
          <c:smooth val="0"/>
          <c:extLst>
            <c:ext xmlns:c16="http://schemas.microsoft.com/office/drawing/2014/chart" uri="{C3380CC4-5D6E-409C-BE32-E72D297353CC}">
              <c16:uniqueId val="{00000008-36B6-49CE-BE35-CD2B1A5EFC71}"/>
            </c:ext>
          </c:extLst>
        </c:ser>
        <c:dLbls>
          <c:showLegendKey val="0"/>
          <c:showVal val="0"/>
          <c:showCatName val="0"/>
          <c:showSerName val="0"/>
          <c:showPercent val="0"/>
          <c:showBubbleSize val="0"/>
        </c:dLbls>
        <c:marker val="1"/>
        <c:smooth val="0"/>
        <c:axId val="159559215"/>
        <c:axId val="339843711"/>
      </c:lineChart>
      <c:dateAx>
        <c:axId val="18493875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Lato"/>
                <a:ea typeface="+mn-ea"/>
                <a:cs typeface="+mn-cs"/>
              </a:defRPr>
            </a:pPr>
            <a:endParaRPr lang="en-US"/>
          </a:p>
        </c:txPr>
        <c:crossAx val="1849387984"/>
        <c:crosses val="autoZero"/>
        <c:auto val="1"/>
        <c:lblOffset val="100"/>
        <c:baseTimeUnit val="months"/>
        <c:majorUnit val="1"/>
        <c:majorTimeUnit val="months"/>
      </c:dateAx>
      <c:valAx>
        <c:axId val="1849387984"/>
        <c:scaling>
          <c:orientation val="minMax"/>
          <c:max val="110"/>
          <c:min val="4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Lato"/>
                <a:ea typeface="+mn-ea"/>
                <a:cs typeface="+mn-cs"/>
              </a:defRPr>
            </a:pPr>
            <a:endParaRPr lang="en-US"/>
          </a:p>
        </c:txPr>
        <c:crossAx val="1849387568"/>
        <c:crosses val="autoZero"/>
        <c:crossBetween val="between"/>
        <c:majorUnit val="10"/>
      </c:valAx>
      <c:valAx>
        <c:axId val="339843711"/>
        <c:scaling>
          <c:orientation val="minMax"/>
          <c:max val="1"/>
          <c:min val="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9559215"/>
        <c:crosses val="max"/>
        <c:crossBetween val="between"/>
        <c:majorUnit val="0.1"/>
      </c:valAx>
      <c:dateAx>
        <c:axId val="159559215"/>
        <c:scaling>
          <c:orientation val="minMax"/>
        </c:scaling>
        <c:delete val="1"/>
        <c:axPos val="b"/>
        <c:numFmt formatCode="mmm\-yy" sourceLinked="1"/>
        <c:majorTickMark val="out"/>
        <c:minorTickMark val="none"/>
        <c:tickLblPos val="nextTo"/>
        <c:crossAx val="339843711"/>
        <c:crosses val="autoZero"/>
        <c:auto val="1"/>
        <c:lblOffset val="100"/>
        <c:baseTimeUnit val="months"/>
        <c:majorUnit val="1"/>
        <c:minorUnit val="1"/>
      </c:dateAx>
      <c:spPr>
        <a:noFill/>
        <a:ln>
          <a:noFill/>
        </a:ln>
        <a:effectLst/>
      </c:spPr>
    </c:plotArea>
    <c:legend>
      <c:legendPos val="b"/>
      <c:layout>
        <c:manualLayout>
          <c:xMode val="edge"/>
          <c:yMode val="edge"/>
          <c:x val="7.1735681060330098E-2"/>
          <c:y val="0.85467920034224798"/>
          <c:w val="0.82983824642026505"/>
          <c:h val="0.11754275208990948"/>
        </c:manualLayout>
      </c:layout>
      <c:overlay val="0"/>
      <c:spPr>
        <a:noFill/>
        <a:ln>
          <a:solidFill>
            <a:schemeClr val="tx1"/>
          </a:solid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Lato"/>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25238613885831E-2"/>
          <c:y val="8.0012731727078068E-2"/>
          <c:w val="0.9494747613861142"/>
          <c:h val="0.74573352109415691"/>
        </c:manualLayout>
      </c:layout>
      <c:barChart>
        <c:barDir val="col"/>
        <c:grouping val="stacked"/>
        <c:varyColors val="0"/>
        <c:ser>
          <c:idx val="0"/>
          <c:order val="0"/>
          <c:tx>
            <c:strRef>
              <c:f>' Rig Type Graph'!$B$1</c:f>
              <c:strCache>
                <c:ptCount val="1"/>
                <c:pt idx="0">
                  <c:v>Jackup </c:v>
                </c:pt>
              </c:strCache>
            </c:strRef>
          </c:tx>
          <c:spPr>
            <a:solidFill>
              <a:schemeClr val="accent1"/>
            </a:solidFill>
            <a:ln>
              <a:noFill/>
            </a:ln>
            <a:effectLst/>
          </c:spPr>
          <c:invertIfNegative val="0"/>
          <c:cat>
            <c:strRef>
              <c:f>' Rig Type Graph'!$A$2:$A$7</c:f>
              <c:strCache>
                <c:ptCount val="6"/>
                <c:pt idx="0">
                  <c:v>SCR </c:v>
                </c:pt>
                <c:pt idx="1">
                  <c:v>Closed Bus</c:v>
                </c:pt>
                <c:pt idx="2">
                  <c:v>Energy Storage</c:v>
                </c:pt>
                <c:pt idx="3">
                  <c:v>Hybrid </c:v>
                </c:pt>
                <c:pt idx="4">
                  <c:v>Electricification Capacity</c:v>
                </c:pt>
                <c:pt idx="5">
                  <c:v>Hydrogen &amp; Methanol Injection </c:v>
                </c:pt>
              </c:strCache>
            </c:strRef>
          </c:cat>
          <c:val>
            <c:numRef>
              <c:f>' Rig Type Graph'!$B$2:$B$7</c:f>
              <c:numCache>
                <c:formatCode>General</c:formatCode>
                <c:ptCount val="6"/>
                <c:pt idx="0">
                  <c:v>10</c:v>
                </c:pt>
                <c:pt idx="3">
                  <c:v>3</c:v>
                </c:pt>
                <c:pt idx="4">
                  <c:v>5</c:v>
                </c:pt>
              </c:numCache>
            </c:numRef>
          </c:val>
          <c:extLst>
            <c:ext xmlns:c16="http://schemas.microsoft.com/office/drawing/2014/chart" uri="{C3380CC4-5D6E-409C-BE32-E72D297353CC}">
              <c16:uniqueId val="{00000000-4D2B-42DC-9120-DE8670F2C904}"/>
            </c:ext>
          </c:extLst>
        </c:ser>
        <c:ser>
          <c:idx val="1"/>
          <c:order val="1"/>
          <c:tx>
            <c:strRef>
              <c:f>' Rig Type Graph'!$C$1</c:f>
              <c:strCache>
                <c:ptCount val="1"/>
                <c:pt idx="0">
                  <c:v>Semi</c:v>
                </c:pt>
              </c:strCache>
            </c:strRef>
          </c:tx>
          <c:spPr>
            <a:solidFill>
              <a:schemeClr val="accent2"/>
            </a:solidFill>
            <a:ln>
              <a:noFill/>
            </a:ln>
            <a:effectLst/>
          </c:spPr>
          <c:invertIfNegative val="0"/>
          <c:cat>
            <c:strRef>
              <c:f>' Rig Type Graph'!$A$2:$A$7</c:f>
              <c:strCache>
                <c:ptCount val="6"/>
                <c:pt idx="0">
                  <c:v>SCR </c:v>
                </c:pt>
                <c:pt idx="1">
                  <c:v>Closed Bus</c:v>
                </c:pt>
                <c:pt idx="2">
                  <c:v>Energy Storage</c:v>
                </c:pt>
                <c:pt idx="3">
                  <c:v>Hybrid </c:v>
                </c:pt>
                <c:pt idx="4">
                  <c:v>Electricification Capacity</c:v>
                </c:pt>
                <c:pt idx="5">
                  <c:v>Hydrogen &amp; Methanol Injection </c:v>
                </c:pt>
              </c:strCache>
            </c:strRef>
          </c:cat>
          <c:val>
            <c:numRef>
              <c:f>' Rig Type Graph'!$C$2:$C$7</c:f>
              <c:numCache>
                <c:formatCode>General</c:formatCode>
                <c:ptCount val="6"/>
                <c:pt idx="0">
                  <c:v>3</c:v>
                </c:pt>
                <c:pt idx="1">
                  <c:v>12</c:v>
                </c:pt>
                <c:pt idx="2">
                  <c:v>7</c:v>
                </c:pt>
                <c:pt idx="3">
                  <c:v>3</c:v>
                </c:pt>
              </c:numCache>
            </c:numRef>
          </c:val>
          <c:extLst>
            <c:ext xmlns:c16="http://schemas.microsoft.com/office/drawing/2014/chart" uri="{C3380CC4-5D6E-409C-BE32-E72D297353CC}">
              <c16:uniqueId val="{00000001-4D2B-42DC-9120-DE8670F2C904}"/>
            </c:ext>
          </c:extLst>
        </c:ser>
        <c:ser>
          <c:idx val="2"/>
          <c:order val="2"/>
          <c:tx>
            <c:strRef>
              <c:f>' Rig Type Graph'!$D$1</c:f>
              <c:strCache>
                <c:ptCount val="1"/>
                <c:pt idx="0">
                  <c:v>Drillship</c:v>
                </c:pt>
              </c:strCache>
            </c:strRef>
          </c:tx>
          <c:spPr>
            <a:solidFill>
              <a:schemeClr val="accent3"/>
            </a:solidFill>
            <a:ln>
              <a:noFill/>
            </a:ln>
            <a:effectLst/>
          </c:spPr>
          <c:invertIfNegative val="0"/>
          <c:cat>
            <c:strRef>
              <c:f>' Rig Type Graph'!$A$2:$A$7</c:f>
              <c:strCache>
                <c:ptCount val="6"/>
                <c:pt idx="0">
                  <c:v>SCR </c:v>
                </c:pt>
                <c:pt idx="1">
                  <c:v>Closed Bus</c:v>
                </c:pt>
                <c:pt idx="2">
                  <c:v>Energy Storage</c:v>
                </c:pt>
                <c:pt idx="3">
                  <c:v>Hybrid </c:v>
                </c:pt>
                <c:pt idx="4">
                  <c:v>Electricification Capacity</c:v>
                </c:pt>
                <c:pt idx="5">
                  <c:v>Hydrogen &amp; Methanol Injection </c:v>
                </c:pt>
              </c:strCache>
            </c:strRef>
          </c:cat>
          <c:val>
            <c:numRef>
              <c:f>' Rig Type Graph'!$D$2:$D$7</c:f>
              <c:numCache>
                <c:formatCode>General</c:formatCode>
                <c:ptCount val="6"/>
                <c:pt idx="0">
                  <c:v>12</c:v>
                </c:pt>
                <c:pt idx="1">
                  <c:v>9</c:v>
                </c:pt>
                <c:pt idx="2">
                  <c:v>7</c:v>
                </c:pt>
                <c:pt idx="3">
                  <c:v>0</c:v>
                </c:pt>
                <c:pt idx="5">
                  <c:v>1</c:v>
                </c:pt>
              </c:numCache>
            </c:numRef>
          </c:val>
          <c:extLst>
            <c:ext xmlns:c16="http://schemas.microsoft.com/office/drawing/2014/chart" uri="{C3380CC4-5D6E-409C-BE32-E72D297353CC}">
              <c16:uniqueId val="{00000002-4D2B-42DC-9120-DE8670F2C904}"/>
            </c:ext>
          </c:extLst>
        </c:ser>
        <c:dLbls>
          <c:showLegendKey val="0"/>
          <c:showVal val="0"/>
          <c:showCatName val="0"/>
          <c:showSerName val="0"/>
          <c:showPercent val="0"/>
          <c:showBubbleSize val="0"/>
        </c:dLbls>
        <c:gapWidth val="150"/>
        <c:overlap val="100"/>
        <c:axId val="1822096064"/>
        <c:axId val="1822096480"/>
      </c:barChart>
      <c:catAx>
        <c:axId val="182209606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822096480"/>
        <c:crosses val="autoZero"/>
        <c:auto val="1"/>
        <c:lblAlgn val="ctr"/>
        <c:lblOffset val="100"/>
        <c:noMultiLvlLbl val="0"/>
      </c:catAx>
      <c:valAx>
        <c:axId val="18220964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822096064"/>
        <c:crosses val="autoZero"/>
        <c:crossBetween val="between"/>
      </c:valAx>
      <c:spPr>
        <a:noFill/>
        <a:ln>
          <a:noFill/>
        </a:ln>
        <a:effectLst/>
      </c:spPr>
    </c:plotArea>
    <c:legend>
      <c:legendPos val="b"/>
      <c:layout>
        <c:manualLayout>
          <c:xMode val="edge"/>
          <c:yMode val="edge"/>
          <c:x val="0.13265042875750813"/>
          <c:y val="9.5010098753054203E-2"/>
          <c:w val="0.37882619212753688"/>
          <c:h val="6.9369231106531315E-2"/>
        </c:manualLayout>
      </c:layout>
      <c:overlay val="0"/>
      <c:spPr>
        <a:solidFill>
          <a:schemeClr val="bg1"/>
        </a:solidFill>
        <a:ln>
          <a:solidFill>
            <a:schemeClr val="tx1"/>
          </a:solid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b="1" i="0" baseline="0">
          <a:latin typeface="Lato" panose="020F0502020204030203"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26347532054415"/>
          <c:y val="8.3211790186093926E-2"/>
          <c:w val="0.83578738380206452"/>
          <c:h val="0.8508308863411076"/>
        </c:manualLayout>
      </c:layout>
      <c:areaChart>
        <c:grouping val="standard"/>
        <c:varyColors val="0"/>
        <c:ser>
          <c:idx val="0"/>
          <c:order val="0"/>
          <c:tx>
            <c:strRef>
              <c:f>'[Global Land Drilling 2022-2026 Databook.xlsx]Chapter 4 Eastern Europe &amp; FSU'!$B$67</c:f>
              <c:strCache>
                <c:ptCount val="1"/>
                <c:pt idx="0">
                  <c:v>Capable Rig Fleet (Supply)</c:v>
                </c:pt>
              </c:strCache>
            </c:strRef>
          </c:tx>
          <c:spPr>
            <a:pattFill prst="ltDnDiag">
              <a:fgClr>
                <a:srgbClr val="A8A8A8"/>
              </a:fgClr>
              <a:bgClr>
                <a:srgbClr val="FFFFFF"/>
              </a:bgClr>
            </a:pattFill>
          </c:spPr>
          <c:cat>
            <c:numRef>
              <c:f>'[2]Chapter 7 North_America'!$F$85:$M$85</c:f>
              <c:numCache>
                <c:formatCode>General</c:formatCode>
                <c:ptCount val="8"/>
                <c:pt idx="0">
                  <c:v>2019</c:v>
                </c:pt>
                <c:pt idx="1">
                  <c:v>2020</c:v>
                </c:pt>
                <c:pt idx="2">
                  <c:v>2021</c:v>
                </c:pt>
                <c:pt idx="3">
                  <c:v>2022</c:v>
                </c:pt>
                <c:pt idx="4">
                  <c:v>2023</c:v>
                </c:pt>
                <c:pt idx="5">
                  <c:v>2024</c:v>
                </c:pt>
                <c:pt idx="6">
                  <c:v>2025</c:v>
                </c:pt>
                <c:pt idx="7">
                  <c:v>2026</c:v>
                </c:pt>
              </c:numCache>
            </c:numRef>
          </c:cat>
          <c:val>
            <c:numRef>
              <c:f>'[2]Chapter 7 North_America'!$F$96:$M$96</c:f>
              <c:numCache>
                <c:formatCode>0</c:formatCode>
                <c:ptCount val="8"/>
                <c:pt idx="0">
                  <c:v>2222</c:v>
                </c:pt>
                <c:pt idx="1">
                  <c:v>2077</c:v>
                </c:pt>
                <c:pt idx="2">
                  <c:v>2057</c:v>
                </c:pt>
                <c:pt idx="3">
                  <c:v>2069</c:v>
                </c:pt>
                <c:pt idx="4">
                  <c:v>2069</c:v>
                </c:pt>
                <c:pt idx="5">
                  <c:v>2069</c:v>
                </c:pt>
                <c:pt idx="6">
                  <c:v>2069</c:v>
                </c:pt>
                <c:pt idx="7">
                  <c:v>2069</c:v>
                </c:pt>
              </c:numCache>
            </c:numRef>
          </c:val>
          <c:extLst>
            <c:ext xmlns:c16="http://schemas.microsoft.com/office/drawing/2014/chart" uri="{C3380CC4-5D6E-409C-BE32-E72D297353CC}">
              <c16:uniqueId val="{00000000-D956-4438-ABB9-5819730E48E0}"/>
            </c:ext>
          </c:extLst>
        </c:ser>
        <c:dLbls>
          <c:showLegendKey val="0"/>
          <c:showVal val="0"/>
          <c:showCatName val="0"/>
          <c:showSerName val="0"/>
          <c:showPercent val="0"/>
          <c:showBubbleSize val="0"/>
        </c:dLbls>
        <c:axId val="1176598943"/>
        <c:axId val="1"/>
      </c:areaChart>
      <c:barChart>
        <c:barDir val="col"/>
        <c:grouping val="stacked"/>
        <c:varyColors val="0"/>
        <c:ser>
          <c:idx val="1"/>
          <c:order val="1"/>
          <c:tx>
            <c:strRef>
              <c:f>'[Global Land Drilling 2022-2026 Databook.xlsx]Chapter 4 Eastern Europe &amp; FSU'!$B$58</c:f>
              <c:strCache>
                <c:ptCount val="1"/>
                <c:pt idx="0">
                  <c:v>Rigs Operational (Demand)</c:v>
                </c:pt>
              </c:strCache>
            </c:strRef>
          </c:tx>
          <c:spPr>
            <a:solidFill>
              <a:srgbClr val="002060"/>
            </a:solidFill>
          </c:spPr>
          <c:invertIfNegative val="0"/>
          <c:cat>
            <c:numRef>
              <c:f>'[2]Chapter 4 Eastern Europe &amp; FSU'!$F$56:$L$56</c:f>
              <c:numCache>
                <c:formatCode>General</c:formatCode>
                <c:ptCount val="7"/>
                <c:pt idx="0">
                  <c:v>2020</c:v>
                </c:pt>
                <c:pt idx="1">
                  <c:v>2021</c:v>
                </c:pt>
                <c:pt idx="2">
                  <c:v>2022</c:v>
                </c:pt>
                <c:pt idx="3">
                  <c:v>2023</c:v>
                </c:pt>
                <c:pt idx="4">
                  <c:v>2024</c:v>
                </c:pt>
                <c:pt idx="5">
                  <c:v>2025</c:v>
                </c:pt>
                <c:pt idx="6">
                  <c:v>2026</c:v>
                </c:pt>
              </c:numCache>
            </c:numRef>
          </c:cat>
          <c:val>
            <c:numRef>
              <c:f>'[2]Chapter 7 North_America'!$F$87:$M$87</c:f>
              <c:numCache>
                <c:formatCode>#,##0</c:formatCode>
                <c:ptCount val="8"/>
                <c:pt idx="0">
                  <c:v>1076.0448796997346</c:v>
                </c:pt>
                <c:pt idx="1">
                  <c:v>522.77887307179583</c:v>
                </c:pt>
                <c:pt idx="2">
                  <c:v>679.45143697079084</c:v>
                </c:pt>
                <c:pt idx="3">
                  <c:v>859.87573235248851</c:v>
                </c:pt>
                <c:pt idx="4">
                  <c:v>985.12001054934944</c:v>
                </c:pt>
                <c:pt idx="5">
                  <c:v>1042.2890147385963</c:v>
                </c:pt>
                <c:pt idx="6">
                  <c:v>1105.8804633553166</c:v>
                </c:pt>
                <c:pt idx="7">
                  <c:v>1177.4040119633714</c:v>
                </c:pt>
              </c:numCache>
            </c:numRef>
          </c:val>
          <c:extLst>
            <c:ext xmlns:c16="http://schemas.microsoft.com/office/drawing/2014/chart" uri="{C3380CC4-5D6E-409C-BE32-E72D297353CC}">
              <c16:uniqueId val="{00000001-D956-4438-ABB9-5819730E48E0}"/>
            </c:ext>
          </c:extLst>
        </c:ser>
        <c:dLbls>
          <c:showLegendKey val="0"/>
          <c:showVal val="0"/>
          <c:showCatName val="0"/>
          <c:showSerName val="0"/>
          <c:showPercent val="0"/>
          <c:showBubbleSize val="0"/>
        </c:dLbls>
        <c:gapWidth val="80"/>
        <c:overlap val="100"/>
        <c:axId val="1176598943"/>
        <c:axId val="1"/>
      </c:barChart>
      <c:catAx>
        <c:axId val="1176598943"/>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
        <c:crosses val="autoZero"/>
        <c:auto val="1"/>
        <c:lblAlgn val="ctr"/>
        <c:lblOffset val="100"/>
        <c:noMultiLvlLbl val="0"/>
      </c:catAx>
      <c:valAx>
        <c:axId val="1"/>
        <c:scaling>
          <c:orientation val="minMax"/>
          <c:min val="0"/>
        </c:scaling>
        <c:delete val="0"/>
        <c:axPos val="l"/>
        <c:title>
          <c:tx>
            <c:rich>
              <a:bodyPr/>
              <a:lstStyle/>
              <a:p>
                <a:pPr>
                  <a:defRPr/>
                </a:pPr>
                <a:r>
                  <a:rPr lang="en-GB"/>
                  <a:t>Number of Rigs </a:t>
                </a:r>
              </a:p>
            </c:rich>
          </c:tx>
          <c:layout>
            <c:manualLayout>
              <c:xMode val="edge"/>
              <c:yMode val="edge"/>
              <c:x val="1.1561743187898613E-2"/>
              <c:y val="0.25796313251541231"/>
            </c:manualLayout>
          </c:layout>
          <c:overlay val="0"/>
        </c:title>
        <c:numFmt formatCode="#,##0" sourceLinked="0"/>
        <c:majorTickMark val="out"/>
        <c:minorTickMark val="none"/>
        <c:tickLblPos val="nextTo"/>
        <c:spPr>
          <a:ln>
            <a:solidFill>
              <a:schemeClr val="tx1"/>
            </a:solidFill>
          </a:ln>
        </c:spPr>
        <c:txPr>
          <a:bodyPr rot="0" vert="horz"/>
          <a:lstStyle/>
          <a:p>
            <a:pPr>
              <a:defRPr/>
            </a:pPr>
            <a:endParaRPr lang="en-US"/>
          </a:p>
        </c:txPr>
        <c:crossAx val="1176598943"/>
        <c:crosses val="autoZero"/>
        <c:crossBetween val="between"/>
      </c:valAx>
    </c:plotArea>
    <c:legend>
      <c:legendPos val="r"/>
      <c:layout>
        <c:manualLayout>
          <c:xMode val="edge"/>
          <c:yMode val="edge"/>
          <c:x val="2.7814176344982029E-2"/>
          <c:y val="1.2939268410738874E-2"/>
          <c:w val="0.53908596914413742"/>
          <c:h val="0.19574862684237546"/>
        </c:manualLayout>
      </c:layout>
      <c:overlay val="0"/>
    </c:legend>
    <c:plotVisOnly val="1"/>
    <c:dispBlanksAs val="gap"/>
    <c:showDLblsOverMax val="0"/>
  </c:chart>
  <c:spPr>
    <a:ln>
      <a:noFill/>
    </a:ln>
  </c:spPr>
  <c:txPr>
    <a:bodyPr/>
    <a:lstStyle/>
    <a:p>
      <a:pPr>
        <a:defRPr sz="1000" b="1" i="0" u="none" strike="noStrike" baseline="0">
          <a:solidFill>
            <a:srgbClr val="000000"/>
          </a:solidFill>
          <a:latin typeface="Lato"/>
          <a:ea typeface="Lato"/>
          <a:cs typeface="Lato"/>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2882553857721"/>
          <c:y val="0.14855014438191727"/>
          <c:w val="0.43937855572367884"/>
          <c:h val="0.72636793243123376"/>
        </c:manualLayout>
      </c:layout>
      <c:doughnutChart>
        <c:varyColors val="1"/>
        <c:ser>
          <c:idx val="0"/>
          <c:order val="0"/>
          <c:spPr>
            <a:ln w="6350"/>
          </c:spPr>
          <c:dPt>
            <c:idx val="0"/>
            <c:bubble3D val="0"/>
            <c:spPr>
              <a:solidFill>
                <a:srgbClr val="1B365D"/>
              </a:solidFill>
              <a:ln w="6350">
                <a:solidFill>
                  <a:schemeClr val="lt1"/>
                </a:solidFill>
              </a:ln>
              <a:effectLst/>
            </c:spPr>
            <c:extLst>
              <c:ext xmlns:c16="http://schemas.microsoft.com/office/drawing/2014/chart" uri="{C3380CC4-5D6E-409C-BE32-E72D297353CC}">
                <c16:uniqueId val="{00000001-5368-4C87-AC87-B2830A67ADE3}"/>
              </c:ext>
            </c:extLst>
          </c:dPt>
          <c:dPt>
            <c:idx val="1"/>
            <c:bubble3D val="0"/>
            <c:spPr>
              <a:solidFill>
                <a:srgbClr val="A8A8A8"/>
              </a:solidFill>
              <a:ln w="6350">
                <a:solidFill>
                  <a:schemeClr val="bg1"/>
                </a:solidFill>
              </a:ln>
              <a:effectLst/>
            </c:spPr>
            <c:extLst>
              <c:ext xmlns:c16="http://schemas.microsoft.com/office/drawing/2014/chart" uri="{C3380CC4-5D6E-409C-BE32-E72D297353CC}">
                <c16:uniqueId val="{00000003-5368-4C87-AC87-B2830A67ADE3}"/>
              </c:ext>
            </c:extLst>
          </c:dPt>
          <c:dPt>
            <c:idx val="2"/>
            <c:bubble3D val="0"/>
            <c:spPr>
              <a:solidFill>
                <a:srgbClr val="A30046"/>
              </a:solidFill>
              <a:ln w="6350">
                <a:solidFill>
                  <a:schemeClr val="lt1"/>
                </a:solidFill>
              </a:ln>
              <a:effectLst/>
            </c:spPr>
            <c:extLst>
              <c:ext xmlns:c16="http://schemas.microsoft.com/office/drawing/2014/chart" uri="{C3380CC4-5D6E-409C-BE32-E72D297353CC}">
                <c16:uniqueId val="{00000005-5368-4C87-AC87-B2830A67ADE3}"/>
              </c:ext>
            </c:extLst>
          </c:dPt>
          <c:dPt>
            <c:idx val="3"/>
            <c:bubble3D val="0"/>
            <c:spPr>
              <a:solidFill>
                <a:srgbClr val="12499A"/>
              </a:solidFill>
              <a:ln w="6350">
                <a:solidFill>
                  <a:schemeClr val="lt1"/>
                </a:solidFill>
              </a:ln>
              <a:effectLst/>
            </c:spPr>
            <c:extLst>
              <c:ext xmlns:c16="http://schemas.microsoft.com/office/drawing/2014/chart" uri="{C3380CC4-5D6E-409C-BE32-E72D297353CC}">
                <c16:uniqueId val="{00000007-5368-4C87-AC87-B2830A67ADE3}"/>
              </c:ext>
            </c:extLst>
          </c:dPt>
          <c:dPt>
            <c:idx val="4"/>
            <c:bubble3D val="0"/>
            <c:spPr>
              <a:solidFill>
                <a:srgbClr val="52AE32"/>
              </a:solidFill>
              <a:ln w="6350">
                <a:solidFill>
                  <a:schemeClr val="lt1"/>
                </a:solidFill>
              </a:ln>
              <a:effectLst/>
            </c:spPr>
            <c:extLst>
              <c:ext xmlns:c16="http://schemas.microsoft.com/office/drawing/2014/chart" uri="{C3380CC4-5D6E-409C-BE32-E72D297353CC}">
                <c16:uniqueId val="{00000009-5368-4C87-AC87-B2830A67ADE3}"/>
              </c:ext>
            </c:extLst>
          </c:dPt>
          <c:dPt>
            <c:idx val="5"/>
            <c:bubble3D val="0"/>
            <c:spPr>
              <a:solidFill>
                <a:srgbClr val="F39200"/>
              </a:solidFill>
              <a:ln w="6350">
                <a:solidFill>
                  <a:schemeClr val="lt1"/>
                </a:solidFill>
              </a:ln>
              <a:effectLst/>
            </c:spPr>
            <c:extLst>
              <c:ext xmlns:c16="http://schemas.microsoft.com/office/drawing/2014/chart" uri="{C3380CC4-5D6E-409C-BE32-E72D297353CC}">
                <c16:uniqueId val="{0000000B-5368-4C87-AC87-B2830A67ADE3}"/>
              </c:ext>
            </c:extLst>
          </c:dPt>
          <c:dPt>
            <c:idx val="6"/>
            <c:bubble3D val="0"/>
            <c:spPr>
              <a:solidFill>
                <a:srgbClr val="951B81"/>
              </a:solidFill>
              <a:ln w="6350">
                <a:solidFill>
                  <a:schemeClr val="lt1"/>
                </a:solidFill>
              </a:ln>
              <a:effectLst/>
            </c:spPr>
            <c:extLst>
              <c:ext xmlns:c16="http://schemas.microsoft.com/office/drawing/2014/chart" uri="{C3380CC4-5D6E-409C-BE32-E72D297353CC}">
                <c16:uniqueId val="{0000000D-5368-4C87-AC87-B2830A67ADE3}"/>
              </c:ext>
            </c:extLst>
          </c:dPt>
          <c:dLbls>
            <c:dLbl>
              <c:idx val="0"/>
              <c:layout>
                <c:manualLayout>
                  <c:x val="0.11356705243943743"/>
                  <c:y val="-9.387288478027339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368-4C87-AC87-B2830A67ADE3}"/>
                </c:ext>
              </c:extLst>
            </c:dLbl>
            <c:dLbl>
              <c:idx val="4"/>
              <c:layout>
                <c:manualLayout>
                  <c:x val="-8.5175289329578074E-2"/>
                  <c:y val="-0.1095183655769856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368-4C87-AC87-B2830A67ADE3}"/>
                </c:ext>
              </c:extLst>
            </c:dLbl>
            <c:dLbl>
              <c:idx val="5"/>
              <c:layout>
                <c:manualLayout>
                  <c:x val="-2.500000000000005E-2"/>
                  <c:y val="-0.1527777777777777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368-4C87-AC87-B2830A67ADE3}"/>
                </c:ext>
              </c:extLst>
            </c:dLbl>
            <c:dLbl>
              <c:idx val="6"/>
              <c:layout>
                <c:manualLayout>
                  <c:x val="3.888888888888889E-2"/>
                  <c:y val="-0.1435185185185185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368-4C87-AC87-B2830A67ADE3}"/>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'Markets in review'!$E$231:$E$237</c:f>
              <c:strCache>
                <c:ptCount val="7"/>
                <c:pt idx="0">
                  <c:v>0-499</c:v>
                </c:pt>
                <c:pt idx="1">
                  <c:v>500-999</c:v>
                </c:pt>
                <c:pt idx="2">
                  <c:v>1,000-1,499</c:v>
                </c:pt>
                <c:pt idx="3">
                  <c:v>1,500-1,999</c:v>
                </c:pt>
                <c:pt idx="4">
                  <c:v>2,000-2,999</c:v>
                </c:pt>
                <c:pt idx="5">
                  <c:v>3,000+</c:v>
                </c:pt>
                <c:pt idx="6">
                  <c:v>Unknown</c:v>
                </c:pt>
              </c:strCache>
            </c:strRef>
          </c:cat>
          <c:val>
            <c:numRef>
              <c:f>'Markets in review'!$F$231:$F$237</c:f>
              <c:numCache>
                <c:formatCode>General</c:formatCode>
                <c:ptCount val="7"/>
                <c:pt idx="0">
                  <c:v>111</c:v>
                </c:pt>
                <c:pt idx="1">
                  <c:v>417</c:v>
                </c:pt>
                <c:pt idx="2">
                  <c:v>387</c:v>
                </c:pt>
                <c:pt idx="3">
                  <c:v>1012</c:v>
                </c:pt>
                <c:pt idx="4">
                  <c:v>78</c:v>
                </c:pt>
                <c:pt idx="5">
                  <c:v>14</c:v>
                </c:pt>
                <c:pt idx="6">
                  <c:v>52</c:v>
                </c:pt>
              </c:numCache>
            </c:numRef>
          </c:val>
          <c:extLst>
            <c:ext xmlns:c16="http://schemas.microsoft.com/office/drawing/2014/chart" uri="{C3380CC4-5D6E-409C-BE32-E72D297353CC}">
              <c16:uniqueId val="{0000000E-5368-4C87-AC87-B2830A67ADE3}"/>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394909304711061"/>
          <c:y val="0.11581413168813508"/>
          <c:w val="0.37852628864884641"/>
          <c:h val="0.6485741669705421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b="1" i="0" baseline="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193294239779021"/>
          <c:y val="6.4864864864864882E-2"/>
          <c:w val="0.7719422275504616"/>
          <c:h val="0.87171788079050838"/>
        </c:manualLayout>
      </c:layout>
      <c:barChart>
        <c:barDir val="col"/>
        <c:grouping val="clustered"/>
        <c:varyColors val="0"/>
        <c:ser>
          <c:idx val="1"/>
          <c:order val="0"/>
          <c:tx>
            <c:strRef>
              <c:f>'[Global Land Drilling 2022-2026 Databook.xlsx]Chapter 6 MENA'!$B$60</c:f>
              <c:strCache>
                <c:ptCount val="1"/>
                <c:pt idx="0">
                  <c:v>Wells Drilled</c:v>
                </c:pt>
              </c:strCache>
            </c:strRef>
          </c:tx>
          <c:spPr>
            <a:solidFill>
              <a:srgbClr val="002060"/>
            </a:solidFill>
            <a:ln>
              <a:noFill/>
            </a:ln>
          </c:spPr>
          <c:invertIfNegative val="0"/>
          <c:cat>
            <c:numRef>
              <c:f>'[2]Chapter 7 North_America'!$F$85:$M$85</c:f>
              <c:numCache>
                <c:formatCode>General</c:formatCode>
                <c:ptCount val="8"/>
                <c:pt idx="0">
                  <c:v>2019</c:v>
                </c:pt>
                <c:pt idx="1">
                  <c:v>2020</c:v>
                </c:pt>
                <c:pt idx="2">
                  <c:v>2021</c:v>
                </c:pt>
                <c:pt idx="3">
                  <c:v>2022</c:v>
                </c:pt>
                <c:pt idx="4">
                  <c:v>2023</c:v>
                </c:pt>
                <c:pt idx="5">
                  <c:v>2024</c:v>
                </c:pt>
                <c:pt idx="6">
                  <c:v>2025</c:v>
                </c:pt>
                <c:pt idx="7">
                  <c:v>2026</c:v>
                </c:pt>
              </c:numCache>
            </c:numRef>
          </c:cat>
          <c:val>
            <c:numRef>
              <c:f>'[2]Chapter 7 North_America'!$F$86:$M$86</c:f>
              <c:numCache>
                <c:formatCode>#,##0</c:formatCode>
                <c:ptCount val="8"/>
                <c:pt idx="0">
                  <c:v>17825.830962660268</c:v>
                </c:pt>
                <c:pt idx="1">
                  <c:v>8847.9217686180455</c:v>
                </c:pt>
                <c:pt idx="2">
                  <c:v>11520.621253146192</c:v>
                </c:pt>
                <c:pt idx="3">
                  <c:v>14573.7439657174</c:v>
                </c:pt>
                <c:pt idx="4">
                  <c:v>16856.480757172587</c:v>
                </c:pt>
                <c:pt idx="5">
                  <c:v>17832.903330872454</c:v>
                </c:pt>
                <c:pt idx="6">
                  <c:v>18922.664457627547</c:v>
                </c:pt>
                <c:pt idx="7">
                  <c:v>20146.500266267001</c:v>
                </c:pt>
              </c:numCache>
            </c:numRef>
          </c:val>
          <c:extLst>
            <c:ext xmlns:c16="http://schemas.microsoft.com/office/drawing/2014/chart" uri="{C3380CC4-5D6E-409C-BE32-E72D297353CC}">
              <c16:uniqueId val="{00000000-E55D-4C00-8048-41EA1FDDBB7B}"/>
            </c:ext>
          </c:extLst>
        </c:ser>
        <c:dLbls>
          <c:showLegendKey val="0"/>
          <c:showVal val="0"/>
          <c:showCatName val="0"/>
          <c:showSerName val="0"/>
          <c:showPercent val="0"/>
          <c:showBubbleSize val="0"/>
        </c:dLbls>
        <c:gapWidth val="80"/>
        <c:overlap val="100"/>
        <c:axId val="1176598943"/>
        <c:axId val="1"/>
      </c:barChart>
      <c:lineChart>
        <c:grouping val="standard"/>
        <c:varyColors val="0"/>
        <c:ser>
          <c:idx val="5"/>
          <c:order val="1"/>
          <c:tx>
            <c:strRef>
              <c:f>'[Global Land Drilling 2022-2026 Databook.xlsx]Chapter 4 Eastern Europe &amp; FSU'!$B$66</c:f>
              <c:strCache>
                <c:ptCount val="1"/>
                <c:pt idx="0">
                  <c:v>Drilling Utilisation</c:v>
                </c:pt>
              </c:strCache>
            </c:strRef>
          </c:tx>
          <c:spPr>
            <a:ln>
              <a:solidFill>
                <a:srgbClr val="FFC000"/>
              </a:solidFill>
            </a:ln>
          </c:spPr>
          <c:marker>
            <c:symbol val="none"/>
          </c:marker>
          <c:cat>
            <c:numRef>
              <c:f>'[2]Chapter 4 Eastern Europe &amp; FSU'!$C$56:$L$56</c:f>
              <c:numCache>
                <c:formatCode>General</c:formatCode>
                <c:ptCount val="10"/>
                <c:pt idx="0">
                  <c:v>2017</c:v>
                </c:pt>
                <c:pt idx="1">
                  <c:v>2018</c:v>
                </c:pt>
                <c:pt idx="2">
                  <c:v>2019</c:v>
                </c:pt>
                <c:pt idx="3">
                  <c:v>2020</c:v>
                </c:pt>
                <c:pt idx="4">
                  <c:v>2021</c:v>
                </c:pt>
                <c:pt idx="5">
                  <c:v>2022</c:v>
                </c:pt>
                <c:pt idx="6">
                  <c:v>2023</c:v>
                </c:pt>
                <c:pt idx="7">
                  <c:v>2024</c:v>
                </c:pt>
                <c:pt idx="8">
                  <c:v>2025</c:v>
                </c:pt>
                <c:pt idx="9">
                  <c:v>2026</c:v>
                </c:pt>
              </c:numCache>
            </c:numRef>
          </c:cat>
          <c:val>
            <c:numRef>
              <c:f>'[2]Chapter 7 North_America'!$F$95:$M$95</c:f>
              <c:numCache>
                <c:formatCode>0%</c:formatCode>
                <c:ptCount val="8"/>
                <c:pt idx="0">
                  <c:v>0.48426862272715326</c:v>
                </c:pt>
                <c:pt idx="1">
                  <c:v>0.25169902410774958</c:v>
                </c:pt>
                <c:pt idx="2">
                  <c:v>0.33031183129352981</c:v>
                </c:pt>
                <c:pt idx="3">
                  <c:v>0.41559967730908098</c:v>
                </c:pt>
                <c:pt idx="4">
                  <c:v>0.47613340287547096</c:v>
                </c:pt>
                <c:pt idx="5">
                  <c:v>0.50376462771319297</c:v>
                </c:pt>
                <c:pt idx="6">
                  <c:v>0.53449998228869822</c:v>
                </c:pt>
                <c:pt idx="7">
                  <c:v>0.5690691212969412</c:v>
                </c:pt>
              </c:numCache>
            </c:numRef>
          </c:val>
          <c:smooth val="0"/>
          <c:extLst>
            <c:ext xmlns:c16="http://schemas.microsoft.com/office/drawing/2014/chart" uri="{C3380CC4-5D6E-409C-BE32-E72D297353CC}">
              <c16:uniqueId val="{00000001-E55D-4C00-8048-41EA1FDDBB7B}"/>
            </c:ext>
          </c:extLst>
        </c:ser>
        <c:dLbls>
          <c:showLegendKey val="0"/>
          <c:showVal val="0"/>
          <c:showCatName val="0"/>
          <c:showSerName val="0"/>
          <c:showPercent val="0"/>
          <c:showBubbleSize val="0"/>
        </c:dLbls>
        <c:marker val="1"/>
        <c:smooth val="0"/>
        <c:axId val="3"/>
        <c:axId val="4"/>
      </c:lineChart>
      <c:catAx>
        <c:axId val="1176598943"/>
        <c:scaling>
          <c:orientation val="minMax"/>
        </c:scaling>
        <c:delete val="0"/>
        <c:axPos val="b"/>
        <c:numFmt formatCode="General" sourceLinked="1"/>
        <c:majorTickMark val="out"/>
        <c:minorTickMark val="none"/>
        <c:tickLblPos val="nextTo"/>
        <c:spPr>
          <a:ln>
            <a:solidFill>
              <a:schemeClr val="tx1"/>
            </a:solidFill>
          </a:ln>
        </c:spPr>
        <c:txPr>
          <a:bodyPr rot="0" vert="horz"/>
          <a:lstStyle/>
          <a:p>
            <a:pPr>
              <a:defRPr/>
            </a:pPr>
            <a:endParaRPr lang="en-US"/>
          </a:p>
        </c:txPr>
        <c:crossAx val="1"/>
        <c:crosses val="autoZero"/>
        <c:auto val="1"/>
        <c:lblAlgn val="ctr"/>
        <c:lblOffset val="100"/>
        <c:noMultiLvlLbl val="0"/>
      </c:catAx>
      <c:valAx>
        <c:axId val="1"/>
        <c:scaling>
          <c:orientation val="minMax"/>
          <c:min val="0"/>
        </c:scaling>
        <c:delete val="0"/>
        <c:axPos val="l"/>
        <c:title>
          <c:tx>
            <c:rich>
              <a:bodyPr/>
              <a:lstStyle/>
              <a:p>
                <a:pPr>
                  <a:defRPr/>
                </a:pPr>
                <a:r>
                  <a:rPr lang="en-GB"/>
                  <a:t>Wells Drilled</a:t>
                </a:r>
              </a:p>
            </c:rich>
          </c:tx>
          <c:layout>
            <c:manualLayout>
              <c:xMode val="edge"/>
              <c:yMode val="edge"/>
              <c:x val="1.1561743187898613E-2"/>
              <c:y val="0.25796313251541231"/>
            </c:manualLayout>
          </c:layout>
          <c:overlay val="0"/>
        </c:title>
        <c:numFmt formatCode="#,##0" sourceLinked="0"/>
        <c:majorTickMark val="out"/>
        <c:minorTickMark val="none"/>
        <c:tickLblPos val="nextTo"/>
        <c:spPr>
          <a:ln>
            <a:solidFill>
              <a:schemeClr val="tx1"/>
            </a:solidFill>
          </a:ln>
        </c:spPr>
        <c:txPr>
          <a:bodyPr rot="0" vert="horz"/>
          <a:lstStyle/>
          <a:p>
            <a:pPr>
              <a:defRPr/>
            </a:pPr>
            <a:endParaRPr lang="en-US"/>
          </a:p>
        </c:txPr>
        <c:crossAx val="1176598943"/>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
        </c:scaling>
        <c:delete val="0"/>
        <c:axPos val="r"/>
        <c:numFmt formatCode="0%" sourceLinked="1"/>
        <c:majorTickMark val="out"/>
        <c:minorTickMark val="none"/>
        <c:tickLblPos val="nextTo"/>
        <c:spPr>
          <a:ln>
            <a:solidFill>
              <a:sysClr val="windowText" lastClr="000000"/>
            </a:solidFill>
          </a:ln>
        </c:spPr>
        <c:txPr>
          <a:bodyPr rot="0" vert="horz"/>
          <a:lstStyle/>
          <a:p>
            <a:pPr>
              <a:defRPr/>
            </a:pPr>
            <a:endParaRPr lang="en-US"/>
          </a:p>
        </c:txPr>
        <c:crossAx val="3"/>
        <c:crosses val="max"/>
        <c:crossBetween val="between"/>
        <c:majorUnit val="0.1"/>
      </c:valAx>
    </c:plotArea>
    <c:legend>
      <c:legendPos val="r"/>
      <c:layout>
        <c:manualLayout>
          <c:xMode val="edge"/>
          <c:yMode val="edge"/>
          <c:x val="0.12702768991766245"/>
          <c:y val="2.4129514501440411E-2"/>
          <c:w val="0.66004583976824605"/>
          <c:h val="0.13137180117450889"/>
        </c:manualLayout>
      </c:layout>
      <c:overlay val="0"/>
    </c:legend>
    <c:plotVisOnly val="1"/>
    <c:dispBlanksAs val="gap"/>
    <c:showDLblsOverMax val="0"/>
  </c:chart>
  <c:spPr>
    <a:ln>
      <a:noFill/>
    </a:ln>
  </c:spPr>
  <c:txPr>
    <a:bodyPr/>
    <a:lstStyle/>
    <a:p>
      <a:pPr>
        <a:defRPr sz="1000" b="1" i="0" u="none" strike="noStrike" baseline="0">
          <a:solidFill>
            <a:srgbClr val="000000"/>
          </a:solidFill>
          <a:latin typeface="Lato"/>
          <a:ea typeface="Lato"/>
          <a:cs typeface="Lato"/>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83333333333336E-2"/>
          <c:y val="4.0431266846361183E-2"/>
          <c:w val="0.8267939632545932"/>
          <c:h val="0.64632190453992744"/>
        </c:manualLayout>
      </c:layout>
      <c:areaChart>
        <c:grouping val="standard"/>
        <c:varyColors val="0"/>
        <c:ser>
          <c:idx val="0"/>
          <c:order val="0"/>
          <c:tx>
            <c:strRef>
              <c:f>Sheet1!$B$1</c:f>
              <c:strCache>
                <c:ptCount val="1"/>
                <c:pt idx="0">
                  <c:v>Total Fleet</c:v>
                </c:pt>
              </c:strCache>
            </c:strRef>
          </c:tx>
          <c:spPr>
            <a:solidFill>
              <a:schemeClr val="bg1">
                <a:lumMod val="85000"/>
              </a:schemeClr>
            </a:solidFill>
            <a:ln>
              <a:noFill/>
            </a:ln>
            <a:effectLst/>
          </c:spPr>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Sheet1!$B$2:$B$34</c:f>
              <c:numCache>
                <c:formatCode>0.0</c:formatCode>
                <c:ptCount val="33"/>
                <c:pt idx="0">
                  <c:v>130.5</c:v>
                </c:pt>
                <c:pt idx="1">
                  <c:v>129.30000000000001</c:v>
                </c:pt>
                <c:pt idx="2">
                  <c:v>129</c:v>
                </c:pt>
                <c:pt idx="3">
                  <c:v>125</c:v>
                </c:pt>
                <c:pt idx="4">
                  <c:v>120</c:v>
                </c:pt>
                <c:pt idx="5">
                  <c:v>119</c:v>
                </c:pt>
                <c:pt idx="6">
                  <c:v>119</c:v>
                </c:pt>
                <c:pt idx="7">
                  <c:v>116.9</c:v>
                </c:pt>
                <c:pt idx="8">
                  <c:v>116</c:v>
                </c:pt>
                <c:pt idx="9">
                  <c:v>115.9</c:v>
                </c:pt>
                <c:pt idx="10">
                  <c:v>112.3</c:v>
                </c:pt>
                <c:pt idx="11">
                  <c:v>112.4</c:v>
                </c:pt>
                <c:pt idx="12">
                  <c:v>111.8</c:v>
                </c:pt>
                <c:pt idx="13">
                  <c:v>110.4</c:v>
                </c:pt>
                <c:pt idx="14">
                  <c:v>110</c:v>
                </c:pt>
                <c:pt idx="15">
                  <c:v>110</c:v>
                </c:pt>
                <c:pt idx="16">
                  <c:v>110</c:v>
                </c:pt>
                <c:pt idx="17">
                  <c:v>106.1</c:v>
                </c:pt>
                <c:pt idx="18">
                  <c:v>105.8</c:v>
                </c:pt>
                <c:pt idx="19">
                  <c:v>105</c:v>
                </c:pt>
                <c:pt idx="20">
                  <c:v>104.5</c:v>
                </c:pt>
                <c:pt idx="21">
                  <c:v>103.8</c:v>
                </c:pt>
                <c:pt idx="22">
                  <c:v>101.6</c:v>
                </c:pt>
                <c:pt idx="23">
                  <c:v>101</c:v>
                </c:pt>
                <c:pt idx="24">
                  <c:v>101</c:v>
                </c:pt>
                <c:pt idx="25">
                  <c:v>100.5</c:v>
                </c:pt>
                <c:pt idx="26">
                  <c:v>97.6</c:v>
                </c:pt>
                <c:pt idx="27">
                  <c:v>97</c:v>
                </c:pt>
                <c:pt idx="28">
                  <c:v>97</c:v>
                </c:pt>
                <c:pt idx="29">
                  <c:v>97</c:v>
                </c:pt>
                <c:pt idx="30">
                  <c:v>97</c:v>
                </c:pt>
                <c:pt idx="31">
                  <c:v>96</c:v>
                </c:pt>
                <c:pt idx="32">
                  <c:v>96</c:v>
                </c:pt>
              </c:numCache>
            </c:numRef>
          </c:val>
          <c:extLst>
            <c:ext xmlns:c16="http://schemas.microsoft.com/office/drawing/2014/chart" uri="{C3380CC4-5D6E-409C-BE32-E72D297353CC}">
              <c16:uniqueId val="{00000000-5902-49DA-BC49-B8D7940AA394}"/>
            </c:ext>
          </c:extLst>
        </c:ser>
        <c:ser>
          <c:idx val="1"/>
          <c:order val="1"/>
          <c:tx>
            <c:strRef>
              <c:f>Sheet1!$C$1</c:f>
              <c:strCache>
                <c:ptCount val="1"/>
                <c:pt idx="0">
                  <c:v>Marketed Fleet</c:v>
                </c:pt>
              </c:strCache>
            </c:strRef>
          </c:tx>
          <c:spPr>
            <a:solidFill>
              <a:schemeClr val="bg1">
                <a:lumMod val="50000"/>
              </a:schemeClr>
            </a:solidFill>
            <a:ln>
              <a:noFill/>
            </a:ln>
            <a:effectLst/>
          </c:spPr>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Sheet1!$C$2:$C$34</c:f>
              <c:numCache>
                <c:formatCode>0.0</c:formatCode>
                <c:ptCount val="33"/>
                <c:pt idx="0">
                  <c:v>101.5</c:v>
                </c:pt>
                <c:pt idx="1">
                  <c:v>101</c:v>
                </c:pt>
                <c:pt idx="2">
                  <c:v>100.7</c:v>
                </c:pt>
                <c:pt idx="3">
                  <c:v>97.8</c:v>
                </c:pt>
                <c:pt idx="4">
                  <c:v>95.6</c:v>
                </c:pt>
                <c:pt idx="5">
                  <c:v>91.8</c:v>
                </c:pt>
                <c:pt idx="6">
                  <c:v>91.5</c:v>
                </c:pt>
                <c:pt idx="7">
                  <c:v>89.8</c:v>
                </c:pt>
                <c:pt idx="8">
                  <c:v>87.7</c:v>
                </c:pt>
                <c:pt idx="9">
                  <c:v>87.1</c:v>
                </c:pt>
                <c:pt idx="10">
                  <c:v>85.6</c:v>
                </c:pt>
                <c:pt idx="11">
                  <c:v>85.4</c:v>
                </c:pt>
                <c:pt idx="12">
                  <c:v>85.1</c:v>
                </c:pt>
                <c:pt idx="13">
                  <c:v>85</c:v>
                </c:pt>
                <c:pt idx="14">
                  <c:v>85.6</c:v>
                </c:pt>
                <c:pt idx="15">
                  <c:v>85</c:v>
                </c:pt>
                <c:pt idx="16">
                  <c:v>84.3</c:v>
                </c:pt>
                <c:pt idx="17">
                  <c:v>84</c:v>
                </c:pt>
                <c:pt idx="18">
                  <c:v>84</c:v>
                </c:pt>
                <c:pt idx="19">
                  <c:v>84</c:v>
                </c:pt>
                <c:pt idx="20">
                  <c:v>84</c:v>
                </c:pt>
                <c:pt idx="21">
                  <c:v>84</c:v>
                </c:pt>
                <c:pt idx="22">
                  <c:v>84</c:v>
                </c:pt>
                <c:pt idx="23">
                  <c:v>84</c:v>
                </c:pt>
                <c:pt idx="24">
                  <c:v>84</c:v>
                </c:pt>
                <c:pt idx="25">
                  <c:v>83.5</c:v>
                </c:pt>
                <c:pt idx="26">
                  <c:v>83</c:v>
                </c:pt>
                <c:pt idx="27">
                  <c:v>83</c:v>
                </c:pt>
                <c:pt idx="28">
                  <c:v>83</c:v>
                </c:pt>
                <c:pt idx="29">
                  <c:v>83</c:v>
                </c:pt>
                <c:pt idx="30">
                  <c:v>83</c:v>
                </c:pt>
                <c:pt idx="31">
                  <c:v>82</c:v>
                </c:pt>
                <c:pt idx="32">
                  <c:v>82</c:v>
                </c:pt>
              </c:numCache>
            </c:numRef>
          </c:val>
          <c:extLst>
            <c:ext xmlns:c16="http://schemas.microsoft.com/office/drawing/2014/chart" uri="{C3380CC4-5D6E-409C-BE32-E72D297353CC}">
              <c16:uniqueId val="{00000001-5902-49DA-BC49-B8D7940AA394}"/>
            </c:ext>
          </c:extLst>
        </c:ser>
        <c:dLbls>
          <c:showLegendKey val="0"/>
          <c:showVal val="0"/>
          <c:showCatName val="0"/>
          <c:showSerName val="0"/>
          <c:showPercent val="0"/>
          <c:showBubbleSize val="0"/>
        </c:dLbls>
        <c:axId val="1849387568"/>
        <c:axId val="1849387984"/>
      </c:areaChart>
      <c:barChart>
        <c:barDir val="col"/>
        <c:grouping val="clustered"/>
        <c:varyColors val="0"/>
        <c:ser>
          <c:idx val="2"/>
          <c:order val="2"/>
          <c:tx>
            <c:strRef>
              <c:f>Sheet1!$D$1</c:f>
              <c:strCache>
                <c:ptCount val="1"/>
                <c:pt idx="0">
                  <c:v>Contracted/Committed</c:v>
                </c:pt>
              </c:strCache>
            </c:strRef>
          </c:tx>
          <c:spPr>
            <a:solidFill>
              <a:srgbClr val="C00000"/>
            </a:solidFill>
            <a:ln>
              <a:noFill/>
            </a:ln>
            <a:effectLst/>
          </c:spPr>
          <c:invertIfNegative val="0"/>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Sheet1!$D$2:$D$34</c:f>
              <c:numCache>
                <c:formatCode>0.0</c:formatCode>
                <c:ptCount val="33"/>
                <c:pt idx="0">
                  <c:v>79.2</c:v>
                </c:pt>
                <c:pt idx="1">
                  <c:v>80.5</c:v>
                </c:pt>
                <c:pt idx="2">
                  <c:v>82.7</c:v>
                </c:pt>
                <c:pt idx="3">
                  <c:v>77.400000000000006</c:v>
                </c:pt>
                <c:pt idx="4">
                  <c:v>73</c:v>
                </c:pt>
                <c:pt idx="5">
                  <c:v>71.5</c:v>
                </c:pt>
                <c:pt idx="6">
                  <c:v>69.099999999999994</c:v>
                </c:pt>
                <c:pt idx="7">
                  <c:v>67.599999999999994</c:v>
                </c:pt>
                <c:pt idx="8">
                  <c:v>66.599999999999994</c:v>
                </c:pt>
                <c:pt idx="9">
                  <c:v>64.7</c:v>
                </c:pt>
                <c:pt idx="10">
                  <c:v>62</c:v>
                </c:pt>
                <c:pt idx="11">
                  <c:v>63.2</c:v>
                </c:pt>
                <c:pt idx="12">
                  <c:v>65.5</c:v>
                </c:pt>
                <c:pt idx="13">
                  <c:v>68.7</c:v>
                </c:pt>
                <c:pt idx="14">
                  <c:v>68.8</c:v>
                </c:pt>
                <c:pt idx="15">
                  <c:v>66.099999999999994</c:v>
                </c:pt>
                <c:pt idx="16">
                  <c:v>64.3</c:v>
                </c:pt>
                <c:pt idx="17">
                  <c:v>64.400000000000006</c:v>
                </c:pt>
                <c:pt idx="18">
                  <c:v>64.3</c:v>
                </c:pt>
                <c:pt idx="19">
                  <c:v>64.5</c:v>
                </c:pt>
                <c:pt idx="20">
                  <c:v>64.5</c:v>
                </c:pt>
                <c:pt idx="21">
                  <c:v>65.900000000000006</c:v>
                </c:pt>
                <c:pt idx="22">
                  <c:v>65.8</c:v>
                </c:pt>
                <c:pt idx="23">
                  <c:v>64.7</c:v>
                </c:pt>
                <c:pt idx="24">
                  <c:v>64.900000000000006</c:v>
                </c:pt>
                <c:pt idx="25">
                  <c:v>66.2</c:v>
                </c:pt>
                <c:pt idx="26">
                  <c:v>67.900000000000006</c:v>
                </c:pt>
                <c:pt idx="27">
                  <c:v>67.400000000000006</c:v>
                </c:pt>
                <c:pt idx="28">
                  <c:v>66.5</c:v>
                </c:pt>
                <c:pt idx="29">
                  <c:v>67.2</c:v>
                </c:pt>
                <c:pt idx="30">
                  <c:v>66.5</c:v>
                </c:pt>
                <c:pt idx="31">
                  <c:v>67.7</c:v>
                </c:pt>
                <c:pt idx="32">
                  <c:v>65.599999999999994</c:v>
                </c:pt>
              </c:numCache>
            </c:numRef>
          </c:val>
          <c:extLst>
            <c:ext xmlns:c16="http://schemas.microsoft.com/office/drawing/2014/chart" uri="{C3380CC4-5D6E-409C-BE32-E72D297353CC}">
              <c16:uniqueId val="{00000002-5902-49DA-BC49-B8D7940AA394}"/>
            </c:ext>
          </c:extLst>
        </c:ser>
        <c:dLbls>
          <c:showLegendKey val="0"/>
          <c:showVal val="0"/>
          <c:showCatName val="0"/>
          <c:showSerName val="0"/>
          <c:showPercent val="0"/>
          <c:showBubbleSize val="0"/>
        </c:dLbls>
        <c:gapWidth val="150"/>
        <c:axId val="1849387568"/>
        <c:axId val="1849387984"/>
      </c:barChart>
      <c:lineChart>
        <c:grouping val="standard"/>
        <c:varyColors val="0"/>
        <c:ser>
          <c:idx val="3"/>
          <c:order val="3"/>
          <c:tx>
            <c:strRef>
              <c:f>Sheet1!$E$1</c:f>
              <c:strCache>
                <c:ptCount val="1"/>
                <c:pt idx="0">
                  <c:v>Total Utilization</c:v>
                </c:pt>
              </c:strCache>
            </c:strRef>
          </c:tx>
          <c:spPr>
            <a:ln w="28575" cap="rnd">
              <a:solidFill>
                <a:srgbClr val="00B0F0"/>
              </a:solidFill>
              <a:round/>
            </a:ln>
            <a:effectLst/>
          </c:spPr>
          <c:marker>
            <c:symbol val="none"/>
          </c:marker>
          <c:dLbls>
            <c:dLbl>
              <c:idx val="0"/>
              <c:layout>
                <c:manualLayout>
                  <c:x val="-2.5000000000000012E-2"/>
                  <c:y val="-8.5354896675651395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r>
                      <a:rPr lang="en-US"/>
                      <a:t>61%</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3-5902-49DA-BC49-B8D7940AA394}"/>
                </c:ext>
              </c:extLst>
            </c:dLbl>
            <c:dLbl>
              <c:idx val="10"/>
              <c:layout>
                <c:manualLayout>
                  <c:x val="-6.1111111111111165E-2"/>
                  <c:y val="-6.7385444743935305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r>
                      <a:rPr lang="en-US"/>
                      <a:t>55%</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4-5902-49DA-BC49-B8D7940AA394}"/>
                </c:ext>
              </c:extLst>
            </c:dLbl>
            <c:dLbl>
              <c:idx val="32"/>
              <c:layout>
                <c:manualLayout>
                  <c:x val="-7.2222222222222215E-2"/>
                  <c:y val="-8.5354896675651395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r>
                      <a:rPr lang="en-US"/>
                      <a:t>68%</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5-5902-49DA-BC49-B8D7940AA3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Sheet1!$E$2:$E$34</c:f>
              <c:numCache>
                <c:formatCode>0.0%</c:formatCode>
                <c:ptCount val="33"/>
                <c:pt idx="0">
                  <c:v>0.60689655172413792</c:v>
                </c:pt>
                <c:pt idx="1">
                  <c:v>0.62258313998453207</c:v>
                </c:pt>
                <c:pt idx="2">
                  <c:v>0.64108527131782944</c:v>
                </c:pt>
                <c:pt idx="3">
                  <c:v>0.61920000000000008</c:v>
                </c:pt>
                <c:pt idx="4">
                  <c:v>0.60833333333333328</c:v>
                </c:pt>
                <c:pt idx="5">
                  <c:v>0.60084033613445376</c:v>
                </c:pt>
                <c:pt idx="6">
                  <c:v>0.58067226890756296</c:v>
                </c:pt>
                <c:pt idx="7">
                  <c:v>0.57827202737382366</c:v>
                </c:pt>
                <c:pt idx="8">
                  <c:v>0.57413793103448274</c:v>
                </c:pt>
                <c:pt idx="9">
                  <c:v>0.55823986194995689</c:v>
                </c:pt>
                <c:pt idx="10">
                  <c:v>0.55209260908281388</c:v>
                </c:pt>
                <c:pt idx="11">
                  <c:v>0.56227758007117434</c:v>
                </c:pt>
                <c:pt idx="12">
                  <c:v>0.58586762075134169</c:v>
                </c:pt>
                <c:pt idx="13">
                  <c:v>0.62228260869565222</c:v>
                </c:pt>
                <c:pt idx="14">
                  <c:v>0.62545454545454537</c:v>
                </c:pt>
                <c:pt idx="15">
                  <c:v>0.60090909090909084</c:v>
                </c:pt>
                <c:pt idx="16">
                  <c:v>0.58454545454545448</c:v>
                </c:pt>
                <c:pt idx="17">
                  <c:v>0.60697455230914243</c:v>
                </c:pt>
                <c:pt idx="18">
                  <c:v>0.60775047258979209</c:v>
                </c:pt>
                <c:pt idx="19">
                  <c:v>0.61428571428571432</c:v>
                </c:pt>
                <c:pt idx="20">
                  <c:v>0.61722488038277512</c:v>
                </c:pt>
                <c:pt idx="21">
                  <c:v>0.63487475915221592</c:v>
                </c:pt>
                <c:pt idx="22">
                  <c:v>0.64763779527559051</c:v>
                </c:pt>
                <c:pt idx="23">
                  <c:v>0.64059405940594061</c:v>
                </c:pt>
                <c:pt idx="24">
                  <c:v>0.64257425742574259</c:v>
                </c:pt>
                <c:pt idx="25">
                  <c:v>0.65870646766169161</c:v>
                </c:pt>
                <c:pt idx="26">
                  <c:v>0.69569672131147553</c:v>
                </c:pt>
                <c:pt idx="27">
                  <c:v>0.69484536082474235</c:v>
                </c:pt>
                <c:pt idx="28">
                  <c:v>0.68556701030927836</c:v>
                </c:pt>
                <c:pt idx="29">
                  <c:v>0.69278350515463916</c:v>
                </c:pt>
                <c:pt idx="30">
                  <c:v>0.68556701030927836</c:v>
                </c:pt>
                <c:pt idx="31">
                  <c:v>0.70520833333333333</c:v>
                </c:pt>
                <c:pt idx="32">
                  <c:v>0.68333333333333324</c:v>
                </c:pt>
              </c:numCache>
            </c:numRef>
          </c:val>
          <c:smooth val="0"/>
          <c:extLst>
            <c:ext xmlns:c16="http://schemas.microsoft.com/office/drawing/2014/chart" uri="{C3380CC4-5D6E-409C-BE32-E72D297353CC}">
              <c16:uniqueId val="{00000006-5902-49DA-BC49-B8D7940AA394}"/>
            </c:ext>
          </c:extLst>
        </c:ser>
        <c:ser>
          <c:idx val="4"/>
          <c:order val="4"/>
          <c:tx>
            <c:strRef>
              <c:f>Sheet1!$F$1</c:f>
              <c:strCache>
                <c:ptCount val="1"/>
                <c:pt idx="0">
                  <c:v>Marketed Utilization</c:v>
                </c:pt>
              </c:strCache>
            </c:strRef>
          </c:tx>
          <c:spPr>
            <a:ln w="28575" cap="rnd">
              <a:solidFill>
                <a:schemeClr val="tx2"/>
              </a:solidFill>
              <a:round/>
            </a:ln>
            <a:effectLst/>
          </c:spPr>
          <c:marker>
            <c:symbol val="none"/>
          </c:marker>
          <c:dLbls>
            <c:dLbl>
              <c:idx val="0"/>
              <c:layout>
                <c:manualLayout>
                  <c:x val="-5.2777777777777792E-2"/>
                  <c:y val="-6.7385444743935333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r>
                      <a:rPr lang="en-US"/>
                      <a:t>78%</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7-5902-49DA-BC49-B8D7940AA394}"/>
                </c:ext>
              </c:extLst>
            </c:dLbl>
            <c:dLbl>
              <c:idx val="10"/>
              <c:layout>
                <c:manualLayout>
                  <c:x val="-6.1111111111111109E-2"/>
                  <c:y val="-6.7385444743935347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r>
                      <a:rPr lang="en-US"/>
                      <a:t>72%</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8-5902-49DA-BC49-B8D7940AA394}"/>
                </c:ext>
              </c:extLst>
            </c:dLbl>
            <c:dLbl>
              <c:idx val="32"/>
              <c:layout>
                <c:manualLayout>
                  <c:x val="-6.1111111111111213E-2"/>
                  <c:y val="-9.4339622641509441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r>
                      <a:rPr lang="en-US"/>
                      <a:t>80%</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9-5902-49DA-BC49-B8D7940AA394}"/>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formatCode="[$-409]mmm\-yy;@">
                  <c:v>44317</c:v>
                </c:pt>
                <c:pt idx="17" formatCode="[$-409]mmm\-yy;@">
                  <c:v>44348</c:v>
                </c:pt>
                <c:pt idx="18" formatCode="[$-409]mmm\-yy;@">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Sheet1!$F$2:$F$34</c:f>
              <c:numCache>
                <c:formatCode>0.0%</c:formatCode>
                <c:ptCount val="33"/>
                <c:pt idx="0">
                  <c:v>0.78029556650246312</c:v>
                </c:pt>
                <c:pt idx="1">
                  <c:v>0.79702970297029707</c:v>
                </c:pt>
                <c:pt idx="2">
                  <c:v>0.82125124131082428</c:v>
                </c:pt>
                <c:pt idx="3">
                  <c:v>0.79141104294478537</c:v>
                </c:pt>
                <c:pt idx="4">
                  <c:v>0.76359832635983271</c:v>
                </c:pt>
                <c:pt idx="5">
                  <c:v>0.77886710239651413</c:v>
                </c:pt>
                <c:pt idx="6">
                  <c:v>0.75519125683060107</c:v>
                </c:pt>
                <c:pt idx="7">
                  <c:v>0.75278396436525608</c:v>
                </c:pt>
                <c:pt idx="8">
                  <c:v>0.75940706955530213</c:v>
                </c:pt>
                <c:pt idx="9">
                  <c:v>0.74282433983926532</c:v>
                </c:pt>
                <c:pt idx="10">
                  <c:v>0.72429906542056077</c:v>
                </c:pt>
                <c:pt idx="11">
                  <c:v>0.74004683840749408</c:v>
                </c:pt>
                <c:pt idx="12">
                  <c:v>0.76968272620446543</c:v>
                </c:pt>
                <c:pt idx="13">
                  <c:v>0.80823529411764705</c:v>
                </c:pt>
                <c:pt idx="14">
                  <c:v>0.80373831775700932</c:v>
                </c:pt>
                <c:pt idx="15">
                  <c:v>0.77764705882352936</c:v>
                </c:pt>
                <c:pt idx="16">
                  <c:v>0.76275207591933569</c:v>
                </c:pt>
                <c:pt idx="17">
                  <c:v>0.76666666666666672</c:v>
                </c:pt>
                <c:pt idx="18">
                  <c:v>0.76547619047619042</c:v>
                </c:pt>
                <c:pt idx="19">
                  <c:v>0.7678571428571429</c:v>
                </c:pt>
                <c:pt idx="20">
                  <c:v>0.7678571428571429</c:v>
                </c:pt>
                <c:pt idx="21">
                  <c:v>0.78452380952380962</c:v>
                </c:pt>
                <c:pt idx="22">
                  <c:v>0.78333333333333333</c:v>
                </c:pt>
                <c:pt idx="23">
                  <c:v>0.77023809523809528</c:v>
                </c:pt>
                <c:pt idx="24">
                  <c:v>0.77261904761904765</c:v>
                </c:pt>
                <c:pt idx="25">
                  <c:v>0.79281437125748511</c:v>
                </c:pt>
                <c:pt idx="26">
                  <c:v>0.81807228915662655</c:v>
                </c:pt>
                <c:pt idx="27">
                  <c:v>0.81204819277108442</c:v>
                </c:pt>
                <c:pt idx="28">
                  <c:v>0.8012048192771084</c:v>
                </c:pt>
                <c:pt idx="29">
                  <c:v>0.80963855421686748</c:v>
                </c:pt>
                <c:pt idx="30">
                  <c:v>0.8012048192771084</c:v>
                </c:pt>
                <c:pt idx="31">
                  <c:v>0.82560975609756104</c:v>
                </c:pt>
                <c:pt idx="32">
                  <c:v>0.79999999999999993</c:v>
                </c:pt>
              </c:numCache>
            </c:numRef>
          </c:val>
          <c:smooth val="0"/>
          <c:extLst>
            <c:ext xmlns:c16="http://schemas.microsoft.com/office/drawing/2014/chart" uri="{C3380CC4-5D6E-409C-BE32-E72D297353CC}">
              <c16:uniqueId val="{0000000A-5902-49DA-BC49-B8D7940AA394}"/>
            </c:ext>
          </c:extLst>
        </c:ser>
        <c:dLbls>
          <c:showLegendKey val="0"/>
          <c:showVal val="0"/>
          <c:showCatName val="0"/>
          <c:showSerName val="0"/>
          <c:showPercent val="0"/>
          <c:showBubbleSize val="0"/>
        </c:dLbls>
        <c:marker val="1"/>
        <c:smooth val="0"/>
        <c:axId val="159559215"/>
        <c:axId val="339843711"/>
      </c:lineChart>
      <c:dateAx>
        <c:axId val="18493875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49387984"/>
        <c:crosses val="autoZero"/>
        <c:auto val="1"/>
        <c:lblOffset val="100"/>
        <c:baseTimeUnit val="months"/>
        <c:majorUnit val="1"/>
        <c:majorTimeUnit val="months"/>
      </c:dateAx>
      <c:valAx>
        <c:axId val="1849387984"/>
        <c:scaling>
          <c:orientation val="minMax"/>
          <c:max val="140"/>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49387568"/>
        <c:crosses val="autoZero"/>
        <c:crossBetween val="between"/>
        <c:majorUnit val="10"/>
      </c:valAx>
      <c:valAx>
        <c:axId val="339843711"/>
        <c:scaling>
          <c:orientation val="minMax"/>
          <c:max val="0.9"/>
          <c:min val="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9559215"/>
        <c:crosses val="max"/>
        <c:crossBetween val="between"/>
        <c:majorUnit val="0.1"/>
      </c:valAx>
      <c:dateAx>
        <c:axId val="159559215"/>
        <c:scaling>
          <c:orientation val="minMax"/>
        </c:scaling>
        <c:delete val="1"/>
        <c:axPos val="b"/>
        <c:numFmt formatCode="mmm\-yy" sourceLinked="1"/>
        <c:majorTickMark val="out"/>
        <c:minorTickMark val="none"/>
        <c:tickLblPos val="nextTo"/>
        <c:crossAx val="339843711"/>
        <c:crosses val="autoZero"/>
        <c:auto val="1"/>
        <c:lblOffset val="100"/>
        <c:baseTimeUnit val="months"/>
        <c:majorUnit val="1"/>
        <c:minorUnit val="1"/>
      </c:dateAx>
      <c:spPr>
        <a:noFill/>
        <a:ln>
          <a:noFill/>
        </a:ln>
        <a:effectLst/>
      </c:spPr>
    </c:plotArea>
    <c:legend>
      <c:legendPos val="b"/>
      <c:layout>
        <c:manualLayout>
          <c:xMode val="edge"/>
          <c:yMode val="edge"/>
          <c:x val="7.052319426922464E-2"/>
          <c:y val="0.85137196093995648"/>
          <c:w val="0.83823537941735182"/>
          <c:h val="0.12084998032045771"/>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1200" b="1" i="0" baseline="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782370953630795E-2"/>
          <c:y val="5.0925925925925923E-2"/>
          <c:w val="0.82444903762029742"/>
          <c:h val="0.65579386531907391"/>
        </c:manualLayout>
      </c:layout>
      <c:areaChart>
        <c:grouping val="standard"/>
        <c:varyColors val="0"/>
        <c:ser>
          <c:idx val="0"/>
          <c:order val="0"/>
          <c:tx>
            <c:strRef>
              <c:f>Sheet1!$B$1</c:f>
              <c:strCache>
                <c:ptCount val="1"/>
                <c:pt idx="0">
                  <c:v>Total Fleet</c:v>
                </c:pt>
              </c:strCache>
            </c:strRef>
          </c:tx>
          <c:spPr>
            <a:solidFill>
              <a:schemeClr val="bg1">
                <a:lumMod val="65000"/>
              </a:schemeClr>
            </a:solidFill>
            <a:ln>
              <a:noFill/>
            </a:ln>
            <a:effectLst/>
          </c:spPr>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Sheet1!$B$2:$B$34</c:f>
              <c:numCache>
                <c:formatCode>0.0</c:formatCode>
                <c:ptCount val="33"/>
                <c:pt idx="0">
                  <c:v>512.70000000000005</c:v>
                </c:pt>
                <c:pt idx="1">
                  <c:v>511.4</c:v>
                </c:pt>
                <c:pt idx="2">
                  <c:v>509.5</c:v>
                </c:pt>
                <c:pt idx="3">
                  <c:v>510.8</c:v>
                </c:pt>
                <c:pt idx="4">
                  <c:v>510.9</c:v>
                </c:pt>
                <c:pt idx="5">
                  <c:v>509.3</c:v>
                </c:pt>
                <c:pt idx="6">
                  <c:v>509</c:v>
                </c:pt>
                <c:pt idx="7">
                  <c:v>505.9</c:v>
                </c:pt>
                <c:pt idx="8">
                  <c:v>505.3</c:v>
                </c:pt>
                <c:pt idx="9">
                  <c:v>503.3</c:v>
                </c:pt>
                <c:pt idx="10">
                  <c:v>501.4</c:v>
                </c:pt>
                <c:pt idx="11">
                  <c:v>500.1</c:v>
                </c:pt>
                <c:pt idx="12">
                  <c:v>500.1</c:v>
                </c:pt>
                <c:pt idx="13">
                  <c:v>500.7</c:v>
                </c:pt>
                <c:pt idx="14">
                  <c:v>498.5</c:v>
                </c:pt>
                <c:pt idx="15">
                  <c:v>499</c:v>
                </c:pt>
                <c:pt idx="16">
                  <c:v>497.3</c:v>
                </c:pt>
                <c:pt idx="17">
                  <c:v>496</c:v>
                </c:pt>
                <c:pt idx="18">
                  <c:v>494.5</c:v>
                </c:pt>
                <c:pt idx="19">
                  <c:v>494</c:v>
                </c:pt>
                <c:pt idx="20">
                  <c:v>493.5</c:v>
                </c:pt>
                <c:pt idx="21">
                  <c:v>493.4</c:v>
                </c:pt>
                <c:pt idx="22">
                  <c:v>491.9</c:v>
                </c:pt>
                <c:pt idx="23">
                  <c:v>491</c:v>
                </c:pt>
                <c:pt idx="24">
                  <c:v>491</c:v>
                </c:pt>
                <c:pt idx="25">
                  <c:v>490.7</c:v>
                </c:pt>
                <c:pt idx="26">
                  <c:v>490</c:v>
                </c:pt>
                <c:pt idx="27">
                  <c:v>489.2</c:v>
                </c:pt>
                <c:pt idx="28">
                  <c:v>490</c:v>
                </c:pt>
                <c:pt idx="29">
                  <c:v>490</c:v>
                </c:pt>
                <c:pt idx="30">
                  <c:v>486.3</c:v>
                </c:pt>
                <c:pt idx="31">
                  <c:v>486</c:v>
                </c:pt>
                <c:pt idx="32">
                  <c:v>486</c:v>
                </c:pt>
              </c:numCache>
            </c:numRef>
          </c:val>
          <c:extLst>
            <c:ext xmlns:c16="http://schemas.microsoft.com/office/drawing/2014/chart" uri="{C3380CC4-5D6E-409C-BE32-E72D297353CC}">
              <c16:uniqueId val="{00000000-47FA-4AD0-B494-C29CFA4EB52C}"/>
            </c:ext>
          </c:extLst>
        </c:ser>
        <c:ser>
          <c:idx val="1"/>
          <c:order val="1"/>
          <c:tx>
            <c:strRef>
              <c:f>Sheet1!$C$1</c:f>
              <c:strCache>
                <c:ptCount val="1"/>
                <c:pt idx="0">
                  <c:v>Marketed Fleet</c:v>
                </c:pt>
              </c:strCache>
            </c:strRef>
          </c:tx>
          <c:spPr>
            <a:solidFill>
              <a:schemeClr val="bg1">
                <a:lumMod val="85000"/>
              </a:schemeClr>
            </a:solidFill>
            <a:ln>
              <a:noFill/>
            </a:ln>
            <a:effectLst/>
          </c:spPr>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Sheet1!$C$2:$C$34</c:f>
              <c:numCache>
                <c:formatCode>0.0</c:formatCode>
                <c:ptCount val="33"/>
                <c:pt idx="0">
                  <c:v>439.5</c:v>
                </c:pt>
                <c:pt idx="1">
                  <c:v>442.2</c:v>
                </c:pt>
                <c:pt idx="2">
                  <c:v>438.8</c:v>
                </c:pt>
                <c:pt idx="3">
                  <c:v>438.7</c:v>
                </c:pt>
                <c:pt idx="4">
                  <c:v>438.4</c:v>
                </c:pt>
                <c:pt idx="5">
                  <c:v>436.5</c:v>
                </c:pt>
                <c:pt idx="6">
                  <c:v>435.5</c:v>
                </c:pt>
                <c:pt idx="7">
                  <c:v>430.7</c:v>
                </c:pt>
                <c:pt idx="8">
                  <c:v>430.1</c:v>
                </c:pt>
                <c:pt idx="9">
                  <c:v>427.5</c:v>
                </c:pt>
                <c:pt idx="10">
                  <c:v>427.3</c:v>
                </c:pt>
                <c:pt idx="11">
                  <c:v>428.7</c:v>
                </c:pt>
                <c:pt idx="12">
                  <c:v>426.2</c:v>
                </c:pt>
                <c:pt idx="13">
                  <c:v>425.9</c:v>
                </c:pt>
                <c:pt idx="14">
                  <c:v>424.4</c:v>
                </c:pt>
                <c:pt idx="15">
                  <c:v>425</c:v>
                </c:pt>
                <c:pt idx="16">
                  <c:v>423.4</c:v>
                </c:pt>
                <c:pt idx="17">
                  <c:v>423</c:v>
                </c:pt>
                <c:pt idx="18">
                  <c:v>423</c:v>
                </c:pt>
                <c:pt idx="19">
                  <c:v>422</c:v>
                </c:pt>
                <c:pt idx="20">
                  <c:v>421.5</c:v>
                </c:pt>
                <c:pt idx="21">
                  <c:v>421.1</c:v>
                </c:pt>
                <c:pt idx="22">
                  <c:v>423.2</c:v>
                </c:pt>
                <c:pt idx="23">
                  <c:v>424</c:v>
                </c:pt>
                <c:pt idx="24">
                  <c:v>424</c:v>
                </c:pt>
                <c:pt idx="25">
                  <c:v>424</c:v>
                </c:pt>
                <c:pt idx="26">
                  <c:v>424</c:v>
                </c:pt>
                <c:pt idx="27">
                  <c:v>425.2</c:v>
                </c:pt>
                <c:pt idx="28">
                  <c:v>429.9</c:v>
                </c:pt>
                <c:pt idx="29">
                  <c:v>432</c:v>
                </c:pt>
                <c:pt idx="30">
                  <c:v>432.7</c:v>
                </c:pt>
                <c:pt idx="31">
                  <c:v>433.1</c:v>
                </c:pt>
                <c:pt idx="32">
                  <c:v>433</c:v>
                </c:pt>
              </c:numCache>
            </c:numRef>
          </c:val>
          <c:extLst>
            <c:ext xmlns:c16="http://schemas.microsoft.com/office/drawing/2014/chart" uri="{C3380CC4-5D6E-409C-BE32-E72D297353CC}">
              <c16:uniqueId val="{00000001-47FA-4AD0-B494-C29CFA4EB52C}"/>
            </c:ext>
          </c:extLst>
        </c:ser>
        <c:dLbls>
          <c:showLegendKey val="0"/>
          <c:showVal val="0"/>
          <c:showCatName val="0"/>
          <c:showSerName val="0"/>
          <c:showPercent val="0"/>
          <c:showBubbleSize val="0"/>
        </c:dLbls>
        <c:axId val="1005707664"/>
        <c:axId val="1005705168"/>
      </c:areaChart>
      <c:barChart>
        <c:barDir val="col"/>
        <c:grouping val="clustered"/>
        <c:varyColors val="0"/>
        <c:ser>
          <c:idx val="2"/>
          <c:order val="2"/>
          <c:tx>
            <c:strRef>
              <c:f>Sheet1!$D$1</c:f>
              <c:strCache>
                <c:ptCount val="1"/>
                <c:pt idx="0">
                  <c:v>Contracted/Committed</c:v>
                </c:pt>
              </c:strCache>
            </c:strRef>
          </c:tx>
          <c:spPr>
            <a:solidFill>
              <a:schemeClr val="tx2"/>
            </a:solidFill>
            <a:ln>
              <a:noFill/>
            </a:ln>
            <a:effectLst/>
          </c:spPr>
          <c:invertIfNegative val="0"/>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Sheet1!$D$2:$D$34</c:f>
              <c:numCache>
                <c:formatCode>0.0</c:formatCode>
                <c:ptCount val="33"/>
                <c:pt idx="0">
                  <c:v>386.6</c:v>
                </c:pt>
                <c:pt idx="1">
                  <c:v>393.3</c:v>
                </c:pt>
                <c:pt idx="2">
                  <c:v>395.4</c:v>
                </c:pt>
                <c:pt idx="3">
                  <c:v>383.5</c:v>
                </c:pt>
                <c:pt idx="4">
                  <c:v>375.2</c:v>
                </c:pt>
                <c:pt idx="5">
                  <c:v>364.2</c:v>
                </c:pt>
                <c:pt idx="6">
                  <c:v>359.7</c:v>
                </c:pt>
                <c:pt idx="7">
                  <c:v>358.5</c:v>
                </c:pt>
                <c:pt idx="8">
                  <c:v>356.3</c:v>
                </c:pt>
                <c:pt idx="9">
                  <c:v>352.9</c:v>
                </c:pt>
                <c:pt idx="10">
                  <c:v>353.2</c:v>
                </c:pt>
                <c:pt idx="11">
                  <c:v>352.3</c:v>
                </c:pt>
                <c:pt idx="12">
                  <c:v>350.6</c:v>
                </c:pt>
                <c:pt idx="13">
                  <c:v>354</c:v>
                </c:pt>
                <c:pt idx="14">
                  <c:v>360.1</c:v>
                </c:pt>
                <c:pt idx="15">
                  <c:v>363.7</c:v>
                </c:pt>
                <c:pt idx="16">
                  <c:v>366.1</c:v>
                </c:pt>
                <c:pt idx="17">
                  <c:v>364.7</c:v>
                </c:pt>
                <c:pt idx="18">
                  <c:v>366.3</c:v>
                </c:pt>
                <c:pt idx="19">
                  <c:v>364.2</c:v>
                </c:pt>
                <c:pt idx="20">
                  <c:v>367.6</c:v>
                </c:pt>
                <c:pt idx="21">
                  <c:v>368.9</c:v>
                </c:pt>
                <c:pt idx="22">
                  <c:v>377.1</c:v>
                </c:pt>
                <c:pt idx="23">
                  <c:v>375.8</c:v>
                </c:pt>
                <c:pt idx="24">
                  <c:v>370.2</c:v>
                </c:pt>
                <c:pt idx="25">
                  <c:v>371</c:v>
                </c:pt>
                <c:pt idx="26">
                  <c:v>372.9</c:v>
                </c:pt>
                <c:pt idx="27">
                  <c:v>377.5</c:v>
                </c:pt>
                <c:pt idx="28">
                  <c:v>382.6</c:v>
                </c:pt>
                <c:pt idx="29">
                  <c:v>377.8</c:v>
                </c:pt>
                <c:pt idx="30">
                  <c:v>384.4</c:v>
                </c:pt>
                <c:pt idx="31">
                  <c:v>381.9</c:v>
                </c:pt>
                <c:pt idx="32">
                  <c:v>379.5</c:v>
                </c:pt>
              </c:numCache>
            </c:numRef>
          </c:val>
          <c:extLst>
            <c:ext xmlns:c16="http://schemas.microsoft.com/office/drawing/2014/chart" uri="{C3380CC4-5D6E-409C-BE32-E72D297353CC}">
              <c16:uniqueId val="{00000002-47FA-4AD0-B494-C29CFA4EB52C}"/>
            </c:ext>
          </c:extLst>
        </c:ser>
        <c:dLbls>
          <c:showLegendKey val="0"/>
          <c:showVal val="0"/>
          <c:showCatName val="0"/>
          <c:showSerName val="0"/>
          <c:showPercent val="0"/>
          <c:showBubbleSize val="0"/>
        </c:dLbls>
        <c:gapWidth val="219"/>
        <c:axId val="1005707664"/>
        <c:axId val="1005705168"/>
      </c:barChart>
      <c:lineChart>
        <c:grouping val="standard"/>
        <c:varyColors val="0"/>
        <c:ser>
          <c:idx val="3"/>
          <c:order val="3"/>
          <c:tx>
            <c:strRef>
              <c:f>Sheet1!$E$1</c:f>
              <c:strCache>
                <c:ptCount val="1"/>
                <c:pt idx="0">
                  <c:v>Total Utilization</c:v>
                </c:pt>
              </c:strCache>
            </c:strRef>
          </c:tx>
          <c:spPr>
            <a:ln w="28575" cap="rnd">
              <a:solidFill>
                <a:srgbClr val="0070C0"/>
              </a:solidFill>
              <a:round/>
            </a:ln>
            <a:effectLst/>
          </c:spPr>
          <c:marker>
            <c:symbol val="none"/>
          </c:marker>
          <c:dLbls>
            <c:dLbl>
              <c:idx val="0"/>
              <c:layout>
                <c:manualLayout>
                  <c:x val="-1.5168029064486841E-2"/>
                  <c:y val="-5.4420319661534843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r>
                      <a:rPr lang="en-US"/>
                      <a:t>75%</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3-47FA-4AD0-B494-C29CFA4EB52C}"/>
                </c:ext>
              </c:extLst>
            </c:dLbl>
            <c:dLbl>
              <c:idx val="32"/>
              <c:layout>
                <c:manualLayout>
                  <c:x val="-4.2461398728428704E-2"/>
                  <c:y val="6.0185224048486474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r>
                      <a:rPr lang="en-US"/>
                      <a:t>78%</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4-47FA-4AD0-B494-C29CFA4EB52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Lato" panose="020F050202020403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Sheet1!$E$2:$E$34</c:f>
              <c:numCache>
                <c:formatCode>0.0%</c:formatCode>
                <c:ptCount val="33"/>
                <c:pt idx="0">
                  <c:v>0.75404720109225665</c:v>
                </c:pt>
                <c:pt idx="1">
                  <c:v>0.7690653109112241</c:v>
                </c:pt>
                <c:pt idx="2">
                  <c:v>0.77605495583905781</c:v>
                </c:pt>
                <c:pt idx="3">
                  <c:v>0.75078308535630378</c:v>
                </c:pt>
                <c:pt idx="4">
                  <c:v>0.73439029164220004</c:v>
                </c:pt>
                <c:pt idx="5">
                  <c:v>0.71509915570390725</c:v>
                </c:pt>
                <c:pt idx="6">
                  <c:v>0.70667976424361489</c:v>
                </c:pt>
                <c:pt idx="7">
                  <c:v>0.70863807076497332</c:v>
                </c:pt>
                <c:pt idx="8">
                  <c:v>0.70512566792004749</c:v>
                </c:pt>
                <c:pt idx="9">
                  <c:v>0.701172263063779</c:v>
                </c:pt>
                <c:pt idx="10">
                  <c:v>0.70442760271240523</c:v>
                </c:pt>
                <c:pt idx="11">
                  <c:v>0.70445910817836432</c:v>
                </c:pt>
                <c:pt idx="12">
                  <c:v>0.70105978804239155</c:v>
                </c:pt>
                <c:pt idx="13">
                  <c:v>0.7070101857399641</c:v>
                </c:pt>
                <c:pt idx="14">
                  <c:v>0.7223671013039118</c:v>
                </c:pt>
                <c:pt idx="15">
                  <c:v>0.72885771543086175</c:v>
                </c:pt>
                <c:pt idx="16">
                  <c:v>0.73617534687311481</c:v>
                </c:pt>
                <c:pt idx="17">
                  <c:v>0.73528225806451608</c:v>
                </c:pt>
                <c:pt idx="18">
                  <c:v>0.74074823053589489</c:v>
                </c:pt>
                <c:pt idx="19">
                  <c:v>0.73724696356275299</c:v>
                </c:pt>
                <c:pt idx="20">
                  <c:v>0.74488348530901727</c:v>
                </c:pt>
                <c:pt idx="21">
                  <c:v>0.74766923388731255</c:v>
                </c:pt>
                <c:pt idx="22">
                  <c:v>0.76661923155112832</c:v>
                </c:pt>
                <c:pt idx="23">
                  <c:v>0.76537678207739313</c:v>
                </c:pt>
                <c:pt idx="24">
                  <c:v>0.75397148676171077</c:v>
                </c:pt>
                <c:pt idx="25">
                  <c:v>0.75606276747503565</c:v>
                </c:pt>
                <c:pt idx="26">
                  <c:v>0.76102040816326522</c:v>
                </c:pt>
                <c:pt idx="27">
                  <c:v>0.77166802943581358</c:v>
                </c:pt>
                <c:pt idx="28">
                  <c:v>0.78081632653061228</c:v>
                </c:pt>
                <c:pt idx="29">
                  <c:v>0.77102040816326534</c:v>
                </c:pt>
                <c:pt idx="30">
                  <c:v>0.79045856467201314</c:v>
                </c:pt>
                <c:pt idx="31">
                  <c:v>0.78580246913580243</c:v>
                </c:pt>
                <c:pt idx="32">
                  <c:v>0.78086419753086422</c:v>
                </c:pt>
              </c:numCache>
            </c:numRef>
          </c:val>
          <c:smooth val="0"/>
          <c:extLst>
            <c:ext xmlns:c16="http://schemas.microsoft.com/office/drawing/2014/chart" uri="{C3380CC4-5D6E-409C-BE32-E72D297353CC}">
              <c16:uniqueId val="{00000005-47FA-4AD0-B494-C29CFA4EB52C}"/>
            </c:ext>
          </c:extLst>
        </c:ser>
        <c:ser>
          <c:idx val="4"/>
          <c:order val="4"/>
          <c:tx>
            <c:strRef>
              <c:f>Sheet1!$F$1</c:f>
              <c:strCache>
                <c:ptCount val="1"/>
                <c:pt idx="0">
                  <c:v>Marketed Utilization</c:v>
                </c:pt>
              </c:strCache>
            </c:strRef>
          </c:tx>
          <c:spPr>
            <a:ln w="28575" cap="rnd">
              <a:solidFill>
                <a:srgbClr val="FF0000"/>
              </a:solidFill>
              <a:round/>
            </a:ln>
            <a:effectLst/>
          </c:spPr>
          <c:marker>
            <c:symbol val="none"/>
          </c:marker>
          <c:dLbls>
            <c:dLbl>
              <c:idx val="0"/>
              <c:layout>
                <c:manualLayout>
                  <c:x val="-1.0263396911898265E-2"/>
                  <c:y val="-4.4894481473397925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r>
                      <a:rPr lang="en-US"/>
                      <a:t>88%</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6-47FA-4AD0-B494-C29CFA4EB52C}"/>
                </c:ext>
              </c:extLst>
            </c:dLbl>
            <c:dLbl>
              <c:idx val="32"/>
              <c:layout>
                <c:manualLayout>
                  <c:x val="-4.8138056312443236E-2"/>
                  <c:y val="-4.6858998035693301E-2"/>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r>
                      <a:rPr lang="en-US"/>
                      <a:t>88%</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Lato" panose="020F050202020403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DataLabelsRange val="0"/>
                </c:ext>
                <c:ext xmlns:c16="http://schemas.microsoft.com/office/drawing/2014/chart" uri="{C3380CC4-5D6E-409C-BE32-E72D297353CC}">
                  <c16:uniqueId val="{00000007-47FA-4AD0-B494-C29CFA4EB52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Lato" panose="020F050202020403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Sheet1!$A$2:$A$34</c:f>
              <c:numCache>
                <c:formatCode>mmm\-yy</c:formatCode>
                <c:ptCount val="33"/>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numCache>
            </c:numRef>
          </c:cat>
          <c:val>
            <c:numRef>
              <c:f>Sheet1!$F$2:$F$34</c:f>
              <c:numCache>
                <c:formatCode>0.0%</c:formatCode>
                <c:ptCount val="33"/>
                <c:pt idx="0">
                  <c:v>0.87963594994311722</c:v>
                </c:pt>
                <c:pt idx="1">
                  <c:v>0.88941655359565808</c:v>
                </c:pt>
                <c:pt idx="2">
                  <c:v>0.90109389243391058</c:v>
                </c:pt>
                <c:pt idx="3">
                  <c:v>0.87417369500797815</c:v>
                </c:pt>
                <c:pt idx="4">
                  <c:v>0.8558394160583942</c:v>
                </c:pt>
                <c:pt idx="5">
                  <c:v>0.8343642611683848</c:v>
                </c:pt>
                <c:pt idx="6">
                  <c:v>0.82594718714121695</c:v>
                </c:pt>
                <c:pt idx="7">
                  <c:v>0.8323659159507778</c:v>
                </c:pt>
                <c:pt idx="8">
                  <c:v>0.82841199720995118</c:v>
                </c:pt>
                <c:pt idx="9">
                  <c:v>0.82549707602339173</c:v>
                </c:pt>
                <c:pt idx="10">
                  <c:v>0.82658553709337701</c:v>
                </c:pt>
                <c:pt idx="11">
                  <c:v>0.82178679729414517</c:v>
                </c:pt>
                <c:pt idx="12">
                  <c:v>0.82261848897231349</c:v>
                </c:pt>
                <c:pt idx="13">
                  <c:v>0.83118102841042507</c:v>
                </c:pt>
                <c:pt idx="14">
                  <c:v>0.84849198868991527</c:v>
                </c:pt>
                <c:pt idx="15">
                  <c:v>0.85576470588235287</c:v>
                </c:pt>
                <c:pt idx="16">
                  <c:v>0.86466698157770439</c:v>
                </c:pt>
                <c:pt idx="17">
                  <c:v>0.86217494089834512</c:v>
                </c:pt>
                <c:pt idx="18">
                  <c:v>0.86595744680851061</c:v>
                </c:pt>
                <c:pt idx="19">
                  <c:v>0.86303317535545021</c:v>
                </c:pt>
                <c:pt idx="20">
                  <c:v>0.872123368920522</c:v>
                </c:pt>
                <c:pt idx="21">
                  <c:v>0.87603894561861784</c:v>
                </c:pt>
                <c:pt idx="22">
                  <c:v>0.89106805293005675</c:v>
                </c:pt>
                <c:pt idx="23">
                  <c:v>0.88632075471698113</c:v>
                </c:pt>
                <c:pt idx="24">
                  <c:v>0.87311320754716981</c:v>
                </c:pt>
                <c:pt idx="25">
                  <c:v>0.875</c:v>
                </c:pt>
                <c:pt idx="26">
                  <c:v>0.87948113207547163</c:v>
                </c:pt>
                <c:pt idx="27">
                  <c:v>0.88781749764816564</c:v>
                </c:pt>
                <c:pt idx="28">
                  <c:v>0.88997441265410571</c:v>
                </c:pt>
                <c:pt idx="29">
                  <c:v>0.87453703703703711</c:v>
                </c:pt>
                <c:pt idx="30">
                  <c:v>0.88837531777212841</c:v>
                </c:pt>
                <c:pt idx="31">
                  <c:v>0.88178249826829824</c:v>
                </c:pt>
                <c:pt idx="32">
                  <c:v>0.87644341801385683</c:v>
                </c:pt>
              </c:numCache>
            </c:numRef>
          </c:val>
          <c:smooth val="0"/>
          <c:extLst>
            <c:ext xmlns:c16="http://schemas.microsoft.com/office/drawing/2014/chart" uri="{C3380CC4-5D6E-409C-BE32-E72D297353CC}">
              <c16:uniqueId val="{00000008-47FA-4AD0-B494-C29CFA4EB52C}"/>
            </c:ext>
          </c:extLst>
        </c:ser>
        <c:dLbls>
          <c:showLegendKey val="0"/>
          <c:showVal val="0"/>
          <c:showCatName val="0"/>
          <c:showSerName val="0"/>
          <c:showPercent val="0"/>
          <c:showBubbleSize val="0"/>
        </c:dLbls>
        <c:marker val="1"/>
        <c:smooth val="0"/>
        <c:axId val="1147905760"/>
        <c:axId val="1147906176"/>
      </c:lineChart>
      <c:dateAx>
        <c:axId val="100570766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005705168"/>
        <c:crosses val="autoZero"/>
        <c:auto val="1"/>
        <c:lblOffset val="100"/>
        <c:baseTimeUnit val="months"/>
        <c:majorUnit val="1"/>
        <c:majorTimeUnit val="months"/>
      </c:dateAx>
      <c:valAx>
        <c:axId val="1005705168"/>
        <c:scaling>
          <c:orientation val="minMax"/>
          <c:max val="525"/>
          <c:min val="3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005707664"/>
        <c:crosses val="autoZero"/>
        <c:crossBetween val="between"/>
        <c:majorUnit val="25"/>
      </c:valAx>
      <c:valAx>
        <c:axId val="1147906176"/>
        <c:scaling>
          <c:orientation val="minMax"/>
          <c:max val="0.9"/>
          <c:min val="0.60000000000000009"/>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147905760"/>
        <c:crosses val="max"/>
        <c:crossBetween val="between"/>
        <c:majorUnit val="5.000000000000001E-2"/>
      </c:valAx>
      <c:dateAx>
        <c:axId val="1147905760"/>
        <c:scaling>
          <c:orientation val="minMax"/>
        </c:scaling>
        <c:delete val="1"/>
        <c:axPos val="b"/>
        <c:numFmt formatCode="mmm\-yy" sourceLinked="1"/>
        <c:majorTickMark val="out"/>
        <c:minorTickMark val="none"/>
        <c:tickLblPos val="nextTo"/>
        <c:crossAx val="1147906176"/>
        <c:crosses val="autoZero"/>
        <c:auto val="1"/>
        <c:lblOffset val="100"/>
        <c:baseTimeUnit val="months"/>
      </c:dateAx>
      <c:spPr>
        <a:noFill/>
        <a:ln>
          <a:noFill/>
        </a:ln>
        <a:effectLst/>
      </c:spPr>
    </c:plotArea>
    <c:legend>
      <c:legendPos val="b"/>
      <c:layout>
        <c:manualLayout>
          <c:xMode val="edge"/>
          <c:yMode val="edge"/>
          <c:x val="7.7998687664041985E-2"/>
          <c:y val="0.85196472642412224"/>
          <c:w val="0.83622038304476232"/>
          <c:h val="0.1202575424340614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1200" b="1" i="0" baseline="0">
          <a:latin typeface="Lato" panose="020F050202020403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Dayrate</c:v>
                </c:pt>
              </c:strCache>
            </c:strRef>
          </c:tx>
          <c:spPr>
            <a:ln w="28575" cap="rnd">
              <a:noFill/>
              <a:round/>
            </a:ln>
            <a:effectLst/>
          </c:spPr>
          <c:marker>
            <c:symbol val="circle"/>
            <c:size val="5"/>
            <c:spPr>
              <a:solidFill>
                <a:schemeClr val="accent1"/>
              </a:solidFill>
              <a:ln w="38100">
                <a:solidFill>
                  <a:schemeClr val="accent1"/>
                </a:solidFill>
              </a:ln>
              <a:effectLst/>
            </c:spPr>
          </c:marker>
          <c:trendline>
            <c:spPr>
              <a:ln w="31750" cap="rnd">
                <a:solidFill>
                  <a:srgbClr val="FF0000"/>
                </a:solidFill>
                <a:prstDash val="solid"/>
              </a:ln>
              <a:effectLst/>
            </c:spPr>
            <c:trendlineType val="poly"/>
            <c:order val="2"/>
            <c:dispRSqr val="0"/>
            <c:dispEq val="0"/>
          </c:trendline>
          <c:xVal>
            <c:numRef>
              <c:f>Sheet1!$A$2:$A$137</c:f>
              <c:numCache>
                <c:formatCode>[$-409]mmm\-yy;@</c:formatCode>
                <c:ptCount val="136"/>
                <c:pt idx="0">
                  <c:v>43506</c:v>
                </c:pt>
                <c:pt idx="1">
                  <c:v>43507</c:v>
                </c:pt>
                <c:pt idx="2">
                  <c:v>43509</c:v>
                </c:pt>
                <c:pt idx="3">
                  <c:v>43511</c:v>
                </c:pt>
                <c:pt idx="4">
                  <c:v>43516</c:v>
                </c:pt>
                <c:pt idx="5">
                  <c:v>43524</c:v>
                </c:pt>
                <c:pt idx="6">
                  <c:v>43527</c:v>
                </c:pt>
                <c:pt idx="7">
                  <c:v>43529</c:v>
                </c:pt>
                <c:pt idx="8">
                  <c:v>43535</c:v>
                </c:pt>
                <c:pt idx="9">
                  <c:v>43535</c:v>
                </c:pt>
                <c:pt idx="10">
                  <c:v>43538</c:v>
                </c:pt>
                <c:pt idx="11">
                  <c:v>43560</c:v>
                </c:pt>
                <c:pt idx="12">
                  <c:v>43564</c:v>
                </c:pt>
                <c:pt idx="13">
                  <c:v>43567</c:v>
                </c:pt>
                <c:pt idx="14">
                  <c:v>43567</c:v>
                </c:pt>
                <c:pt idx="15">
                  <c:v>43570</c:v>
                </c:pt>
                <c:pt idx="16">
                  <c:v>43572</c:v>
                </c:pt>
                <c:pt idx="17">
                  <c:v>43584</c:v>
                </c:pt>
                <c:pt idx="18">
                  <c:v>43584</c:v>
                </c:pt>
                <c:pt idx="19">
                  <c:v>43584</c:v>
                </c:pt>
                <c:pt idx="20">
                  <c:v>43585</c:v>
                </c:pt>
                <c:pt idx="21">
                  <c:v>43600</c:v>
                </c:pt>
                <c:pt idx="22">
                  <c:v>43600</c:v>
                </c:pt>
                <c:pt idx="23">
                  <c:v>43614</c:v>
                </c:pt>
                <c:pt idx="24">
                  <c:v>43637</c:v>
                </c:pt>
                <c:pt idx="25">
                  <c:v>43642</c:v>
                </c:pt>
                <c:pt idx="26">
                  <c:v>43654</c:v>
                </c:pt>
                <c:pt idx="27">
                  <c:v>43663</c:v>
                </c:pt>
                <c:pt idx="28">
                  <c:v>43666</c:v>
                </c:pt>
                <c:pt idx="29">
                  <c:v>43671</c:v>
                </c:pt>
                <c:pt idx="30">
                  <c:v>43675</c:v>
                </c:pt>
                <c:pt idx="31">
                  <c:v>43692</c:v>
                </c:pt>
                <c:pt idx="32">
                  <c:v>43699</c:v>
                </c:pt>
                <c:pt idx="33">
                  <c:v>43703</c:v>
                </c:pt>
                <c:pt idx="34">
                  <c:v>43707</c:v>
                </c:pt>
                <c:pt idx="35">
                  <c:v>43712</c:v>
                </c:pt>
                <c:pt idx="36">
                  <c:v>43749</c:v>
                </c:pt>
                <c:pt idx="37">
                  <c:v>43759</c:v>
                </c:pt>
                <c:pt idx="38">
                  <c:v>43773</c:v>
                </c:pt>
                <c:pt idx="39">
                  <c:v>43773</c:v>
                </c:pt>
                <c:pt idx="40">
                  <c:v>43777</c:v>
                </c:pt>
                <c:pt idx="41">
                  <c:v>43784</c:v>
                </c:pt>
                <c:pt idx="42">
                  <c:v>43790</c:v>
                </c:pt>
                <c:pt idx="43">
                  <c:v>43791</c:v>
                </c:pt>
                <c:pt idx="44">
                  <c:v>43794</c:v>
                </c:pt>
                <c:pt idx="45">
                  <c:v>43812</c:v>
                </c:pt>
                <c:pt idx="46">
                  <c:v>43812</c:v>
                </c:pt>
                <c:pt idx="47">
                  <c:v>43835</c:v>
                </c:pt>
                <c:pt idx="48">
                  <c:v>43835</c:v>
                </c:pt>
                <c:pt idx="49">
                  <c:v>43905</c:v>
                </c:pt>
                <c:pt idx="50">
                  <c:v>43936</c:v>
                </c:pt>
                <c:pt idx="51">
                  <c:v>43977</c:v>
                </c:pt>
                <c:pt idx="52">
                  <c:v>44036</c:v>
                </c:pt>
                <c:pt idx="53">
                  <c:v>44055</c:v>
                </c:pt>
                <c:pt idx="54">
                  <c:v>44075</c:v>
                </c:pt>
                <c:pt idx="55">
                  <c:v>44112</c:v>
                </c:pt>
                <c:pt idx="56">
                  <c:v>44114</c:v>
                </c:pt>
                <c:pt idx="57">
                  <c:v>44142</c:v>
                </c:pt>
                <c:pt idx="58">
                  <c:v>44146</c:v>
                </c:pt>
                <c:pt idx="59">
                  <c:v>44150</c:v>
                </c:pt>
                <c:pt idx="60">
                  <c:v>44196</c:v>
                </c:pt>
                <c:pt idx="61">
                  <c:v>44202</c:v>
                </c:pt>
                <c:pt idx="62">
                  <c:v>44202</c:v>
                </c:pt>
                <c:pt idx="63">
                  <c:v>44211</c:v>
                </c:pt>
                <c:pt idx="64">
                  <c:v>44216</c:v>
                </c:pt>
                <c:pt idx="65">
                  <c:v>44223</c:v>
                </c:pt>
                <c:pt idx="66">
                  <c:v>44231</c:v>
                </c:pt>
                <c:pt idx="67">
                  <c:v>44232</c:v>
                </c:pt>
                <c:pt idx="68">
                  <c:v>44248</c:v>
                </c:pt>
                <c:pt idx="69">
                  <c:v>44270</c:v>
                </c:pt>
                <c:pt idx="70">
                  <c:v>44293</c:v>
                </c:pt>
                <c:pt idx="71">
                  <c:v>44301</c:v>
                </c:pt>
                <c:pt idx="72">
                  <c:v>44301</c:v>
                </c:pt>
                <c:pt idx="73">
                  <c:v>44301</c:v>
                </c:pt>
                <c:pt idx="74">
                  <c:v>44303</c:v>
                </c:pt>
                <c:pt idx="75">
                  <c:v>44311</c:v>
                </c:pt>
                <c:pt idx="76">
                  <c:v>44312</c:v>
                </c:pt>
                <c:pt idx="77">
                  <c:v>44313</c:v>
                </c:pt>
                <c:pt idx="78">
                  <c:v>44320</c:v>
                </c:pt>
                <c:pt idx="79">
                  <c:v>44326</c:v>
                </c:pt>
                <c:pt idx="80">
                  <c:v>44329</c:v>
                </c:pt>
                <c:pt idx="81">
                  <c:v>44331</c:v>
                </c:pt>
                <c:pt idx="82">
                  <c:v>44341</c:v>
                </c:pt>
                <c:pt idx="83">
                  <c:v>44355</c:v>
                </c:pt>
                <c:pt idx="84">
                  <c:v>44362</c:v>
                </c:pt>
                <c:pt idx="85">
                  <c:v>44382</c:v>
                </c:pt>
                <c:pt idx="86">
                  <c:v>44382</c:v>
                </c:pt>
                <c:pt idx="87">
                  <c:v>44383</c:v>
                </c:pt>
                <c:pt idx="88">
                  <c:v>44387</c:v>
                </c:pt>
                <c:pt idx="89">
                  <c:v>44389</c:v>
                </c:pt>
                <c:pt idx="90">
                  <c:v>44402</c:v>
                </c:pt>
                <c:pt idx="91">
                  <c:v>44402</c:v>
                </c:pt>
                <c:pt idx="92">
                  <c:v>44404</c:v>
                </c:pt>
                <c:pt idx="93">
                  <c:v>44404</c:v>
                </c:pt>
                <c:pt idx="94">
                  <c:v>44407</c:v>
                </c:pt>
                <c:pt idx="95">
                  <c:v>44419</c:v>
                </c:pt>
                <c:pt idx="96">
                  <c:v>44433</c:v>
                </c:pt>
                <c:pt idx="97">
                  <c:v>44461</c:v>
                </c:pt>
                <c:pt idx="98">
                  <c:v>44475</c:v>
                </c:pt>
                <c:pt idx="99">
                  <c:v>44481</c:v>
                </c:pt>
                <c:pt idx="100">
                  <c:v>44484</c:v>
                </c:pt>
                <c:pt idx="101">
                  <c:v>44484</c:v>
                </c:pt>
                <c:pt idx="102">
                  <c:v>44491</c:v>
                </c:pt>
                <c:pt idx="103">
                  <c:v>44495</c:v>
                </c:pt>
                <c:pt idx="104">
                  <c:v>44501</c:v>
                </c:pt>
                <c:pt idx="105">
                  <c:v>44504</c:v>
                </c:pt>
                <c:pt idx="106">
                  <c:v>44525</c:v>
                </c:pt>
                <c:pt idx="107">
                  <c:v>44525</c:v>
                </c:pt>
                <c:pt idx="108">
                  <c:v>44537</c:v>
                </c:pt>
                <c:pt idx="109">
                  <c:v>44543</c:v>
                </c:pt>
                <c:pt idx="110">
                  <c:v>44566</c:v>
                </c:pt>
                <c:pt idx="111">
                  <c:v>44602</c:v>
                </c:pt>
                <c:pt idx="112">
                  <c:v>44602</c:v>
                </c:pt>
                <c:pt idx="113">
                  <c:v>44623</c:v>
                </c:pt>
                <c:pt idx="114">
                  <c:v>44635</c:v>
                </c:pt>
                <c:pt idx="115">
                  <c:v>44652</c:v>
                </c:pt>
                <c:pt idx="116">
                  <c:v>44652</c:v>
                </c:pt>
                <c:pt idx="117">
                  <c:v>44676</c:v>
                </c:pt>
                <c:pt idx="118">
                  <c:v>44677</c:v>
                </c:pt>
                <c:pt idx="119">
                  <c:v>44680</c:v>
                </c:pt>
                <c:pt idx="120">
                  <c:v>44684</c:v>
                </c:pt>
                <c:pt idx="121">
                  <c:v>44684</c:v>
                </c:pt>
                <c:pt idx="122">
                  <c:v>44712</c:v>
                </c:pt>
                <c:pt idx="123">
                  <c:v>44721</c:v>
                </c:pt>
                <c:pt idx="124">
                  <c:v>44747</c:v>
                </c:pt>
                <c:pt idx="125">
                  <c:v>44760</c:v>
                </c:pt>
                <c:pt idx="126">
                  <c:v>44762</c:v>
                </c:pt>
                <c:pt idx="127">
                  <c:v>44762</c:v>
                </c:pt>
                <c:pt idx="128">
                  <c:v>44771</c:v>
                </c:pt>
                <c:pt idx="129">
                  <c:v>44774</c:v>
                </c:pt>
                <c:pt idx="130">
                  <c:v>44774</c:v>
                </c:pt>
                <c:pt idx="131">
                  <c:v>44781</c:v>
                </c:pt>
                <c:pt idx="132">
                  <c:v>44803</c:v>
                </c:pt>
                <c:pt idx="133">
                  <c:v>44805</c:v>
                </c:pt>
                <c:pt idx="134">
                  <c:v>44810</c:v>
                </c:pt>
                <c:pt idx="135">
                  <c:v>44812</c:v>
                </c:pt>
              </c:numCache>
            </c:numRef>
          </c:xVal>
          <c:yVal>
            <c:numRef>
              <c:f>Sheet1!$B$2:$B$137</c:f>
              <c:numCache>
                <c:formatCode>"$"#,##0</c:formatCode>
                <c:ptCount val="136"/>
                <c:pt idx="0">
                  <c:v>260000</c:v>
                </c:pt>
                <c:pt idx="1">
                  <c:v>130000</c:v>
                </c:pt>
                <c:pt idx="2">
                  <c:v>155000</c:v>
                </c:pt>
                <c:pt idx="3">
                  <c:v>150000</c:v>
                </c:pt>
                <c:pt idx="4">
                  <c:v>165000</c:v>
                </c:pt>
                <c:pt idx="5">
                  <c:v>145000</c:v>
                </c:pt>
                <c:pt idx="6">
                  <c:v>175000</c:v>
                </c:pt>
                <c:pt idx="7">
                  <c:v>165000</c:v>
                </c:pt>
                <c:pt idx="8">
                  <c:v>179000</c:v>
                </c:pt>
                <c:pt idx="9">
                  <c:v>197000</c:v>
                </c:pt>
                <c:pt idx="10">
                  <c:v>135000</c:v>
                </c:pt>
                <c:pt idx="11">
                  <c:v>140000</c:v>
                </c:pt>
                <c:pt idx="12">
                  <c:v>175000</c:v>
                </c:pt>
                <c:pt idx="13">
                  <c:v>165000</c:v>
                </c:pt>
                <c:pt idx="14">
                  <c:v>195000</c:v>
                </c:pt>
                <c:pt idx="15">
                  <c:v>160000</c:v>
                </c:pt>
                <c:pt idx="16">
                  <c:v>165000</c:v>
                </c:pt>
                <c:pt idx="17">
                  <c:v>275000</c:v>
                </c:pt>
                <c:pt idx="18">
                  <c:v>275000</c:v>
                </c:pt>
                <c:pt idx="19">
                  <c:v>240000</c:v>
                </c:pt>
                <c:pt idx="20">
                  <c:v>135000</c:v>
                </c:pt>
                <c:pt idx="21">
                  <c:v>183333</c:v>
                </c:pt>
                <c:pt idx="22">
                  <c:v>155000</c:v>
                </c:pt>
                <c:pt idx="23">
                  <c:v>197260</c:v>
                </c:pt>
                <c:pt idx="24">
                  <c:v>195000</c:v>
                </c:pt>
                <c:pt idx="25">
                  <c:v>168000</c:v>
                </c:pt>
                <c:pt idx="26">
                  <c:v>160000</c:v>
                </c:pt>
                <c:pt idx="27">
                  <c:v>183807</c:v>
                </c:pt>
                <c:pt idx="28">
                  <c:v>185000</c:v>
                </c:pt>
                <c:pt idx="29">
                  <c:v>160000</c:v>
                </c:pt>
                <c:pt idx="30">
                  <c:v>160000</c:v>
                </c:pt>
                <c:pt idx="31">
                  <c:v>174000</c:v>
                </c:pt>
                <c:pt idx="32">
                  <c:v>178571</c:v>
                </c:pt>
                <c:pt idx="33">
                  <c:v>175000</c:v>
                </c:pt>
                <c:pt idx="34">
                  <c:v>202000</c:v>
                </c:pt>
                <c:pt idx="35">
                  <c:v>200000</c:v>
                </c:pt>
                <c:pt idx="36">
                  <c:v>185000</c:v>
                </c:pt>
                <c:pt idx="37">
                  <c:v>185000</c:v>
                </c:pt>
                <c:pt idx="38">
                  <c:v>190000</c:v>
                </c:pt>
                <c:pt idx="39">
                  <c:v>211311</c:v>
                </c:pt>
                <c:pt idx="40">
                  <c:v>193000</c:v>
                </c:pt>
                <c:pt idx="41">
                  <c:v>155000</c:v>
                </c:pt>
                <c:pt idx="42">
                  <c:v>225000</c:v>
                </c:pt>
                <c:pt idx="43">
                  <c:v>210000</c:v>
                </c:pt>
                <c:pt idx="44">
                  <c:v>190000</c:v>
                </c:pt>
                <c:pt idx="45">
                  <c:v>220000</c:v>
                </c:pt>
                <c:pt idx="46">
                  <c:v>225000</c:v>
                </c:pt>
                <c:pt idx="47">
                  <c:v>250000</c:v>
                </c:pt>
                <c:pt idx="48">
                  <c:v>240000</c:v>
                </c:pt>
                <c:pt idx="49">
                  <c:v>180000</c:v>
                </c:pt>
                <c:pt idx="50">
                  <c:v>225000</c:v>
                </c:pt>
                <c:pt idx="51">
                  <c:v>200000</c:v>
                </c:pt>
                <c:pt idx="52">
                  <c:v>180000</c:v>
                </c:pt>
                <c:pt idx="53">
                  <c:v>155000</c:v>
                </c:pt>
                <c:pt idx="54">
                  <c:v>165000</c:v>
                </c:pt>
                <c:pt idx="55">
                  <c:v>180000</c:v>
                </c:pt>
                <c:pt idx="56">
                  <c:v>185000</c:v>
                </c:pt>
                <c:pt idx="57">
                  <c:v>240000</c:v>
                </c:pt>
                <c:pt idx="58">
                  <c:v>202857</c:v>
                </c:pt>
                <c:pt idx="59">
                  <c:v>178000</c:v>
                </c:pt>
                <c:pt idx="60">
                  <c:v>179000</c:v>
                </c:pt>
                <c:pt idx="61">
                  <c:v>190000</c:v>
                </c:pt>
                <c:pt idx="62">
                  <c:v>170000</c:v>
                </c:pt>
                <c:pt idx="63">
                  <c:v>200000</c:v>
                </c:pt>
                <c:pt idx="64">
                  <c:v>195000</c:v>
                </c:pt>
                <c:pt idx="65">
                  <c:v>253000</c:v>
                </c:pt>
                <c:pt idx="66">
                  <c:v>149300</c:v>
                </c:pt>
                <c:pt idx="67">
                  <c:v>211111</c:v>
                </c:pt>
                <c:pt idx="68">
                  <c:v>215000</c:v>
                </c:pt>
                <c:pt idx="69">
                  <c:v>187000</c:v>
                </c:pt>
                <c:pt idx="70">
                  <c:v>200000</c:v>
                </c:pt>
                <c:pt idx="71">
                  <c:v>230000</c:v>
                </c:pt>
                <c:pt idx="72">
                  <c:v>190000</c:v>
                </c:pt>
                <c:pt idx="73">
                  <c:v>233333</c:v>
                </c:pt>
                <c:pt idx="74">
                  <c:v>191667</c:v>
                </c:pt>
                <c:pt idx="75">
                  <c:v>225000</c:v>
                </c:pt>
                <c:pt idx="76">
                  <c:v>240000</c:v>
                </c:pt>
                <c:pt idx="77">
                  <c:v>215000</c:v>
                </c:pt>
                <c:pt idx="78">
                  <c:v>218000</c:v>
                </c:pt>
                <c:pt idx="79">
                  <c:v>215000</c:v>
                </c:pt>
                <c:pt idx="80">
                  <c:v>214500</c:v>
                </c:pt>
                <c:pt idx="81">
                  <c:v>220000</c:v>
                </c:pt>
                <c:pt idx="82">
                  <c:v>220000</c:v>
                </c:pt>
                <c:pt idx="83">
                  <c:v>255000</c:v>
                </c:pt>
                <c:pt idx="84">
                  <c:v>179500</c:v>
                </c:pt>
                <c:pt idx="85">
                  <c:v>316000</c:v>
                </c:pt>
                <c:pt idx="86">
                  <c:v>326000</c:v>
                </c:pt>
                <c:pt idx="87">
                  <c:v>184940</c:v>
                </c:pt>
                <c:pt idx="88">
                  <c:v>190000</c:v>
                </c:pt>
                <c:pt idx="89">
                  <c:v>230000</c:v>
                </c:pt>
                <c:pt idx="90">
                  <c:v>230000</c:v>
                </c:pt>
                <c:pt idx="91">
                  <c:v>215000</c:v>
                </c:pt>
                <c:pt idx="92">
                  <c:v>260000</c:v>
                </c:pt>
                <c:pt idx="93">
                  <c:v>335294</c:v>
                </c:pt>
                <c:pt idx="94">
                  <c:v>250000</c:v>
                </c:pt>
                <c:pt idx="95">
                  <c:v>195000</c:v>
                </c:pt>
                <c:pt idx="96">
                  <c:v>313725</c:v>
                </c:pt>
                <c:pt idx="97">
                  <c:v>257534</c:v>
                </c:pt>
                <c:pt idx="98">
                  <c:v>228800</c:v>
                </c:pt>
                <c:pt idx="99">
                  <c:v>199000</c:v>
                </c:pt>
                <c:pt idx="100">
                  <c:v>220000</c:v>
                </c:pt>
                <c:pt idx="101">
                  <c:v>245000</c:v>
                </c:pt>
                <c:pt idx="102">
                  <c:v>295000</c:v>
                </c:pt>
                <c:pt idx="103">
                  <c:v>210000</c:v>
                </c:pt>
                <c:pt idx="104">
                  <c:v>260000</c:v>
                </c:pt>
                <c:pt idx="105">
                  <c:v>240000</c:v>
                </c:pt>
                <c:pt idx="106">
                  <c:v>230064</c:v>
                </c:pt>
                <c:pt idx="107">
                  <c:v>245067</c:v>
                </c:pt>
                <c:pt idx="108">
                  <c:v>217279</c:v>
                </c:pt>
                <c:pt idx="109">
                  <c:v>250000</c:v>
                </c:pt>
                <c:pt idx="110">
                  <c:v>295000</c:v>
                </c:pt>
                <c:pt idx="111">
                  <c:v>395000</c:v>
                </c:pt>
                <c:pt idx="112">
                  <c:v>305000</c:v>
                </c:pt>
                <c:pt idx="113">
                  <c:v>302000</c:v>
                </c:pt>
                <c:pt idx="114">
                  <c:v>270000</c:v>
                </c:pt>
                <c:pt idx="115">
                  <c:v>275000</c:v>
                </c:pt>
                <c:pt idx="116">
                  <c:v>295000</c:v>
                </c:pt>
                <c:pt idx="117">
                  <c:v>284800</c:v>
                </c:pt>
                <c:pt idx="118">
                  <c:v>355000</c:v>
                </c:pt>
                <c:pt idx="119">
                  <c:v>291111</c:v>
                </c:pt>
                <c:pt idx="120">
                  <c:v>375000</c:v>
                </c:pt>
                <c:pt idx="121">
                  <c:v>310000</c:v>
                </c:pt>
                <c:pt idx="122">
                  <c:v>246296</c:v>
                </c:pt>
                <c:pt idx="123">
                  <c:v>351111</c:v>
                </c:pt>
                <c:pt idx="124">
                  <c:v>380000</c:v>
                </c:pt>
                <c:pt idx="125">
                  <c:v>420000</c:v>
                </c:pt>
                <c:pt idx="126">
                  <c:v>330000</c:v>
                </c:pt>
                <c:pt idx="127">
                  <c:v>364000</c:v>
                </c:pt>
                <c:pt idx="128">
                  <c:v>395000</c:v>
                </c:pt>
                <c:pt idx="129">
                  <c:v>429375</c:v>
                </c:pt>
                <c:pt idx="130">
                  <c:v>439124</c:v>
                </c:pt>
                <c:pt idx="131">
                  <c:v>410958</c:v>
                </c:pt>
                <c:pt idx="132">
                  <c:v>375000</c:v>
                </c:pt>
                <c:pt idx="133">
                  <c:v>405555</c:v>
                </c:pt>
                <c:pt idx="134">
                  <c:v>440000</c:v>
                </c:pt>
                <c:pt idx="135">
                  <c:v>420765</c:v>
                </c:pt>
              </c:numCache>
            </c:numRef>
          </c:yVal>
          <c:smooth val="0"/>
          <c:extLst>
            <c:ext xmlns:c16="http://schemas.microsoft.com/office/drawing/2014/chart" uri="{C3380CC4-5D6E-409C-BE32-E72D297353CC}">
              <c16:uniqueId val="{00000001-BACD-4D3D-8CE6-9FEEAF2563F1}"/>
            </c:ext>
          </c:extLst>
        </c:ser>
        <c:dLbls>
          <c:showLegendKey val="0"/>
          <c:showVal val="0"/>
          <c:showCatName val="0"/>
          <c:showSerName val="0"/>
          <c:showPercent val="0"/>
          <c:showBubbleSize val="0"/>
        </c:dLbls>
        <c:axId val="279753359"/>
        <c:axId val="279756687"/>
      </c:scatterChart>
      <c:valAx>
        <c:axId val="279753359"/>
        <c:scaling>
          <c:orientation val="minMax"/>
          <c:max val="44900"/>
          <c:min val="43400"/>
        </c:scaling>
        <c:delete val="0"/>
        <c:axPos val="b"/>
        <c:majorGridlines>
          <c:spPr>
            <a:ln w="9525" cap="flat" cmpd="sng" algn="ctr">
              <a:solidFill>
                <a:schemeClr val="tx1">
                  <a:lumMod val="15000"/>
                  <a:lumOff val="85000"/>
                </a:schemeClr>
              </a:solidFill>
              <a:round/>
            </a:ln>
            <a:effectLst/>
          </c:spPr>
        </c:majorGridlines>
        <c:numFmt formatCode="[$-409]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79756687"/>
        <c:crosses val="autoZero"/>
        <c:crossBetween val="midCat"/>
        <c:majorUnit val="300"/>
      </c:valAx>
      <c:valAx>
        <c:axId val="279756687"/>
        <c:scaling>
          <c:orientation val="minMax"/>
          <c:max val="450000"/>
          <c:min val="1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7975335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sz="1200" b="1" i="0" baseline="0">
          <a:latin typeface="Lato" panose="020F0502020204030203"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Dayrate (US$)</c:v>
                </c:pt>
              </c:strCache>
            </c:strRef>
          </c:tx>
          <c:spPr>
            <a:ln w="28575" cap="rnd">
              <a:noFill/>
              <a:round/>
            </a:ln>
            <a:effectLst/>
          </c:spPr>
          <c:marker>
            <c:symbol val="circle"/>
            <c:size val="5"/>
            <c:spPr>
              <a:solidFill>
                <a:srgbClr val="4472C4"/>
              </a:solidFill>
              <a:ln w="38100">
                <a:solidFill>
                  <a:schemeClr val="accent1"/>
                </a:solidFill>
              </a:ln>
              <a:effectLst/>
            </c:spPr>
          </c:marker>
          <c:trendline>
            <c:spPr>
              <a:ln w="31750" cap="rnd">
                <a:solidFill>
                  <a:srgbClr val="FF0000"/>
                </a:solidFill>
                <a:prstDash val="solid"/>
              </a:ln>
              <a:effectLst/>
            </c:spPr>
            <c:trendlineType val="poly"/>
            <c:order val="2"/>
            <c:dispRSqr val="0"/>
            <c:dispEq val="0"/>
          </c:trendline>
          <c:xVal>
            <c:numRef>
              <c:f>Sheet1!$A$2:$A$129</c:f>
              <c:numCache>
                <c:formatCode>[$-409]mmm\-yy;@</c:formatCode>
                <c:ptCount val="128"/>
                <c:pt idx="0">
                  <c:v>43480</c:v>
                </c:pt>
                <c:pt idx="1">
                  <c:v>43482</c:v>
                </c:pt>
                <c:pt idx="2">
                  <c:v>43494</c:v>
                </c:pt>
                <c:pt idx="3">
                  <c:v>43501</c:v>
                </c:pt>
                <c:pt idx="4">
                  <c:v>43504</c:v>
                </c:pt>
                <c:pt idx="5">
                  <c:v>43507</c:v>
                </c:pt>
                <c:pt idx="6">
                  <c:v>43507</c:v>
                </c:pt>
                <c:pt idx="7">
                  <c:v>43514</c:v>
                </c:pt>
                <c:pt idx="8">
                  <c:v>43524</c:v>
                </c:pt>
                <c:pt idx="9">
                  <c:v>43557</c:v>
                </c:pt>
                <c:pt idx="10">
                  <c:v>43559</c:v>
                </c:pt>
                <c:pt idx="11">
                  <c:v>43560</c:v>
                </c:pt>
                <c:pt idx="12">
                  <c:v>43565</c:v>
                </c:pt>
                <c:pt idx="13">
                  <c:v>43570</c:v>
                </c:pt>
                <c:pt idx="14">
                  <c:v>43578</c:v>
                </c:pt>
                <c:pt idx="15">
                  <c:v>43580</c:v>
                </c:pt>
                <c:pt idx="16">
                  <c:v>43586</c:v>
                </c:pt>
                <c:pt idx="17">
                  <c:v>43598</c:v>
                </c:pt>
                <c:pt idx="18">
                  <c:v>43600</c:v>
                </c:pt>
                <c:pt idx="19">
                  <c:v>43601</c:v>
                </c:pt>
                <c:pt idx="20">
                  <c:v>43605</c:v>
                </c:pt>
                <c:pt idx="21">
                  <c:v>43608</c:v>
                </c:pt>
                <c:pt idx="22">
                  <c:v>43617</c:v>
                </c:pt>
                <c:pt idx="23">
                  <c:v>43633</c:v>
                </c:pt>
                <c:pt idx="24">
                  <c:v>43657</c:v>
                </c:pt>
                <c:pt idx="25">
                  <c:v>43665</c:v>
                </c:pt>
                <c:pt idx="26">
                  <c:v>43665</c:v>
                </c:pt>
                <c:pt idx="27">
                  <c:v>43665</c:v>
                </c:pt>
                <c:pt idx="28">
                  <c:v>43666</c:v>
                </c:pt>
                <c:pt idx="29">
                  <c:v>43672</c:v>
                </c:pt>
                <c:pt idx="30">
                  <c:v>43721</c:v>
                </c:pt>
                <c:pt idx="31">
                  <c:v>43766</c:v>
                </c:pt>
                <c:pt idx="32">
                  <c:v>43778</c:v>
                </c:pt>
                <c:pt idx="33">
                  <c:v>43782</c:v>
                </c:pt>
                <c:pt idx="34">
                  <c:v>43790</c:v>
                </c:pt>
                <c:pt idx="35">
                  <c:v>43790</c:v>
                </c:pt>
                <c:pt idx="36">
                  <c:v>43790</c:v>
                </c:pt>
                <c:pt idx="37">
                  <c:v>43802</c:v>
                </c:pt>
                <c:pt idx="38">
                  <c:v>43809</c:v>
                </c:pt>
                <c:pt idx="39">
                  <c:v>43811</c:v>
                </c:pt>
                <c:pt idx="40">
                  <c:v>43816</c:v>
                </c:pt>
                <c:pt idx="41">
                  <c:v>43819</c:v>
                </c:pt>
                <c:pt idx="42">
                  <c:v>43847</c:v>
                </c:pt>
                <c:pt idx="43">
                  <c:v>43871</c:v>
                </c:pt>
                <c:pt idx="44">
                  <c:v>43873</c:v>
                </c:pt>
                <c:pt idx="45">
                  <c:v>43881</c:v>
                </c:pt>
                <c:pt idx="46">
                  <c:v>43886</c:v>
                </c:pt>
                <c:pt idx="47">
                  <c:v>43887</c:v>
                </c:pt>
                <c:pt idx="48">
                  <c:v>43889</c:v>
                </c:pt>
                <c:pt idx="49">
                  <c:v>43893</c:v>
                </c:pt>
                <c:pt idx="50">
                  <c:v>43897</c:v>
                </c:pt>
                <c:pt idx="51">
                  <c:v>43897</c:v>
                </c:pt>
                <c:pt idx="52">
                  <c:v>43900</c:v>
                </c:pt>
                <c:pt idx="53">
                  <c:v>44012</c:v>
                </c:pt>
                <c:pt idx="54">
                  <c:v>44012</c:v>
                </c:pt>
                <c:pt idx="55">
                  <c:v>44019</c:v>
                </c:pt>
                <c:pt idx="56">
                  <c:v>44036</c:v>
                </c:pt>
                <c:pt idx="57">
                  <c:v>44054</c:v>
                </c:pt>
                <c:pt idx="58">
                  <c:v>44061</c:v>
                </c:pt>
                <c:pt idx="59">
                  <c:v>44075</c:v>
                </c:pt>
                <c:pt idx="60">
                  <c:v>44094</c:v>
                </c:pt>
                <c:pt idx="61">
                  <c:v>44096</c:v>
                </c:pt>
                <c:pt idx="62">
                  <c:v>44110</c:v>
                </c:pt>
                <c:pt idx="63">
                  <c:v>44127</c:v>
                </c:pt>
                <c:pt idx="64">
                  <c:v>44137</c:v>
                </c:pt>
                <c:pt idx="65">
                  <c:v>44155</c:v>
                </c:pt>
                <c:pt idx="66">
                  <c:v>44195</c:v>
                </c:pt>
                <c:pt idx="67">
                  <c:v>44211</c:v>
                </c:pt>
                <c:pt idx="68">
                  <c:v>44216</c:v>
                </c:pt>
                <c:pt idx="69">
                  <c:v>44228</c:v>
                </c:pt>
                <c:pt idx="70">
                  <c:v>44237</c:v>
                </c:pt>
                <c:pt idx="71">
                  <c:v>44237</c:v>
                </c:pt>
                <c:pt idx="72">
                  <c:v>44249</c:v>
                </c:pt>
                <c:pt idx="73">
                  <c:v>44256</c:v>
                </c:pt>
                <c:pt idx="74">
                  <c:v>44277</c:v>
                </c:pt>
                <c:pt idx="75">
                  <c:v>44295</c:v>
                </c:pt>
                <c:pt idx="76">
                  <c:v>44305</c:v>
                </c:pt>
                <c:pt idx="77">
                  <c:v>44327</c:v>
                </c:pt>
                <c:pt idx="78">
                  <c:v>44341</c:v>
                </c:pt>
                <c:pt idx="79">
                  <c:v>44342</c:v>
                </c:pt>
                <c:pt idx="80">
                  <c:v>44362</c:v>
                </c:pt>
                <c:pt idx="81">
                  <c:v>44362</c:v>
                </c:pt>
                <c:pt idx="82">
                  <c:v>44362</c:v>
                </c:pt>
                <c:pt idx="83">
                  <c:v>44377</c:v>
                </c:pt>
                <c:pt idx="84">
                  <c:v>44392</c:v>
                </c:pt>
                <c:pt idx="85">
                  <c:v>44413</c:v>
                </c:pt>
                <c:pt idx="86">
                  <c:v>44440</c:v>
                </c:pt>
                <c:pt idx="87">
                  <c:v>44475</c:v>
                </c:pt>
                <c:pt idx="88">
                  <c:v>44475</c:v>
                </c:pt>
                <c:pt idx="89">
                  <c:v>44503</c:v>
                </c:pt>
                <c:pt idx="90">
                  <c:v>44510</c:v>
                </c:pt>
                <c:pt idx="91">
                  <c:v>44512</c:v>
                </c:pt>
                <c:pt idx="92">
                  <c:v>44512</c:v>
                </c:pt>
                <c:pt idx="93">
                  <c:v>44519</c:v>
                </c:pt>
                <c:pt idx="94">
                  <c:v>44536</c:v>
                </c:pt>
                <c:pt idx="95">
                  <c:v>44537</c:v>
                </c:pt>
                <c:pt idx="96">
                  <c:v>44538</c:v>
                </c:pt>
                <c:pt idx="97">
                  <c:v>44551</c:v>
                </c:pt>
                <c:pt idx="98">
                  <c:v>44564</c:v>
                </c:pt>
                <c:pt idx="99">
                  <c:v>44565</c:v>
                </c:pt>
                <c:pt idx="100">
                  <c:v>44571</c:v>
                </c:pt>
                <c:pt idx="101">
                  <c:v>44579</c:v>
                </c:pt>
                <c:pt idx="102">
                  <c:v>44593</c:v>
                </c:pt>
                <c:pt idx="103">
                  <c:v>44606</c:v>
                </c:pt>
                <c:pt idx="104">
                  <c:v>44606</c:v>
                </c:pt>
                <c:pt idx="105">
                  <c:v>44613</c:v>
                </c:pt>
                <c:pt idx="106">
                  <c:v>44615</c:v>
                </c:pt>
                <c:pt idx="107">
                  <c:v>44617</c:v>
                </c:pt>
                <c:pt idx="108">
                  <c:v>44621</c:v>
                </c:pt>
                <c:pt idx="109">
                  <c:v>44637</c:v>
                </c:pt>
                <c:pt idx="110">
                  <c:v>44655</c:v>
                </c:pt>
                <c:pt idx="111">
                  <c:v>44677</c:v>
                </c:pt>
                <c:pt idx="112">
                  <c:v>44678</c:v>
                </c:pt>
                <c:pt idx="113">
                  <c:v>44691</c:v>
                </c:pt>
                <c:pt idx="114">
                  <c:v>44718</c:v>
                </c:pt>
                <c:pt idx="115">
                  <c:v>44766</c:v>
                </c:pt>
                <c:pt idx="116">
                  <c:v>44771</c:v>
                </c:pt>
                <c:pt idx="117">
                  <c:v>44781</c:v>
                </c:pt>
                <c:pt idx="118">
                  <c:v>44781</c:v>
                </c:pt>
                <c:pt idx="119">
                  <c:v>44781</c:v>
                </c:pt>
                <c:pt idx="120">
                  <c:v>44781</c:v>
                </c:pt>
                <c:pt idx="121">
                  <c:v>44797</c:v>
                </c:pt>
                <c:pt idx="122">
                  <c:v>44803</c:v>
                </c:pt>
                <c:pt idx="123">
                  <c:v>44805</c:v>
                </c:pt>
                <c:pt idx="124">
                  <c:v>44810</c:v>
                </c:pt>
                <c:pt idx="125">
                  <c:v>44812</c:v>
                </c:pt>
                <c:pt idx="126">
                  <c:v>44826</c:v>
                </c:pt>
                <c:pt idx="127">
                  <c:v>44826</c:v>
                </c:pt>
              </c:numCache>
            </c:numRef>
          </c:xVal>
          <c:yVal>
            <c:numRef>
              <c:f>Sheet1!$B$2:$B$129</c:f>
              <c:numCache>
                <c:formatCode>"$"#,##0</c:formatCode>
                <c:ptCount val="128"/>
                <c:pt idx="0">
                  <c:v>150000</c:v>
                </c:pt>
                <c:pt idx="1">
                  <c:v>105000</c:v>
                </c:pt>
                <c:pt idx="2">
                  <c:v>317500</c:v>
                </c:pt>
                <c:pt idx="3">
                  <c:v>160000</c:v>
                </c:pt>
                <c:pt idx="4">
                  <c:v>240000</c:v>
                </c:pt>
                <c:pt idx="5">
                  <c:v>150000</c:v>
                </c:pt>
                <c:pt idx="6">
                  <c:v>150000</c:v>
                </c:pt>
                <c:pt idx="7">
                  <c:v>205000</c:v>
                </c:pt>
                <c:pt idx="8">
                  <c:v>307692</c:v>
                </c:pt>
                <c:pt idx="9">
                  <c:v>135000</c:v>
                </c:pt>
                <c:pt idx="10">
                  <c:v>175000</c:v>
                </c:pt>
                <c:pt idx="11">
                  <c:v>300000</c:v>
                </c:pt>
                <c:pt idx="12">
                  <c:v>273972</c:v>
                </c:pt>
                <c:pt idx="13">
                  <c:v>118000</c:v>
                </c:pt>
                <c:pt idx="14">
                  <c:v>110000</c:v>
                </c:pt>
                <c:pt idx="15">
                  <c:v>300000</c:v>
                </c:pt>
                <c:pt idx="16">
                  <c:v>170000</c:v>
                </c:pt>
                <c:pt idx="17">
                  <c:v>214285</c:v>
                </c:pt>
                <c:pt idx="18">
                  <c:v>140000</c:v>
                </c:pt>
                <c:pt idx="19">
                  <c:v>300000</c:v>
                </c:pt>
                <c:pt idx="20">
                  <c:v>185000</c:v>
                </c:pt>
                <c:pt idx="21">
                  <c:v>275000</c:v>
                </c:pt>
                <c:pt idx="22">
                  <c:v>130000</c:v>
                </c:pt>
                <c:pt idx="23">
                  <c:v>140000</c:v>
                </c:pt>
                <c:pt idx="24">
                  <c:v>438000</c:v>
                </c:pt>
                <c:pt idx="25">
                  <c:v>160000</c:v>
                </c:pt>
                <c:pt idx="26">
                  <c:v>160000</c:v>
                </c:pt>
                <c:pt idx="27">
                  <c:v>135000</c:v>
                </c:pt>
                <c:pt idx="28">
                  <c:v>390000</c:v>
                </c:pt>
                <c:pt idx="29">
                  <c:v>160000</c:v>
                </c:pt>
                <c:pt idx="30">
                  <c:v>175000</c:v>
                </c:pt>
                <c:pt idx="31">
                  <c:v>235000</c:v>
                </c:pt>
                <c:pt idx="32">
                  <c:v>123809</c:v>
                </c:pt>
                <c:pt idx="33">
                  <c:v>192982</c:v>
                </c:pt>
                <c:pt idx="34">
                  <c:v>200000</c:v>
                </c:pt>
                <c:pt idx="35">
                  <c:v>255000</c:v>
                </c:pt>
                <c:pt idx="36">
                  <c:v>290000</c:v>
                </c:pt>
                <c:pt idx="37">
                  <c:v>155000</c:v>
                </c:pt>
                <c:pt idx="38">
                  <c:v>230000</c:v>
                </c:pt>
                <c:pt idx="39">
                  <c:v>250000</c:v>
                </c:pt>
                <c:pt idx="40">
                  <c:v>350000</c:v>
                </c:pt>
                <c:pt idx="41">
                  <c:v>359000</c:v>
                </c:pt>
                <c:pt idx="42">
                  <c:v>135000</c:v>
                </c:pt>
                <c:pt idx="43">
                  <c:v>150000</c:v>
                </c:pt>
                <c:pt idx="44">
                  <c:v>225000</c:v>
                </c:pt>
                <c:pt idx="45">
                  <c:v>173000</c:v>
                </c:pt>
                <c:pt idx="46">
                  <c:v>173000</c:v>
                </c:pt>
                <c:pt idx="47">
                  <c:v>190000</c:v>
                </c:pt>
                <c:pt idx="48">
                  <c:v>210000</c:v>
                </c:pt>
                <c:pt idx="49">
                  <c:v>181000</c:v>
                </c:pt>
                <c:pt idx="50">
                  <c:v>180000</c:v>
                </c:pt>
                <c:pt idx="51">
                  <c:v>180000</c:v>
                </c:pt>
                <c:pt idx="52">
                  <c:v>138000</c:v>
                </c:pt>
                <c:pt idx="53">
                  <c:v>85000</c:v>
                </c:pt>
                <c:pt idx="54">
                  <c:v>210000</c:v>
                </c:pt>
                <c:pt idx="55">
                  <c:v>277264</c:v>
                </c:pt>
                <c:pt idx="56">
                  <c:v>170000</c:v>
                </c:pt>
                <c:pt idx="57">
                  <c:v>120000</c:v>
                </c:pt>
                <c:pt idx="58">
                  <c:v>277264</c:v>
                </c:pt>
                <c:pt idx="59">
                  <c:v>159000</c:v>
                </c:pt>
                <c:pt idx="60">
                  <c:v>280000</c:v>
                </c:pt>
                <c:pt idx="61">
                  <c:v>293000</c:v>
                </c:pt>
                <c:pt idx="62">
                  <c:v>316940</c:v>
                </c:pt>
                <c:pt idx="63">
                  <c:v>185000</c:v>
                </c:pt>
                <c:pt idx="64">
                  <c:v>180000</c:v>
                </c:pt>
                <c:pt idx="65">
                  <c:v>115000</c:v>
                </c:pt>
                <c:pt idx="66">
                  <c:v>270000</c:v>
                </c:pt>
                <c:pt idx="67">
                  <c:v>200000</c:v>
                </c:pt>
                <c:pt idx="68">
                  <c:v>180000</c:v>
                </c:pt>
                <c:pt idx="69">
                  <c:v>117000</c:v>
                </c:pt>
                <c:pt idx="70">
                  <c:v>220000</c:v>
                </c:pt>
                <c:pt idx="71">
                  <c:v>195000</c:v>
                </c:pt>
                <c:pt idx="72">
                  <c:v>135000</c:v>
                </c:pt>
                <c:pt idx="73">
                  <c:v>275000</c:v>
                </c:pt>
                <c:pt idx="74">
                  <c:v>298630</c:v>
                </c:pt>
                <c:pt idx="75">
                  <c:v>225000</c:v>
                </c:pt>
                <c:pt idx="76">
                  <c:v>265000</c:v>
                </c:pt>
                <c:pt idx="77">
                  <c:v>200000</c:v>
                </c:pt>
                <c:pt idx="78">
                  <c:v>180000</c:v>
                </c:pt>
                <c:pt idx="79">
                  <c:v>333333</c:v>
                </c:pt>
                <c:pt idx="80">
                  <c:v>290000</c:v>
                </c:pt>
                <c:pt idx="81">
                  <c:v>280000</c:v>
                </c:pt>
                <c:pt idx="82">
                  <c:v>282000</c:v>
                </c:pt>
                <c:pt idx="83">
                  <c:v>235000</c:v>
                </c:pt>
                <c:pt idx="84">
                  <c:v>145000</c:v>
                </c:pt>
                <c:pt idx="85">
                  <c:v>335294</c:v>
                </c:pt>
                <c:pt idx="86">
                  <c:v>275000</c:v>
                </c:pt>
                <c:pt idx="87">
                  <c:v>254545</c:v>
                </c:pt>
                <c:pt idx="88">
                  <c:v>225000</c:v>
                </c:pt>
                <c:pt idx="89">
                  <c:v>135000</c:v>
                </c:pt>
                <c:pt idx="90">
                  <c:v>245000</c:v>
                </c:pt>
                <c:pt idx="91">
                  <c:v>235000</c:v>
                </c:pt>
                <c:pt idx="92">
                  <c:v>235000</c:v>
                </c:pt>
                <c:pt idx="93">
                  <c:v>220000</c:v>
                </c:pt>
                <c:pt idx="94">
                  <c:v>160000</c:v>
                </c:pt>
                <c:pt idx="95">
                  <c:v>223400</c:v>
                </c:pt>
                <c:pt idx="96">
                  <c:v>160000</c:v>
                </c:pt>
                <c:pt idx="97">
                  <c:v>220000</c:v>
                </c:pt>
                <c:pt idx="98">
                  <c:v>195000</c:v>
                </c:pt>
                <c:pt idx="99">
                  <c:v>250000</c:v>
                </c:pt>
                <c:pt idx="100">
                  <c:v>202000</c:v>
                </c:pt>
                <c:pt idx="101">
                  <c:v>250000</c:v>
                </c:pt>
                <c:pt idx="102">
                  <c:v>200000</c:v>
                </c:pt>
                <c:pt idx="103">
                  <c:v>265000</c:v>
                </c:pt>
                <c:pt idx="104">
                  <c:v>308880</c:v>
                </c:pt>
                <c:pt idx="105">
                  <c:v>233333</c:v>
                </c:pt>
                <c:pt idx="106">
                  <c:v>331000</c:v>
                </c:pt>
                <c:pt idx="107">
                  <c:v>130000</c:v>
                </c:pt>
                <c:pt idx="108">
                  <c:v>135000</c:v>
                </c:pt>
                <c:pt idx="109">
                  <c:v>296262</c:v>
                </c:pt>
                <c:pt idx="110">
                  <c:v>379000</c:v>
                </c:pt>
                <c:pt idx="111">
                  <c:v>323809</c:v>
                </c:pt>
                <c:pt idx="112">
                  <c:v>197000</c:v>
                </c:pt>
                <c:pt idx="113">
                  <c:v>265000</c:v>
                </c:pt>
                <c:pt idx="114">
                  <c:v>335000</c:v>
                </c:pt>
                <c:pt idx="115">
                  <c:v>175000</c:v>
                </c:pt>
                <c:pt idx="116">
                  <c:v>210000</c:v>
                </c:pt>
                <c:pt idx="117">
                  <c:v>325000</c:v>
                </c:pt>
                <c:pt idx="118">
                  <c:v>325000</c:v>
                </c:pt>
                <c:pt idx="119">
                  <c:v>325000</c:v>
                </c:pt>
                <c:pt idx="120">
                  <c:v>250000</c:v>
                </c:pt>
                <c:pt idx="121">
                  <c:v>340000</c:v>
                </c:pt>
                <c:pt idx="122">
                  <c:v>313500</c:v>
                </c:pt>
                <c:pt idx="123">
                  <c:v>330000</c:v>
                </c:pt>
                <c:pt idx="124">
                  <c:v>232500</c:v>
                </c:pt>
                <c:pt idx="125">
                  <c:v>330000</c:v>
                </c:pt>
                <c:pt idx="126">
                  <c:v>346153</c:v>
                </c:pt>
                <c:pt idx="127">
                  <c:v>346153</c:v>
                </c:pt>
              </c:numCache>
            </c:numRef>
          </c:yVal>
          <c:smooth val="0"/>
          <c:extLst>
            <c:ext xmlns:c16="http://schemas.microsoft.com/office/drawing/2014/chart" uri="{C3380CC4-5D6E-409C-BE32-E72D297353CC}">
              <c16:uniqueId val="{00000001-432F-4264-95A7-CBF08666F07C}"/>
            </c:ext>
          </c:extLst>
        </c:ser>
        <c:dLbls>
          <c:showLegendKey val="0"/>
          <c:showVal val="0"/>
          <c:showCatName val="0"/>
          <c:showSerName val="0"/>
          <c:showPercent val="0"/>
          <c:showBubbleSize val="0"/>
        </c:dLbls>
        <c:axId val="296069664"/>
        <c:axId val="296069248"/>
      </c:scatterChart>
      <c:valAx>
        <c:axId val="296069664"/>
        <c:scaling>
          <c:orientation val="minMax"/>
          <c:max val="44900"/>
          <c:min val="43400"/>
        </c:scaling>
        <c:delete val="0"/>
        <c:axPos val="b"/>
        <c:majorGridlines>
          <c:spPr>
            <a:ln w="9525" cap="flat" cmpd="sng" algn="ctr">
              <a:solidFill>
                <a:schemeClr val="tx1">
                  <a:lumMod val="15000"/>
                  <a:lumOff val="85000"/>
                </a:schemeClr>
              </a:solidFill>
              <a:round/>
            </a:ln>
            <a:effectLst/>
          </c:spPr>
        </c:majorGridlines>
        <c:numFmt formatCode="[$-409]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96069248"/>
        <c:crosses val="autoZero"/>
        <c:crossBetween val="midCat"/>
        <c:majorUnit val="300"/>
      </c:valAx>
      <c:valAx>
        <c:axId val="296069248"/>
        <c:scaling>
          <c:orientation val="minMax"/>
          <c:max val="450000"/>
          <c:min val="5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2960696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1200" b="1" i="0" baseline="0">
          <a:latin typeface="Lato" panose="020F0502020204030203"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Dayrate (US$)</c:v>
                </c:pt>
              </c:strCache>
            </c:strRef>
          </c:tx>
          <c:spPr>
            <a:ln w="28575" cap="rnd">
              <a:noFill/>
              <a:round/>
            </a:ln>
            <a:effectLst/>
          </c:spPr>
          <c:marker>
            <c:symbol val="circle"/>
            <c:size val="5"/>
            <c:spPr>
              <a:solidFill>
                <a:srgbClr val="4472C4"/>
              </a:solidFill>
              <a:ln w="38100">
                <a:solidFill>
                  <a:schemeClr val="accent1"/>
                </a:solidFill>
              </a:ln>
              <a:effectLst/>
            </c:spPr>
          </c:marker>
          <c:trendline>
            <c:spPr>
              <a:ln w="34925" cap="rnd" cmpd="thinThick">
                <a:solidFill>
                  <a:srgbClr val="FF0000"/>
                </a:solidFill>
                <a:prstDash val="solid"/>
              </a:ln>
              <a:effectLst/>
            </c:spPr>
            <c:trendlineType val="poly"/>
            <c:order val="2"/>
            <c:dispRSqr val="0"/>
            <c:dispEq val="0"/>
          </c:trendline>
          <c:xVal>
            <c:numRef>
              <c:f>Sheet1!$A$2:$A$220</c:f>
              <c:numCache>
                <c:formatCode>[$-409]mmm\-yy;@</c:formatCode>
                <c:ptCount val="219"/>
                <c:pt idx="0">
                  <c:v>43468</c:v>
                </c:pt>
                <c:pt idx="1">
                  <c:v>43493</c:v>
                </c:pt>
                <c:pt idx="2">
                  <c:v>43499</c:v>
                </c:pt>
                <c:pt idx="3">
                  <c:v>43523</c:v>
                </c:pt>
                <c:pt idx="4">
                  <c:v>43523</c:v>
                </c:pt>
                <c:pt idx="5">
                  <c:v>43525</c:v>
                </c:pt>
                <c:pt idx="6">
                  <c:v>43538</c:v>
                </c:pt>
                <c:pt idx="7">
                  <c:v>43549</c:v>
                </c:pt>
                <c:pt idx="8">
                  <c:v>43560</c:v>
                </c:pt>
                <c:pt idx="9">
                  <c:v>43585</c:v>
                </c:pt>
                <c:pt idx="10">
                  <c:v>43600</c:v>
                </c:pt>
                <c:pt idx="11">
                  <c:v>43610</c:v>
                </c:pt>
                <c:pt idx="12">
                  <c:v>43621</c:v>
                </c:pt>
                <c:pt idx="13">
                  <c:v>43640</c:v>
                </c:pt>
                <c:pt idx="14">
                  <c:v>43647</c:v>
                </c:pt>
                <c:pt idx="15">
                  <c:v>43647</c:v>
                </c:pt>
                <c:pt idx="16">
                  <c:v>43648</c:v>
                </c:pt>
                <c:pt idx="17">
                  <c:v>43655</c:v>
                </c:pt>
                <c:pt idx="18">
                  <c:v>43661</c:v>
                </c:pt>
                <c:pt idx="19">
                  <c:v>43675</c:v>
                </c:pt>
                <c:pt idx="20">
                  <c:v>43677</c:v>
                </c:pt>
                <c:pt idx="21">
                  <c:v>43678</c:v>
                </c:pt>
                <c:pt idx="22">
                  <c:v>43686</c:v>
                </c:pt>
                <c:pt idx="23">
                  <c:v>43702</c:v>
                </c:pt>
                <c:pt idx="24">
                  <c:v>43717</c:v>
                </c:pt>
                <c:pt idx="25">
                  <c:v>43735</c:v>
                </c:pt>
                <c:pt idx="26">
                  <c:v>43739</c:v>
                </c:pt>
                <c:pt idx="27">
                  <c:v>43754</c:v>
                </c:pt>
                <c:pt idx="28">
                  <c:v>43769</c:v>
                </c:pt>
                <c:pt idx="29">
                  <c:v>43770</c:v>
                </c:pt>
                <c:pt idx="30">
                  <c:v>43773</c:v>
                </c:pt>
                <c:pt idx="31">
                  <c:v>43794</c:v>
                </c:pt>
                <c:pt idx="32">
                  <c:v>43795</c:v>
                </c:pt>
                <c:pt idx="33">
                  <c:v>43800</c:v>
                </c:pt>
                <c:pt idx="34">
                  <c:v>43801</c:v>
                </c:pt>
                <c:pt idx="35">
                  <c:v>43801</c:v>
                </c:pt>
                <c:pt idx="36">
                  <c:v>43802</c:v>
                </c:pt>
                <c:pt idx="37">
                  <c:v>43811</c:v>
                </c:pt>
                <c:pt idx="38">
                  <c:v>43831</c:v>
                </c:pt>
                <c:pt idx="39">
                  <c:v>43837</c:v>
                </c:pt>
                <c:pt idx="40">
                  <c:v>43844</c:v>
                </c:pt>
                <c:pt idx="41">
                  <c:v>43845</c:v>
                </c:pt>
                <c:pt idx="42">
                  <c:v>43851</c:v>
                </c:pt>
                <c:pt idx="43">
                  <c:v>43853</c:v>
                </c:pt>
                <c:pt idx="44">
                  <c:v>43855</c:v>
                </c:pt>
                <c:pt idx="45">
                  <c:v>43857</c:v>
                </c:pt>
                <c:pt idx="46">
                  <c:v>43858</c:v>
                </c:pt>
                <c:pt idx="47">
                  <c:v>43858</c:v>
                </c:pt>
                <c:pt idx="48">
                  <c:v>43863</c:v>
                </c:pt>
                <c:pt idx="49">
                  <c:v>43866</c:v>
                </c:pt>
                <c:pt idx="50">
                  <c:v>43866</c:v>
                </c:pt>
                <c:pt idx="51">
                  <c:v>43866</c:v>
                </c:pt>
                <c:pt idx="52">
                  <c:v>43866</c:v>
                </c:pt>
                <c:pt idx="53">
                  <c:v>43886</c:v>
                </c:pt>
                <c:pt idx="54">
                  <c:v>43895</c:v>
                </c:pt>
                <c:pt idx="55">
                  <c:v>43899</c:v>
                </c:pt>
                <c:pt idx="56">
                  <c:v>43909</c:v>
                </c:pt>
                <c:pt idx="57">
                  <c:v>43922</c:v>
                </c:pt>
                <c:pt idx="58">
                  <c:v>43922</c:v>
                </c:pt>
                <c:pt idx="59">
                  <c:v>43936</c:v>
                </c:pt>
                <c:pt idx="60">
                  <c:v>43941</c:v>
                </c:pt>
                <c:pt idx="61">
                  <c:v>43961</c:v>
                </c:pt>
                <c:pt idx="62">
                  <c:v>43966</c:v>
                </c:pt>
                <c:pt idx="63">
                  <c:v>43966</c:v>
                </c:pt>
                <c:pt idx="64">
                  <c:v>43992</c:v>
                </c:pt>
                <c:pt idx="65">
                  <c:v>44013</c:v>
                </c:pt>
                <c:pt idx="66">
                  <c:v>44019</c:v>
                </c:pt>
                <c:pt idx="67">
                  <c:v>44019</c:v>
                </c:pt>
                <c:pt idx="68">
                  <c:v>44029</c:v>
                </c:pt>
                <c:pt idx="69">
                  <c:v>44044</c:v>
                </c:pt>
                <c:pt idx="70">
                  <c:v>44074</c:v>
                </c:pt>
                <c:pt idx="71">
                  <c:v>44075</c:v>
                </c:pt>
                <c:pt idx="72">
                  <c:v>44083</c:v>
                </c:pt>
                <c:pt idx="73">
                  <c:v>44104</c:v>
                </c:pt>
                <c:pt idx="74">
                  <c:v>44105</c:v>
                </c:pt>
                <c:pt idx="75">
                  <c:v>44136</c:v>
                </c:pt>
                <c:pt idx="76">
                  <c:v>44136</c:v>
                </c:pt>
                <c:pt idx="77">
                  <c:v>44141</c:v>
                </c:pt>
                <c:pt idx="78">
                  <c:v>44145</c:v>
                </c:pt>
                <c:pt idx="79">
                  <c:v>44160</c:v>
                </c:pt>
                <c:pt idx="80">
                  <c:v>44180</c:v>
                </c:pt>
                <c:pt idx="81">
                  <c:v>44181</c:v>
                </c:pt>
                <c:pt idx="82">
                  <c:v>44195</c:v>
                </c:pt>
                <c:pt idx="83">
                  <c:v>44199</c:v>
                </c:pt>
                <c:pt idx="84">
                  <c:v>44204</c:v>
                </c:pt>
                <c:pt idx="85">
                  <c:v>44209</c:v>
                </c:pt>
                <c:pt idx="86">
                  <c:v>44211</c:v>
                </c:pt>
                <c:pt idx="87">
                  <c:v>44222</c:v>
                </c:pt>
                <c:pt idx="88">
                  <c:v>44239</c:v>
                </c:pt>
                <c:pt idx="89">
                  <c:v>44241</c:v>
                </c:pt>
                <c:pt idx="90">
                  <c:v>44241</c:v>
                </c:pt>
                <c:pt idx="91">
                  <c:v>44242</c:v>
                </c:pt>
                <c:pt idx="92">
                  <c:v>44247</c:v>
                </c:pt>
                <c:pt idx="93">
                  <c:v>44258</c:v>
                </c:pt>
                <c:pt idx="94">
                  <c:v>44260</c:v>
                </c:pt>
                <c:pt idx="95">
                  <c:v>44270</c:v>
                </c:pt>
                <c:pt idx="96">
                  <c:v>44270</c:v>
                </c:pt>
                <c:pt idx="97">
                  <c:v>44270</c:v>
                </c:pt>
                <c:pt idx="98">
                  <c:v>44280</c:v>
                </c:pt>
                <c:pt idx="99">
                  <c:v>44280</c:v>
                </c:pt>
                <c:pt idx="100">
                  <c:v>44281</c:v>
                </c:pt>
                <c:pt idx="101">
                  <c:v>44284</c:v>
                </c:pt>
                <c:pt idx="102">
                  <c:v>44286</c:v>
                </c:pt>
                <c:pt idx="103">
                  <c:v>44294</c:v>
                </c:pt>
                <c:pt idx="104">
                  <c:v>44306</c:v>
                </c:pt>
                <c:pt idx="105">
                  <c:v>44308</c:v>
                </c:pt>
                <c:pt idx="106">
                  <c:v>44309</c:v>
                </c:pt>
                <c:pt idx="107">
                  <c:v>44320</c:v>
                </c:pt>
                <c:pt idx="108">
                  <c:v>44320</c:v>
                </c:pt>
                <c:pt idx="109">
                  <c:v>44321</c:v>
                </c:pt>
                <c:pt idx="110">
                  <c:v>44321</c:v>
                </c:pt>
                <c:pt idx="111">
                  <c:v>44321</c:v>
                </c:pt>
                <c:pt idx="112">
                  <c:v>44323</c:v>
                </c:pt>
                <c:pt idx="113">
                  <c:v>44327</c:v>
                </c:pt>
                <c:pt idx="114">
                  <c:v>44330</c:v>
                </c:pt>
                <c:pt idx="115">
                  <c:v>44330</c:v>
                </c:pt>
                <c:pt idx="116">
                  <c:v>44333</c:v>
                </c:pt>
                <c:pt idx="117">
                  <c:v>44336</c:v>
                </c:pt>
                <c:pt idx="118">
                  <c:v>44337</c:v>
                </c:pt>
                <c:pt idx="119">
                  <c:v>44337</c:v>
                </c:pt>
                <c:pt idx="120">
                  <c:v>44362</c:v>
                </c:pt>
                <c:pt idx="121">
                  <c:v>44362</c:v>
                </c:pt>
                <c:pt idx="122">
                  <c:v>44363</c:v>
                </c:pt>
                <c:pt idx="123">
                  <c:v>44378</c:v>
                </c:pt>
                <c:pt idx="124">
                  <c:v>44378</c:v>
                </c:pt>
                <c:pt idx="125">
                  <c:v>44392</c:v>
                </c:pt>
                <c:pt idx="126">
                  <c:v>44397</c:v>
                </c:pt>
                <c:pt idx="127">
                  <c:v>44397</c:v>
                </c:pt>
                <c:pt idx="128">
                  <c:v>44409</c:v>
                </c:pt>
                <c:pt idx="129">
                  <c:v>44421</c:v>
                </c:pt>
                <c:pt idx="130">
                  <c:v>44449</c:v>
                </c:pt>
                <c:pt idx="131">
                  <c:v>44463</c:v>
                </c:pt>
                <c:pt idx="132">
                  <c:v>44470</c:v>
                </c:pt>
                <c:pt idx="133">
                  <c:v>44479</c:v>
                </c:pt>
                <c:pt idx="134">
                  <c:v>44484</c:v>
                </c:pt>
                <c:pt idx="135">
                  <c:v>44496</c:v>
                </c:pt>
                <c:pt idx="136">
                  <c:v>44499</c:v>
                </c:pt>
                <c:pt idx="137">
                  <c:v>44501</c:v>
                </c:pt>
                <c:pt idx="138">
                  <c:v>44515</c:v>
                </c:pt>
                <c:pt idx="139">
                  <c:v>44515</c:v>
                </c:pt>
                <c:pt idx="140">
                  <c:v>44516</c:v>
                </c:pt>
                <c:pt idx="141">
                  <c:v>44517</c:v>
                </c:pt>
                <c:pt idx="142">
                  <c:v>44530</c:v>
                </c:pt>
                <c:pt idx="143">
                  <c:v>44531</c:v>
                </c:pt>
                <c:pt idx="144">
                  <c:v>44531</c:v>
                </c:pt>
                <c:pt idx="145">
                  <c:v>44545</c:v>
                </c:pt>
                <c:pt idx="146">
                  <c:v>44560</c:v>
                </c:pt>
                <c:pt idx="147">
                  <c:v>44565</c:v>
                </c:pt>
                <c:pt idx="148">
                  <c:v>44571</c:v>
                </c:pt>
                <c:pt idx="149">
                  <c:v>44578</c:v>
                </c:pt>
                <c:pt idx="150">
                  <c:v>44578</c:v>
                </c:pt>
                <c:pt idx="151">
                  <c:v>44609</c:v>
                </c:pt>
                <c:pt idx="152">
                  <c:v>44616</c:v>
                </c:pt>
                <c:pt idx="153">
                  <c:v>44616</c:v>
                </c:pt>
                <c:pt idx="154">
                  <c:v>44621</c:v>
                </c:pt>
                <c:pt idx="155">
                  <c:v>44630</c:v>
                </c:pt>
                <c:pt idx="156">
                  <c:v>44630</c:v>
                </c:pt>
                <c:pt idx="157">
                  <c:v>44630</c:v>
                </c:pt>
                <c:pt idx="158">
                  <c:v>44630</c:v>
                </c:pt>
                <c:pt idx="159">
                  <c:v>44635</c:v>
                </c:pt>
                <c:pt idx="160">
                  <c:v>44635</c:v>
                </c:pt>
                <c:pt idx="161">
                  <c:v>44636</c:v>
                </c:pt>
                <c:pt idx="162">
                  <c:v>44655</c:v>
                </c:pt>
                <c:pt idx="163">
                  <c:v>44655</c:v>
                </c:pt>
                <c:pt idx="164">
                  <c:v>44657</c:v>
                </c:pt>
                <c:pt idx="165">
                  <c:v>44659</c:v>
                </c:pt>
                <c:pt idx="166">
                  <c:v>44659</c:v>
                </c:pt>
                <c:pt idx="167">
                  <c:v>44662</c:v>
                </c:pt>
                <c:pt idx="168">
                  <c:v>44666</c:v>
                </c:pt>
                <c:pt idx="169">
                  <c:v>44666</c:v>
                </c:pt>
                <c:pt idx="170">
                  <c:v>44666</c:v>
                </c:pt>
                <c:pt idx="171">
                  <c:v>44671</c:v>
                </c:pt>
                <c:pt idx="172">
                  <c:v>44676</c:v>
                </c:pt>
                <c:pt idx="173">
                  <c:v>44676</c:v>
                </c:pt>
                <c:pt idx="174">
                  <c:v>44679</c:v>
                </c:pt>
                <c:pt idx="175">
                  <c:v>44679</c:v>
                </c:pt>
                <c:pt idx="176">
                  <c:v>44679</c:v>
                </c:pt>
                <c:pt idx="177">
                  <c:v>44681</c:v>
                </c:pt>
                <c:pt idx="178">
                  <c:v>44682</c:v>
                </c:pt>
                <c:pt idx="179">
                  <c:v>44682</c:v>
                </c:pt>
                <c:pt idx="180">
                  <c:v>44683</c:v>
                </c:pt>
                <c:pt idx="181">
                  <c:v>44683</c:v>
                </c:pt>
                <c:pt idx="182">
                  <c:v>44690</c:v>
                </c:pt>
                <c:pt idx="183">
                  <c:v>44690</c:v>
                </c:pt>
                <c:pt idx="184">
                  <c:v>44692</c:v>
                </c:pt>
                <c:pt idx="185">
                  <c:v>44693</c:v>
                </c:pt>
                <c:pt idx="186">
                  <c:v>44696</c:v>
                </c:pt>
                <c:pt idx="187">
                  <c:v>44696</c:v>
                </c:pt>
                <c:pt idx="188">
                  <c:v>44696</c:v>
                </c:pt>
                <c:pt idx="189">
                  <c:v>44699</c:v>
                </c:pt>
                <c:pt idx="190">
                  <c:v>44699</c:v>
                </c:pt>
                <c:pt idx="191">
                  <c:v>44699</c:v>
                </c:pt>
                <c:pt idx="192">
                  <c:v>44701</c:v>
                </c:pt>
                <c:pt idx="193">
                  <c:v>44701</c:v>
                </c:pt>
                <c:pt idx="194">
                  <c:v>44701</c:v>
                </c:pt>
                <c:pt idx="195">
                  <c:v>44715</c:v>
                </c:pt>
                <c:pt idx="196">
                  <c:v>44726</c:v>
                </c:pt>
                <c:pt idx="197">
                  <c:v>44732</c:v>
                </c:pt>
                <c:pt idx="198">
                  <c:v>44734</c:v>
                </c:pt>
                <c:pt idx="199">
                  <c:v>44734</c:v>
                </c:pt>
                <c:pt idx="200">
                  <c:v>44734</c:v>
                </c:pt>
                <c:pt idx="201">
                  <c:v>44747</c:v>
                </c:pt>
                <c:pt idx="202">
                  <c:v>44747</c:v>
                </c:pt>
                <c:pt idx="203">
                  <c:v>44757</c:v>
                </c:pt>
                <c:pt idx="204">
                  <c:v>44757</c:v>
                </c:pt>
                <c:pt idx="205">
                  <c:v>44767</c:v>
                </c:pt>
                <c:pt idx="206">
                  <c:v>44768</c:v>
                </c:pt>
                <c:pt idx="207">
                  <c:v>44768</c:v>
                </c:pt>
                <c:pt idx="208">
                  <c:v>44770</c:v>
                </c:pt>
                <c:pt idx="209">
                  <c:v>44770</c:v>
                </c:pt>
                <c:pt idx="210">
                  <c:v>44777</c:v>
                </c:pt>
                <c:pt idx="211">
                  <c:v>44781</c:v>
                </c:pt>
                <c:pt idx="212">
                  <c:v>44804</c:v>
                </c:pt>
                <c:pt idx="213">
                  <c:v>44805</c:v>
                </c:pt>
                <c:pt idx="214">
                  <c:v>44805</c:v>
                </c:pt>
                <c:pt idx="215">
                  <c:v>44805</c:v>
                </c:pt>
                <c:pt idx="216">
                  <c:v>44805</c:v>
                </c:pt>
                <c:pt idx="217">
                  <c:v>44818</c:v>
                </c:pt>
                <c:pt idx="218">
                  <c:v>44824</c:v>
                </c:pt>
              </c:numCache>
            </c:numRef>
          </c:xVal>
          <c:yVal>
            <c:numRef>
              <c:f>Sheet1!$B$2:$B$220</c:f>
              <c:numCache>
                <c:formatCode>0</c:formatCode>
                <c:ptCount val="219"/>
                <c:pt idx="0">
                  <c:v>96000</c:v>
                </c:pt>
                <c:pt idx="1">
                  <c:v>63000</c:v>
                </c:pt>
                <c:pt idx="2">
                  <c:v>62500</c:v>
                </c:pt>
                <c:pt idx="3">
                  <c:v>65000</c:v>
                </c:pt>
                <c:pt idx="4">
                  <c:v>62500</c:v>
                </c:pt>
                <c:pt idx="5">
                  <c:v>65000</c:v>
                </c:pt>
                <c:pt idx="6">
                  <c:v>65000</c:v>
                </c:pt>
                <c:pt idx="7">
                  <c:v>147000</c:v>
                </c:pt>
                <c:pt idx="8">
                  <c:v>54444</c:v>
                </c:pt>
                <c:pt idx="9">
                  <c:v>85000</c:v>
                </c:pt>
                <c:pt idx="10">
                  <c:v>62500</c:v>
                </c:pt>
                <c:pt idx="11">
                  <c:v>65000</c:v>
                </c:pt>
                <c:pt idx="12">
                  <c:v>70000</c:v>
                </c:pt>
                <c:pt idx="13">
                  <c:v>34000</c:v>
                </c:pt>
                <c:pt idx="14">
                  <c:v>52500</c:v>
                </c:pt>
                <c:pt idx="15">
                  <c:v>52500</c:v>
                </c:pt>
                <c:pt idx="16">
                  <c:v>91900</c:v>
                </c:pt>
                <c:pt idx="17">
                  <c:v>65000</c:v>
                </c:pt>
                <c:pt idx="18">
                  <c:v>46500</c:v>
                </c:pt>
                <c:pt idx="19">
                  <c:v>67500</c:v>
                </c:pt>
                <c:pt idx="20">
                  <c:v>41268</c:v>
                </c:pt>
                <c:pt idx="21">
                  <c:v>65000</c:v>
                </c:pt>
                <c:pt idx="22">
                  <c:v>65000</c:v>
                </c:pt>
                <c:pt idx="23">
                  <c:v>62500</c:v>
                </c:pt>
                <c:pt idx="24">
                  <c:v>120000</c:v>
                </c:pt>
                <c:pt idx="25">
                  <c:v>65000</c:v>
                </c:pt>
                <c:pt idx="26">
                  <c:v>31000</c:v>
                </c:pt>
                <c:pt idx="27">
                  <c:v>39772</c:v>
                </c:pt>
                <c:pt idx="28">
                  <c:v>120000</c:v>
                </c:pt>
                <c:pt idx="29">
                  <c:v>95000</c:v>
                </c:pt>
                <c:pt idx="30">
                  <c:v>65000</c:v>
                </c:pt>
                <c:pt idx="31">
                  <c:v>62500</c:v>
                </c:pt>
                <c:pt idx="32">
                  <c:v>85000</c:v>
                </c:pt>
                <c:pt idx="33">
                  <c:v>62000</c:v>
                </c:pt>
                <c:pt idx="34">
                  <c:v>65000</c:v>
                </c:pt>
                <c:pt idx="35">
                  <c:v>65000</c:v>
                </c:pt>
                <c:pt idx="36">
                  <c:v>65000</c:v>
                </c:pt>
                <c:pt idx="37">
                  <c:v>60000</c:v>
                </c:pt>
                <c:pt idx="38">
                  <c:v>63000</c:v>
                </c:pt>
                <c:pt idx="39">
                  <c:v>66000</c:v>
                </c:pt>
                <c:pt idx="40">
                  <c:v>92500</c:v>
                </c:pt>
                <c:pt idx="41">
                  <c:v>65000</c:v>
                </c:pt>
                <c:pt idx="42">
                  <c:v>65000</c:v>
                </c:pt>
                <c:pt idx="43">
                  <c:v>73000</c:v>
                </c:pt>
                <c:pt idx="44">
                  <c:v>79000</c:v>
                </c:pt>
                <c:pt idx="45">
                  <c:v>88000</c:v>
                </c:pt>
                <c:pt idx="46">
                  <c:v>65000</c:v>
                </c:pt>
                <c:pt idx="47">
                  <c:v>65000</c:v>
                </c:pt>
                <c:pt idx="48">
                  <c:v>69000</c:v>
                </c:pt>
                <c:pt idx="49">
                  <c:v>62500</c:v>
                </c:pt>
                <c:pt idx="50">
                  <c:v>65000</c:v>
                </c:pt>
                <c:pt idx="51">
                  <c:v>87500</c:v>
                </c:pt>
                <c:pt idx="52">
                  <c:v>87500</c:v>
                </c:pt>
                <c:pt idx="53">
                  <c:v>107000</c:v>
                </c:pt>
                <c:pt idx="54">
                  <c:v>70000</c:v>
                </c:pt>
                <c:pt idx="55">
                  <c:v>50000</c:v>
                </c:pt>
                <c:pt idx="56">
                  <c:v>44000</c:v>
                </c:pt>
                <c:pt idx="57">
                  <c:v>58000</c:v>
                </c:pt>
                <c:pt idx="58">
                  <c:v>45500</c:v>
                </c:pt>
                <c:pt idx="59">
                  <c:v>87500</c:v>
                </c:pt>
                <c:pt idx="60">
                  <c:v>45000</c:v>
                </c:pt>
                <c:pt idx="61">
                  <c:v>62500</c:v>
                </c:pt>
                <c:pt idx="62">
                  <c:v>87000</c:v>
                </c:pt>
                <c:pt idx="63">
                  <c:v>80000</c:v>
                </c:pt>
                <c:pt idx="64">
                  <c:v>70000</c:v>
                </c:pt>
                <c:pt idx="65">
                  <c:v>65000</c:v>
                </c:pt>
                <c:pt idx="66">
                  <c:v>65000</c:v>
                </c:pt>
                <c:pt idx="67">
                  <c:v>59500</c:v>
                </c:pt>
                <c:pt idx="68">
                  <c:v>29668</c:v>
                </c:pt>
                <c:pt idx="69">
                  <c:v>50000</c:v>
                </c:pt>
                <c:pt idx="70">
                  <c:v>78000</c:v>
                </c:pt>
                <c:pt idx="71">
                  <c:v>31500</c:v>
                </c:pt>
                <c:pt idx="72">
                  <c:v>83000</c:v>
                </c:pt>
                <c:pt idx="73">
                  <c:v>75000</c:v>
                </c:pt>
                <c:pt idx="74">
                  <c:v>99750</c:v>
                </c:pt>
                <c:pt idx="75">
                  <c:v>47000</c:v>
                </c:pt>
                <c:pt idx="76">
                  <c:v>55000</c:v>
                </c:pt>
                <c:pt idx="77">
                  <c:v>72500</c:v>
                </c:pt>
                <c:pt idx="78">
                  <c:v>65000</c:v>
                </c:pt>
                <c:pt idx="79">
                  <c:v>58000</c:v>
                </c:pt>
                <c:pt idx="80">
                  <c:v>75000</c:v>
                </c:pt>
                <c:pt idx="81">
                  <c:v>73800</c:v>
                </c:pt>
                <c:pt idx="82">
                  <c:v>118000</c:v>
                </c:pt>
                <c:pt idx="83">
                  <c:v>73888</c:v>
                </c:pt>
                <c:pt idx="84">
                  <c:v>102000</c:v>
                </c:pt>
                <c:pt idx="85">
                  <c:v>86000</c:v>
                </c:pt>
                <c:pt idx="86">
                  <c:v>62000</c:v>
                </c:pt>
                <c:pt idx="87">
                  <c:v>30000</c:v>
                </c:pt>
                <c:pt idx="88">
                  <c:v>80500</c:v>
                </c:pt>
                <c:pt idx="89">
                  <c:v>65000</c:v>
                </c:pt>
                <c:pt idx="90">
                  <c:v>52000</c:v>
                </c:pt>
                <c:pt idx="91">
                  <c:v>77000</c:v>
                </c:pt>
                <c:pt idx="92">
                  <c:v>65000</c:v>
                </c:pt>
                <c:pt idx="93">
                  <c:v>118000</c:v>
                </c:pt>
                <c:pt idx="94">
                  <c:v>100000</c:v>
                </c:pt>
                <c:pt idx="95">
                  <c:v>55000</c:v>
                </c:pt>
                <c:pt idx="96">
                  <c:v>58000</c:v>
                </c:pt>
                <c:pt idx="97">
                  <c:v>72000</c:v>
                </c:pt>
                <c:pt idx="98">
                  <c:v>65000</c:v>
                </c:pt>
                <c:pt idx="99">
                  <c:v>73280</c:v>
                </c:pt>
                <c:pt idx="100">
                  <c:v>76190</c:v>
                </c:pt>
                <c:pt idx="101">
                  <c:v>123500</c:v>
                </c:pt>
                <c:pt idx="102">
                  <c:v>42200</c:v>
                </c:pt>
                <c:pt idx="103">
                  <c:v>72000</c:v>
                </c:pt>
                <c:pt idx="104">
                  <c:v>180000</c:v>
                </c:pt>
                <c:pt idx="105">
                  <c:v>37600</c:v>
                </c:pt>
                <c:pt idx="106">
                  <c:v>40000</c:v>
                </c:pt>
                <c:pt idx="107">
                  <c:v>65000</c:v>
                </c:pt>
                <c:pt idx="108">
                  <c:v>95000</c:v>
                </c:pt>
                <c:pt idx="109">
                  <c:v>37000</c:v>
                </c:pt>
                <c:pt idx="110">
                  <c:v>71689</c:v>
                </c:pt>
                <c:pt idx="111">
                  <c:v>71689</c:v>
                </c:pt>
                <c:pt idx="112">
                  <c:v>38650</c:v>
                </c:pt>
                <c:pt idx="113">
                  <c:v>44000</c:v>
                </c:pt>
                <c:pt idx="114">
                  <c:v>59000</c:v>
                </c:pt>
                <c:pt idx="115">
                  <c:v>81000</c:v>
                </c:pt>
                <c:pt idx="116">
                  <c:v>67500</c:v>
                </c:pt>
                <c:pt idx="117">
                  <c:v>65000</c:v>
                </c:pt>
                <c:pt idx="118">
                  <c:v>72600</c:v>
                </c:pt>
                <c:pt idx="119">
                  <c:v>75000</c:v>
                </c:pt>
                <c:pt idx="120">
                  <c:v>73300</c:v>
                </c:pt>
                <c:pt idx="121">
                  <c:v>63000</c:v>
                </c:pt>
                <c:pt idx="122">
                  <c:v>100000</c:v>
                </c:pt>
                <c:pt idx="123">
                  <c:v>59000</c:v>
                </c:pt>
                <c:pt idx="124">
                  <c:v>72000</c:v>
                </c:pt>
                <c:pt idx="125">
                  <c:v>65000</c:v>
                </c:pt>
                <c:pt idx="126">
                  <c:v>72000</c:v>
                </c:pt>
                <c:pt idx="127">
                  <c:v>72500</c:v>
                </c:pt>
                <c:pt idx="128">
                  <c:v>55000</c:v>
                </c:pt>
                <c:pt idx="129">
                  <c:v>75000</c:v>
                </c:pt>
                <c:pt idx="130">
                  <c:v>34600</c:v>
                </c:pt>
                <c:pt idx="131">
                  <c:v>65000</c:v>
                </c:pt>
                <c:pt idx="132">
                  <c:v>68888</c:v>
                </c:pt>
                <c:pt idx="133">
                  <c:v>75000</c:v>
                </c:pt>
                <c:pt idx="134">
                  <c:v>65000</c:v>
                </c:pt>
                <c:pt idx="135">
                  <c:v>72800</c:v>
                </c:pt>
                <c:pt idx="136">
                  <c:v>82000</c:v>
                </c:pt>
                <c:pt idx="137">
                  <c:v>79000</c:v>
                </c:pt>
                <c:pt idx="138">
                  <c:v>63500</c:v>
                </c:pt>
                <c:pt idx="139">
                  <c:v>58000</c:v>
                </c:pt>
                <c:pt idx="140">
                  <c:v>82142</c:v>
                </c:pt>
                <c:pt idx="141">
                  <c:v>39755</c:v>
                </c:pt>
                <c:pt idx="142">
                  <c:v>90000</c:v>
                </c:pt>
                <c:pt idx="143">
                  <c:v>60000</c:v>
                </c:pt>
                <c:pt idx="144">
                  <c:v>66000</c:v>
                </c:pt>
                <c:pt idx="145">
                  <c:v>65000</c:v>
                </c:pt>
                <c:pt idx="146">
                  <c:v>82000</c:v>
                </c:pt>
                <c:pt idx="147">
                  <c:v>75000</c:v>
                </c:pt>
                <c:pt idx="148">
                  <c:v>75000</c:v>
                </c:pt>
                <c:pt idx="149">
                  <c:v>75000</c:v>
                </c:pt>
                <c:pt idx="150">
                  <c:v>123500</c:v>
                </c:pt>
                <c:pt idx="151">
                  <c:v>95000</c:v>
                </c:pt>
                <c:pt idx="152">
                  <c:v>75000</c:v>
                </c:pt>
                <c:pt idx="153">
                  <c:v>67000</c:v>
                </c:pt>
                <c:pt idx="154">
                  <c:v>95000</c:v>
                </c:pt>
                <c:pt idx="155">
                  <c:v>83000</c:v>
                </c:pt>
                <c:pt idx="156">
                  <c:v>83000</c:v>
                </c:pt>
                <c:pt idx="157">
                  <c:v>88000</c:v>
                </c:pt>
                <c:pt idx="158">
                  <c:v>79705</c:v>
                </c:pt>
                <c:pt idx="159">
                  <c:v>75000</c:v>
                </c:pt>
                <c:pt idx="160">
                  <c:v>82500</c:v>
                </c:pt>
                <c:pt idx="161">
                  <c:v>113000</c:v>
                </c:pt>
                <c:pt idx="162">
                  <c:v>98000</c:v>
                </c:pt>
                <c:pt idx="163">
                  <c:v>98000</c:v>
                </c:pt>
                <c:pt idx="164">
                  <c:v>88000</c:v>
                </c:pt>
                <c:pt idx="165">
                  <c:v>75000</c:v>
                </c:pt>
                <c:pt idx="166">
                  <c:v>75000</c:v>
                </c:pt>
                <c:pt idx="167">
                  <c:v>88000</c:v>
                </c:pt>
                <c:pt idx="168">
                  <c:v>75000</c:v>
                </c:pt>
                <c:pt idx="169">
                  <c:v>82500</c:v>
                </c:pt>
                <c:pt idx="170">
                  <c:v>82500</c:v>
                </c:pt>
                <c:pt idx="171">
                  <c:v>112000</c:v>
                </c:pt>
                <c:pt idx="172">
                  <c:v>98000</c:v>
                </c:pt>
                <c:pt idx="173">
                  <c:v>102000</c:v>
                </c:pt>
                <c:pt idx="174">
                  <c:v>89500</c:v>
                </c:pt>
                <c:pt idx="175">
                  <c:v>95000</c:v>
                </c:pt>
                <c:pt idx="176">
                  <c:v>95000</c:v>
                </c:pt>
                <c:pt idx="177">
                  <c:v>85000</c:v>
                </c:pt>
                <c:pt idx="178">
                  <c:v>72000</c:v>
                </c:pt>
                <c:pt idx="179">
                  <c:v>75000</c:v>
                </c:pt>
                <c:pt idx="180">
                  <c:v>89000</c:v>
                </c:pt>
                <c:pt idx="181">
                  <c:v>115000</c:v>
                </c:pt>
                <c:pt idx="182">
                  <c:v>88000</c:v>
                </c:pt>
                <c:pt idx="183">
                  <c:v>79705</c:v>
                </c:pt>
                <c:pt idx="184">
                  <c:v>73000</c:v>
                </c:pt>
                <c:pt idx="185">
                  <c:v>90000</c:v>
                </c:pt>
                <c:pt idx="186">
                  <c:v>85000</c:v>
                </c:pt>
                <c:pt idx="187">
                  <c:v>75000</c:v>
                </c:pt>
                <c:pt idx="188">
                  <c:v>85000</c:v>
                </c:pt>
                <c:pt idx="189">
                  <c:v>78000</c:v>
                </c:pt>
                <c:pt idx="190">
                  <c:v>78000</c:v>
                </c:pt>
                <c:pt idx="191">
                  <c:v>103000</c:v>
                </c:pt>
                <c:pt idx="192">
                  <c:v>43714</c:v>
                </c:pt>
                <c:pt idx="193">
                  <c:v>75000</c:v>
                </c:pt>
                <c:pt idx="194">
                  <c:v>42750</c:v>
                </c:pt>
                <c:pt idx="195">
                  <c:v>80000</c:v>
                </c:pt>
                <c:pt idx="196">
                  <c:v>110000</c:v>
                </c:pt>
                <c:pt idx="197">
                  <c:v>76000</c:v>
                </c:pt>
                <c:pt idx="198">
                  <c:v>109793</c:v>
                </c:pt>
                <c:pt idx="199">
                  <c:v>109793</c:v>
                </c:pt>
                <c:pt idx="200">
                  <c:v>109793</c:v>
                </c:pt>
                <c:pt idx="201">
                  <c:v>108904</c:v>
                </c:pt>
                <c:pt idx="202">
                  <c:v>118000</c:v>
                </c:pt>
                <c:pt idx="203">
                  <c:v>75000</c:v>
                </c:pt>
                <c:pt idx="204">
                  <c:v>120000</c:v>
                </c:pt>
                <c:pt idx="205">
                  <c:v>85000</c:v>
                </c:pt>
                <c:pt idx="206">
                  <c:v>30500</c:v>
                </c:pt>
                <c:pt idx="207">
                  <c:v>31500</c:v>
                </c:pt>
                <c:pt idx="208">
                  <c:v>45700</c:v>
                </c:pt>
                <c:pt idx="209">
                  <c:v>48500</c:v>
                </c:pt>
                <c:pt idx="210">
                  <c:v>130000</c:v>
                </c:pt>
                <c:pt idx="211">
                  <c:v>112000</c:v>
                </c:pt>
                <c:pt idx="212">
                  <c:v>120000</c:v>
                </c:pt>
                <c:pt idx="213">
                  <c:v>120000</c:v>
                </c:pt>
                <c:pt idx="214">
                  <c:v>120000</c:v>
                </c:pt>
                <c:pt idx="215">
                  <c:v>120000</c:v>
                </c:pt>
                <c:pt idx="216">
                  <c:v>120000</c:v>
                </c:pt>
                <c:pt idx="217">
                  <c:v>130000</c:v>
                </c:pt>
                <c:pt idx="218">
                  <c:v>82192</c:v>
                </c:pt>
              </c:numCache>
            </c:numRef>
          </c:yVal>
          <c:smooth val="0"/>
          <c:extLst>
            <c:ext xmlns:c16="http://schemas.microsoft.com/office/drawing/2014/chart" uri="{C3380CC4-5D6E-409C-BE32-E72D297353CC}">
              <c16:uniqueId val="{00000001-EF13-4F07-831E-5BA863650319}"/>
            </c:ext>
          </c:extLst>
        </c:ser>
        <c:dLbls>
          <c:showLegendKey val="0"/>
          <c:showVal val="0"/>
          <c:showCatName val="0"/>
          <c:showSerName val="0"/>
          <c:showPercent val="0"/>
          <c:showBubbleSize val="0"/>
        </c:dLbls>
        <c:axId val="1397827328"/>
        <c:axId val="1397827744"/>
      </c:scatterChart>
      <c:valAx>
        <c:axId val="1397827328"/>
        <c:scaling>
          <c:orientation val="minMax"/>
          <c:max val="44850"/>
          <c:min val="43450"/>
        </c:scaling>
        <c:delete val="0"/>
        <c:axPos val="b"/>
        <c:majorGridlines>
          <c:spPr>
            <a:ln w="9525" cap="flat" cmpd="sng" algn="ctr">
              <a:solidFill>
                <a:schemeClr val="tx1">
                  <a:lumMod val="15000"/>
                  <a:lumOff val="85000"/>
                </a:schemeClr>
              </a:solidFill>
              <a:round/>
            </a:ln>
            <a:effectLst/>
          </c:spPr>
        </c:majorGridlines>
        <c:numFmt formatCode="[$-409]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397827744"/>
        <c:crosses val="autoZero"/>
        <c:crossBetween val="midCat"/>
      </c:valAx>
      <c:valAx>
        <c:axId val="1397827744"/>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397827328"/>
        <c:crosses val="autoZero"/>
        <c:crossBetween val="midCat"/>
      </c:valAx>
      <c:spPr>
        <a:noFill/>
        <a:ln>
          <a:solidFill>
            <a:sysClr val="windowText" lastClr="000000"/>
          </a:solidFill>
        </a:ln>
        <a:effectLst/>
      </c:spPr>
    </c:plotArea>
    <c:plotVisOnly val="1"/>
    <c:dispBlanksAs val="gap"/>
    <c:showDLblsOverMax val="0"/>
  </c:chart>
  <c:spPr>
    <a:noFill/>
    <a:ln>
      <a:noFill/>
    </a:ln>
    <a:effectLst/>
  </c:spPr>
  <c:txPr>
    <a:bodyPr/>
    <a:lstStyle/>
    <a:p>
      <a:pPr>
        <a:defRPr sz="1200" b="1" i="0" baseline="0">
          <a:latin typeface="Lato" panose="020F0502020204030203"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476815398075246E-2"/>
          <c:y val="8.3467361111111124E-2"/>
          <c:w val="0.90496762904636918"/>
          <c:h val="0.81892013888888893"/>
        </c:manualLayout>
      </c:layout>
      <c:barChart>
        <c:barDir val="col"/>
        <c:grouping val="clustered"/>
        <c:varyColors val="0"/>
        <c:ser>
          <c:idx val="1"/>
          <c:order val="1"/>
          <c:tx>
            <c:strRef>
              <c:f>'Chart (Metrics)'!$D$3</c:f>
              <c:strCache>
                <c:ptCount val="1"/>
                <c:pt idx="0">
                  <c:v>2019</c:v>
                </c:pt>
              </c:strCache>
            </c:strRef>
          </c:tx>
          <c:spPr>
            <a:solidFill>
              <a:srgbClr val="1B365D"/>
            </a:solidFill>
            <a:ln w="3175">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(Metrics)'!$B$4:$B$13</c:f>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f>'Chart (Metrics)'!$D$4:$D$13</c:f>
              <c:numCache>
                <c:formatCode>0.0</c:formatCode>
                <c:ptCount val="10"/>
                <c:pt idx="0">
                  <c:v>8.5589041095890419</c:v>
                </c:pt>
                <c:pt idx="1">
                  <c:v>4.5945205479452058</c:v>
                </c:pt>
                <c:pt idx="2">
                  <c:v>22.947945205479453</c:v>
                </c:pt>
                <c:pt idx="3">
                  <c:v>11.441095890410958</c:v>
                </c:pt>
                <c:pt idx="4">
                  <c:v>15.479452054794521</c:v>
                </c:pt>
                <c:pt idx="5">
                  <c:v>8.7835616438356166</c:v>
                </c:pt>
                <c:pt idx="6">
                  <c:v>5.6657534246575345</c:v>
                </c:pt>
                <c:pt idx="7">
                  <c:v>4.4493150684931511</c:v>
                </c:pt>
                <c:pt idx="8">
                  <c:v>6.0493150684931507</c:v>
                </c:pt>
                <c:pt idx="9">
                  <c:v>3.3698630136986303</c:v>
                </c:pt>
              </c:numCache>
            </c:numRef>
          </c:val>
          <c:extLst>
            <c:ext xmlns:c16="http://schemas.microsoft.com/office/drawing/2014/chart" uri="{C3380CC4-5D6E-409C-BE32-E72D297353CC}">
              <c16:uniqueId val="{00000000-1810-4412-8CB4-D73D2A3DF17D}"/>
            </c:ext>
          </c:extLst>
        </c:ser>
        <c:ser>
          <c:idx val="3"/>
          <c:order val="3"/>
          <c:tx>
            <c:strRef>
              <c:f>'Chart (Metrics)'!$F$3</c:f>
              <c:strCache>
                <c:ptCount val="1"/>
                <c:pt idx="0">
                  <c:v>2020</c:v>
                </c:pt>
              </c:strCache>
            </c:strRef>
          </c:tx>
          <c:spPr>
            <a:solidFill>
              <a:schemeClr val="bg1">
                <a:lumMod val="75000"/>
              </a:schemeClr>
            </a:solidFill>
            <a:ln w="3175">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(Metrics)'!$B$4:$B$13</c:f>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f>'Chart (Metrics)'!$F$4:$F$13</c:f>
              <c:numCache>
                <c:formatCode>0.0</c:formatCode>
                <c:ptCount val="10"/>
                <c:pt idx="0">
                  <c:v>3.2191780821917808</c:v>
                </c:pt>
                <c:pt idx="1">
                  <c:v>3.7342465753424658</c:v>
                </c:pt>
                <c:pt idx="2">
                  <c:v>10.30958904109589</c:v>
                </c:pt>
                <c:pt idx="3">
                  <c:v>0.89863013698630134</c:v>
                </c:pt>
                <c:pt idx="4">
                  <c:v>10.953424657534246</c:v>
                </c:pt>
                <c:pt idx="5">
                  <c:v>5.8739726027397259</c:v>
                </c:pt>
                <c:pt idx="6">
                  <c:v>1.9479452054794522</c:v>
                </c:pt>
                <c:pt idx="7">
                  <c:v>5.0575342465753428</c:v>
                </c:pt>
                <c:pt idx="8">
                  <c:v>2.095890410958904</c:v>
                </c:pt>
                <c:pt idx="9">
                  <c:v>1.2602739726027397</c:v>
                </c:pt>
              </c:numCache>
            </c:numRef>
          </c:val>
          <c:extLst>
            <c:ext xmlns:c16="http://schemas.microsoft.com/office/drawing/2014/chart" uri="{C3380CC4-5D6E-409C-BE32-E72D297353CC}">
              <c16:uniqueId val="{00000001-1810-4412-8CB4-D73D2A3DF17D}"/>
            </c:ext>
          </c:extLst>
        </c:ser>
        <c:ser>
          <c:idx val="5"/>
          <c:order val="5"/>
          <c:tx>
            <c:strRef>
              <c:f>'Chart (Metrics)'!$H$3</c:f>
              <c:strCache>
                <c:ptCount val="1"/>
                <c:pt idx="0">
                  <c:v>2021</c:v>
                </c:pt>
              </c:strCache>
            </c:strRef>
          </c:tx>
          <c:spPr>
            <a:solidFill>
              <a:srgbClr val="C00000"/>
            </a:solidFill>
            <a:ln w="3175">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(Metrics)'!$B$4:$B$13</c:f>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f>'Chart (Metrics)'!$H$4:$H$13</c:f>
              <c:numCache>
                <c:formatCode>0.0</c:formatCode>
                <c:ptCount val="10"/>
                <c:pt idx="0">
                  <c:v>20.350684931506848</c:v>
                </c:pt>
                <c:pt idx="1">
                  <c:v>18.2</c:v>
                </c:pt>
                <c:pt idx="2">
                  <c:v>39.583561643835615</c:v>
                </c:pt>
                <c:pt idx="3">
                  <c:v>15.35068493150685</c:v>
                </c:pt>
                <c:pt idx="4">
                  <c:v>12.260273972602739</c:v>
                </c:pt>
                <c:pt idx="5">
                  <c:v>0.61917808219178083</c:v>
                </c:pt>
                <c:pt idx="6">
                  <c:v>2.9835616438356163</c:v>
                </c:pt>
                <c:pt idx="7">
                  <c:v>8.4164383561643827</c:v>
                </c:pt>
                <c:pt idx="8">
                  <c:v>3.9397260273972603</c:v>
                </c:pt>
                <c:pt idx="9">
                  <c:v>3.0027397260273974</c:v>
                </c:pt>
              </c:numCache>
            </c:numRef>
          </c:val>
          <c:extLst>
            <c:ext xmlns:c16="http://schemas.microsoft.com/office/drawing/2014/chart" uri="{C3380CC4-5D6E-409C-BE32-E72D297353CC}">
              <c16:uniqueId val="{00000002-1810-4412-8CB4-D73D2A3DF17D}"/>
            </c:ext>
          </c:extLst>
        </c:ser>
        <c:ser>
          <c:idx val="7"/>
          <c:order val="7"/>
          <c:tx>
            <c:strRef>
              <c:f>'Chart (Metrics)'!$J$3</c:f>
              <c:strCache>
                <c:ptCount val="1"/>
                <c:pt idx="0">
                  <c:v>2022</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(Metrics)'!$B$4:$B$13</c:f>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f>'Chart (Metrics)'!$J$4:$J$13</c:f>
              <c:numCache>
                <c:formatCode>0.0</c:formatCode>
                <c:ptCount val="10"/>
                <c:pt idx="0">
                  <c:v>8.9342465753424651</c:v>
                </c:pt>
                <c:pt idx="1">
                  <c:v>2.1890410958904107</c:v>
                </c:pt>
                <c:pt idx="2">
                  <c:v>27.238356164383561</c:v>
                </c:pt>
                <c:pt idx="3">
                  <c:v>10.104109589041096</c:v>
                </c:pt>
                <c:pt idx="4">
                  <c:v>19.432876712328767</c:v>
                </c:pt>
                <c:pt idx="5">
                  <c:v>5.2547945205479456</c:v>
                </c:pt>
                <c:pt idx="6">
                  <c:v>2.3671232876712329</c:v>
                </c:pt>
                <c:pt idx="7">
                  <c:v>2.8383561643835615</c:v>
                </c:pt>
                <c:pt idx="8">
                  <c:v>3.3260273972602739</c:v>
                </c:pt>
                <c:pt idx="9">
                  <c:v>2.2999999999999998</c:v>
                </c:pt>
              </c:numCache>
            </c:numRef>
          </c:val>
          <c:extLst>
            <c:ext xmlns:c16="http://schemas.microsoft.com/office/drawing/2014/chart" uri="{C3380CC4-5D6E-409C-BE32-E72D297353CC}">
              <c16:uniqueId val="{00000003-1810-4412-8CB4-D73D2A3DF17D}"/>
            </c:ext>
          </c:extLst>
        </c:ser>
        <c:ser>
          <c:idx val="8"/>
          <c:order val="8"/>
          <c:tx>
            <c:strRef>
              <c:f>'Chart (Metrics)'!$L$3</c:f>
              <c:strCache>
                <c:ptCount val="1"/>
                <c:pt idx="0">
                  <c:v>Rig Inquiry</c:v>
                </c:pt>
              </c:strCache>
            </c:strRef>
          </c:tx>
          <c:spPr>
            <a:pattFill prst="pct30">
              <a:fgClr>
                <a:srgbClr val="0070C0"/>
              </a:fgClr>
              <a:bgClr>
                <a:schemeClr val="bg1"/>
              </a:bgClr>
            </a:patt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(Metrics)'!$B$4:$B$13</c:f>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f>'Chart (Metrics)'!$L$4:$L$13</c:f>
              <c:numCache>
                <c:formatCode>0.0</c:formatCode>
                <c:ptCount val="10"/>
                <c:pt idx="0">
                  <c:v>2.7671232876712328</c:v>
                </c:pt>
                <c:pt idx="1">
                  <c:v>0.57808219178082187</c:v>
                </c:pt>
                <c:pt idx="2">
                  <c:v>37.821917808219176</c:v>
                </c:pt>
                <c:pt idx="3">
                  <c:v>9.8904109589041092</c:v>
                </c:pt>
                <c:pt idx="4">
                  <c:v>22.260273972602739</c:v>
                </c:pt>
                <c:pt idx="5">
                  <c:v>4</c:v>
                </c:pt>
                <c:pt idx="6">
                  <c:v>8.0904109589041102</c:v>
                </c:pt>
                <c:pt idx="7">
                  <c:v>0.41095890410958902</c:v>
                </c:pt>
                <c:pt idx="8">
                  <c:v>3</c:v>
                </c:pt>
                <c:pt idx="9">
                  <c:v>1.1095890410958904</c:v>
                </c:pt>
              </c:numCache>
            </c:numRef>
          </c:val>
          <c:extLst>
            <c:ext xmlns:c16="http://schemas.microsoft.com/office/drawing/2014/chart" uri="{C3380CC4-5D6E-409C-BE32-E72D297353CC}">
              <c16:uniqueId val="{00000004-1810-4412-8CB4-D73D2A3DF17D}"/>
            </c:ext>
          </c:extLst>
        </c:ser>
        <c:dLbls>
          <c:showLegendKey val="0"/>
          <c:showVal val="0"/>
          <c:showCatName val="0"/>
          <c:showSerName val="0"/>
          <c:showPercent val="0"/>
          <c:showBubbleSize val="0"/>
        </c:dLbls>
        <c:gapWidth val="100"/>
        <c:axId val="429899023"/>
        <c:axId val="429897359"/>
        <c:extLst>
          <c:ext xmlns:c15="http://schemas.microsoft.com/office/drawing/2012/chart" uri="{02D57815-91ED-43cb-92C2-25804820EDAC}">
            <c15:filteredBarSeries>
              <c15:ser>
                <c:idx val="0"/>
                <c:order val="0"/>
                <c:tx>
                  <c:strRef>
                    <c:extLst>
                      <c:ext uri="{02D57815-91ED-43cb-92C2-25804820EDAC}">
                        <c15:formulaRef>
                          <c15:sqref>'Chart (Metrics)'!$C$3</c15:sqref>
                        </c15:formulaRef>
                      </c:ext>
                    </c:extLst>
                    <c:strCache>
                      <c:ptCount val="1"/>
                      <c:pt idx="0">
                        <c:v>2019</c:v>
                      </c:pt>
                    </c:strCache>
                  </c:strRef>
                </c:tx>
                <c:spPr>
                  <a:solidFill>
                    <a:schemeClr val="accent1"/>
                  </a:solidFill>
                  <a:ln>
                    <a:noFill/>
                  </a:ln>
                  <a:effectLst/>
                </c:spPr>
                <c:invertIfNegative val="0"/>
                <c:cat>
                  <c:strRef>
                    <c:extLst>
                      <c:ext uri="{02D57815-91ED-43cb-92C2-25804820EDAC}">
                        <c15:formulaRef>
                          <c15:sqref>'Chart (Metrics)'!$B$4:$B$13</c15:sqref>
                        </c15:formulaRef>
                      </c:ext>
                    </c:extLst>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extLst>
                      <c:ext uri="{02D57815-91ED-43cb-92C2-25804820EDAC}">
                        <c15:formulaRef>
                          <c15:sqref>'Chart (Metrics)'!$C$4:$C$13</c15:sqref>
                        </c15:formulaRef>
                      </c:ext>
                    </c:extLst>
                    <c:numCache>
                      <c:formatCode>General</c:formatCode>
                      <c:ptCount val="10"/>
                      <c:pt idx="0">
                        <c:v>3124</c:v>
                      </c:pt>
                      <c:pt idx="1">
                        <c:v>1677</c:v>
                      </c:pt>
                      <c:pt idx="2">
                        <c:v>8376</c:v>
                      </c:pt>
                      <c:pt idx="3">
                        <c:v>4176</c:v>
                      </c:pt>
                      <c:pt idx="4">
                        <c:v>5650</c:v>
                      </c:pt>
                      <c:pt idx="5">
                        <c:v>3206</c:v>
                      </c:pt>
                      <c:pt idx="6">
                        <c:v>2068</c:v>
                      </c:pt>
                      <c:pt idx="7">
                        <c:v>1624</c:v>
                      </c:pt>
                      <c:pt idx="8">
                        <c:v>2208</c:v>
                      </c:pt>
                      <c:pt idx="9">
                        <c:v>1230</c:v>
                      </c:pt>
                    </c:numCache>
                  </c:numRef>
                </c:val>
                <c:extLst>
                  <c:ext xmlns:c16="http://schemas.microsoft.com/office/drawing/2014/chart" uri="{C3380CC4-5D6E-409C-BE32-E72D297353CC}">
                    <c16:uniqueId val="{00000005-1810-4412-8CB4-D73D2A3DF17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'Chart (Metrics)'!$E$3</c15:sqref>
                        </c15:formulaRef>
                      </c:ext>
                    </c:extLst>
                    <c:strCache>
                      <c:ptCount val="1"/>
                      <c:pt idx="0">
                        <c:v>2020</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'Chart (Metrics)'!$B$4:$B$13</c15:sqref>
                        </c15:formulaRef>
                      </c:ext>
                    </c:extLst>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extLst xmlns:c15="http://schemas.microsoft.com/office/drawing/2012/chart">
                      <c:ext xmlns:c15="http://schemas.microsoft.com/office/drawing/2012/chart" uri="{02D57815-91ED-43cb-92C2-25804820EDAC}">
                        <c15:formulaRef>
                          <c15:sqref>'Chart (Metrics)'!$E$4:$E$13</c15:sqref>
                        </c15:formulaRef>
                      </c:ext>
                    </c:extLst>
                    <c:numCache>
                      <c:formatCode>General</c:formatCode>
                      <c:ptCount val="10"/>
                      <c:pt idx="0">
                        <c:v>1175</c:v>
                      </c:pt>
                      <c:pt idx="1">
                        <c:v>1363</c:v>
                      </c:pt>
                      <c:pt idx="2">
                        <c:v>3763</c:v>
                      </c:pt>
                      <c:pt idx="3">
                        <c:v>328</c:v>
                      </c:pt>
                      <c:pt idx="4">
                        <c:v>3998</c:v>
                      </c:pt>
                      <c:pt idx="5">
                        <c:v>2144</c:v>
                      </c:pt>
                      <c:pt idx="6">
                        <c:v>711</c:v>
                      </c:pt>
                      <c:pt idx="7">
                        <c:v>1846</c:v>
                      </c:pt>
                      <c:pt idx="8">
                        <c:v>765</c:v>
                      </c:pt>
                      <c:pt idx="9">
                        <c:v>460</c:v>
                      </c:pt>
                    </c:numCache>
                  </c:numRef>
                </c:val>
                <c:extLst xmlns:c15="http://schemas.microsoft.com/office/drawing/2012/chart">
                  <c:ext xmlns:c16="http://schemas.microsoft.com/office/drawing/2014/chart" uri="{C3380CC4-5D6E-409C-BE32-E72D297353CC}">
                    <c16:uniqueId val="{00000006-1810-4412-8CB4-D73D2A3DF17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'Chart (Metrics)'!$G$3</c15:sqref>
                        </c15:formulaRef>
                      </c:ext>
                    </c:extLst>
                    <c:strCache>
                      <c:ptCount val="1"/>
                      <c:pt idx="0">
                        <c:v>2021</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'Chart (Metrics)'!$B$4:$B$13</c15:sqref>
                        </c15:formulaRef>
                      </c:ext>
                    </c:extLst>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extLst xmlns:c15="http://schemas.microsoft.com/office/drawing/2012/chart">
                      <c:ext xmlns:c15="http://schemas.microsoft.com/office/drawing/2012/chart" uri="{02D57815-91ED-43cb-92C2-25804820EDAC}">
                        <c15:formulaRef>
                          <c15:sqref>'Chart (Metrics)'!$G$4:$G$13</c15:sqref>
                        </c15:formulaRef>
                      </c:ext>
                    </c:extLst>
                    <c:numCache>
                      <c:formatCode>General</c:formatCode>
                      <c:ptCount val="10"/>
                      <c:pt idx="0">
                        <c:v>7428</c:v>
                      </c:pt>
                      <c:pt idx="1">
                        <c:v>6643</c:v>
                      </c:pt>
                      <c:pt idx="2">
                        <c:v>14448</c:v>
                      </c:pt>
                      <c:pt idx="3">
                        <c:v>5603</c:v>
                      </c:pt>
                      <c:pt idx="4">
                        <c:v>4475</c:v>
                      </c:pt>
                      <c:pt idx="5">
                        <c:v>226</c:v>
                      </c:pt>
                      <c:pt idx="6">
                        <c:v>1089</c:v>
                      </c:pt>
                      <c:pt idx="7">
                        <c:v>3072</c:v>
                      </c:pt>
                      <c:pt idx="8">
                        <c:v>1438</c:v>
                      </c:pt>
                      <c:pt idx="9">
                        <c:v>1096</c:v>
                      </c:pt>
                    </c:numCache>
                  </c:numRef>
                </c:val>
                <c:extLst xmlns:c15="http://schemas.microsoft.com/office/drawing/2012/chart">
                  <c:ext xmlns:c16="http://schemas.microsoft.com/office/drawing/2014/chart" uri="{C3380CC4-5D6E-409C-BE32-E72D297353CC}">
                    <c16:uniqueId val="{00000007-1810-4412-8CB4-D73D2A3DF17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'Chart (Metrics)'!$I$3</c15:sqref>
                        </c15:formulaRef>
                      </c:ext>
                    </c:extLst>
                    <c:strCache>
                      <c:ptCount val="1"/>
                      <c:pt idx="0">
                        <c:v>2022</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'Chart (Metrics)'!$B$4:$B$13</c15:sqref>
                        </c15:formulaRef>
                      </c:ext>
                    </c:extLst>
                    <c:strCache>
                      <c:ptCount val="10"/>
                      <c:pt idx="0">
                        <c:v>GOM</c:v>
                      </c:pt>
                      <c:pt idx="1">
                        <c:v>South America</c:v>
                      </c:pt>
                      <c:pt idx="2">
                        <c:v>Brazil</c:v>
                      </c:pt>
                      <c:pt idx="3">
                        <c:v>Africa</c:v>
                      </c:pt>
                      <c:pt idx="4">
                        <c:v>North Sea</c:v>
                      </c:pt>
                      <c:pt idx="5">
                        <c:v>Med/Black Sea</c:v>
                      </c:pt>
                      <c:pt idx="6">
                        <c:v>SE Asia</c:v>
                      </c:pt>
                      <c:pt idx="7">
                        <c:v>Far East</c:v>
                      </c:pt>
                      <c:pt idx="8">
                        <c:v>Australia</c:v>
                      </c:pt>
                      <c:pt idx="9">
                        <c:v>Rest of World</c:v>
                      </c:pt>
                    </c:strCache>
                  </c:strRef>
                </c:cat>
                <c:val>
                  <c:numRef>
                    <c:extLst xmlns:c15="http://schemas.microsoft.com/office/drawing/2012/chart">
                      <c:ext xmlns:c15="http://schemas.microsoft.com/office/drawing/2012/chart" uri="{02D57815-91ED-43cb-92C2-25804820EDAC}">
                        <c15:formulaRef>
                          <c15:sqref>'Chart (Metrics)'!$I$4:$I$13</c15:sqref>
                        </c15:formulaRef>
                      </c:ext>
                    </c:extLst>
                    <c:numCache>
                      <c:formatCode>General</c:formatCode>
                      <c:ptCount val="10"/>
                      <c:pt idx="0">
                        <c:v>3261</c:v>
                      </c:pt>
                      <c:pt idx="1">
                        <c:v>799</c:v>
                      </c:pt>
                      <c:pt idx="2">
                        <c:v>9942</c:v>
                      </c:pt>
                      <c:pt idx="3">
                        <c:v>3688</c:v>
                      </c:pt>
                      <c:pt idx="4">
                        <c:v>7093</c:v>
                      </c:pt>
                      <c:pt idx="5">
                        <c:v>1918</c:v>
                      </c:pt>
                      <c:pt idx="6">
                        <c:v>864</c:v>
                      </c:pt>
                      <c:pt idx="7">
                        <c:v>1036</c:v>
                      </c:pt>
                      <c:pt idx="8">
                        <c:v>1214</c:v>
                      </c:pt>
                      <c:pt idx="9">
                        <c:v>1827</c:v>
                      </c:pt>
                    </c:numCache>
                  </c:numRef>
                </c:val>
                <c:extLst xmlns:c15="http://schemas.microsoft.com/office/drawing/2012/chart">
                  <c:ext xmlns:c16="http://schemas.microsoft.com/office/drawing/2014/chart" uri="{C3380CC4-5D6E-409C-BE32-E72D297353CC}">
                    <c16:uniqueId val="{00000008-1810-4412-8CB4-D73D2A3DF17D}"/>
                  </c:ext>
                </c:extLst>
              </c15:ser>
            </c15:filteredBarSeries>
          </c:ext>
        </c:extLst>
      </c:barChart>
      <c:catAx>
        <c:axId val="4298990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crossAx val="429897359"/>
        <c:crosses val="autoZero"/>
        <c:auto val="1"/>
        <c:lblAlgn val="ctr"/>
        <c:lblOffset val="100"/>
        <c:noMultiLvlLbl val="0"/>
      </c:catAx>
      <c:valAx>
        <c:axId val="429897359"/>
        <c:scaling>
          <c:orientation val="minMax"/>
        </c:scaling>
        <c:delete val="0"/>
        <c:axPos val="l"/>
        <c:numFmt formatCode="0" sourceLinked="0"/>
        <c:majorTickMark val="out"/>
        <c:minorTickMark val="none"/>
        <c:tickLblPos val="nextTo"/>
        <c:spPr>
          <a:noFill/>
          <a:ln w="3175">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crossAx val="429899023"/>
        <c:crosses val="autoZero"/>
        <c:crossBetween val="between"/>
      </c:valAx>
      <c:spPr>
        <a:noFill/>
        <a:ln>
          <a:noFill/>
        </a:ln>
        <a:effectLst/>
      </c:spPr>
    </c:plotArea>
    <c:legend>
      <c:legendPos val="t"/>
      <c:layout>
        <c:manualLayout>
          <c:xMode val="edge"/>
          <c:yMode val="edge"/>
          <c:x val="0.47225173384273811"/>
          <c:y val="6.8117354347410008E-2"/>
          <c:w val="0.33848399393960799"/>
          <c:h val="7.9742521373149106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1200" b="1" i="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476815398075246E-2"/>
          <c:y val="8.3467361111111124E-2"/>
          <c:w val="0.90496762904636918"/>
          <c:h val="0.81892013888888893"/>
        </c:manualLayout>
      </c:layout>
      <c:barChart>
        <c:barDir val="col"/>
        <c:grouping val="clustered"/>
        <c:varyColors val="0"/>
        <c:ser>
          <c:idx val="1"/>
          <c:order val="1"/>
          <c:tx>
            <c:strRef>
              <c:f>'Chart (Metrics)'!$D$3</c:f>
              <c:strCache>
                <c:ptCount val="1"/>
                <c:pt idx="0">
                  <c:v>2019</c:v>
                </c:pt>
              </c:strCache>
            </c:strRef>
          </c:tx>
          <c:spPr>
            <a:solidFill>
              <a:srgbClr val="1B365D"/>
            </a:solidFill>
            <a:ln w="3175">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(Metrics)'!$B$4:$B$14</c:f>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f>'Chart (Metrics)'!$D$4:$D$14</c:f>
              <c:numCache>
                <c:formatCode>0.0</c:formatCode>
                <c:ptCount val="11"/>
                <c:pt idx="0">
                  <c:v>6.5205479452054798</c:v>
                </c:pt>
                <c:pt idx="1">
                  <c:v>20.427397260273974</c:v>
                </c:pt>
                <c:pt idx="2">
                  <c:v>6.9945205479452053</c:v>
                </c:pt>
                <c:pt idx="3">
                  <c:v>19.731506849315068</c:v>
                </c:pt>
                <c:pt idx="4">
                  <c:v>1.5890410958904109</c:v>
                </c:pt>
                <c:pt idx="5">
                  <c:v>222.40547945205481</c:v>
                </c:pt>
                <c:pt idx="6">
                  <c:v>52.745205479452054</c:v>
                </c:pt>
                <c:pt idx="7">
                  <c:v>32.953424657534249</c:v>
                </c:pt>
                <c:pt idx="8">
                  <c:v>30.419178082191781</c:v>
                </c:pt>
                <c:pt idx="9">
                  <c:v>1.2821917808219179</c:v>
                </c:pt>
                <c:pt idx="10">
                  <c:v>10.331506849315069</c:v>
                </c:pt>
              </c:numCache>
            </c:numRef>
          </c:val>
          <c:extLst>
            <c:ext xmlns:c16="http://schemas.microsoft.com/office/drawing/2014/chart" uri="{C3380CC4-5D6E-409C-BE32-E72D297353CC}">
              <c16:uniqueId val="{00000000-1810-4412-8CB4-D73D2A3DF17D}"/>
            </c:ext>
          </c:extLst>
        </c:ser>
        <c:ser>
          <c:idx val="3"/>
          <c:order val="3"/>
          <c:tx>
            <c:strRef>
              <c:f>'Chart (Metrics)'!$F$3</c:f>
              <c:strCache>
                <c:ptCount val="1"/>
                <c:pt idx="0">
                  <c:v>2020</c:v>
                </c:pt>
              </c:strCache>
            </c:strRef>
          </c:tx>
          <c:spPr>
            <a:solidFill>
              <a:schemeClr val="bg1">
                <a:lumMod val="75000"/>
              </a:schemeClr>
            </a:solidFill>
            <a:ln w="3175">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(Metrics)'!$B$4:$B$14</c:f>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f>'Chart (Metrics)'!$F$4:$F$14</c:f>
              <c:numCache>
                <c:formatCode>0.0</c:formatCode>
                <c:ptCount val="11"/>
                <c:pt idx="0">
                  <c:v>2.2575342465753425</c:v>
                </c:pt>
                <c:pt idx="1">
                  <c:v>41.528767123287672</c:v>
                </c:pt>
                <c:pt idx="2">
                  <c:v>1.0082191780821919</c:v>
                </c:pt>
                <c:pt idx="3">
                  <c:v>6.7972602739726025</c:v>
                </c:pt>
                <c:pt idx="4">
                  <c:v>0.79452054794520544</c:v>
                </c:pt>
                <c:pt idx="5">
                  <c:v>57.591780821917808</c:v>
                </c:pt>
                <c:pt idx="6">
                  <c:v>3.1835616438356165</c:v>
                </c:pt>
                <c:pt idx="7">
                  <c:v>15.693150684931506</c:v>
                </c:pt>
                <c:pt idx="8">
                  <c:v>28.594520547945205</c:v>
                </c:pt>
                <c:pt idx="9">
                  <c:v>0.49589041095890413</c:v>
                </c:pt>
                <c:pt idx="10">
                  <c:v>2.3479452054794518</c:v>
                </c:pt>
              </c:numCache>
            </c:numRef>
          </c:val>
          <c:extLst>
            <c:ext xmlns:c16="http://schemas.microsoft.com/office/drawing/2014/chart" uri="{C3380CC4-5D6E-409C-BE32-E72D297353CC}">
              <c16:uniqueId val="{00000001-1810-4412-8CB4-D73D2A3DF17D}"/>
            </c:ext>
          </c:extLst>
        </c:ser>
        <c:ser>
          <c:idx val="5"/>
          <c:order val="5"/>
          <c:tx>
            <c:strRef>
              <c:f>'Chart (Metrics)'!$H$3</c:f>
              <c:strCache>
                <c:ptCount val="1"/>
                <c:pt idx="0">
                  <c:v>2021</c:v>
                </c:pt>
              </c:strCache>
            </c:strRef>
          </c:tx>
          <c:spPr>
            <a:solidFill>
              <a:srgbClr val="C00000"/>
            </a:solidFill>
            <a:ln w="3175">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(Metrics)'!$B$4:$B$14</c:f>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f>'Chart (Metrics)'!$H$4:$H$14</c:f>
              <c:numCache>
                <c:formatCode>0.0</c:formatCode>
                <c:ptCount val="11"/>
                <c:pt idx="0">
                  <c:v>3.4767123287671233</c:v>
                </c:pt>
                <c:pt idx="1">
                  <c:v>15.912328767123288</c:v>
                </c:pt>
                <c:pt idx="2">
                  <c:v>11.002739726027396</c:v>
                </c:pt>
                <c:pt idx="3">
                  <c:v>25.994520547945207</c:v>
                </c:pt>
                <c:pt idx="4">
                  <c:v>4.5890410958904111</c:v>
                </c:pt>
                <c:pt idx="5">
                  <c:v>130.88219178082193</c:v>
                </c:pt>
                <c:pt idx="6">
                  <c:v>28.005479452054793</c:v>
                </c:pt>
                <c:pt idx="7">
                  <c:v>30.857534246575341</c:v>
                </c:pt>
                <c:pt idx="8">
                  <c:v>47.468493150684928</c:v>
                </c:pt>
                <c:pt idx="9">
                  <c:v>2.5863013698630137</c:v>
                </c:pt>
                <c:pt idx="10">
                  <c:v>4.9917808219178079</c:v>
                </c:pt>
              </c:numCache>
            </c:numRef>
          </c:val>
          <c:extLst>
            <c:ext xmlns:c16="http://schemas.microsoft.com/office/drawing/2014/chart" uri="{C3380CC4-5D6E-409C-BE32-E72D297353CC}">
              <c16:uniqueId val="{00000002-1810-4412-8CB4-D73D2A3DF17D}"/>
            </c:ext>
          </c:extLst>
        </c:ser>
        <c:ser>
          <c:idx val="7"/>
          <c:order val="7"/>
          <c:tx>
            <c:strRef>
              <c:f>'Chart (Metrics)'!$J$3</c:f>
              <c:strCache>
                <c:ptCount val="1"/>
                <c:pt idx="0">
                  <c:v>2022</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(Metrics)'!$B$4:$B$14</c:f>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f>'Chart (Metrics)'!$J$4:$J$14</c:f>
              <c:numCache>
                <c:formatCode>0.0</c:formatCode>
                <c:ptCount val="11"/>
                <c:pt idx="0">
                  <c:v>3.0547945205479454</c:v>
                </c:pt>
                <c:pt idx="1">
                  <c:v>4.9287671232876713</c:v>
                </c:pt>
                <c:pt idx="2">
                  <c:v>2.7561643835616438</c:v>
                </c:pt>
                <c:pt idx="3">
                  <c:v>13.827397260273973</c:v>
                </c:pt>
                <c:pt idx="4">
                  <c:v>2.6219178082191781</c:v>
                </c:pt>
                <c:pt idx="5">
                  <c:v>239.12876712328767</c:v>
                </c:pt>
                <c:pt idx="6">
                  <c:v>25.002739726027396</c:v>
                </c:pt>
                <c:pt idx="7">
                  <c:v>19.30958904109589</c:v>
                </c:pt>
                <c:pt idx="8">
                  <c:v>0.87671232876712324</c:v>
                </c:pt>
                <c:pt idx="9">
                  <c:v>0.6</c:v>
                </c:pt>
                <c:pt idx="10">
                  <c:v>4.1452054794520548</c:v>
                </c:pt>
              </c:numCache>
            </c:numRef>
          </c:val>
          <c:extLst>
            <c:ext xmlns:c16="http://schemas.microsoft.com/office/drawing/2014/chart" uri="{C3380CC4-5D6E-409C-BE32-E72D297353CC}">
              <c16:uniqueId val="{00000003-1810-4412-8CB4-D73D2A3DF17D}"/>
            </c:ext>
          </c:extLst>
        </c:ser>
        <c:ser>
          <c:idx val="8"/>
          <c:order val="8"/>
          <c:tx>
            <c:strRef>
              <c:f>'Chart (Metrics)'!$L$3</c:f>
              <c:strCache>
                <c:ptCount val="1"/>
                <c:pt idx="0">
                  <c:v>Rig Inquiry</c:v>
                </c:pt>
              </c:strCache>
            </c:strRef>
          </c:tx>
          <c:spPr>
            <a:pattFill prst="pct30">
              <a:fgClr>
                <a:srgbClr val="0070C0"/>
              </a:fgClr>
              <a:bgClr>
                <a:schemeClr val="bg1"/>
              </a:bgClr>
            </a:patt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(Metrics)'!$B$4:$B$14</c:f>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f>'Chart (Metrics)'!$L$4:$L$14</c:f>
              <c:numCache>
                <c:formatCode>0.0</c:formatCode>
                <c:ptCount val="11"/>
                <c:pt idx="0">
                  <c:v>0.12328767123287671</c:v>
                </c:pt>
                <c:pt idx="1">
                  <c:v>1</c:v>
                </c:pt>
                <c:pt idx="2">
                  <c:v>11.36986301369863</c:v>
                </c:pt>
                <c:pt idx="3">
                  <c:v>13.978082191780821</c:v>
                </c:pt>
                <c:pt idx="4">
                  <c:v>1.8493150684931507</c:v>
                </c:pt>
                <c:pt idx="5">
                  <c:v>30.958904109589042</c:v>
                </c:pt>
                <c:pt idx="6">
                  <c:v>37.232876712328768</c:v>
                </c:pt>
                <c:pt idx="7">
                  <c:v>24.613698630136987</c:v>
                </c:pt>
                <c:pt idx="8">
                  <c:v>0.49315068493150682</c:v>
                </c:pt>
                <c:pt idx="9">
                  <c:v>5.095890410958904</c:v>
                </c:pt>
                <c:pt idx="10">
                  <c:v>6.9589041095890414</c:v>
                </c:pt>
              </c:numCache>
            </c:numRef>
          </c:val>
          <c:extLst>
            <c:ext xmlns:c16="http://schemas.microsoft.com/office/drawing/2014/chart" uri="{C3380CC4-5D6E-409C-BE32-E72D297353CC}">
              <c16:uniqueId val="{00000004-1810-4412-8CB4-D73D2A3DF17D}"/>
            </c:ext>
          </c:extLst>
        </c:ser>
        <c:dLbls>
          <c:showLegendKey val="0"/>
          <c:showVal val="0"/>
          <c:showCatName val="0"/>
          <c:showSerName val="0"/>
          <c:showPercent val="0"/>
          <c:showBubbleSize val="0"/>
        </c:dLbls>
        <c:gapWidth val="100"/>
        <c:axId val="429899023"/>
        <c:axId val="429897359"/>
        <c:extLst>
          <c:ext xmlns:c15="http://schemas.microsoft.com/office/drawing/2012/chart" uri="{02D57815-91ED-43cb-92C2-25804820EDAC}">
            <c15:filteredBarSeries>
              <c15:ser>
                <c:idx val="0"/>
                <c:order val="0"/>
                <c:tx>
                  <c:strRef>
                    <c:extLst>
                      <c:ext uri="{02D57815-91ED-43cb-92C2-25804820EDAC}">
                        <c15:formulaRef>
                          <c15:sqref>'Chart (Metrics)'!$C$3</c15:sqref>
                        </c15:formulaRef>
                      </c:ext>
                    </c:extLst>
                    <c:strCache>
                      <c:ptCount val="1"/>
                      <c:pt idx="0">
                        <c:v>2019</c:v>
                      </c:pt>
                    </c:strCache>
                  </c:strRef>
                </c:tx>
                <c:spPr>
                  <a:solidFill>
                    <a:schemeClr val="accent1"/>
                  </a:solidFill>
                  <a:ln>
                    <a:noFill/>
                  </a:ln>
                  <a:effectLst/>
                </c:spPr>
                <c:invertIfNegative val="0"/>
                <c:cat>
                  <c:strRef>
                    <c:extLst>
                      <c:ext uri="{02D57815-91ED-43cb-92C2-25804820EDAC}">
                        <c15:formulaRef>
                          <c15:sqref>'Chart (Metrics)'!$B$4:$B$14</c15:sqref>
                        </c15:formulaRef>
                      </c:ext>
                    </c:extLst>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extLst>
                      <c:ext uri="{02D57815-91ED-43cb-92C2-25804820EDAC}">
                        <c15:formulaRef>
                          <c15:sqref>'Chart (Metrics)'!$C$4:$C$14</c15:sqref>
                        </c15:formulaRef>
                      </c:ext>
                    </c:extLst>
                    <c:numCache>
                      <c:formatCode>#,##0</c:formatCode>
                      <c:ptCount val="11"/>
                      <c:pt idx="0">
                        <c:v>2380</c:v>
                      </c:pt>
                      <c:pt idx="1">
                        <c:v>7456</c:v>
                      </c:pt>
                      <c:pt idx="2">
                        <c:v>2553</c:v>
                      </c:pt>
                      <c:pt idx="3">
                        <c:v>7202</c:v>
                      </c:pt>
                      <c:pt idx="4">
                        <c:v>580</c:v>
                      </c:pt>
                      <c:pt idx="5">
                        <c:v>81178</c:v>
                      </c:pt>
                      <c:pt idx="6">
                        <c:v>19252</c:v>
                      </c:pt>
                      <c:pt idx="7">
                        <c:v>12028</c:v>
                      </c:pt>
                      <c:pt idx="8">
                        <c:v>11103</c:v>
                      </c:pt>
                      <c:pt idx="9">
                        <c:v>468</c:v>
                      </c:pt>
                      <c:pt idx="10">
                        <c:v>3771</c:v>
                      </c:pt>
                    </c:numCache>
                  </c:numRef>
                </c:val>
                <c:extLst>
                  <c:ext xmlns:c16="http://schemas.microsoft.com/office/drawing/2014/chart" uri="{C3380CC4-5D6E-409C-BE32-E72D297353CC}">
                    <c16:uniqueId val="{00000005-1810-4412-8CB4-D73D2A3DF17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'Chart (Metrics)'!$E$3</c15:sqref>
                        </c15:formulaRef>
                      </c:ext>
                    </c:extLst>
                    <c:strCache>
                      <c:ptCount val="1"/>
                      <c:pt idx="0">
                        <c:v>2020</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'Chart (Metrics)'!$B$4:$B$14</c15:sqref>
                        </c15:formulaRef>
                      </c:ext>
                    </c:extLst>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extLst xmlns:c15="http://schemas.microsoft.com/office/drawing/2012/chart">
                      <c:ext xmlns:c15="http://schemas.microsoft.com/office/drawing/2012/chart" uri="{02D57815-91ED-43cb-92C2-25804820EDAC}">
                        <c15:formulaRef>
                          <c15:sqref>'Chart (Metrics)'!$E$4:$E$14</c15:sqref>
                        </c15:formulaRef>
                      </c:ext>
                    </c:extLst>
                    <c:numCache>
                      <c:formatCode>#,##0</c:formatCode>
                      <c:ptCount val="11"/>
                      <c:pt idx="0">
                        <c:v>824</c:v>
                      </c:pt>
                      <c:pt idx="1">
                        <c:v>15158</c:v>
                      </c:pt>
                      <c:pt idx="2">
                        <c:v>368</c:v>
                      </c:pt>
                      <c:pt idx="3">
                        <c:v>2481</c:v>
                      </c:pt>
                      <c:pt idx="4">
                        <c:v>290</c:v>
                      </c:pt>
                      <c:pt idx="5">
                        <c:v>21021</c:v>
                      </c:pt>
                      <c:pt idx="6">
                        <c:v>1162</c:v>
                      </c:pt>
                      <c:pt idx="7">
                        <c:v>5728</c:v>
                      </c:pt>
                      <c:pt idx="8">
                        <c:v>10437</c:v>
                      </c:pt>
                      <c:pt idx="9">
                        <c:v>181</c:v>
                      </c:pt>
                      <c:pt idx="10">
                        <c:v>857</c:v>
                      </c:pt>
                    </c:numCache>
                  </c:numRef>
                </c:val>
                <c:extLst xmlns:c15="http://schemas.microsoft.com/office/drawing/2012/chart">
                  <c:ext xmlns:c16="http://schemas.microsoft.com/office/drawing/2014/chart" uri="{C3380CC4-5D6E-409C-BE32-E72D297353CC}">
                    <c16:uniqueId val="{00000006-1810-4412-8CB4-D73D2A3DF17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'Chart (Metrics)'!$G$3</c15:sqref>
                        </c15:formulaRef>
                      </c:ext>
                    </c:extLst>
                    <c:strCache>
                      <c:ptCount val="1"/>
                      <c:pt idx="0">
                        <c:v>2021</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'Chart (Metrics)'!$B$4:$B$14</c15:sqref>
                        </c15:formulaRef>
                      </c:ext>
                    </c:extLst>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extLst xmlns:c15="http://schemas.microsoft.com/office/drawing/2012/chart">
                      <c:ext xmlns:c15="http://schemas.microsoft.com/office/drawing/2012/chart" uri="{02D57815-91ED-43cb-92C2-25804820EDAC}">
                        <c15:formulaRef>
                          <c15:sqref>'Chart (Metrics)'!$G$4:$G$14</c15:sqref>
                        </c15:formulaRef>
                      </c:ext>
                    </c:extLst>
                    <c:numCache>
                      <c:formatCode>#,##0</c:formatCode>
                      <c:ptCount val="11"/>
                      <c:pt idx="0">
                        <c:v>1269</c:v>
                      </c:pt>
                      <c:pt idx="1">
                        <c:v>5808</c:v>
                      </c:pt>
                      <c:pt idx="2">
                        <c:v>4016</c:v>
                      </c:pt>
                      <c:pt idx="3">
                        <c:v>9488</c:v>
                      </c:pt>
                      <c:pt idx="4">
                        <c:v>1675</c:v>
                      </c:pt>
                      <c:pt idx="5">
                        <c:v>47772</c:v>
                      </c:pt>
                      <c:pt idx="6">
                        <c:v>10222</c:v>
                      </c:pt>
                      <c:pt idx="7">
                        <c:v>11263</c:v>
                      </c:pt>
                      <c:pt idx="8">
                        <c:v>17326</c:v>
                      </c:pt>
                      <c:pt idx="9">
                        <c:v>944</c:v>
                      </c:pt>
                      <c:pt idx="10">
                        <c:v>1822</c:v>
                      </c:pt>
                    </c:numCache>
                  </c:numRef>
                </c:val>
                <c:extLst xmlns:c15="http://schemas.microsoft.com/office/drawing/2012/chart">
                  <c:ext xmlns:c16="http://schemas.microsoft.com/office/drawing/2014/chart" uri="{C3380CC4-5D6E-409C-BE32-E72D297353CC}">
                    <c16:uniqueId val="{00000007-1810-4412-8CB4-D73D2A3DF17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'Chart (Metrics)'!$I$3</c15:sqref>
                        </c15:formulaRef>
                      </c:ext>
                    </c:extLst>
                    <c:strCache>
                      <c:ptCount val="1"/>
                      <c:pt idx="0">
                        <c:v>2022</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'Chart (Metrics)'!$B$4:$B$14</c15:sqref>
                        </c15:formulaRef>
                      </c:ext>
                    </c:extLst>
                    <c:strCache>
                      <c:ptCount val="11"/>
                      <c:pt idx="0">
                        <c:v>GOM</c:v>
                      </c:pt>
                      <c:pt idx="1">
                        <c:v>Mexico</c:v>
                      </c:pt>
                      <c:pt idx="2">
                        <c:v>Africa</c:v>
                      </c:pt>
                      <c:pt idx="3">
                        <c:v>North Sea</c:v>
                      </c:pt>
                      <c:pt idx="4">
                        <c:v>Medit</c:v>
                      </c:pt>
                      <c:pt idx="5">
                        <c:v>Middle East</c:v>
                      </c:pt>
                      <c:pt idx="6">
                        <c:v>India</c:v>
                      </c:pt>
                      <c:pt idx="7">
                        <c:v>SE Asia</c:v>
                      </c:pt>
                      <c:pt idx="8">
                        <c:v>Far East</c:v>
                      </c:pt>
                      <c:pt idx="9">
                        <c:v>Australia</c:v>
                      </c:pt>
                      <c:pt idx="10">
                        <c:v>Rest of World</c:v>
                      </c:pt>
                    </c:strCache>
                  </c:strRef>
                </c:cat>
                <c:val>
                  <c:numRef>
                    <c:extLst xmlns:c15="http://schemas.microsoft.com/office/drawing/2012/chart">
                      <c:ext xmlns:c15="http://schemas.microsoft.com/office/drawing/2012/chart" uri="{02D57815-91ED-43cb-92C2-25804820EDAC}">
                        <c15:formulaRef>
                          <c15:sqref>'Chart (Metrics)'!$I$4:$I$14</c15:sqref>
                        </c15:formulaRef>
                      </c:ext>
                    </c:extLst>
                    <c:numCache>
                      <c:formatCode>#,##0</c:formatCode>
                      <c:ptCount val="11"/>
                      <c:pt idx="0">
                        <c:v>1115</c:v>
                      </c:pt>
                      <c:pt idx="1">
                        <c:v>1799</c:v>
                      </c:pt>
                      <c:pt idx="2">
                        <c:v>1006</c:v>
                      </c:pt>
                      <c:pt idx="3">
                        <c:v>5047</c:v>
                      </c:pt>
                      <c:pt idx="4">
                        <c:v>957</c:v>
                      </c:pt>
                      <c:pt idx="5">
                        <c:v>87282</c:v>
                      </c:pt>
                      <c:pt idx="6">
                        <c:v>9126</c:v>
                      </c:pt>
                      <c:pt idx="7">
                        <c:v>7048</c:v>
                      </c:pt>
                      <c:pt idx="8">
                        <c:v>320</c:v>
                      </c:pt>
                      <c:pt idx="9">
                        <c:v>219</c:v>
                      </c:pt>
                      <c:pt idx="10">
                        <c:v>1513</c:v>
                      </c:pt>
                    </c:numCache>
                  </c:numRef>
                </c:val>
                <c:extLst xmlns:c15="http://schemas.microsoft.com/office/drawing/2012/chart">
                  <c:ext xmlns:c16="http://schemas.microsoft.com/office/drawing/2014/chart" uri="{C3380CC4-5D6E-409C-BE32-E72D297353CC}">
                    <c16:uniqueId val="{00000008-1810-4412-8CB4-D73D2A3DF17D}"/>
                  </c:ext>
                </c:extLst>
              </c15:ser>
            </c15:filteredBarSeries>
          </c:ext>
        </c:extLst>
      </c:barChart>
      <c:catAx>
        <c:axId val="4298990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crossAx val="429897359"/>
        <c:crosses val="autoZero"/>
        <c:auto val="1"/>
        <c:lblAlgn val="ctr"/>
        <c:lblOffset val="100"/>
        <c:noMultiLvlLbl val="0"/>
      </c:catAx>
      <c:valAx>
        <c:axId val="429897359"/>
        <c:scaling>
          <c:orientation val="minMax"/>
          <c:max val="250"/>
        </c:scaling>
        <c:delete val="0"/>
        <c:axPos val="l"/>
        <c:numFmt formatCode="0" sourceLinked="0"/>
        <c:majorTickMark val="out"/>
        <c:minorTickMark val="none"/>
        <c:tickLblPos val="nextTo"/>
        <c:spPr>
          <a:noFill/>
          <a:ln w="3175">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crossAx val="429899023"/>
        <c:crosses val="autoZero"/>
        <c:crossBetween val="between"/>
        <c:majorUnit val="25"/>
      </c:valAx>
      <c:spPr>
        <a:noFill/>
        <a:ln>
          <a:noFill/>
        </a:ln>
        <a:effectLst/>
      </c:spPr>
    </c:plotArea>
    <c:legend>
      <c:legendPos val="t"/>
      <c:layout>
        <c:manualLayout>
          <c:xMode val="edge"/>
          <c:yMode val="edge"/>
          <c:x val="0.5918266112440107"/>
          <c:y val="5.612690949602523E-2"/>
          <c:w val="0.33848399393960799"/>
          <c:h val="7.9742521373149106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1200" b="1" i="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04899532602019"/>
          <c:y val="5.9847441585308338E-2"/>
          <c:w val="0.87184951040547187"/>
          <c:h val="0.64943681418764987"/>
        </c:manualLayout>
      </c:layout>
      <c:barChart>
        <c:barDir val="col"/>
        <c:grouping val="clustered"/>
        <c:varyColors val="0"/>
        <c:ser>
          <c:idx val="0"/>
          <c:order val="0"/>
          <c:spPr>
            <a:solidFill>
              <a:schemeClr val="accent1"/>
            </a:solidFill>
            <a:ln>
              <a:noFill/>
            </a:ln>
            <a:effectLst/>
          </c:spPr>
          <c:invertIfNegative val="0"/>
          <c:cat>
            <c:strRef>
              <c:f>'Operators '!$A$43:$A$61</c:f>
              <c:strCache>
                <c:ptCount val="19"/>
                <c:pt idx="0">
                  <c:v>Equinor </c:v>
                </c:pt>
                <c:pt idx="1">
                  <c:v>Aker BP</c:v>
                </c:pt>
                <c:pt idx="2">
                  <c:v>Shell</c:v>
                </c:pt>
                <c:pt idx="3">
                  <c:v>Chevron</c:v>
                </c:pt>
                <c:pt idx="4">
                  <c:v>TotalEnergies</c:v>
                </c:pt>
                <c:pt idx="5">
                  <c:v>BP</c:v>
                </c:pt>
                <c:pt idx="6">
                  <c:v>Wintershall Dea</c:v>
                </c:pt>
                <c:pt idx="7">
                  <c:v>BHP</c:v>
                </c:pt>
                <c:pt idx="8">
                  <c:v>CNOOC </c:v>
                </c:pt>
                <c:pt idx="9">
                  <c:v>Occidental </c:v>
                </c:pt>
                <c:pt idx="10">
                  <c:v>Lundin</c:v>
                </c:pt>
                <c:pt idx="11">
                  <c:v>Beacon</c:v>
                </c:pt>
                <c:pt idx="12">
                  <c:v>Harbour</c:v>
                </c:pt>
                <c:pt idx="13">
                  <c:v>Neptune </c:v>
                </c:pt>
                <c:pt idx="14">
                  <c:v>ExxonMobil</c:v>
                </c:pt>
                <c:pt idx="15">
                  <c:v>Petrogas</c:v>
                </c:pt>
                <c:pt idx="16">
                  <c:v>ONE-Dyas</c:v>
                </c:pt>
                <c:pt idx="17">
                  <c:v>Ithaca </c:v>
                </c:pt>
                <c:pt idx="18">
                  <c:v>Other</c:v>
                </c:pt>
              </c:strCache>
            </c:strRef>
          </c:cat>
          <c:val>
            <c:numRef>
              <c:f>'Operators '!$C$43:$C$61</c:f>
              <c:numCache>
                <c:formatCode>#,##0</c:formatCode>
                <c:ptCount val="19"/>
                <c:pt idx="0">
                  <c:v>37996</c:v>
                </c:pt>
                <c:pt idx="1">
                  <c:v>9543</c:v>
                </c:pt>
                <c:pt idx="2">
                  <c:v>8589</c:v>
                </c:pt>
                <c:pt idx="3">
                  <c:v>5258</c:v>
                </c:pt>
                <c:pt idx="4">
                  <c:v>2093</c:v>
                </c:pt>
                <c:pt idx="5">
                  <c:v>1030</c:v>
                </c:pt>
                <c:pt idx="6">
                  <c:v>934</c:v>
                </c:pt>
                <c:pt idx="7">
                  <c:v>882</c:v>
                </c:pt>
                <c:pt idx="8">
                  <c:v>816</c:v>
                </c:pt>
                <c:pt idx="9">
                  <c:v>732</c:v>
                </c:pt>
                <c:pt idx="10">
                  <c:v>650</c:v>
                </c:pt>
                <c:pt idx="11">
                  <c:v>619</c:v>
                </c:pt>
                <c:pt idx="12">
                  <c:v>604</c:v>
                </c:pt>
                <c:pt idx="13">
                  <c:v>559</c:v>
                </c:pt>
                <c:pt idx="14">
                  <c:v>496</c:v>
                </c:pt>
                <c:pt idx="15">
                  <c:v>455</c:v>
                </c:pt>
                <c:pt idx="16">
                  <c:v>448</c:v>
                </c:pt>
                <c:pt idx="17">
                  <c:v>400</c:v>
                </c:pt>
                <c:pt idx="18">
                  <c:v>2019</c:v>
                </c:pt>
              </c:numCache>
            </c:numRef>
          </c:val>
          <c:extLst>
            <c:ext xmlns:c16="http://schemas.microsoft.com/office/drawing/2014/chart" uri="{C3380CC4-5D6E-409C-BE32-E72D297353CC}">
              <c16:uniqueId val="{00000000-3202-4BD5-913E-82C088BAB419}"/>
            </c:ext>
          </c:extLst>
        </c:ser>
        <c:dLbls>
          <c:showLegendKey val="0"/>
          <c:showVal val="0"/>
          <c:showCatName val="0"/>
          <c:showSerName val="0"/>
          <c:showPercent val="0"/>
          <c:showBubbleSize val="0"/>
        </c:dLbls>
        <c:gapWidth val="91"/>
        <c:overlap val="-27"/>
        <c:axId val="1824202416"/>
        <c:axId val="1822585040"/>
      </c:barChart>
      <c:catAx>
        <c:axId val="182420241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none"/>
        <c:tickLblPos val="nextTo"/>
        <c:spPr>
          <a:noFill/>
          <a:ln w="9525" cap="flat" cmpd="sng" algn="ctr">
            <a:solidFill>
              <a:schemeClr val="tx1"/>
            </a:solidFill>
            <a:round/>
          </a:ln>
          <a:effectLst/>
        </c:spPr>
        <c:txPr>
          <a:bodyPr rot="-1800000" spcFirstLastPara="1" vertOverflow="ellipsis" wrap="square" anchor="ctr" anchorCtr="1"/>
          <a:lstStyle/>
          <a:p>
            <a:pPr>
              <a:defRPr sz="9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822585040"/>
        <c:crosses val="autoZero"/>
        <c:auto val="1"/>
        <c:lblAlgn val="ctr"/>
        <c:lblOffset val="100"/>
        <c:noMultiLvlLbl val="0"/>
      </c:catAx>
      <c:valAx>
        <c:axId val="182258504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Lato" panose="020F0502020204030203" pitchFamily="34" charset="0"/>
                <a:ea typeface="+mn-ea"/>
                <a:cs typeface="+mn-cs"/>
              </a:defRPr>
            </a:pPr>
            <a:endParaRPr lang="en-US"/>
          </a:p>
        </c:txPr>
        <c:crossAx val="1824202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b="1" i="0" baseline="0">
          <a:latin typeface="Lato" panose="020F050202020403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6116"/>
          </a:xfrm>
          <a:prstGeom prst="rect">
            <a:avLst/>
          </a:prstGeom>
        </p:spPr>
        <p:txBody>
          <a:bodyPr vert="horz" lIns="93104" tIns="46552" rIns="93104" bIns="46552" rtlCol="0"/>
          <a:lstStyle>
            <a:lvl1pPr algn="l">
              <a:defRPr sz="1200"/>
            </a:lvl1pPr>
          </a:lstStyle>
          <a:p>
            <a:endParaRPr lang="en-GB"/>
          </a:p>
        </p:txBody>
      </p:sp>
      <p:sp>
        <p:nvSpPr>
          <p:cNvPr id="3" name="Date Placeholder 2"/>
          <p:cNvSpPr>
            <a:spLocks noGrp="1"/>
          </p:cNvSpPr>
          <p:nvPr>
            <p:ph type="dt" idx="1"/>
          </p:nvPr>
        </p:nvSpPr>
        <p:spPr>
          <a:xfrm>
            <a:off x="3967341" y="1"/>
            <a:ext cx="3035088" cy="466116"/>
          </a:xfrm>
          <a:prstGeom prst="rect">
            <a:avLst/>
          </a:prstGeom>
        </p:spPr>
        <p:txBody>
          <a:bodyPr vert="horz" lIns="93104" tIns="46552" rIns="93104" bIns="46552" rtlCol="0"/>
          <a:lstStyle>
            <a:lvl1pPr algn="r">
              <a:defRPr sz="1200"/>
            </a:lvl1pPr>
          </a:lstStyle>
          <a:p>
            <a:fld id="{5B126C17-C783-4990-994B-A44CBCDFE7E1}" type="datetimeFigureOut">
              <a:rPr lang="en-GB" smtClean="0"/>
              <a:t>28/09/2022</a:t>
            </a:fld>
            <a:endParaRPr lang="en-GB"/>
          </a:p>
        </p:txBody>
      </p:sp>
      <p:sp>
        <p:nvSpPr>
          <p:cNvPr id="4" name="Slide Image Placeholder 3"/>
          <p:cNvSpPr>
            <a:spLocks noGrp="1" noRot="1" noChangeAspect="1"/>
          </p:cNvSpPr>
          <p:nvPr>
            <p:ph type="sldImg" idx="2"/>
          </p:nvPr>
        </p:nvSpPr>
        <p:spPr>
          <a:xfrm>
            <a:off x="715963" y="1162050"/>
            <a:ext cx="5572125" cy="3135313"/>
          </a:xfrm>
          <a:prstGeom prst="rect">
            <a:avLst/>
          </a:prstGeom>
          <a:noFill/>
          <a:ln w="12700">
            <a:solidFill>
              <a:prstClr val="black"/>
            </a:solidFill>
          </a:ln>
        </p:spPr>
        <p:txBody>
          <a:bodyPr vert="horz" lIns="93104" tIns="46552" rIns="93104" bIns="46552" rtlCol="0" anchor="ctr"/>
          <a:lstStyle/>
          <a:p>
            <a:endParaRPr lang="en-GB"/>
          </a:p>
        </p:txBody>
      </p:sp>
      <p:sp>
        <p:nvSpPr>
          <p:cNvPr id="5" name="Notes Placeholder 4"/>
          <p:cNvSpPr>
            <a:spLocks noGrp="1"/>
          </p:cNvSpPr>
          <p:nvPr>
            <p:ph type="body" sz="quarter" idx="3"/>
          </p:nvPr>
        </p:nvSpPr>
        <p:spPr>
          <a:xfrm>
            <a:off x="700405" y="4470837"/>
            <a:ext cx="5603240" cy="3657958"/>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3935"/>
            <a:ext cx="3035088" cy="466115"/>
          </a:xfrm>
          <a:prstGeom prst="rect">
            <a:avLst/>
          </a:prstGeom>
        </p:spPr>
        <p:txBody>
          <a:bodyPr vert="horz" lIns="93104" tIns="46552" rIns="93104" bIns="46552" rtlCol="0" anchor="b"/>
          <a:lstStyle>
            <a:lvl1pPr algn="l">
              <a:defRPr sz="1200"/>
            </a:lvl1pPr>
          </a:lstStyle>
          <a:p>
            <a:endParaRPr lang="en-GB"/>
          </a:p>
        </p:txBody>
      </p:sp>
      <p:sp>
        <p:nvSpPr>
          <p:cNvPr id="7" name="Slide Number Placeholder 6"/>
          <p:cNvSpPr>
            <a:spLocks noGrp="1"/>
          </p:cNvSpPr>
          <p:nvPr>
            <p:ph type="sldNum" sz="quarter" idx="5"/>
          </p:nvPr>
        </p:nvSpPr>
        <p:spPr>
          <a:xfrm>
            <a:off x="3967341" y="8823935"/>
            <a:ext cx="3035088" cy="466115"/>
          </a:xfrm>
          <a:prstGeom prst="rect">
            <a:avLst/>
          </a:prstGeom>
        </p:spPr>
        <p:txBody>
          <a:bodyPr vert="horz" lIns="93104" tIns="46552" rIns="93104" bIns="46552" rtlCol="0" anchor="b"/>
          <a:lstStyle>
            <a:lvl1pPr algn="r">
              <a:defRPr sz="1200"/>
            </a:lvl1pPr>
          </a:lstStyle>
          <a:p>
            <a:fld id="{3E92F827-6B81-4483-B094-6D90BA12278E}" type="slidenum">
              <a:rPr lang="en-GB" smtClean="0"/>
              <a:t>‹#›</a:t>
            </a:fld>
            <a:endParaRPr lang="en-GB"/>
          </a:p>
        </p:txBody>
      </p:sp>
    </p:spTree>
    <p:extLst>
      <p:ext uri="{BB962C8B-B14F-4D97-AF65-F5344CB8AC3E}">
        <p14:creationId xmlns:p14="http://schemas.microsoft.com/office/powerpoint/2010/main" val="93477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92F827-6B81-4483-B094-6D90BA12278E}" type="slidenum">
              <a:rPr lang="en-GB" smtClean="0"/>
              <a:t>1</a:t>
            </a:fld>
            <a:endParaRPr lang="en-GB"/>
          </a:p>
        </p:txBody>
      </p:sp>
    </p:spTree>
    <p:extLst>
      <p:ext uri="{BB962C8B-B14F-4D97-AF65-F5344CB8AC3E}">
        <p14:creationId xmlns:p14="http://schemas.microsoft.com/office/powerpoint/2010/main" val="3102639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3 GOM drillship contracts ending in Q1, next available in Q3 2023. Most believe next year pretty much sold out</a:t>
            </a:r>
          </a:p>
          <a:p>
            <a:r>
              <a:rPr lang="en-US" dirty="0"/>
              <a:t>6 idle drillships in Las Palmas</a:t>
            </a:r>
          </a:p>
          <a:p>
            <a:endParaRPr lang="en-US" dirty="0"/>
          </a:p>
          <a:p>
            <a:r>
              <a:rPr lang="en-US" dirty="0"/>
              <a:t>Lone idle semi in South America expected to be contracted soon</a:t>
            </a:r>
          </a:p>
        </p:txBody>
      </p:sp>
      <p:sp>
        <p:nvSpPr>
          <p:cNvPr id="4" name="Slide Number Placeholder 3"/>
          <p:cNvSpPr>
            <a:spLocks noGrp="1"/>
          </p:cNvSpPr>
          <p:nvPr>
            <p:ph type="sldNum" sz="quarter" idx="5"/>
          </p:nvPr>
        </p:nvSpPr>
        <p:spPr/>
        <p:txBody>
          <a:bodyPr/>
          <a:lstStyle/>
          <a:p>
            <a:fld id="{3E92F827-6B81-4483-B094-6D90BA12278E}" type="slidenum">
              <a:rPr lang="en-GB" smtClean="0"/>
              <a:t>10</a:t>
            </a:fld>
            <a:endParaRPr lang="en-GB"/>
          </a:p>
        </p:txBody>
      </p:sp>
    </p:spTree>
    <p:extLst>
      <p:ext uri="{BB962C8B-B14F-4D97-AF65-F5344CB8AC3E}">
        <p14:creationId xmlns:p14="http://schemas.microsoft.com/office/powerpoint/2010/main" val="386377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33 North Sea units currently contracted</a:t>
            </a:r>
          </a:p>
          <a:p>
            <a:r>
              <a:rPr lang="en-US" dirty="0"/>
              <a:t>A 6</a:t>
            </a:r>
            <a:r>
              <a:rPr lang="en-US" baseline="30000" dirty="0"/>
              <a:t>th</a:t>
            </a:r>
            <a:r>
              <a:rPr lang="en-US" dirty="0"/>
              <a:t> SE Asia jackup likely to be sold to Middle East company and will leave region</a:t>
            </a:r>
          </a:p>
          <a:p>
            <a:endParaRPr lang="en-US" dirty="0"/>
          </a:p>
        </p:txBody>
      </p:sp>
      <p:sp>
        <p:nvSpPr>
          <p:cNvPr id="4" name="Slide Number Placeholder 3"/>
          <p:cNvSpPr>
            <a:spLocks noGrp="1"/>
          </p:cNvSpPr>
          <p:nvPr>
            <p:ph type="sldNum" sz="quarter" idx="5"/>
          </p:nvPr>
        </p:nvSpPr>
        <p:spPr/>
        <p:txBody>
          <a:bodyPr/>
          <a:lstStyle/>
          <a:p>
            <a:fld id="{3E92F827-6B81-4483-B094-6D90BA12278E}" type="slidenum">
              <a:rPr lang="en-GB" smtClean="0"/>
              <a:t>11</a:t>
            </a:fld>
            <a:endParaRPr lang="en-GB"/>
          </a:p>
        </p:txBody>
      </p:sp>
    </p:spTree>
    <p:extLst>
      <p:ext uri="{BB962C8B-B14F-4D97-AF65-F5344CB8AC3E}">
        <p14:creationId xmlns:p14="http://schemas.microsoft.com/office/powerpoint/2010/main" val="2485422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 floating rig contracts signed so far in 2022; </a:t>
            </a:r>
          </a:p>
          <a:p>
            <a:r>
              <a:rPr lang="en-US" dirty="0"/>
              <a:t>29 fixtures in GOM in 2021 versus 20 to date in 2022</a:t>
            </a:r>
          </a:p>
        </p:txBody>
      </p:sp>
      <p:sp>
        <p:nvSpPr>
          <p:cNvPr id="4" name="Slide Number Placeholder 3"/>
          <p:cNvSpPr>
            <a:spLocks noGrp="1"/>
          </p:cNvSpPr>
          <p:nvPr>
            <p:ph type="sldNum" sz="quarter" idx="5"/>
          </p:nvPr>
        </p:nvSpPr>
        <p:spPr/>
        <p:txBody>
          <a:bodyPr/>
          <a:lstStyle/>
          <a:p>
            <a:fld id="{3E92F827-6B81-4483-B094-6D90BA12278E}" type="slidenum">
              <a:rPr lang="en-GB" smtClean="0"/>
              <a:t>12</a:t>
            </a:fld>
            <a:endParaRPr lang="en-GB"/>
          </a:p>
        </p:txBody>
      </p:sp>
    </p:spTree>
    <p:extLst>
      <p:ext uri="{BB962C8B-B14F-4D97-AF65-F5344CB8AC3E}">
        <p14:creationId xmlns:p14="http://schemas.microsoft.com/office/powerpoint/2010/main" val="380974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 floating rig contracts signed so far in 2022; </a:t>
            </a:r>
          </a:p>
          <a:p>
            <a:r>
              <a:rPr lang="en-US" dirty="0"/>
              <a:t>29 fixtures in GOM in 2021 versus 20 to date in 2022</a:t>
            </a:r>
          </a:p>
        </p:txBody>
      </p:sp>
      <p:sp>
        <p:nvSpPr>
          <p:cNvPr id="4" name="Slide Number Placeholder 3"/>
          <p:cNvSpPr>
            <a:spLocks noGrp="1"/>
          </p:cNvSpPr>
          <p:nvPr>
            <p:ph type="sldNum" sz="quarter" idx="5"/>
          </p:nvPr>
        </p:nvSpPr>
        <p:spPr/>
        <p:txBody>
          <a:bodyPr/>
          <a:lstStyle/>
          <a:p>
            <a:fld id="{3E92F827-6B81-4483-B094-6D90BA12278E}" type="slidenum">
              <a:rPr lang="en-GB" smtClean="0"/>
              <a:t>13</a:t>
            </a:fld>
            <a:endParaRPr lang="en-GB"/>
          </a:p>
        </p:txBody>
      </p:sp>
    </p:spTree>
    <p:extLst>
      <p:ext uri="{BB962C8B-B14F-4D97-AF65-F5344CB8AC3E}">
        <p14:creationId xmlns:p14="http://schemas.microsoft.com/office/powerpoint/2010/main" val="11393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F827-6B81-4483-B094-6D90BA12278E}" type="slidenum">
              <a:rPr lang="en-GB" smtClean="0"/>
              <a:t>14</a:t>
            </a:fld>
            <a:endParaRPr lang="en-GB"/>
          </a:p>
        </p:txBody>
      </p:sp>
    </p:spTree>
    <p:extLst>
      <p:ext uri="{BB962C8B-B14F-4D97-AF65-F5344CB8AC3E}">
        <p14:creationId xmlns:p14="http://schemas.microsoft.com/office/powerpoint/2010/main" val="187924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F827-6B81-4483-B094-6D90BA12278E}" type="slidenum">
              <a:rPr lang="en-GB" smtClean="0"/>
              <a:t>15</a:t>
            </a:fld>
            <a:endParaRPr lang="en-GB"/>
          </a:p>
        </p:txBody>
      </p:sp>
    </p:spTree>
    <p:extLst>
      <p:ext uri="{BB962C8B-B14F-4D97-AF65-F5344CB8AC3E}">
        <p14:creationId xmlns:p14="http://schemas.microsoft.com/office/powerpoint/2010/main" val="4087346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92F827-6B81-4483-B094-6D90BA12278E}" type="slidenum">
              <a:rPr lang="en-GB" smtClean="0"/>
              <a:t>16</a:t>
            </a:fld>
            <a:endParaRPr lang="en-GB"/>
          </a:p>
        </p:txBody>
      </p:sp>
    </p:spTree>
    <p:extLst>
      <p:ext uri="{BB962C8B-B14F-4D97-AF65-F5344CB8AC3E}">
        <p14:creationId xmlns:p14="http://schemas.microsoft.com/office/powerpoint/2010/main" val="48021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Lato" panose="020F0502020204030203" pitchFamily="34" charset="0"/>
                <a:ea typeface="Lato" panose="020F0502020204030203" pitchFamily="34" charset="0"/>
                <a:cs typeface="Lato" panose="020F0502020204030203" pitchFamily="34" charset="0"/>
              </a:rPr>
              <a:t>88 floating rigs in Golden Triangle, which includes the 6 idle units in Las Palmas (4 there are undergoing contract preparation)</a:t>
            </a:r>
          </a:p>
        </p:txBody>
      </p:sp>
      <p:sp>
        <p:nvSpPr>
          <p:cNvPr id="4" name="Slide Number Placeholder 3"/>
          <p:cNvSpPr>
            <a:spLocks noGrp="1"/>
          </p:cNvSpPr>
          <p:nvPr>
            <p:ph type="sldNum" sz="quarter" idx="5"/>
          </p:nvPr>
        </p:nvSpPr>
        <p:spPr/>
        <p:txBody>
          <a:bodyPr/>
          <a:lstStyle/>
          <a:p>
            <a:fld id="{3E92F827-6B81-4483-B094-6D90BA12278E}" type="slidenum">
              <a:rPr lang="en-GB" smtClean="0"/>
              <a:t>2</a:t>
            </a:fld>
            <a:endParaRPr lang="en-GB"/>
          </a:p>
        </p:txBody>
      </p:sp>
    </p:spTree>
    <p:extLst>
      <p:ext uri="{BB962C8B-B14F-4D97-AF65-F5344CB8AC3E}">
        <p14:creationId xmlns:p14="http://schemas.microsoft.com/office/powerpoint/2010/main" val="291510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Marketed utilization for semis has only improved by 8% since its low point in November 2020, and 12% difference between total fleet and marketed fleet. Slight utilization dip in past few months, reflecting shorter term contracts in the fleet.</a:t>
            </a:r>
          </a:p>
          <a:p>
            <a:endParaRPr lang="en-US" dirty="0"/>
          </a:p>
          <a:p>
            <a:r>
              <a:rPr lang="en-US" dirty="0"/>
              <a:t>Marketed drillship utilization over 90% since October 2021 and has improved by 21% since hitting its low point in July 2020. However, 15% difference between total and marketed drillship utilization indicates still a fair number of cold stacked units. At present, only 5 marketed drillships available,</a:t>
            </a:r>
          </a:p>
        </p:txBody>
      </p:sp>
      <p:sp>
        <p:nvSpPr>
          <p:cNvPr id="4" name="Slide Number Placeholder 3"/>
          <p:cNvSpPr>
            <a:spLocks noGrp="1"/>
          </p:cNvSpPr>
          <p:nvPr>
            <p:ph type="sldNum" sz="quarter" idx="5"/>
          </p:nvPr>
        </p:nvSpPr>
        <p:spPr/>
        <p:txBody>
          <a:bodyPr/>
          <a:lstStyle/>
          <a:p>
            <a:fld id="{3E92F827-6B81-4483-B094-6D90BA12278E}" type="slidenum">
              <a:rPr lang="en-GB" smtClean="0"/>
              <a:t>3</a:t>
            </a:fld>
            <a:endParaRPr lang="en-GB"/>
          </a:p>
        </p:txBody>
      </p:sp>
    </p:spTree>
    <p:extLst>
      <p:ext uri="{BB962C8B-B14F-4D97-AF65-F5344CB8AC3E}">
        <p14:creationId xmlns:p14="http://schemas.microsoft.com/office/powerpoint/2010/main" val="2978395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Marketed utilization hit low of 82.3% in January 2021, lowest point during the period. Marketed supply has only declined by 7 since January 2020 due to the large number of reactivations, compared to 26-rig decline in total fleet. However, contracting activity increase in Middle East, SE Asia and a few other regions have utilization approaching 90%. Still, however, 53 cold stacked jackups, so still plenty of attrition candidates</a:t>
            </a:r>
          </a:p>
        </p:txBody>
      </p:sp>
      <p:sp>
        <p:nvSpPr>
          <p:cNvPr id="4" name="Slide Number Placeholder 3"/>
          <p:cNvSpPr>
            <a:spLocks noGrp="1"/>
          </p:cNvSpPr>
          <p:nvPr>
            <p:ph type="sldNum" sz="quarter" idx="5"/>
          </p:nvPr>
        </p:nvSpPr>
        <p:spPr/>
        <p:txBody>
          <a:bodyPr/>
          <a:lstStyle/>
          <a:p>
            <a:fld id="{3E92F827-6B81-4483-B094-6D90BA12278E}" type="slidenum">
              <a:rPr lang="en-GB" smtClean="0"/>
              <a:t>4</a:t>
            </a:fld>
            <a:endParaRPr lang="en-GB"/>
          </a:p>
        </p:txBody>
      </p:sp>
    </p:spTree>
    <p:extLst>
      <p:ext uri="{BB962C8B-B14F-4D97-AF65-F5344CB8AC3E}">
        <p14:creationId xmlns:p14="http://schemas.microsoft.com/office/powerpoint/2010/main" val="370829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 of 72 (85%) of marketed drillships in Golden Triangle regions, while nearly 40% of marketed semi fleet (29 of 75) resides in North Sea</a:t>
            </a:r>
          </a:p>
        </p:txBody>
      </p:sp>
      <p:sp>
        <p:nvSpPr>
          <p:cNvPr id="4" name="Slide Number Placeholder 3"/>
          <p:cNvSpPr>
            <a:spLocks noGrp="1"/>
          </p:cNvSpPr>
          <p:nvPr>
            <p:ph type="sldNum" sz="quarter" idx="5"/>
          </p:nvPr>
        </p:nvSpPr>
        <p:spPr/>
        <p:txBody>
          <a:bodyPr/>
          <a:lstStyle/>
          <a:p>
            <a:fld id="{3E92F827-6B81-4483-B094-6D90BA12278E}" type="slidenum">
              <a:rPr lang="en-GB" smtClean="0"/>
              <a:t>5</a:t>
            </a:fld>
            <a:endParaRPr lang="en-GB"/>
          </a:p>
        </p:txBody>
      </p:sp>
    </p:spTree>
    <p:extLst>
      <p:ext uri="{BB962C8B-B14F-4D97-AF65-F5344CB8AC3E}">
        <p14:creationId xmlns:p14="http://schemas.microsoft.com/office/powerpoint/2010/main" val="170269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data shows the same pattern, although there are slightly more 7</a:t>
            </a:r>
            <a:r>
              <a:rPr lang="en-US" baseline="30000"/>
              <a:t>th</a:t>
            </a:r>
            <a:r>
              <a:rPr lang="en-US"/>
              <a:t> gen fixtures over $300,000, but also a larger number of sub $200,000 7</a:t>
            </a:r>
            <a:r>
              <a:rPr lang="en-US" baseline="30000"/>
              <a:t>th</a:t>
            </a:r>
            <a:r>
              <a:rPr lang="en-US"/>
              <a:t> gen fixtures (but also more fixtures overall)</a:t>
            </a:r>
          </a:p>
          <a:p>
            <a:endParaRPr lang="en-US"/>
          </a:p>
          <a:p>
            <a:r>
              <a:rPr lang="en-US"/>
              <a:t>High TO number for 7</a:t>
            </a:r>
            <a:r>
              <a:rPr lang="en-US" baseline="30000"/>
              <a:t>th</a:t>
            </a:r>
            <a:r>
              <a:rPr lang="en-US"/>
              <a:t> gen is Deepwater Asgard, and high 6</a:t>
            </a:r>
            <a:r>
              <a:rPr lang="en-US" baseline="30000"/>
              <a:t>th</a:t>
            </a:r>
            <a:r>
              <a:rPr lang="en-US"/>
              <a:t> gen is West Neptune. High TO for 6</a:t>
            </a:r>
            <a:r>
              <a:rPr lang="en-US" baseline="30000"/>
              <a:t>th</a:t>
            </a:r>
            <a:r>
              <a:rPr lang="en-US"/>
              <a:t> gen is Petrobras 10000</a:t>
            </a:r>
          </a:p>
        </p:txBody>
      </p:sp>
      <p:sp>
        <p:nvSpPr>
          <p:cNvPr id="4" name="Slide Number Placeholder 3"/>
          <p:cNvSpPr>
            <a:spLocks noGrp="1"/>
          </p:cNvSpPr>
          <p:nvPr>
            <p:ph type="sldNum" sz="quarter" idx="5"/>
          </p:nvPr>
        </p:nvSpPr>
        <p:spPr/>
        <p:txBody>
          <a:bodyPr/>
          <a:lstStyle/>
          <a:p>
            <a:fld id="{3E92F827-6B81-4483-B094-6D90BA12278E}" type="slidenum">
              <a:rPr lang="en-GB" smtClean="0"/>
              <a:t>6</a:t>
            </a:fld>
            <a:endParaRPr lang="en-GB"/>
          </a:p>
        </p:txBody>
      </p:sp>
    </p:spTree>
    <p:extLst>
      <p:ext uri="{BB962C8B-B14F-4D97-AF65-F5344CB8AC3E}">
        <p14:creationId xmlns:p14="http://schemas.microsoft.com/office/powerpoint/2010/main" val="106773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2F827-6B81-4483-B094-6D90BA12278E}" type="slidenum">
              <a:rPr lang="en-GB" smtClean="0"/>
              <a:t>7</a:t>
            </a:fld>
            <a:endParaRPr lang="en-GB"/>
          </a:p>
        </p:txBody>
      </p:sp>
    </p:spTree>
    <p:extLst>
      <p:ext uri="{BB962C8B-B14F-4D97-AF65-F5344CB8AC3E}">
        <p14:creationId xmlns:p14="http://schemas.microsoft.com/office/powerpoint/2010/main" val="352591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3E92F827-6B81-4483-B094-6D90BA12278E}" type="slidenum">
              <a:rPr lang="en-GB" smtClean="0"/>
              <a:t>8</a:t>
            </a:fld>
            <a:endParaRPr lang="en-GB"/>
          </a:p>
        </p:txBody>
      </p:sp>
    </p:spTree>
    <p:extLst>
      <p:ext uri="{BB962C8B-B14F-4D97-AF65-F5344CB8AC3E}">
        <p14:creationId xmlns:p14="http://schemas.microsoft.com/office/powerpoint/2010/main" val="336414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9 rigs total in Guyana/Suriname and Suriname has a chance to become the next Guyana, or at least some version of that. EM likely to add 7</a:t>
            </a:r>
            <a:r>
              <a:rPr lang="en-US" sz="1200" baseline="30000" dirty="0"/>
              <a:t>th</a:t>
            </a:r>
            <a:r>
              <a:rPr lang="en-US" sz="1200" dirty="0"/>
              <a:t> floating rig to Guyana next year</a:t>
            </a:r>
          </a:p>
        </p:txBody>
      </p:sp>
      <p:sp>
        <p:nvSpPr>
          <p:cNvPr id="4" name="Slide Number Placeholder 3"/>
          <p:cNvSpPr>
            <a:spLocks noGrp="1"/>
          </p:cNvSpPr>
          <p:nvPr>
            <p:ph type="sldNum" sz="quarter" idx="5"/>
          </p:nvPr>
        </p:nvSpPr>
        <p:spPr/>
        <p:txBody>
          <a:bodyPr/>
          <a:lstStyle/>
          <a:p>
            <a:fld id="{3E92F827-6B81-4483-B094-6D90BA12278E}" type="slidenum">
              <a:rPr lang="en-GB" smtClean="0"/>
              <a:t>9</a:t>
            </a:fld>
            <a:endParaRPr lang="en-GB"/>
          </a:p>
        </p:txBody>
      </p:sp>
    </p:spTree>
    <p:extLst>
      <p:ext uri="{BB962C8B-B14F-4D97-AF65-F5344CB8AC3E}">
        <p14:creationId xmlns:p14="http://schemas.microsoft.com/office/powerpoint/2010/main" val="208297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8.png"/><Relationship Id="rId21" Type="http://schemas.microsoft.com/office/2007/relationships/hdphoto" Target="../media/hdphoto9.wdp"/><Relationship Id="rId7" Type="http://schemas.openxmlformats.org/officeDocument/2006/relationships/image" Target="../media/image10.png"/><Relationship Id="rId12" Type="http://schemas.microsoft.com/office/2007/relationships/hdphoto" Target="../media/hdphoto5.wdp"/><Relationship Id="rId17" Type="http://schemas.openxmlformats.org/officeDocument/2006/relationships/image" Target="../media/image15.png"/><Relationship Id="rId25" Type="http://schemas.openxmlformats.org/officeDocument/2006/relationships/image" Target="../media/image20.png"/><Relationship Id="rId2" Type="http://schemas.openxmlformats.org/officeDocument/2006/relationships/image" Target="../media/image7.png"/><Relationship Id="rId16" Type="http://schemas.microsoft.com/office/2007/relationships/hdphoto" Target="../media/hdphoto7.wdp"/><Relationship Id="rId20"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12.png"/><Relationship Id="rId24" Type="http://schemas.openxmlformats.org/officeDocument/2006/relationships/image" Target="../media/image19.png"/><Relationship Id="rId5" Type="http://schemas.openxmlformats.org/officeDocument/2006/relationships/image" Target="../media/image9.png"/><Relationship Id="rId15" Type="http://schemas.openxmlformats.org/officeDocument/2006/relationships/image" Target="../media/image14.png"/><Relationship Id="rId23" Type="http://schemas.microsoft.com/office/2007/relationships/hdphoto" Target="../media/hdphoto10.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 Id="rId22"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C912-08A4-4571-9BE7-734994F19D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8655EC-BAF1-4ABE-8920-8BC627D3E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DBA9A3-2B11-48B4-9539-AAA99F003668}"/>
              </a:ext>
            </a:extLst>
          </p:cNvPr>
          <p:cNvSpPr>
            <a:spLocks noGrp="1"/>
          </p:cNvSpPr>
          <p:nvPr>
            <p:ph type="dt" sz="half" idx="10"/>
          </p:nvPr>
        </p:nvSpPr>
        <p:spPr/>
        <p:txBody>
          <a:bodyPr/>
          <a:lstStyle/>
          <a:p>
            <a:fld id="{F2FEDED0-E26F-4370-8B04-B7073E7AC5F9}" type="datetimeFigureOut">
              <a:rPr lang="en-GB" smtClean="0"/>
              <a:t>28/09/2022</a:t>
            </a:fld>
            <a:endParaRPr lang="en-GB"/>
          </a:p>
        </p:txBody>
      </p:sp>
      <p:sp>
        <p:nvSpPr>
          <p:cNvPr id="5" name="Footer Placeholder 4">
            <a:extLst>
              <a:ext uri="{FF2B5EF4-FFF2-40B4-BE49-F238E27FC236}">
                <a16:creationId xmlns:a16="http://schemas.microsoft.com/office/drawing/2014/main" id="{4E34FEC8-90B9-4732-B173-4D7363712D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D3D970-E9F7-489C-ABFF-EA8359D34B91}"/>
              </a:ext>
            </a:extLst>
          </p:cNvPr>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378969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FEDED0-E26F-4370-8B04-B7073E7AC5F9}" type="datetimeFigureOut">
              <a:rPr lang="en-GB" smtClean="0"/>
              <a:t>28/09/2022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2896726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FEDED0-E26F-4370-8B04-B7073E7AC5F9}" type="datetimeFigureOut">
              <a:rPr lang="en-GB" smtClean="0"/>
              <a:t>28/09/2022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1408003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EDED0-E26F-4370-8B04-B7073E7AC5F9}"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1702518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EDED0-E26F-4370-8B04-B7073E7AC5F9}"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206346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descr="A large ship in the water&#10;&#10;Description automatically generated with medium confidence">
            <a:extLst>
              <a:ext uri="{FF2B5EF4-FFF2-40B4-BE49-F238E27FC236}">
                <a16:creationId xmlns:a16="http://schemas.microsoft.com/office/drawing/2014/main" id="{3744A4DF-062C-4FD3-AAEE-5C4A650D0CDF}"/>
              </a:ext>
            </a:extLst>
          </p:cNvPr>
          <p:cNvPicPr>
            <a:picLocks noChangeAspect="1"/>
          </p:cNvPicPr>
          <p:nvPr userDrawn="1"/>
        </p:nvPicPr>
        <p:blipFill>
          <a:blip r:embed="rId2">
            <a:alphaModFix amt="83000"/>
            <a:extLst>
              <a:ext uri="{28A0092B-C50C-407E-A947-70E740481C1C}">
                <a14:useLocalDpi xmlns:a14="http://schemas.microsoft.com/office/drawing/2010/main" val="0"/>
              </a:ext>
            </a:extLst>
          </a:blip>
          <a:stretch>
            <a:fillRect/>
          </a:stretch>
        </p:blipFill>
        <p:spPr>
          <a:xfrm>
            <a:off x="0" y="0"/>
            <a:ext cx="12192000" cy="6837308"/>
          </a:xfrm>
          <a:prstGeom prst="rect">
            <a:avLst/>
          </a:prstGeom>
        </p:spPr>
      </p:pic>
      <p:pic>
        <p:nvPicPr>
          <p:cNvPr id="4" name="Picture 3">
            <a:extLst>
              <a:ext uri="{FF2B5EF4-FFF2-40B4-BE49-F238E27FC236}">
                <a16:creationId xmlns:a16="http://schemas.microsoft.com/office/drawing/2014/main" id="{12CEC276-04B2-4085-9C29-CF50C8FA8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3472" y="412820"/>
            <a:ext cx="1588008" cy="694754"/>
          </a:xfrm>
          <a:prstGeom prst="rect">
            <a:avLst/>
          </a:prstGeom>
        </p:spPr>
      </p:pic>
      <p:sp>
        <p:nvSpPr>
          <p:cNvPr id="6" name="Google Shape;201;p37">
            <a:extLst>
              <a:ext uri="{FF2B5EF4-FFF2-40B4-BE49-F238E27FC236}">
                <a16:creationId xmlns:a16="http://schemas.microsoft.com/office/drawing/2014/main" id="{B111DBC7-FC59-4E74-8364-32E57E2D4D44}"/>
              </a:ext>
            </a:extLst>
          </p:cNvPr>
          <p:cNvSpPr txBox="1"/>
          <p:nvPr userDrawn="1"/>
        </p:nvSpPr>
        <p:spPr>
          <a:xfrm>
            <a:off x="10542312" y="6449910"/>
            <a:ext cx="1442604" cy="215269"/>
          </a:xfrm>
          <a:prstGeom prst="rect">
            <a:avLst/>
          </a:prstGeom>
          <a:noFill/>
          <a:ln>
            <a:noFill/>
          </a:ln>
        </p:spPr>
        <p:txBody>
          <a:bodyPr spcFirstLastPara="1" wrap="square" lIns="0" tIns="10500" rIns="0" bIns="0" anchor="t" anchorCtr="0">
            <a:noAutofit/>
          </a:bodyPr>
          <a:lstStyle/>
          <a:p>
            <a:pPr marL="12700"/>
            <a:r>
              <a:rPr lang="en-GB" sz="800" u="sng">
                <a:solidFill>
                  <a:srgbClr val="1A365D"/>
                </a:solidFill>
                <a:latin typeface="Lato" panose="020F0502020204030203"/>
              </a:rPr>
              <a:t>www.westwoodenergy.com</a:t>
            </a:r>
            <a:endParaRPr sz="800">
              <a:solidFill>
                <a:srgbClr val="1A365D"/>
              </a:solidFill>
              <a:latin typeface="Lato" panose="020F0502020204030203"/>
            </a:endParaRPr>
          </a:p>
        </p:txBody>
      </p:sp>
      <p:sp>
        <p:nvSpPr>
          <p:cNvPr id="16" name="Text Placeholder 10">
            <a:extLst>
              <a:ext uri="{FF2B5EF4-FFF2-40B4-BE49-F238E27FC236}">
                <a16:creationId xmlns:a16="http://schemas.microsoft.com/office/drawing/2014/main" id="{E52B841E-717E-47ED-B706-B7680AC9A6C9}"/>
              </a:ext>
            </a:extLst>
          </p:cNvPr>
          <p:cNvSpPr>
            <a:spLocks noGrp="1"/>
          </p:cNvSpPr>
          <p:nvPr>
            <p:ph type="body" sz="quarter" idx="10" hasCustomPrompt="1"/>
          </p:nvPr>
        </p:nvSpPr>
        <p:spPr>
          <a:xfrm>
            <a:off x="7167563" y="1670445"/>
            <a:ext cx="4672800" cy="1141200"/>
          </a:xfrm>
          <a:prstGeom prst="rect">
            <a:avLst/>
          </a:prstGeom>
        </p:spPr>
        <p:txBody>
          <a:bodyPr/>
          <a:lstStyle>
            <a:lvl1pPr marL="0" indent="0">
              <a:buNone/>
              <a:defRPr lang="en-GB" sz="3600" b="1" kern="1200" dirty="0">
                <a:solidFill>
                  <a:srgbClr val="1A365D"/>
                </a:solidFill>
                <a:latin typeface="Lato" panose="020F0502020204030203" pitchFamily="34" charset="0"/>
                <a:ea typeface="+mj-ea"/>
                <a:cs typeface="+mj-cs"/>
              </a:defRPr>
            </a:lvl1pPr>
          </a:lstStyle>
          <a:p>
            <a:pPr lvl="0"/>
            <a:r>
              <a:rPr lang="en-GB"/>
              <a:t>Proposal title</a:t>
            </a:r>
          </a:p>
        </p:txBody>
      </p:sp>
      <p:sp>
        <p:nvSpPr>
          <p:cNvPr id="17" name="Text Placeholder 6">
            <a:extLst>
              <a:ext uri="{FF2B5EF4-FFF2-40B4-BE49-F238E27FC236}">
                <a16:creationId xmlns:a16="http://schemas.microsoft.com/office/drawing/2014/main" id="{7AABBAE6-D50E-43C4-A32B-181B52E45C20}"/>
              </a:ext>
            </a:extLst>
          </p:cNvPr>
          <p:cNvSpPr>
            <a:spLocks noGrp="1"/>
          </p:cNvSpPr>
          <p:nvPr>
            <p:ph type="body" sz="quarter" idx="12" hasCustomPrompt="1"/>
          </p:nvPr>
        </p:nvSpPr>
        <p:spPr>
          <a:xfrm>
            <a:off x="7166763" y="2811645"/>
            <a:ext cx="4673600" cy="532800"/>
          </a:xfrm>
          <a:prstGeom prst="rect">
            <a:avLst/>
          </a:prstGeom>
        </p:spPr>
        <p:txBody>
          <a:bodyPr/>
          <a:lstStyle>
            <a:lvl1pPr marL="0" indent="0">
              <a:buNone/>
              <a:defRPr sz="2400" i="1">
                <a:solidFill>
                  <a:srgbClr val="1A365D"/>
                </a:solidFill>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Subtitle / Date</a:t>
            </a:r>
            <a:endParaRPr lang="en-GB"/>
          </a:p>
        </p:txBody>
      </p:sp>
    </p:spTree>
    <p:extLst>
      <p:ext uri="{BB962C8B-B14F-4D97-AF65-F5344CB8AC3E}">
        <p14:creationId xmlns:p14="http://schemas.microsoft.com/office/powerpoint/2010/main" val="340505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EC276-04B2-4085-9C29-CF50C8FA8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3472" y="412820"/>
            <a:ext cx="1588008" cy="694754"/>
          </a:xfrm>
          <a:prstGeom prst="rect">
            <a:avLst/>
          </a:prstGeom>
        </p:spPr>
      </p:pic>
      <p:sp>
        <p:nvSpPr>
          <p:cNvPr id="6" name="Google Shape;201;p37">
            <a:extLst>
              <a:ext uri="{FF2B5EF4-FFF2-40B4-BE49-F238E27FC236}">
                <a16:creationId xmlns:a16="http://schemas.microsoft.com/office/drawing/2014/main" id="{B111DBC7-FC59-4E74-8364-32E57E2D4D44}"/>
              </a:ext>
            </a:extLst>
          </p:cNvPr>
          <p:cNvSpPr txBox="1"/>
          <p:nvPr userDrawn="1"/>
        </p:nvSpPr>
        <p:spPr>
          <a:xfrm>
            <a:off x="10542312" y="6449910"/>
            <a:ext cx="1442604" cy="215269"/>
          </a:xfrm>
          <a:prstGeom prst="rect">
            <a:avLst/>
          </a:prstGeom>
          <a:noFill/>
          <a:ln>
            <a:noFill/>
          </a:ln>
        </p:spPr>
        <p:txBody>
          <a:bodyPr spcFirstLastPara="1" wrap="square" lIns="0" tIns="10500" rIns="0" bIns="0" anchor="t" anchorCtr="0">
            <a:noAutofit/>
          </a:bodyPr>
          <a:lstStyle/>
          <a:p>
            <a:pPr marL="12700"/>
            <a:r>
              <a:rPr lang="en-GB" sz="800" u="sng">
                <a:solidFill>
                  <a:srgbClr val="1A365D"/>
                </a:solidFill>
                <a:latin typeface="Lato" panose="020F0502020204030203"/>
              </a:rPr>
              <a:t>www.westwoodenergy.com</a:t>
            </a:r>
            <a:endParaRPr sz="800">
              <a:solidFill>
                <a:srgbClr val="1A365D"/>
              </a:solidFill>
              <a:latin typeface="Lato" panose="020F0502020204030203"/>
            </a:endParaRPr>
          </a:p>
        </p:txBody>
      </p:sp>
      <p:pic>
        <p:nvPicPr>
          <p:cNvPr id="7" name="Picture 6" descr="A picture containing water&#10;&#10;Description automatically generated">
            <a:extLst>
              <a:ext uri="{FF2B5EF4-FFF2-40B4-BE49-F238E27FC236}">
                <a16:creationId xmlns:a16="http://schemas.microsoft.com/office/drawing/2014/main" id="{6E13017A-97BF-4058-B22C-CB0EB1E132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05739" y="-381311"/>
            <a:ext cx="12446492" cy="7747069"/>
          </a:xfrm>
          <a:prstGeom prst="rect">
            <a:avLst/>
          </a:prstGeom>
        </p:spPr>
      </p:pic>
      <p:sp>
        <p:nvSpPr>
          <p:cNvPr id="16" name="Text Placeholder 10">
            <a:extLst>
              <a:ext uri="{FF2B5EF4-FFF2-40B4-BE49-F238E27FC236}">
                <a16:creationId xmlns:a16="http://schemas.microsoft.com/office/drawing/2014/main" id="{E52B841E-717E-47ED-B706-B7680AC9A6C9}"/>
              </a:ext>
            </a:extLst>
          </p:cNvPr>
          <p:cNvSpPr>
            <a:spLocks noGrp="1"/>
          </p:cNvSpPr>
          <p:nvPr>
            <p:ph type="body" sz="quarter" idx="10" hasCustomPrompt="1"/>
          </p:nvPr>
        </p:nvSpPr>
        <p:spPr>
          <a:xfrm>
            <a:off x="7167600" y="3049200"/>
            <a:ext cx="4672800" cy="1141200"/>
          </a:xfrm>
          <a:prstGeom prst="rect">
            <a:avLst/>
          </a:prstGeom>
        </p:spPr>
        <p:txBody>
          <a:bodyPr/>
          <a:lstStyle>
            <a:lvl1pPr marL="0" indent="0">
              <a:buNone/>
              <a:defRPr lang="en-GB" sz="3600" b="1" kern="1200" dirty="0">
                <a:solidFill>
                  <a:srgbClr val="1A365D"/>
                </a:solidFill>
                <a:latin typeface="Lato" panose="020F0502020204030203" pitchFamily="34" charset="0"/>
                <a:ea typeface="+mj-ea"/>
                <a:cs typeface="+mj-cs"/>
              </a:defRPr>
            </a:lvl1pPr>
          </a:lstStyle>
          <a:p>
            <a:pPr lvl="0"/>
            <a:r>
              <a:rPr lang="en-GB"/>
              <a:t>Proposal title</a:t>
            </a:r>
          </a:p>
        </p:txBody>
      </p:sp>
      <p:sp>
        <p:nvSpPr>
          <p:cNvPr id="17" name="Text Placeholder 6">
            <a:extLst>
              <a:ext uri="{FF2B5EF4-FFF2-40B4-BE49-F238E27FC236}">
                <a16:creationId xmlns:a16="http://schemas.microsoft.com/office/drawing/2014/main" id="{7AABBAE6-D50E-43C4-A32B-181B52E45C20}"/>
              </a:ext>
            </a:extLst>
          </p:cNvPr>
          <p:cNvSpPr>
            <a:spLocks noGrp="1"/>
          </p:cNvSpPr>
          <p:nvPr>
            <p:ph type="body" sz="quarter" idx="12" hasCustomPrompt="1"/>
          </p:nvPr>
        </p:nvSpPr>
        <p:spPr>
          <a:xfrm>
            <a:off x="7167563" y="4226400"/>
            <a:ext cx="4673600" cy="532800"/>
          </a:xfrm>
          <a:prstGeom prst="rect">
            <a:avLst/>
          </a:prstGeom>
        </p:spPr>
        <p:txBody>
          <a:bodyPr/>
          <a:lstStyle>
            <a:lvl1pPr marL="0" indent="0">
              <a:buNone/>
              <a:defRPr sz="2400" i="1">
                <a:solidFill>
                  <a:srgbClr val="1A365D"/>
                </a:solidFill>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Subtitle / Date</a:t>
            </a:r>
            <a:endParaRPr lang="en-GB"/>
          </a:p>
        </p:txBody>
      </p:sp>
    </p:spTree>
    <p:extLst>
      <p:ext uri="{BB962C8B-B14F-4D97-AF65-F5344CB8AC3E}">
        <p14:creationId xmlns:p14="http://schemas.microsoft.com/office/powerpoint/2010/main" val="1596763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B29DE2-93AB-4582-A485-2BB20EBB9155}"/>
              </a:ext>
            </a:extLst>
          </p:cNvPr>
          <p:cNvSpPr/>
          <p:nvPr userDrawn="1"/>
        </p:nvSpPr>
        <p:spPr>
          <a:xfrm>
            <a:off x="3" y="6438900"/>
            <a:ext cx="12191999" cy="4191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a:endParaRPr lang="en-US" sz="1013"/>
          </a:p>
        </p:txBody>
      </p:sp>
      <p:cxnSp>
        <p:nvCxnSpPr>
          <p:cNvPr id="12" name="Straight Connector 11">
            <a:extLst>
              <a:ext uri="{FF2B5EF4-FFF2-40B4-BE49-F238E27FC236}">
                <a16:creationId xmlns:a16="http://schemas.microsoft.com/office/drawing/2014/main" id="{E19AE09D-8161-4F51-9523-BF079FC33B0D}"/>
              </a:ext>
            </a:extLst>
          </p:cNvPr>
          <p:cNvCxnSpPr/>
          <p:nvPr userDrawn="1"/>
        </p:nvCxnSpPr>
        <p:spPr>
          <a:xfrm>
            <a:off x="0" y="1245600"/>
            <a:ext cx="12192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7AE749-B3D0-4F25-9768-A7A26AB20A22}"/>
              </a:ext>
            </a:extLst>
          </p:cNvPr>
          <p:cNvCxnSpPr>
            <a:cxnSpLocks/>
          </p:cNvCxnSpPr>
          <p:nvPr userDrawn="1"/>
        </p:nvCxnSpPr>
        <p:spPr>
          <a:xfrm>
            <a:off x="11008428" y="6499921"/>
            <a:ext cx="0" cy="2743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1BBD1BBD-1845-4A60-A226-E326538FD160}"/>
              </a:ext>
            </a:extLst>
          </p:cNvPr>
          <p:cNvSpPr>
            <a:spLocks noGrp="1"/>
          </p:cNvSpPr>
          <p:nvPr>
            <p:ph type="body" sz="quarter" idx="10" hasCustomPrompt="1"/>
          </p:nvPr>
        </p:nvSpPr>
        <p:spPr>
          <a:xfrm>
            <a:off x="140400" y="68400"/>
            <a:ext cx="7902000" cy="583200"/>
          </a:xfrm>
          <a:prstGeom prst="rect">
            <a:avLst/>
          </a:prstGeom>
        </p:spPr>
        <p:txBody>
          <a:bodyPr>
            <a:noAutofit/>
          </a:bodyPr>
          <a:lstStyle>
            <a:lvl1pPr marL="0" indent="0">
              <a:buNone/>
              <a:defRPr sz="3200">
                <a:solidFill>
                  <a:srgbClr val="1B365D"/>
                </a:solidFill>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Add slide title</a:t>
            </a:r>
            <a:endParaRPr lang="en-GB"/>
          </a:p>
        </p:txBody>
      </p:sp>
      <p:sp>
        <p:nvSpPr>
          <p:cNvPr id="20" name="Text Placeholder 19">
            <a:extLst>
              <a:ext uri="{FF2B5EF4-FFF2-40B4-BE49-F238E27FC236}">
                <a16:creationId xmlns:a16="http://schemas.microsoft.com/office/drawing/2014/main" id="{5AA49A63-ADDF-45AE-8F1D-CCF19C386062}"/>
              </a:ext>
            </a:extLst>
          </p:cNvPr>
          <p:cNvSpPr>
            <a:spLocks noGrp="1"/>
          </p:cNvSpPr>
          <p:nvPr>
            <p:ph type="body" sz="quarter" idx="11" hasCustomPrompt="1"/>
          </p:nvPr>
        </p:nvSpPr>
        <p:spPr>
          <a:xfrm>
            <a:off x="165100" y="586800"/>
            <a:ext cx="11455200" cy="583200"/>
          </a:xfrm>
          <a:prstGeom prst="rect">
            <a:avLst/>
          </a:prstGeom>
        </p:spPr>
        <p:txBody>
          <a:bodyPr/>
          <a:lstStyle>
            <a:lvl1pPr marL="0" indent="0" algn="l" defTabSz="914377" rtl="0" eaLnBrk="1" latinLnBrk="0" hangingPunct="1">
              <a:buNone/>
              <a:defRPr lang="en-US" sz="1600" kern="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Add strapline</a:t>
            </a:r>
          </a:p>
        </p:txBody>
      </p:sp>
      <p:sp>
        <p:nvSpPr>
          <p:cNvPr id="22" name="Text Placeholder 21">
            <a:extLst>
              <a:ext uri="{FF2B5EF4-FFF2-40B4-BE49-F238E27FC236}">
                <a16:creationId xmlns:a16="http://schemas.microsoft.com/office/drawing/2014/main" id="{8AED7DDF-B73B-4C5F-95EF-579B7A43F343}"/>
              </a:ext>
            </a:extLst>
          </p:cNvPr>
          <p:cNvSpPr>
            <a:spLocks noGrp="1"/>
          </p:cNvSpPr>
          <p:nvPr>
            <p:ph type="body" sz="quarter" idx="12" hasCustomPrompt="1"/>
          </p:nvPr>
        </p:nvSpPr>
        <p:spPr>
          <a:xfrm>
            <a:off x="7815600" y="6512400"/>
            <a:ext cx="3200400" cy="277200"/>
          </a:xfrm>
          <a:prstGeom prst="rect">
            <a:avLst/>
          </a:prstGeom>
        </p:spPr>
        <p:txBody>
          <a:bodyPr anchor="b"/>
          <a:lstStyle>
            <a:lvl1pPr marL="0" indent="0" algn="r"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Add presentation title</a:t>
            </a:r>
            <a:endParaRPr lang="en-GB"/>
          </a:p>
        </p:txBody>
      </p:sp>
      <p:sp>
        <p:nvSpPr>
          <p:cNvPr id="23" name="Text Placeholder 21">
            <a:extLst>
              <a:ext uri="{FF2B5EF4-FFF2-40B4-BE49-F238E27FC236}">
                <a16:creationId xmlns:a16="http://schemas.microsoft.com/office/drawing/2014/main" id="{2B0EC688-8F9B-4FB8-8B15-65E2FFD4C502}"/>
              </a:ext>
            </a:extLst>
          </p:cNvPr>
          <p:cNvSpPr>
            <a:spLocks noGrp="1"/>
          </p:cNvSpPr>
          <p:nvPr>
            <p:ph type="body" sz="quarter" idx="13" hasCustomPrompt="1"/>
          </p:nvPr>
        </p:nvSpPr>
        <p:spPr>
          <a:xfrm>
            <a:off x="11217600" y="6512400"/>
            <a:ext cx="853200" cy="277200"/>
          </a:xfrm>
          <a:prstGeom prst="rect">
            <a:avLst/>
          </a:prstGeom>
        </p:spPr>
        <p:txBody>
          <a:bodyPr anchor="b"/>
          <a:lstStyle>
            <a:lvl1pPr marL="0" indent="0" algn="l"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Add date</a:t>
            </a:r>
            <a:endParaRPr lang="en-GB"/>
          </a:p>
        </p:txBody>
      </p:sp>
      <p:sp>
        <p:nvSpPr>
          <p:cNvPr id="13" name="Text Placeholder 21">
            <a:extLst>
              <a:ext uri="{FF2B5EF4-FFF2-40B4-BE49-F238E27FC236}">
                <a16:creationId xmlns:a16="http://schemas.microsoft.com/office/drawing/2014/main" id="{C93D3A55-45F8-47F0-8EDE-5D2DA88A0E16}"/>
              </a:ext>
            </a:extLst>
          </p:cNvPr>
          <p:cNvSpPr>
            <a:spLocks noGrp="1"/>
          </p:cNvSpPr>
          <p:nvPr>
            <p:ph type="body" sz="quarter" idx="14" hasCustomPrompt="1"/>
          </p:nvPr>
        </p:nvSpPr>
        <p:spPr>
          <a:xfrm>
            <a:off x="1204904" y="6518154"/>
            <a:ext cx="3200400" cy="277200"/>
          </a:xfrm>
          <a:prstGeom prst="rect">
            <a:avLst/>
          </a:prstGeom>
        </p:spPr>
        <p:txBody>
          <a:bodyPr anchor="b"/>
          <a:lstStyle>
            <a:lvl1pPr marL="0" indent="0" algn="l"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Source</a:t>
            </a:r>
            <a:endParaRPr lang="en-GB"/>
          </a:p>
        </p:txBody>
      </p:sp>
      <p:pic>
        <p:nvPicPr>
          <p:cNvPr id="15" name="Graphic 14">
            <a:extLst>
              <a:ext uri="{FF2B5EF4-FFF2-40B4-BE49-F238E27FC236}">
                <a16:creationId xmlns:a16="http://schemas.microsoft.com/office/drawing/2014/main" id="{6C9E4518-9F31-4E88-BA3D-D316E4F8798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1" r="-17355" b="-57626"/>
          <a:stretch/>
        </p:blipFill>
        <p:spPr>
          <a:xfrm>
            <a:off x="36010" y="6492143"/>
            <a:ext cx="1304290" cy="547462"/>
          </a:xfrm>
          <a:prstGeom prst="rect">
            <a:avLst/>
          </a:prstGeom>
        </p:spPr>
      </p:pic>
    </p:spTree>
    <p:extLst>
      <p:ext uri="{BB962C8B-B14F-4D97-AF65-F5344CB8AC3E}">
        <p14:creationId xmlns:p14="http://schemas.microsoft.com/office/powerpoint/2010/main" val="84354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8321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Combo_Option">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79E33E51-F0C8-4C21-B338-342F8E4FF80D}"/>
              </a:ext>
            </a:extLst>
          </p:cNvPr>
          <p:cNvPicPr>
            <a:picLocks noChangeAspect="1"/>
          </p:cNvPicPr>
          <p:nvPr userDrawn="1"/>
        </p:nvPicPr>
        <p:blipFill>
          <a:blip r:embed="rId2"/>
          <a:stretch>
            <a:fillRect/>
          </a:stretch>
        </p:blipFill>
        <p:spPr>
          <a:xfrm>
            <a:off x="-25145" y="-25665"/>
            <a:ext cx="12192000" cy="6854839"/>
          </a:xfrm>
          <a:prstGeom prst="rect">
            <a:avLst/>
          </a:prstGeom>
        </p:spPr>
      </p:pic>
      <p:grpSp>
        <p:nvGrpSpPr>
          <p:cNvPr id="4" name="Group 3">
            <a:extLst>
              <a:ext uri="{FF2B5EF4-FFF2-40B4-BE49-F238E27FC236}">
                <a16:creationId xmlns:a16="http://schemas.microsoft.com/office/drawing/2014/main" id="{2579F3DA-91EA-4DDB-9B30-14556F1E74AF}"/>
              </a:ext>
            </a:extLst>
          </p:cNvPr>
          <p:cNvGrpSpPr/>
          <p:nvPr userDrawn="1"/>
        </p:nvGrpSpPr>
        <p:grpSpPr>
          <a:xfrm>
            <a:off x="4263056" y="2258919"/>
            <a:ext cx="1810011" cy="735645"/>
            <a:chOff x="10072991" y="2280779"/>
            <a:chExt cx="1810011" cy="735645"/>
          </a:xfrm>
        </p:grpSpPr>
        <p:sp>
          <p:nvSpPr>
            <p:cNvPr id="5" name="Rounded Rectangle 122">
              <a:extLst>
                <a:ext uri="{FF2B5EF4-FFF2-40B4-BE49-F238E27FC236}">
                  <a16:creationId xmlns:a16="http://schemas.microsoft.com/office/drawing/2014/main" id="{36017A31-4233-4550-A0A7-A3A34CBEAB9C}"/>
                </a:ext>
              </a:extLst>
            </p:cNvPr>
            <p:cNvSpPr/>
            <p:nvPr/>
          </p:nvSpPr>
          <p:spPr>
            <a:xfrm>
              <a:off x="10072991" y="2280779"/>
              <a:ext cx="1810011" cy="735645"/>
            </a:xfrm>
            <a:prstGeom prst="roundRect">
              <a:avLst>
                <a:gd name="adj" fmla="val 21958"/>
              </a:avLst>
            </a:prstGeom>
            <a:solidFill>
              <a:srgbClr val="688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6" name="Rounded Rectangle 123">
              <a:extLst>
                <a:ext uri="{FF2B5EF4-FFF2-40B4-BE49-F238E27FC236}">
                  <a16:creationId xmlns:a16="http://schemas.microsoft.com/office/drawing/2014/main" id="{8C353902-00C0-4ED7-97A4-1573B4722367}"/>
                </a:ext>
              </a:extLst>
            </p:cNvPr>
            <p:cNvSpPr/>
            <p:nvPr/>
          </p:nvSpPr>
          <p:spPr>
            <a:xfrm>
              <a:off x="10174767" y="2367781"/>
              <a:ext cx="1606457" cy="554310"/>
            </a:xfrm>
            <a:prstGeom prst="roundRect">
              <a:avLst>
                <a:gd name="adj" fmla="val 2195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7" name="TextBox 6">
              <a:extLst>
                <a:ext uri="{FF2B5EF4-FFF2-40B4-BE49-F238E27FC236}">
                  <a16:creationId xmlns:a16="http://schemas.microsoft.com/office/drawing/2014/main" id="{54B4AEE7-88A1-4604-8465-4C7F4AA2C112}"/>
                </a:ext>
              </a:extLst>
            </p:cNvPr>
            <p:cNvSpPr txBox="1"/>
            <p:nvPr/>
          </p:nvSpPr>
          <p:spPr>
            <a:xfrm flipH="1">
              <a:off x="10259074" y="2435936"/>
              <a:ext cx="1475192" cy="461665"/>
            </a:xfrm>
            <a:prstGeom prst="rect">
              <a:avLst/>
            </a:prstGeom>
            <a:noFill/>
          </p:spPr>
          <p:txBody>
            <a:bodyPr wrap="square" rtlCol="0">
              <a:spAutoFit/>
            </a:bodyPr>
            <a:lstStyle>
              <a:defPPr>
                <a:defRPr lang="en-US"/>
              </a:defPPr>
              <a:lvl1pPr algn="ctr">
                <a:defRPr sz="1200">
                  <a:solidFill>
                    <a:srgbClr val="1A365D"/>
                  </a:solidFill>
                  <a:latin typeface="Arial" panose="020B0604020202020204" pitchFamily="34" charset="0"/>
                  <a:cs typeface="Arial" panose="020B0604020202020204" pitchFamily="34" charset="0"/>
                </a:defRPr>
              </a:lvl1pPr>
            </a:lstStyle>
            <a:p>
              <a:r>
                <a:rPr lang="en-GB" sz="1200">
                  <a:solidFill>
                    <a:srgbClr val="0F4D95"/>
                  </a:solidFill>
                  <a:latin typeface="Lato" panose="020F0502020204030203" pitchFamily="34" charset="77"/>
                </a:rPr>
                <a:t>Bespoke research </a:t>
              </a:r>
              <a:br>
                <a:rPr lang="en-GB" sz="1200">
                  <a:solidFill>
                    <a:srgbClr val="0F4D95"/>
                  </a:solidFill>
                  <a:latin typeface="Lato" panose="020F0502020204030203" pitchFamily="34" charset="77"/>
                </a:rPr>
              </a:br>
              <a:r>
                <a:rPr lang="en-GB" sz="1200">
                  <a:solidFill>
                    <a:srgbClr val="0F4D95"/>
                  </a:solidFill>
                  <a:latin typeface="Lato" panose="020F0502020204030203" pitchFamily="34" charset="77"/>
                </a:rPr>
                <a:t>&amp;  consultancy</a:t>
              </a:r>
            </a:p>
          </p:txBody>
        </p:sp>
      </p:grpSp>
      <p:grpSp>
        <p:nvGrpSpPr>
          <p:cNvPr id="8" name="Group 7">
            <a:extLst>
              <a:ext uri="{FF2B5EF4-FFF2-40B4-BE49-F238E27FC236}">
                <a16:creationId xmlns:a16="http://schemas.microsoft.com/office/drawing/2014/main" id="{2DA10B88-77A4-4A7F-9A0C-D31CAED485D2}"/>
              </a:ext>
            </a:extLst>
          </p:cNvPr>
          <p:cNvGrpSpPr/>
          <p:nvPr userDrawn="1"/>
        </p:nvGrpSpPr>
        <p:grpSpPr>
          <a:xfrm>
            <a:off x="2347301" y="2249191"/>
            <a:ext cx="1810011" cy="745375"/>
            <a:chOff x="8157236" y="2271050"/>
            <a:chExt cx="1810011" cy="745374"/>
          </a:xfrm>
        </p:grpSpPr>
        <p:sp>
          <p:nvSpPr>
            <p:cNvPr id="9" name="Rounded Rectangle 120">
              <a:extLst>
                <a:ext uri="{FF2B5EF4-FFF2-40B4-BE49-F238E27FC236}">
                  <a16:creationId xmlns:a16="http://schemas.microsoft.com/office/drawing/2014/main" id="{1E31C379-7F3F-4EB8-AFCB-5988C31C33F4}"/>
                </a:ext>
              </a:extLst>
            </p:cNvPr>
            <p:cNvSpPr/>
            <p:nvPr/>
          </p:nvSpPr>
          <p:spPr>
            <a:xfrm>
              <a:off x="8157236" y="2271050"/>
              <a:ext cx="1810011" cy="745374"/>
            </a:xfrm>
            <a:prstGeom prst="roundRect">
              <a:avLst>
                <a:gd name="adj" fmla="val 21958"/>
              </a:avLst>
            </a:prstGeom>
            <a:solidFill>
              <a:srgbClr val="688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0" name="Rounded Rectangle 121">
              <a:extLst>
                <a:ext uri="{FF2B5EF4-FFF2-40B4-BE49-F238E27FC236}">
                  <a16:creationId xmlns:a16="http://schemas.microsoft.com/office/drawing/2014/main" id="{D52AE984-1A13-46F7-96FA-CFBEECAA721D}"/>
                </a:ext>
              </a:extLst>
            </p:cNvPr>
            <p:cNvSpPr/>
            <p:nvPr/>
          </p:nvSpPr>
          <p:spPr>
            <a:xfrm>
              <a:off x="8259012" y="2371446"/>
              <a:ext cx="1606457" cy="554310"/>
            </a:xfrm>
            <a:prstGeom prst="roundRect">
              <a:avLst>
                <a:gd name="adj" fmla="val 2195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11" name="TextBox 10">
              <a:extLst>
                <a:ext uri="{FF2B5EF4-FFF2-40B4-BE49-F238E27FC236}">
                  <a16:creationId xmlns:a16="http://schemas.microsoft.com/office/drawing/2014/main" id="{95EB16B2-6A78-4768-AA9B-F9C9D86D130E}"/>
                </a:ext>
              </a:extLst>
            </p:cNvPr>
            <p:cNvSpPr txBox="1"/>
            <p:nvPr/>
          </p:nvSpPr>
          <p:spPr>
            <a:xfrm flipH="1">
              <a:off x="8405213" y="2425317"/>
              <a:ext cx="1315527" cy="461664"/>
            </a:xfrm>
            <a:prstGeom prst="rect">
              <a:avLst/>
            </a:prstGeom>
            <a:noFill/>
          </p:spPr>
          <p:txBody>
            <a:bodyPr wrap="square" rtlCol="0">
              <a:spAutoFit/>
            </a:bodyPr>
            <a:lstStyle>
              <a:defPPr>
                <a:defRPr lang="en-US"/>
              </a:defPPr>
              <a:lvl1pPr algn="ctr">
                <a:defRPr sz="1200">
                  <a:solidFill>
                    <a:srgbClr val="1A365D"/>
                  </a:solidFill>
                  <a:latin typeface="Arial" panose="020B0604020202020204" pitchFamily="34" charset="0"/>
                  <a:cs typeface="Arial" panose="020B0604020202020204" pitchFamily="34" charset="0"/>
                </a:defRPr>
              </a:lvl1pPr>
            </a:lstStyle>
            <a:p>
              <a:r>
                <a:rPr lang="en-GB" sz="1200">
                  <a:solidFill>
                    <a:srgbClr val="0F4D95"/>
                  </a:solidFill>
                  <a:latin typeface="Lato" panose="020F0502020204030203" pitchFamily="34" charset="77"/>
                </a:rPr>
                <a:t>Reports </a:t>
              </a:r>
              <a:br>
                <a:rPr lang="en-GB" sz="1200">
                  <a:solidFill>
                    <a:srgbClr val="0F4D95"/>
                  </a:solidFill>
                  <a:latin typeface="Lato" panose="020F0502020204030203" pitchFamily="34" charset="77"/>
                </a:rPr>
              </a:br>
              <a:r>
                <a:rPr lang="en-GB" sz="1200">
                  <a:solidFill>
                    <a:srgbClr val="0F4D95"/>
                  </a:solidFill>
                  <a:latin typeface="Lato" panose="020F0502020204030203" pitchFamily="34" charset="77"/>
                </a:rPr>
                <a:t>&amp; insights </a:t>
              </a:r>
            </a:p>
          </p:txBody>
        </p:sp>
      </p:grpSp>
      <p:grpSp>
        <p:nvGrpSpPr>
          <p:cNvPr id="12" name="Group 11">
            <a:extLst>
              <a:ext uri="{FF2B5EF4-FFF2-40B4-BE49-F238E27FC236}">
                <a16:creationId xmlns:a16="http://schemas.microsoft.com/office/drawing/2014/main" id="{E9FAD959-E08D-40FF-AA33-C2700FD93EB3}"/>
              </a:ext>
            </a:extLst>
          </p:cNvPr>
          <p:cNvGrpSpPr/>
          <p:nvPr userDrawn="1"/>
        </p:nvGrpSpPr>
        <p:grpSpPr>
          <a:xfrm>
            <a:off x="560950" y="4498388"/>
            <a:ext cx="1486511" cy="1389278"/>
            <a:chOff x="5914510" y="4645331"/>
            <a:chExt cx="1486510" cy="1389278"/>
          </a:xfrm>
        </p:grpSpPr>
        <p:sp>
          <p:nvSpPr>
            <p:cNvPr id="13" name="Rectangle 12">
              <a:extLst>
                <a:ext uri="{FF2B5EF4-FFF2-40B4-BE49-F238E27FC236}">
                  <a16:creationId xmlns:a16="http://schemas.microsoft.com/office/drawing/2014/main" id="{4C70704C-F614-4103-87DF-3EB00E8D20D4}"/>
                </a:ext>
              </a:extLst>
            </p:cNvPr>
            <p:cNvSpPr/>
            <p:nvPr/>
          </p:nvSpPr>
          <p:spPr>
            <a:xfrm>
              <a:off x="5914510" y="5249779"/>
              <a:ext cx="1486510" cy="784830"/>
            </a:xfrm>
            <a:prstGeom prst="rect">
              <a:avLst/>
            </a:prstGeom>
          </p:spPr>
          <p:txBody>
            <a:bodyPr wrap="square">
              <a:spAutoFit/>
            </a:bodyPr>
            <a:lstStyle/>
            <a:p>
              <a:pPr algn="ctr">
                <a:spcAft>
                  <a:spcPts val="600"/>
                </a:spcAft>
              </a:pPr>
              <a:r>
                <a:rPr lang="en-GB" sz="1600" b="1">
                  <a:solidFill>
                    <a:schemeClr val="bg1"/>
                  </a:solidFill>
                  <a:latin typeface="Lato" panose="020F0502020204030203" pitchFamily="34" charset="77"/>
                  <a:cs typeface="Arial" panose="020B0604020202020204" pitchFamily="34" charset="0"/>
                </a:rPr>
                <a:t>Quality:</a:t>
              </a:r>
            </a:p>
            <a:p>
              <a:pPr algn="ctr"/>
              <a:r>
                <a:rPr lang="en-GB" sz="1200">
                  <a:solidFill>
                    <a:schemeClr val="bg1"/>
                  </a:solidFill>
                  <a:latin typeface="Lato" panose="020F0502020204030203" pitchFamily="34" charset="77"/>
                  <a:cs typeface="Arial" panose="020B0604020202020204" pitchFamily="34" charset="0"/>
                </a:rPr>
                <a:t>Excellence in </a:t>
              </a:r>
            </a:p>
            <a:p>
              <a:pPr algn="ctr"/>
              <a:r>
                <a:rPr lang="mr-IN" sz="1200">
                  <a:solidFill>
                    <a:schemeClr val="bg1"/>
                  </a:solidFill>
                  <a:latin typeface="Lato" panose="020F0502020204030203" pitchFamily="34" charset="77"/>
                </a:rPr>
                <a:t>–</a:t>
              </a:r>
              <a:r>
                <a:rPr lang="en-GB" sz="1200">
                  <a:solidFill>
                    <a:schemeClr val="bg1"/>
                  </a:solidFill>
                  <a:latin typeface="Lato" panose="020F0502020204030203" pitchFamily="34" charset="77"/>
                  <a:cs typeface="Arial" panose="020B0604020202020204" pitchFamily="34" charset="0"/>
                </a:rPr>
                <a:t> excellence out</a:t>
              </a:r>
            </a:p>
          </p:txBody>
        </p:sp>
        <p:grpSp>
          <p:nvGrpSpPr>
            <p:cNvPr id="14" name="Group 13">
              <a:extLst>
                <a:ext uri="{FF2B5EF4-FFF2-40B4-BE49-F238E27FC236}">
                  <a16:creationId xmlns:a16="http://schemas.microsoft.com/office/drawing/2014/main" id="{9D769F5F-1563-4896-8789-0AC8E01F418C}"/>
                </a:ext>
              </a:extLst>
            </p:cNvPr>
            <p:cNvGrpSpPr/>
            <p:nvPr/>
          </p:nvGrpSpPr>
          <p:grpSpPr>
            <a:xfrm>
              <a:off x="6392050" y="4645331"/>
              <a:ext cx="524447" cy="524447"/>
              <a:chOff x="6292315" y="4357735"/>
              <a:chExt cx="524447" cy="524447"/>
            </a:xfrm>
          </p:grpSpPr>
          <p:sp>
            <p:nvSpPr>
              <p:cNvPr id="15" name="Oval 14">
                <a:extLst>
                  <a:ext uri="{FF2B5EF4-FFF2-40B4-BE49-F238E27FC236}">
                    <a16:creationId xmlns:a16="http://schemas.microsoft.com/office/drawing/2014/main" id="{9C999218-63E2-4E4E-841C-D04DA4E970E0}"/>
                  </a:ext>
                </a:extLst>
              </p:cNvPr>
              <p:cNvSpPr/>
              <p:nvPr/>
            </p:nvSpPr>
            <p:spPr>
              <a:xfrm>
                <a:off x="6292315" y="4357735"/>
                <a:ext cx="524447" cy="524447"/>
              </a:xfrm>
              <a:prstGeom prst="ellipse">
                <a:avLst/>
              </a:prstGeom>
              <a:solidFill>
                <a:srgbClr val="FFFFFF"/>
              </a:solidFill>
              <a:ln w="304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DF06753D-D6BE-4532-9342-485416EAB270}"/>
                  </a:ext>
                </a:extLst>
              </p:cNvPr>
              <p:cNvSpPr/>
              <p:nvPr/>
            </p:nvSpPr>
            <p:spPr>
              <a:xfrm>
                <a:off x="6380672" y="4443896"/>
                <a:ext cx="367823" cy="338554"/>
              </a:xfrm>
              <a:prstGeom prst="rect">
                <a:avLst/>
              </a:prstGeom>
            </p:spPr>
            <p:txBody>
              <a:bodyPr wrap="square">
                <a:spAutoFit/>
              </a:bodyPr>
              <a:lstStyle/>
              <a:p>
                <a:pPr algn="ctr">
                  <a:spcAft>
                    <a:spcPts val="600"/>
                  </a:spcAft>
                </a:pPr>
                <a:r>
                  <a:rPr lang="en-GB" sz="1600" b="1">
                    <a:solidFill>
                      <a:srgbClr val="0F4D95"/>
                    </a:solidFill>
                    <a:latin typeface="Arial" panose="020B0604020202020204" pitchFamily="34" charset="0"/>
                    <a:cs typeface="Arial" panose="020B0604020202020204" pitchFamily="34" charset="0"/>
                  </a:rPr>
                  <a:t>1.</a:t>
                </a:r>
                <a:endParaRPr lang="en-GB" sz="1600">
                  <a:solidFill>
                    <a:srgbClr val="0F4D95"/>
                  </a:solidFill>
                  <a:latin typeface="Arial" panose="020B0604020202020204" pitchFamily="34" charset="0"/>
                  <a:cs typeface="Arial" panose="020B0604020202020204" pitchFamily="34" charset="0"/>
                </a:endParaRPr>
              </a:p>
            </p:txBody>
          </p:sp>
        </p:grpSp>
      </p:grpSp>
      <p:sp>
        <p:nvSpPr>
          <p:cNvPr id="17" name="Rectangle 16">
            <a:extLst>
              <a:ext uri="{FF2B5EF4-FFF2-40B4-BE49-F238E27FC236}">
                <a16:creationId xmlns:a16="http://schemas.microsoft.com/office/drawing/2014/main" id="{C243B977-C251-4BD8-AF07-1AEE8CD7299D}"/>
              </a:ext>
            </a:extLst>
          </p:cNvPr>
          <p:cNvSpPr/>
          <p:nvPr userDrawn="1"/>
        </p:nvSpPr>
        <p:spPr>
          <a:xfrm>
            <a:off x="334094" y="3401755"/>
            <a:ext cx="5062617" cy="584775"/>
          </a:xfrm>
          <a:prstGeom prst="rect">
            <a:avLst/>
          </a:prstGeom>
        </p:spPr>
        <p:txBody>
          <a:bodyPr wrap="square">
            <a:spAutoFit/>
          </a:bodyPr>
          <a:lstStyle/>
          <a:p>
            <a:r>
              <a:rPr lang="en-GB" sz="1600" b="1">
                <a:solidFill>
                  <a:schemeClr val="bg1"/>
                </a:solidFill>
                <a:latin typeface="Lato" panose="020F0502020204030203" pitchFamily="34" charset="77"/>
              </a:rPr>
              <a:t>They trust our solutions when making critical decisions - time and time again </a:t>
            </a:r>
          </a:p>
        </p:txBody>
      </p:sp>
      <p:sp>
        <p:nvSpPr>
          <p:cNvPr id="18" name="Rectangle 17">
            <a:extLst>
              <a:ext uri="{FF2B5EF4-FFF2-40B4-BE49-F238E27FC236}">
                <a16:creationId xmlns:a16="http://schemas.microsoft.com/office/drawing/2014/main" id="{8A34548B-90DB-4385-A84C-E5A2FE10C7F7}"/>
              </a:ext>
            </a:extLst>
          </p:cNvPr>
          <p:cNvSpPr/>
          <p:nvPr userDrawn="1"/>
        </p:nvSpPr>
        <p:spPr>
          <a:xfrm>
            <a:off x="317877" y="1401558"/>
            <a:ext cx="5350835" cy="584775"/>
          </a:xfrm>
          <a:prstGeom prst="rect">
            <a:avLst/>
          </a:prstGeom>
        </p:spPr>
        <p:txBody>
          <a:bodyPr wrap="square">
            <a:spAutoFit/>
          </a:bodyPr>
          <a:lstStyle/>
          <a:p>
            <a:r>
              <a:rPr lang="en-GB" sz="1600" b="1">
                <a:solidFill>
                  <a:schemeClr val="bg1"/>
                </a:solidFill>
                <a:latin typeface="Lato" panose="020F0502020204030203" pitchFamily="34" charset="77"/>
              </a:rPr>
              <a:t>Every day, organisations turn to us to answer their  strategic, commercial and technical questions</a:t>
            </a:r>
          </a:p>
        </p:txBody>
      </p:sp>
      <p:grpSp>
        <p:nvGrpSpPr>
          <p:cNvPr id="19" name="Group 18">
            <a:extLst>
              <a:ext uri="{FF2B5EF4-FFF2-40B4-BE49-F238E27FC236}">
                <a16:creationId xmlns:a16="http://schemas.microsoft.com/office/drawing/2014/main" id="{26BB3908-C0E6-4134-B37D-36B8FF73D22C}"/>
              </a:ext>
            </a:extLst>
          </p:cNvPr>
          <p:cNvGrpSpPr/>
          <p:nvPr userDrawn="1"/>
        </p:nvGrpSpPr>
        <p:grpSpPr>
          <a:xfrm>
            <a:off x="4556935" y="4492341"/>
            <a:ext cx="1421852" cy="1400472"/>
            <a:chOff x="10292842" y="4649885"/>
            <a:chExt cx="1421852" cy="1400471"/>
          </a:xfrm>
        </p:grpSpPr>
        <p:sp>
          <p:nvSpPr>
            <p:cNvPr id="20" name="Rectangle 19">
              <a:extLst>
                <a:ext uri="{FF2B5EF4-FFF2-40B4-BE49-F238E27FC236}">
                  <a16:creationId xmlns:a16="http://schemas.microsoft.com/office/drawing/2014/main" id="{9E20061F-43A6-4D5F-9F13-26E27A9EEFE2}"/>
                </a:ext>
              </a:extLst>
            </p:cNvPr>
            <p:cNvSpPr/>
            <p:nvPr/>
          </p:nvSpPr>
          <p:spPr>
            <a:xfrm>
              <a:off x="10292842" y="5265526"/>
              <a:ext cx="1421852" cy="784830"/>
            </a:xfrm>
            <a:prstGeom prst="rect">
              <a:avLst/>
            </a:prstGeom>
          </p:spPr>
          <p:txBody>
            <a:bodyPr wrap="square">
              <a:spAutoFit/>
            </a:bodyPr>
            <a:lstStyle/>
            <a:p>
              <a:pPr algn="ctr">
                <a:spcAft>
                  <a:spcPts val="600"/>
                </a:spcAft>
              </a:pPr>
              <a:r>
                <a:rPr lang="en-GB" sz="1600" b="1">
                  <a:solidFill>
                    <a:schemeClr val="bg1"/>
                  </a:solidFill>
                  <a:latin typeface="Lato" panose="020F0502020204030203" pitchFamily="34" charset="77"/>
                  <a:cs typeface="Arial" panose="020B0604020202020204" pitchFamily="34" charset="0"/>
                </a:rPr>
                <a:t>Flexibility: </a:t>
              </a:r>
            </a:p>
            <a:p>
              <a:pPr algn="ctr"/>
              <a:r>
                <a:rPr lang="en-GB" sz="1200">
                  <a:solidFill>
                    <a:schemeClr val="bg1"/>
                  </a:solidFill>
                  <a:latin typeface="Lato" panose="020F0502020204030203" pitchFamily="34" charset="77"/>
                  <a:cs typeface="Arial" panose="020B0604020202020204" pitchFamily="34" charset="0"/>
                </a:rPr>
                <a:t>Adaptive, creative </a:t>
              </a:r>
              <a:br>
                <a:rPr lang="en-GB" sz="1200">
                  <a:solidFill>
                    <a:schemeClr val="bg1"/>
                  </a:solidFill>
                  <a:latin typeface="Lato" panose="020F0502020204030203" pitchFamily="34" charset="77"/>
                  <a:cs typeface="Arial" panose="020B0604020202020204" pitchFamily="34" charset="0"/>
                </a:rPr>
              </a:br>
              <a:r>
                <a:rPr lang="en-GB" sz="1200">
                  <a:solidFill>
                    <a:schemeClr val="bg1"/>
                  </a:solidFill>
                  <a:latin typeface="Lato" panose="020F0502020204030203" pitchFamily="34" charset="77"/>
                  <a:cs typeface="Arial" panose="020B0604020202020204" pitchFamily="34" charset="0"/>
                </a:rPr>
                <a:t>and responsive</a:t>
              </a:r>
            </a:p>
          </p:txBody>
        </p:sp>
        <p:grpSp>
          <p:nvGrpSpPr>
            <p:cNvPr id="21" name="Group 20">
              <a:extLst>
                <a:ext uri="{FF2B5EF4-FFF2-40B4-BE49-F238E27FC236}">
                  <a16:creationId xmlns:a16="http://schemas.microsoft.com/office/drawing/2014/main" id="{98F29A99-7C2E-436B-B88E-A88C86E29D93}"/>
                </a:ext>
              </a:extLst>
            </p:cNvPr>
            <p:cNvGrpSpPr/>
            <p:nvPr/>
          </p:nvGrpSpPr>
          <p:grpSpPr>
            <a:xfrm>
              <a:off x="10734708" y="4649885"/>
              <a:ext cx="524447" cy="524447"/>
              <a:chOff x="6292315" y="4357735"/>
              <a:chExt cx="524447" cy="524447"/>
            </a:xfrm>
          </p:grpSpPr>
          <p:sp>
            <p:nvSpPr>
              <p:cNvPr id="22" name="Oval 21">
                <a:extLst>
                  <a:ext uri="{FF2B5EF4-FFF2-40B4-BE49-F238E27FC236}">
                    <a16:creationId xmlns:a16="http://schemas.microsoft.com/office/drawing/2014/main" id="{C1BBEE2A-D13C-460F-8B43-AEB1042CE892}"/>
                  </a:ext>
                </a:extLst>
              </p:cNvPr>
              <p:cNvSpPr/>
              <p:nvPr/>
            </p:nvSpPr>
            <p:spPr>
              <a:xfrm>
                <a:off x="6292315" y="4357735"/>
                <a:ext cx="524447" cy="524447"/>
              </a:xfrm>
              <a:prstGeom prst="ellipse">
                <a:avLst/>
              </a:prstGeom>
              <a:solidFill>
                <a:srgbClr val="FFFFFF"/>
              </a:solidFill>
              <a:ln w="304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75F2797D-E333-4E54-8E09-5ECA3A80BEAD}"/>
                  </a:ext>
                </a:extLst>
              </p:cNvPr>
              <p:cNvSpPr/>
              <p:nvPr/>
            </p:nvSpPr>
            <p:spPr>
              <a:xfrm>
                <a:off x="6383684" y="4450480"/>
                <a:ext cx="367823" cy="338554"/>
              </a:xfrm>
              <a:prstGeom prst="rect">
                <a:avLst/>
              </a:prstGeom>
            </p:spPr>
            <p:txBody>
              <a:bodyPr wrap="square">
                <a:spAutoFit/>
              </a:bodyPr>
              <a:lstStyle/>
              <a:p>
                <a:pPr algn="ctr">
                  <a:spcAft>
                    <a:spcPts val="600"/>
                  </a:spcAft>
                </a:pPr>
                <a:r>
                  <a:rPr lang="en-GB" sz="1600" b="1">
                    <a:solidFill>
                      <a:srgbClr val="0F4D95"/>
                    </a:solidFill>
                    <a:latin typeface="Arial" panose="020B0604020202020204" pitchFamily="34" charset="0"/>
                    <a:cs typeface="Arial" panose="020B0604020202020204" pitchFamily="34" charset="0"/>
                  </a:rPr>
                  <a:t>3.</a:t>
                </a:r>
                <a:endParaRPr lang="en-GB" sz="1600">
                  <a:solidFill>
                    <a:srgbClr val="0F4D95"/>
                  </a:solidFill>
                  <a:latin typeface="Arial" panose="020B0604020202020204" pitchFamily="34" charset="0"/>
                  <a:cs typeface="Arial" panose="020B0604020202020204" pitchFamily="34" charset="0"/>
                </a:endParaRPr>
              </a:p>
            </p:txBody>
          </p:sp>
        </p:grpSp>
      </p:grpSp>
      <p:grpSp>
        <p:nvGrpSpPr>
          <p:cNvPr id="24" name="Group 23">
            <a:extLst>
              <a:ext uri="{FF2B5EF4-FFF2-40B4-BE49-F238E27FC236}">
                <a16:creationId xmlns:a16="http://schemas.microsoft.com/office/drawing/2014/main" id="{81641D8D-506B-4E94-8E9E-B478ACE8EDD2}"/>
              </a:ext>
            </a:extLst>
          </p:cNvPr>
          <p:cNvGrpSpPr/>
          <p:nvPr userDrawn="1"/>
        </p:nvGrpSpPr>
        <p:grpSpPr>
          <a:xfrm>
            <a:off x="2479544" y="4849873"/>
            <a:ext cx="1779784" cy="1392197"/>
            <a:chOff x="7854132" y="5029780"/>
            <a:chExt cx="1779784" cy="1392197"/>
          </a:xfrm>
        </p:grpSpPr>
        <p:sp>
          <p:nvSpPr>
            <p:cNvPr id="25" name="Rectangle 24">
              <a:extLst>
                <a:ext uri="{FF2B5EF4-FFF2-40B4-BE49-F238E27FC236}">
                  <a16:creationId xmlns:a16="http://schemas.microsoft.com/office/drawing/2014/main" id="{06ECA4D9-C787-446D-8AC6-2720A1644F4E}"/>
                </a:ext>
              </a:extLst>
            </p:cNvPr>
            <p:cNvSpPr/>
            <p:nvPr/>
          </p:nvSpPr>
          <p:spPr>
            <a:xfrm>
              <a:off x="7854132" y="5637147"/>
              <a:ext cx="1779784" cy="784830"/>
            </a:xfrm>
            <a:prstGeom prst="rect">
              <a:avLst/>
            </a:prstGeom>
          </p:spPr>
          <p:txBody>
            <a:bodyPr wrap="square">
              <a:spAutoFit/>
            </a:bodyPr>
            <a:lstStyle/>
            <a:p>
              <a:pPr algn="ctr">
                <a:spcAft>
                  <a:spcPts val="600"/>
                </a:spcAft>
              </a:pPr>
              <a:r>
                <a:rPr lang="en-GB" sz="1600" b="1">
                  <a:solidFill>
                    <a:schemeClr val="bg1"/>
                  </a:solidFill>
                  <a:latin typeface="Lato" panose="020F0502020204030203" pitchFamily="34" charset="77"/>
                  <a:cs typeface="Arial" panose="020B0604020202020204" pitchFamily="34" charset="0"/>
                </a:rPr>
                <a:t>Specialisation: </a:t>
              </a:r>
            </a:p>
            <a:p>
              <a:pPr algn="ctr">
                <a:spcAft>
                  <a:spcPts val="600"/>
                </a:spcAft>
              </a:pPr>
              <a:r>
                <a:rPr lang="en-GB" sz="1200">
                  <a:solidFill>
                    <a:schemeClr val="bg1"/>
                  </a:solidFill>
                  <a:latin typeface="Lato" panose="020F0502020204030203" pitchFamily="34" charset="77"/>
                  <a:cs typeface="Arial" panose="020B0604020202020204" pitchFamily="34" charset="0"/>
                </a:rPr>
                <a:t>Focusing on underserved areas </a:t>
              </a:r>
            </a:p>
          </p:txBody>
        </p:sp>
        <p:grpSp>
          <p:nvGrpSpPr>
            <p:cNvPr id="26" name="Group 25">
              <a:extLst>
                <a:ext uri="{FF2B5EF4-FFF2-40B4-BE49-F238E27FC236}">
                  <a16:creationId xmlns:a16="http://schemas.microsoft.com/office/drawing/2014/main" id="{C4B1A2A7-3B6C-4EF9-A73E-5AA3B70B83A1}"/>
                </a:ext>
              </a:extLst>
            </p:cNvPr>
            <p:cNvGrpSpPr/>
            <p:nvPr/>
          </p:nvGrpSpPr>
          <p:grpSpPr>
            <a:xfrm>
              <a:off x="8465622" y="5029780"/>
              <a:ext cx="524447" cy="524447"/>
              <a:chOff x="6292315" y="4357735"/>
              <a:chExt cx="524447" cy="524447"/>
            </a:xfrm>
          </p:grpSpPr>
          <p:sp>
            <p:nvSpPr>
              <p:cNvPr id="27" name="Oval 26">
                <a:extLst>
                  <a:ext uri="{FF2B5EF4-FFF2-40B4-BE49-F238E27FC236}">
                    <a16:creationId xmlns:a16="http://schemas.microsoft.com/office/drawing/2014/main" id="{7D2F80C0-F5FF-4727-9083-1EC90C96BAC8}"/>
                  </a:ext>
                </a:extLst>
              </p:cNvPr>
              <p:cNvSpPr/>
              <p:nvPr/>
            </p:nvSpPr>
            <p:spPr>
              <a:xfrm>
                <a:off x="6292315" y="4357735"/>
                <a:ext cx="524447" cy="524447"/>
              </a:xfrm>
              <a:prstGeom prst="ellipse">
                <a:avLst/>
              </a:prstGeom>
              <a:solidFill>
                <a:srgbClr val="FFFFFF"/>
              </a:solidFill>
              <a:ln w="3048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6A6AEA93-94D1-46C0-8699-D29BD0A9EB0C}"/>
                  </a:ext>
                </a:extLst>
              </p:cNvPr>
              <p:cNvSpPr/>
              <p:nvPr/>
            </p:nvSpPr>
            <p:spPr>
              <a:xfrm>
                <a:off x="6380350" y="4443699"/>
                <a:ext cx="367823" cy="338554"/>
              </a:xfrm>
              <a:prstGeom prst="rect">
                <a:avLst/>
              </a:prstGeom>
            </p:spPr>
            <p:txBody>
              <a:bodyPr wrap="square">
                <a:spAutoFit/>
              </a:bodyPr>
              <a:lstStyle/>
              <a:p>
                <a:pPr algn="ctr">
                  <a:spcAft>
                    <a:spcPts val="600"/>
                  </a:spcAft>
                </a:pPr>
                <a:r>
                  <a:rPr lang="en-GB" sz="1600" b="1">
                    <a:solidFill>
                      <a:srgbClr val="0F4D95"/>
                    </a:solidFill>
                    <a:latin typeface="Arial" panose="020B0604020202020204" pitchFamily="34" charset="0"/>
                    <a:cs typeface="Arial" panose="020B0604020202020204" pitchFamily="34" charset="0"/>
                  </a:rPr>
                  <a:t>2.</a:t>
                </a:r>
                <a:endParaRPr lang="en-GB" sz="1600">
                  <a:solidFill>
                    <a:srgbClr val="0F4D95"/>
                  </a:solidFill>
                  <a:latin typeface="Arial" panose="020B0604020202020204" pitchFamily="34" charset="0"/>
                  <a:cs typeface="Arial" panose="020B0604020202020204" pitchFamily="34" charset="0"/>
                </a:endParaRPr>
              </a:p>
            </p:txBody>
          </p:sp>
        </p:grpSp>
      </p:grpSp>
      <p:grpSp>
        <p:nvGrpSpPr>
          <p:cNvPr id="29" name="Group 28">
            <a:extLst>
              <a:ext uri="{FF2B5EF4-FFF2-40B4-BE49-F238E27FC236}">
                <a16:creationId xmlns:a16="http://schemas.microsoft.com/office/drawing/2014/main" id="{0A9ED9B5-C504-42C2-9992-0F0F0EDC4F32}"/>
              </a:ext>
            </a:extLst>
          </p:cNvPr>
          <p:cNvGrpSpPr/>
          <p:nvPr userDrawn="1"/>
        </p:nvGrpSpPr>
        <p:grpSpPr>
          <a:xfrm>
            <a:off x="420045" y="2258919"/>
            <a:ext cx="1810011" cy="735645"/>
            <a:chOff x="6242953" y="2280779"/>
            <a:chExt cx="1810011" cy="735645"/>
          </a:xfrm>
        </p:grpSpPr>
        <p:sp>
          <p:nvSpPr>
            <p:cNvPr id="30" name="Rounded Rectangle 118">
              <a:extLst>
                <a:ext uri="{FF2B5EF4-FFF2-40B4-BE49-F238E27FC236}">
                  <a16:creationId xmlns:a16="http://schemas.microsoft.com/office/drawing/2014/main" id="{350D37BC-68EB-456B-99FF-12F9B015683B}"/>
                </a:ext>
              </a:extLst>
            </p:cNvPr>
            <p:cNvSpPr/>
            <p:nvPr/>
          </p:nvSpPr>
          <p:spPr>
            <a:xfrm>
              <a:off x="6242953" y="2280779"/>
              <a:ext cx="1810011" cy="735645"/>
            </a:xfrm>
            <a:prstGeom prst="roundRect">
              <a:avLst>
                <a:gd name="adj" fmla="val 21958"/>
              </a:avLst>
            </a:prstGeom>
            <a:solidFill>
              <a:srgbClr val="688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1" name="Rounded Rectangle 119">
              <a:extLst>
                <a:ext uri="{FF2B5EF4-FFF2-40B4-BE49-F238E27FC236}">
                  <a16:creationId xmlns:a16="http://schemas.microsoft.com/office/drawing/2014/main" id="{01D60AC9-9077-4C6E-8728-96BF02452CD3}"/>
                </a:ext>
              </a:extLst>
            </p:cNvPr>
            <p:cNvSpPr/>
            <p:nvPr/>
          </p:nvSpPr>
          <p:spPr>
            <a:xfrm>
              <a:off x="6340993" y="2371446"/>
              <a:ext cx="1606457" cy="554310"/>
            </a:xfrm>
            <a:prstGeom prst="roundRect">
              <a:avLst>
                <a:gd name="adj" fmla="val 2195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solidFill>
                  <a:srgbClr val="0F4D95"/>
                </a:solidFill>
              </a:endParaRPr>
            </a:p>
          </p:txBody>
        </p:sp>
        <p:sp>
          <p:nvSpPr>
            <p:cNvPr id="32" name="TextBox 31">
              <a:extLst>
                <a:ext uri="{FF2B5EF4-FFF2-40B4-BE49-F238E27FC236}">
                  <a16:creationId xmlns:a16="http://schemas.microsoft.com/office/drawing/2014/main" id="{33C5FB7C-FBCE-45D1-959F-AB97C39516D8}"/>
                </a:ext>
              </a:extLst>
            </p:cNvPr>
            <p:cNvSpPr txBox="1"/>
            <p:nvPr/>
          </p:nvSpPr>
          <p:spPr>
            <a:xfrm flipH="1">
              <a:off x="6340993" y="2435936"/>
              <a:ext cx="1556835" cy="461665"/>
            </a:xfrm>
            <a:prstGeom prst="rect">
              <a:avLst/>
            </a:prstGeom>
            <a:noFill/>
          </p:spPr>
          <p:txBody>
            <a:bodyPr wrap="square" rtlCol="0">
              <a:spAutoFit/>
            </a:bodyPr>
            <a:lstStyle>
              <a:defPPr>
                <a:defRPr lang="en-US"/>
              </a:defPPr>
              <a:lvl1pPr algn="ctr">
                <a:defRPr sz="1200">
                  <a:solidFill>
                    <a:srgbClr val="1A365D"/>
                  </a:solidFill>
                  <a:latin typeface="Arial" panose="020B0604020202020204" pitchFamily="34" charset="0"/>
                  <a:cs typeface="Arial" panose="020B0604020202020204" pitchFamily="34" charset="0"/>
                </a:defRPr>
              </a:lvl1pPr>
            </a:lstStyle>
            <a:p>
              <a:r>
                <a:rPr lang="en-GB" sz="1200">
                  <a:solidFill>
                    <a:srgbClr val="0F4D95"/>
                  </a:solidFill>
                  <a:latin typeface="Lato" panose="020F0502020204030203" pitchFamily="34" charset="77"/>
                </a:rPr>
                <a:t>Subscription-based </a:t>
              </a:r>
              <a:br>
                <a:rPr lang="en-GB" sz="1200">
                  <a:solidFill>
                    <a:srgbClr val="0F4D95"/>
                  </a:solidFill>
                  <a:latin typeface="Lato" panose="020F0502020204030203" pitchFamily="34" charset="77"/>
                </a:rPr>
              </a:br>
              <a:r>
                <a:rPr lang="en-GB" sz="1200">
                  <a:solidFill>
                    <a:srgbClr val="0F4D95"/>
                  </a:solidFill>
                  <a:latin typeface="Lato" panose="020F0502020204030203" pitchFamily="34" charset="77"/>
                </a:rPr>
                <a:t>research services</a:t>
              </a:r>
            </a:p>
          </p:txBody>
        </p:sp>
      </p:grpSp>
      <p:sp>
        <p:nvSpPr>
          <p:cNvPr id="33" name="Oval 32">
            <a:extLst>
              <a:ext uri="{FF2B5EF4-FFF2-40B4-BE49-F238E27FC236}">
                <a16:creationId xmlns:a16="http://schemas.microsoft.com/office/drawing/2014/main" id="{786560C9-619C-49EA-8B6D-25AB7AFE73F3}"/>
              </a:ext>
            </a:extLst>
          </p:cNvPr>
          <p:cNvSpPr/>
          <p:nvPr userDrawn="1"/>
        </p:nvSpPr>
        <p:spPr>
          <a:xfrm>
            <a:off x="6268897" y="-1242261"/>
            <a:ext cx="8673913" cy="8673913"/>
          </a:xfrm>
          <a:prstGeom prst="ellipse">
            <a:avLst/>
          </a:prstGeom>
          <a:solidFill>
            <a:schemeClr val="bg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4" name="Title 1">
            <a:extLst>
              <a:ext uri="{FF2B5EF4-FFF2-40B4-BE49-F238E27FC236}">
                <a16:creationId xmlns:a16="http://schemas.microsoft.com/office/drawing/2014/main" id="{B1220DC4-B25F-4BA5-8E5F-C2AD02C6C8E7}"/>
              </a:ext>
            </a:extLst>
          </p:cNvPr>
          <p:cNvSpPr txBox="1">
            <a:spLocks/>
          </p:cNvSpPr>
          <p:nvPr userDrawn="1"/>
        </p:nvSpPr>
        <p:spPr>
          <a:xfrm>
            <a:off x="7182327" y="527122"/>
            <a:ext cx="4371720" cy="584777"/>
          </a:xfrm>
          <a:prstGeom prst="rect">
            <a:avLst/>
          </a:prstGeom>
        </p:spPr>
        <p:txBody>
          <a:bodyPr anchor="t">
            <a:noAutofit/>
          </a:bodyPr>
          <a:lstStyle>
            <a:lvl1pPr algn="l" defTabSz="914377" rtl="0" eaLnBrk="1" latinLnBrk="0" hangingPunct="1">
              <a:lnSpc>
                <a:spcPct val="90000"/>
              </a:lnSpc>
              <a:spcBef>
                <a:spcPct val="0"/>
              </a:spcBef>
              <a:buNone/>
              <a:defRPr sz="4400" kern="1200">
                <a:solidFill>
                  <a:srgbClr val="1B365D"/>
                </a:solidFill>
                <a:latin typeface="Lato" charset="0"/>
                <a:ea typeface="Lato" charset="0"/>
                <a:cs typeface="Lato" charset="0"/>
              </a:defRPr>
            </a:lvl1pPr>
          </a:lstStyle>
          <a:p>
            <a:r>
              <a:rPr lang="en-GB" sz="1600" b="1">
                <a:solidFill>
                  <a:srgbClr val="19365D"/>
                </a:solidFill>
              </a:rPr>
              <a:t>We are world-class energy research and advisory experts</a:t>
            </a:r>
          </a:p>
        </p:txBody>
      </p:sp>
      <p:pic>
        <p:nvPicPr>
          <p:cNvPr id="2" name="Picture 1">
            <a:extLst>
              <a:ext uri="{FF2B5EF4-FFF2-40B4-BE49-F238E27FC236}">
                <a16:creationId xmlns:a16="http://schemas.microsoft.com/office/drawing/2014/main" id="{7E484D91-24E7-4E38-818C-DE009C49C188}"/>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2843" y="314092"/>
            <a:ext cx="2089244" cy="914045"/>
          </a:xfrm>
          <a:prstGeom prst="rect">
            <a:avLst/>
          </a:prstGeom>
        </p:spPr>
      </p:pic>
      <p:pic>
        <p:nvPicPr>
          <p:cNvPr id="96" name="Picture 95">
            <a:extLst>
              <a:ext uri="{FF2B5EF4-FFF2-40B4-BE49-F238E27FC236}">
                <a16:creationId xmlns:a16="http://schemas.microsoft.com/office/drawing/2014/main" id="{F6312867-92E3-4958-8B7D-DF7C50BD440F}"/>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4304" r="-1"/>
          <a:stretch/>
        </p:blipFill>
        <p:spPr>
          <a:xfrm>
            <a:off x="9926258" y="3021644"/>
            <a:ext cx="1162143" cy="257853"/>
          </a:xfrm>
          <a:prstGeom prst="rect">
            <a:avLst/>
          </a:prstGeom>
          <a:noFill/>
        </p:spPr>
      </p:pic>
      <p:pic>
        <p:nvPicPr>
          <p:cNvPr id="102" name="Picture 101">
            <a:extLst>
              <a:ext uri="{FF2B5EF4-FFF2-40B4-BE49-F238E27FC236}">
                <a16:creationId xmlns:a16="http://schemas.microsoft.com/office/drawing/2014/main" id="{E0BEF8AB-129E-4A3B-9E06-A95CB581F943}"/>
              </a:ext>
            </a:extLst>
          </p:cNvPr>
          <p:cNvPicPr>
            <a:picLocks noChangeAspect="1"/>
          </p:cNvPicPr>
          <p:nvPr userDrawn="1"/>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p:blipFill>
        <p:spPr>
          <a:xfrm>
            <a:off x="9962856" y="2075106"/>
            <a:ext cx="993845" cy="255841"/>
          </a:xfrm>
          <a:prstGeom prst="rect">
            <a:avLst/>
          </a:prstGeom>
          <a:noFill/>
        </p:spPr>
      </p:pic>
      <p:cxnSp>
        <p:nvCxnSpPr>
          <p:cNvPr id="83" name="Straight Connector 82">
            <a:extLst>
              <a:ext uri="{FF2B5EF4-FFF2-40B4-BE49-F238E27FC236}">
                <a16:creationId xmlns:a16="http://schemas.microsoft.com/office/drawing/2014/main" id="{5468D7BF-8F8A-463A-98AD-517ADBDF75FA}"/>
              </a:ext>
            </a:extLst>
          </p:cNvPr>
          <p:cNvCxnSpPr>
            <a:cxnSpLocks/>
          </p:cNvCxnSpPr>
          <p:nvPr userDrawn="1"/>
        </p:nvCxnSpPr>
        <p:spPr>
          <a:xfrm flipH="1">
            <a:off x="7465748" y="5682391"/>
            <a:ext cx="3954613"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86E2DB0-E4DD-4325-841A-A57AD4707848}"/>
              </a:ext>
            </a:extLst>
          </p:cNvPr>
          <p:cNvCxnSpPr>
            <a:cxnSpLocks/>
          </p:cNvCxnSpPr>
          <p:nvPr userDrawn="1"/>
        </p:nvCxnSpPr>
        <p:spPr>
          <a:xfrm flipH="1">
            <a:off x="7432940" y="4712593"/>
            <a:ext cx="3799896"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D0AC69-4E56-4FA0-895F-698B1C6913BC}"/>
              </a:ext>
            </a:extLst>
          </p:cNvPr>
          <p:cNvCxnSpPr>
            <a:cxnSpLocks/>
          </p:cNvCxnSpPr>
          <p:nvPr userDrawn="1"/>
        </p:nvCxnSpPr>
        <p:spPr>
          <a:xfrm flipH="1">
            <a:off x="7538792" y="3959451"/>
            <a:ext cx="3417913"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8BDFD1EA-72F8-4D15-885B-FD51DD41D473}"/>
              </a:ext>
            </a:extLst>
          </p:cNvPr>
          <p:cNvGrpSpPr/>
          <p:nvPr userDrawn="1"/>
        </p:nvGrpSpPr>
        <p:grpSpPr>
          <a:xfrm>
            <a:off x="7270331" y="3639881"/>
            <a:ext cx="1783451" cy="647887"/>
            <a:chOff x="4104839" y="3582766"/>
            <a:chExt cx="1917185" cy="696468"/>
          </a:xfrm>
        </p:grpSpPr>
        <p:sp>
          <p:nvSpPr>
            <p:cNvPr id="97" name="Rounded Rectangle 169">
              <a:extLst>
                <a:ext uri="{FF2B5EF4-FFF2-40B4-BE49-F238E27FC236}">
                  <a16:creationId xmlns:a16="http://schemas.microsoft.com/office/drawing/2014/main" id="{946D897F-B462-4D8D-A456-B5A4E9C97315}"/>
                </a:ext>
              </a:extLst>
            </p:cNvPr>
            <p:cNvSpPr/>
            <p:nvPr/>
          </p:nvSpPr>
          <p:spPr>
            <a:xfrm>
              <a:off x="4104839" y="3582766"/>
              <a:ext cx="1917185" cy="696468"/>
            </a:xfrm>
            <a:prstGeom prst="roundRect">
              <a:avLst>
                <a:gd name="adj" fmla="val 50000"/>
              </a:avLst>
            </a:prstGeom>
            <a:solidFill>
              <a:schemeClr val="bg1"/>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latin typeface="Lato" panose="020F0502020204030203" pitchFamily="34" charset="77"/>
              </a:endParaRPr>
            </a:p>
          </p:txBody>
        </p:sp>
        <p:sp>
          <p:nvSpPr>
            <p:cNvPr id="99" name="TextBox 98">
              <a:extLst>
                <a:ext uri="{FF2B5EF4-FFF2-40B4-BE49-F238E27FC236}">
                  <a16:creationId xmlns:a16="http://schemas.microsoft.com/office/drawing/2014/main" id="{B65B9160-71E2-4735-8679-1F9A4053AFBC}"/>
                </a:ext>
              </a:extLst>
            </p:cNvPr>
            <p:cNvSpPr txBox="1"/>
            <p:nvPr/>
          </p:nvSpPr>
          <p:spPr>
            <a:xfrm>
              <a:off x="4534211" y="3777801"/>
              <a:ext cx="967063" cy="281227"/>
            </a:xfrm>
            <a:prstGeom prst="rect">
              <a:avLst/>
            </a:prstGeom>
            <a:noFill/>
          </p:spPr>
          <p:txBody>
            <a:bodyPr wrap="none" rtlCol="0">
              <a:spAutoFit/>
            </a:bodyPr>
            <a:lstStyle/>
            <a:p>
              <a:pPr algn="ctr"/>
              <a:r>
                <a:rPr lang="en-GB" sz="1100">
                  <a:solidFill>
                    <a:srgbClr val="1A365D"/>
                  </a:solidFill>
                  <a:latin typeface="Lato" panose="020F0502020204030203" pitchFamily="34" charset="77"/>
                  <a:cs typeface="Arial" panose="020B0604020202020204" pitchFamily="34" charset="0"/>
                </a:rPr>
                <a:t>Global E&amp;A</a:t>
              </a:r>
            </a:p>
          </p:txBody>
        </p:sp>
      </p:grpSp>
      <p:grpSp>
        <p:nvGrpSpPr>
          <p:cNvPr id="101" name="Group 100">
            <a:extLst>
              <a:ext uri="{FF2B5EF4-FFF2-40B4-BE49-F238E27FC236}">
                <a16:creationId xmlns:a16="http://schemas.microsoft.com/office/drawing/2014/main" id="{25ADC579-BC2D-4797-B1E6-BF054B2B4223}"/>
              </a:ext>
            </a:extLst>
          </p:cNvPr>
          <p:cNvGrpSpPr/>
          <p:nvPr userDrawn="1"/>
        </p:nvGrpSpPr>
        <p:grpSpPr>
          <a:xfrm>
            <a:off x="7270333" y="4402705"/>
            <a:ext cx="1783452" cy="647887"/>
            <a:chOff x="4078899" y="4516622"/>
            <a:chExt cx="1917185" cy="696468"/>
          </a:xfrm>
        </p:grpSpPr>
        <p:sp>
          <p:nvSpPr>
            <p:cNvPr id="103" name="Rounded Rectangle 172">
              <a:extLst>
                <a:ext uri="{FF2B5EF4-FFF2-40B4-BE49-F238E27FC236}">
                  <a16:creationId xmlns:a16="http://schemas.microsoft.com/office/drawing/2014/main" id="{41A67FE1-AB1A-4D17-8FE0-D088B730E416}"/>
                </a:ext>
              </a:extLst>
            </p:cNvPr>
            <p:cNvSpPr/>
            <p:nvPr/>
          </p:nvSpPr>
          <p:spPr>
            <a:xfrm>
              <a:off x="4078899" y="4516622"/>
              <a:ext cx="1917185" cy="696468"/>
            </a:xfrm>
            <a:prstGeom prst="roundRect">
              <a:avLst>
                <a:gd name="adj" fmla="val 50000"/>
              </a:avLst>
            </a:prstGeom>
            <a:solidFill>
              <a:schemeClr val="bg1"/>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latin typeface="Lato" panose="020F0502020204030203" pitchFamily="34" charset="77"/>
              </a:endParaRPr>
            </a:p>
          </p:txBody>
        </p:sp>
        <p:sp>
          <p:nvSpPr>
            <p:cNvPr id="105" name="TextBox 104">
              <a:extLst>
                <a:ext uri="{FF2B5EF4-FFF2-40B4-BE49-F238E27FC236}">
                  <a16:creationId xmlns:a16="http://schemas.microsoft.com/office/drawing/2014/main" id="{79B2A6D8-AFFB-49FD-BD4A-E134DBDA7A70}"/>
                </a:ext>
              </a:extLst>
            </p:cNvPr>
            <p:cNvSpPr txBox="1"/>
            <p:nvPr/>
          </p:nvSpPr>
          <p:spPr>
            <a:xfrm>
              <a:off x="4338155" y="4644334"/>
              <a:ext cx="1470239" cy="463197"/>
            </a:xfrm>
            <a:prstGeom prst="rect">
              <a:avLst/>
            </a:prstGeom>
            <a:noFill/>
          </p:spPr>
          <p:txBody>
            <a:bodyPr wrap="none" rtlCol="0">
              <a:spAutoFit/>
            </a:bodyPr>
            <a:lstStyle/>
            <a:p>
              <a:pPr algn="ctr"/>
              <a:r>
                <a:rPr lang="en-GB" sz="1100">
                  <a:solidFill>
                    <a:srgbClr val="1A365D"/>
                  </a:solidFill>
                  <a:latin typeface="Lato" panose="020F0502020204030203" pitchFamily="34" charset="77"/>
                  <a:cs typeface="Arial" panose="020B0604020202020204" pitchFamily="34" charset="0"/>
                </a:rPr>
                <a:t>Northwest Europe </a:t>
              </a:r>
            </a:p>
            <a:p>
              <a:pPr algn="ctr"/>
              <a:r>
                <a:rPr lang="en-GB" sz="1100">
                  <a:solidFill>
                    <a:srgbClr val="1A365D"/>
                  </a:solidFill>
                  <a:latin typeface="Lato" panose="020F0502020204030203" pitchFamily="34" charset="77"/>
                  <a:cs typeface="Arial" panose="020B0604020202020204" pitchFamily="34" charset="0"/>
                </a:rPr>
                <a:t>E&amp;P</a:t>
              </a:r>
            </a:p>
          </p:txBody>
        </p:sp>
      </p:grpSp>
      <p:grpSp>
        <p:nvGrpSpPr>
          <p:cNvPr id="109" name="Group 108">
            <a:extLst>
              <a:ext uri="{FF2B5EF4-FFF2-40B4-BE49-F238E27FC236}">
                <a16:creationId xmlns:a16="http://schemas.microsoft.com/office/drawing/2014/main" id="{40FF5EA1-CF6D-4467-9813-25A9B7786F69}"/>
              </a:ext>
            </a:extLst>
          </p:cNvPr>
          <p:cNvGrpSpPr/>
          <p:nvPr userDrawn="1"/>
        </p:nvGrpSpPr>
        <p:grpSpPr>
          <a:xfrm>
            <a:off x="7266503" y="2860745"/>
            <a:ext cx="1783451" cy="647887"/>
            <a:chOff x="451247" y="3753467"/>
            <a:chExt cx="1783451" cy="647886"/>
          </a:xfrm>
        </p:grpSpPr>
        <p:sp>
          <p:nvSpPr>
            <p:cNvPr id="110" name="Rounded Rectangle 95">
              <a:extLst>
                <a:ext uri="{FF2B5EF4-FFF2-40B4-BE49-F238E27FC236}">
                  <a16:creationId xmlns:a16="http://schemas.microsoft.com/office/drawing/2014/main" id="{57AEC93A-9F3B-403D-8894-4C55D4B61117}"/>
                </a:ext>
              </a:extLst>
            </p:cNvPr>
            <p:cNvSpPr/>
            <p:nvPr/>
          </p:nvSpPr>
          <p:spPr>
            <a:xfrm>
              <a:off x="451247" y="3753467"/>
              <a:ext cx="1783451" cy="647886"/>
            </a:xfrm>
            <a:prstGeom prst="roundRect">
              <a:avLst>
                <a:gd name="adj" fmla="val 50000"/>
              </a:avLst>
            </a:prstGeom>
            <a:solidFill>
              <a:schemeClr val="bg1"/>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latin typeface="Lato" panose="020F0502020204030203" pitchFamily="34" charset="77"/>
              </a:endParaRPr>
            </a:p>
          </p:txBody>
        </p:sp>
        <p:sp>
          <p:nvSpPr>
            <p:cNvPr id="111" name="TextBox 110">
              <a:extLst>
                <a:ext uri="{FF2B5EF4-FFF2-40B4-BE49-F238E27FC236}">
                  <a16:creationId xmlns:a16="http://schemas.microsoft.com/office/drawing/2014/main" id="{A3363D59-7367-4D5B-B181-CE464F13769A}"/>
                </a:ext>
              </a:extLst>
            </p:cNvPr>
            <p:cNvSpPr txBox="1"/>
            <p:nvPr/>
          </p:nvSpPr>
          <p:spPr>
            <a:xfrm>
              <a:off x="838651" y="3771336"/>
              <a:ext cx="1082874" cy="600163"/>
            </a:xfrm>
            <a:prstGeom prst="rect">
              <a:avLst/>
            </a:prstGeom>
            <a:noFill/>
          </p:spPr>
          <p:txBody>
            <a:bodyPr wrap="square" rtlCol="0">
              <a:spAutoFit/>
            </a:bodyPr>
            <a:lstStyle/>
            <a:p>
              <a:pPr algn="ctr"/>
              <a:r>
                <a:rPr lang="en-GB" sz="1100">
                  <a:solidFill>
                    <a:srgbClr val="1A365D"/>
                  </a:solidFill>
                  <a:latin typeface="Lato" panose="020F0502020204030203" pitchFamily="34" charset="77"/>
                  <a:cs typeface="Arial" panose="020B0604020202020204" pitchFamily="34" charset="0"/>
                </a:rPr>
                <a:t>Worldwide </a:t>
              </a:r>
            </a:p>
            <a:p>
              <a:pPr algn="ctr"/>
              <a:r>
                <a:rPr lang="en-GB" sz="1100">
                  <a:solidFill>
                    <a:srgbClr val="1A365D"/>
                  </a:solidFill>
                  <a:latin typeface="Lato" panose="020F0502020204030203" pitchFamily="34" charset="77"/>
                  <a:cs typeface="Arial" panose="020B0604020202020204" pitchFamily="34" charset="0"/>
                </a:rPr>
                <a:t>Commercial </a:t>
              </a:r>
              <a:br>
                <a:rPr lang="en-GB" sz="1100">
                  <a:solidFill>
                    <a:srgbClr val="1A365D"/>
                  </a:solidFill>
                  <a:latin typeface="Lato" panose="020F0502020204030203" pitchFamily="34" charset="77"/>
                  <a:cs typeface="Arial" panose="020B0604020202020204" pitchFamily="34" charset="0"/>
                </a:rPr>
              </a:br>
              <a:r>
                <a:rPr lang="en-GB" sz="1100">
                  <a:solidFill>
                    <a:srgbClr val="1A365D"/>
                  </a:solidFill>
                  <a:latin typeface="Lato" panose="020F0502020204030203" pitchFamily="34" charset="77"/>
                  <a:cs typeface="Arial" panose="020B0604020202020204" pitchFamily="34" charset="0"/>
                </a:rPr>
                <a:t>Advisory</a:t>
              </a:r>
            </a:p>
          </p:txBody>
        </p:sp>
      </p:grpSp>
      <p:cxnSp>
        <p:nvCxnSpPr>
          <p:cNvPr id="112" name="Straight Connector 111">
            <a:extLst>
              <a:ext uri="{FF2B5EF4-FFF2-40B4-BE49-F238E27FC236}">
                <a16:creationId xmlns:a16="http://schemas.microsoft.com/office/drawing/2014/main" id="{84C9974A-0F81-40A5-97F5-3CBBB21918BB}"/>
              </a:ext>
            </a:extLst>
          </p:cNvPr>
          <p:cNvCxnSpPr>
            <a:cxnSpLocks/>
          </p:cNvCxnSpPr>
          <p:nvPr userDrawn="1"/>
        </p:nvCxnSpPr>
        <p:spPr>
          <a:xfrm flipH="1">
            <a:off x="9559785" y="1714629"/>
            <a:ext cx="1517459"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6F105AA-A6B9-4734-8F6F-2F22B645FAFC}"/>
              </a:ext>
            </a:extLst>
          </p:cNvPr>
          <p:cNvCxnSpPr>
            <a:cxnSpLocks/>
          </p:cNvCxnSpPr>
          <p:nvPr userDrawn="1"/>
        </p:nvCxnSpPr>
        <p:spPr>
          <a:xfrm flipH="1">
            <a:off x="9551450" y="3177231"/>
            <a:ext cx="1631388"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13621CE-055C-4B37-8BBE-963F2D102A36}"/>
              </a:ext>
            </a:extLst>
          </p:cNvPr>
          <p:cNvCxnSpPr>
            <a:cxnSpLocks/>
          </p:cNvCxnSpPr>
          <p:nvPr userDrawn="1"/>
        </p:nvCxnSpPr>
        <p:spPr>
          <a:xfrm flipH="1" flipV="1">
            <a:off x="9562277" y="2675033"/>
            <a:ext cx="1507819" cy="3284"/>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4DCC73E-EDE4-4B42-837C-2B3ABE0DBA01}"/>
              </a:ext>
            </a:extLst>
          </p:cNvPr>
          <p:cNvCxnSpPr>
            <a:cxnSpLocks/>
          </p:cNvCxnSpPr>
          <p:nvPr userDrawn="1"/>
        </p:nvCxnSpPr>
        <p:spPr>
          <a:xfrm flipH="1">
            <a:off x="9557358" y="2203387"/>
            <a:ext cx="1575079"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03D5F5E-B4AF-4D57-ABB9-929C274EE88A}"/>
              </a:ext>
            </a:extLst>
          </p:cNvPr>
          <p:cNvCxnSpPr>
            <a:cxnSpLocks/>
          </p:cNvCxnSpPr>
          <p:nvPr userDrawn="1"/>
        </p:nvCxnSpPr>
        <p:spPr>
          <a:xfrm>
            <a:off x="9557357" y="1714630"/>
            <a:ext cx="0" cy="1464985"/>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D9E0272-E454-4FCD-8D9F-B109B7E18EC0}"/>
              </a:ext>
            </a:extLst>
          </p:cNvPr>
          <p:cNvCxnSpPr>
            <a:cxnSpLocks/>
          </p:cNvCxnSpPr>
          <p:nvPr userDrawn="1"/>
        </p:nvCxnSpPr>
        <p:spPr>
          <a:xfrm flipH="1">
            <a:off x="7432941" y="2451669"/>
            <a:ext cx="2128481"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4721B9CB-7979-4018-B331-106FC2169229}"/>
              </a:ext>
            </a:extLst>
          </p:cNvPr>
          <p:cNvGrpSpPr/>
          <p:nvPr userDrawn="1"/>
        </p:nvGrpSpPr>
        <p:grpSpPr>
          <a:xfrm>
            <a:off x="7274118" y="5377025"/>
            <a:ext cx="1783450" cy="647887"/>
            <a:chOff x="7274120" y="5243660"/>
            <a:chExt cx="1783451" cy="647886"/>
          </a:xfrm>
        </p:grpSpPr>
        <p:sp>
          <p:nvSpPr>
            <p:cNvPr id="121" name="Rounded Rectangle 132">
              <a:extLst>
                <a:ext uri="{FF2B5EF4-FFF2-40B4-BE49-F238E27FC236}">
                  <a16:creationId xmlns:a16="http://schemas.microsoft.com/office/drawing/2014/main" id="{91825122-26BF-47B1-AA44-85746721322E}"/>
                </a:ext>
              </a:extLst>
            </p:cNvPr>
            <p:cNvSpPr/>
            <p:nvPr userDrawn="1"/>
          </p:nvSpPr>
          <p:spPr>
            <a:xfrm>
              <a:off x="7274120" y="5243660"/>
              <a:ext cx="1783451" cy="647886"/>
            </a:xfrm>
            <a:prstGeom prst="roundRect">
              <a:avLst>
                <a:gd name="adj" fmla="val 50000"/>
              </a:avLst>
            </a:prstGeom>
            <a:solidFill>
              <a:schemeClr val="bg1"/>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latin typeface="Lato" panose="020F0502020204030203" pitchFamily="34" charset="77"/>
              </a:endParaRPr>
            </a:p>
          </p:txBody>
        </p:sp>
        <p:sp>
          <p:nvSpPr>
            <p:cNvPr id="123" name="TextBox 122">
              <a:extLst>
                <a:ext uri="{FF2B5EF4-FFF2-40B4-BE49-F238E27FC236}">
                  <a16:creationId xmlns:a16="http://schemas.microsoft.com/office/drawing/2014/main" id="{29D612B1-AF28-4F6D-ABFC-9E7A956A0864}"/>
                </a:ext>
              </a:extLst>
            </p:cNvPr>
            <p:cNvSpPr txBox="1"/>
            <p:nvPr userDrawn="1"/>
          </p:nvSpPr>
          <p:spPr>
            <a:xfrm>
              <a:off x="7297097" y="5429102"/>
              <a:ext cx="1734770" cy="261610"/>
            </a:xfrm>
            <a:prstGeom prst="rect">
              <a:avLst/>
            </a:prstGeom>
            <a:noFill/>
          </p:spPr>
          <p:txBody>
            <a:bodyPr wrap="none" rtlCol="0">
              <a:spAutoFit/>
            </a:bodyPr>
            <a:lstStyle/>
            <a:p>
              <a:pPr algn="ctr"/>
              <a:r>
                <a:rPr lang="en-GB" sz="1100">
                  <a:solidFill>
                    <a:srgbClr val="1A365D"/>
                  </a:solidFill>
                  <a:latin typeface="Lato" panose="020F0502020204030203" pitchFamily="34" charset="77"/>
                  <a:cs typeface="Arial" panose="020B0604020202020204" pitchFamily="34" charset="0"/>
                </a:rPr>
                <a:t>Onshore Energy Services</a:t>
              </a:r>
            </a:p>
          </p:txBody>
        </p:sp>
      </p:grpSp>
      <p:grpSp>
        <p:nvGrpSpPr>
          <p:cNvPr id="41" name="Group 40">
            <a:extLst>
              <a:ext uri="{FF2B5EF4-FFF2-40B4-BE49-F238E27FC236}">
                <a16:creationId xmlns:a16="http://schemas.microsoft.com/office/drawing/2014/main" id="{9A779069-9D4D-4A16-8EAF-84CD71BE09D3}"/>
              </a:ext>
            </a:extLst>
          </p:cNvPr>
          <p:cNvGrpSpPr/>
          <p:nvPr userDrawn="1"/>
        </p:nvGrpSpPr>
        <p:grpSpPr>
          <a:xfrm>
            <a:off x="9727032" y="4531670"/>
            <a:ext cx="1733065" cy="341007"/>
            <a:chOff x="9727030" y="4426879"/>
            <a:chExt cx="1733065" cy="341007"/>
          </a:xfrm>
        </p:grpSpPr>
        <p:sp>
          <p:nvSpPr>
            <p:cNvPr id="126" name="Rounded Rectangle 160">
              <a:extLst>
                <a:ext uri="{FF2B5EF4-FFF2-40B4-BE49-F238E27FC236}">
                  <a16:creationId xmlns:a16="http://schemas.microsoft.com/office/drawing/2014/main" id="{97329E9E-5AFC-4F15-94AF-2A5DDC102A25}"/>
                </a:ext>
              </a:extLst>
            </p:cNvPr>
            <p:cNvSpPr/>
            <p:nvPr userDrawn="1"/>
          </p:nvSpPr>
          <p:spPr>
            <a:xfrm>
              <a:off x="9727030" y="4426879"/>
              <a:ext cx="1733065" cy="341007"/>
            </a:xfrm>
            <a:prstGeom prst="roundRect">
              <a:avLst>
                <a:gd name="adj" fmla="val 50000"/>
              </a:avLst>
            </a:prstGeom>
            <a:solidFill>
              <a:srgbClr val="942180"/>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7" name="Picture 126">
              <a:extLst>
                <a:ext uri="{FF2B5EF4-FFF2-40B4-BE49-F238E27FC236}">
                  <a16:creationId xmlns:a16="http://schemas.microsoft.com/office/drawing/2014/main" id="{8511E237-247B-4FF0-A3E8-1B74351A922F}"/>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760"/>
            <a:stretch/>
          </p:blipFill>
          <p:spPr>
            <a:xfrm>
              <a:off x="9926257" y="4468711"/>
              <a:ext cx="801775" cy="257343"/>
            </a:xfrm>
            <a:prstGeom prst="rect">
              <a:avLst/>
            </a:prstGeom>
          </p:spPr>
        </p:pic>
      </p:grpSp>
      <p:grpSp>
        <p:nvGrpSpPr>
          <p:cNvPr id="40" name="Group 39">
            <a:extLst>
              <a:ext uri="{FF2B5EF4-FFF2-40B4-BE49-F238E27FC236}">
                <a16:creationId xmlns:a16="http://schemas.microsoft.com/office/drawing/2014/main" id="{50BFDFD3-E1B6-49B2-93AF-D0697E511A3F}"/>
              </a:ext>
            </a:extLst>
          </p:cNvPr>
          <p:cNvGrpSpPr/>
          <p:nvPr userDrawn="1"/>
        </p:nvGrpSpPr>
        <p:grpSpPr>
          <a:xfrm>
            <a:off x="9727031" y="3783383"/>
            <a:ext cx="1733067" cy="341007"/>
            <a:chOff x="9727030" y="3674510"/>
            <a:chExt cx="1733067" cy="341007"/>
          </a:xfrm>
        </p:grpSpPr>
        <p:sp>
          <p:nvSpPr>
            <p:cNvPr id="128" name="Rounded Rectangle 188">
              <a:extLst>
                <a:ext uri="{FF2B5EF4-FFF2-40B4-BE49-F238E27FC236}">
                  <a16:creationId xmlns:a16="http://schemas.microsoft.com/office/drawing/2014/main" id="{9DBB1CC6-8BC1-43C8-83F0-8C66794838D2}"/>
                </a:ext>
              </a:extLst>
            </p:cNvPr>
            <p:cNvSpPr/>
            <p:nvPr userDrawn="1"/>
          </p:nvSpPr>
          <p:spPr>
            <a:xfrm>
              <a:off x="9727030" y="3674510"/>
              <a:ext cx="1733067" cy="341007"/>
            </a:xfrm>
            <a:prstGeom prst="roundRect">
              <a:avLst>
                <a:gd name="adj" fmla="val 50000"/>
              </a:avLst>
            </a:prstGeom>
            <a:solidFill>
              <a:srgbClr val="074B97"/>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9" name="Picture 128">
              <a:extLst>
                <a:ext uri="{FF2B5EF4-FFF2-40B4-BE49-F238E27FC236}">
                  <a16:creationId xmlns:a16="http://schemas.microsoft.com/office/drawing/2014/main" id="{D1708C16-9DC1-4ED9-9316-E430D2E79077}"/>
                </a:ext>
              </a:extLst>
            </p:cNvPr>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3544" r="-1"/>
            <a:stretch/>
          </p:blipFill>
          <p:spPr>
            <a:xfrm>
              <a:off x="9917548" y="3718419"/>
              <a:ext cx="810637" cy="253188"/>
            </a:xfrm>
            <a:prstGeom prst="rect">
              <a:avLst/>
            </a:prstGeom>
            <a:noFill/>
          </p:spPr>
        </p:pic>
      </p:grpSp>
      <p:grpSp>
        <p:nvGrpSpPr>
          <p:cNvPr id="56" name="Group 55">
            <a:extLst>
              <a:ext uri="{FF2B5EF4-FFF2-40B4-BE49-F238E27FC236}">
                <a16:creationId xmlns:a16="http://schemas.microsoft.com/office/drawing/2014/main" id="{8F91392D-269A-4179-9F8B-1F2F6C2E2AB3}"/>
              </a:ext>
            </a:extLst>
          </p:cNvPr>
          <p:cNvGrpSpPr/>
          <p:nvPr userDrawn="1"/>
        </p:nvGrpSpPr>
        <p:grpSpPr>
          <a:xfrm>
            <a:off x="9727030" y="5502523"/>
            <a:ext cx="1751079" cy="344551"/>
            <a:chOff x="9727030" y="5388674"/>
            <a:chExt cx="1751078" cy="344551"/>
          </a:xfrm>
        </p:grpSpPr>
        <p:sp>
          <p:nvSpPr>
            <p:cNvPr id="130" name="Rounded Rectangle 144">
              <a:extLst>
                <a:ext uri="{FF2B5EF4-FFF2-40B4-BE49-F238E27FC236}">
                  <a16:creationId xmlns:a16="http://schemas.microsoft.com/office/drawing/2014/main" id="{B36BBB04-5810-4F91-BB9D-6E8EB5C1E5AD}"/>
                </a:ext>
              </a:extLst>
            </p:cNvPr>
            <p:cNvSpPr/>
            <p:nvPr userDrawn="1"/>
          </p:nvSpPr>
          <p:spPr>
            <a:xfrm>
              <a:off x="9727030" y="5388674"/>
              <a:ext cx="1751078" cy="344551"/>
            </a:xfrm>
            <a:prstGeom prst="roundRect">
              <a:avLst>
                <a:gd name="adj" fmla="val 50000"/>
              </a:avLst>
            </a:prstGeom>
            <a:solidFill>
              <a:srgbClr val="8CAF97"/>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31" name="Picture 130">
              <a:extLst>
                <a:ext uri="{FF2B5EF4-FFF2-40B4-BE49-F238E27FC236}">
                  <a16:creationId xmlns:a16="http://schemas.microsoft.com/office/drawing/2014/main" id="{05CAED3B-C8D4-4B85-853D-66E848A1B320}"/>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l="-4304" r="-1"/>
            <a:stretch/>
          </p:blipFill>
          <p:spPr>
            <a:xfrm>
              <a:off x="9882712" y="5432023"/>
              <a:ext cx="1235247" cy="274073"/>
            </a:xfrm>
            <a:prstGeom prst="rect">
              <a:avLst/>
            </a:prstGeom>
            <a:noFill/>
          </p:spPr>
        </p:pic>
      </p:grpSp>
      <p:grpSp>
        <p:nvGrpSpPr>
          <p:cNvPr id="37" name="Group 36">
            <a:extLst>
              <a:ext uri="{FF2B5EF4-FFF2-40B4-BE49-F238E27FC236}">
                <a16:creationId xmlns:a16="http://schemas.microsoft.com/office/drawing/2014/main" id="{CEE05772-7512-42F1-A22C-508ED4FB5F5C}"/>
              </a:ext>
            </a:extLst>
          </p:cNvPr>
          <p:cNvGrpSpPr/>
          <p:nvPr userDrawn="1"/>
        </p:nvGrpSpPr>
        <p:grpSpPr>
          <a:xfrm>
            <a:off x="9727030" y="2516822"/>
            <a:ext cx="1751079" cy="344551"/>
            <a:chOff x="9727030" y="2371686"/>
            <a:chExt cx="1751078" cy="344551"/>
          </a:xfrm>
        </p:grpSpPr>
        <p:sp>
          <p:nvSpPr>
            <p:cNvPr id="117" name="Rounded Rectangle 139">
              <a:extLst>
                <a:ext uri="{FF2B5EF4-FFF2-40B4-BE49-F238E27FC236}">
                  <a16:creationId xmlns:a16="http://schemas.microsoft.com/office/drawing/2014/main" id="{7DA30C6D-F881-4F31-AE9A-B1A1D41F3CEB}"/>
                </a:ext>
              </a:extLst>
            </p:cNvPr>
            <p:cNvSpPr/>
            <p:nvPr userDrawn="1"/>
          </p:nvSpPr>
          <p:spPr>
            <a:xfrm>
              <a:off x="9727030" y="2371686"/>
              <a:ext cx="1751078" cy="344551"/>
            </a:xfrm>
            <a:prstGeom prst="roundRect">
              <a:avLst>
                <a:gd name="adj" fmla="val 50000"/>
              </a:avLst>
            </a:prstGeom>
            <a:solidFill>
              <a:srgbClr val="196A95"/>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32" name="Picture 131">
              <a:extLst>
                <a:ext uri="{FF2B5EF4-FFF2-40B4-BE49-F238E27FC236}">
                  <a16:creationId xmlns:a16="http://schemas.microsoft.com/office/drawing/2014/main" id="{4F0EB516-9C31-4B4B-9719-F22B0B463D76}"/>
                </a:ext>
              </a:extLst>
            </p:cNvPr>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l="-313"/>
            <a:stretch/>
          </p:blipFill>
          <p:spPr>
            <a:xfrm>
              <a:off x="9926257" y="2408761"/>
              <a:ext cx="1098717" cy="270400"/>
            </a:xfrm>
            <a:prstGeom prst="rect">
              <a:avLst/>
            </a:prstGeom>
            <a:solidFill>
              <a:srgbClr val="196A95"/>
            </a:solidFill>
          </p:spPr>
        </p:pic>
      </p:grpSp>
      <p:grpSp>
        <p:nvGrpSpPr>
          <p:cNvPr id="3" name="Group 2">
            <a:extLst>
              <a:ext uri="{FF2B5EF4-FFF2-40B4-BE49-F238E27FC236}">
                <a16:creationId xmlns:a16="http://schemas.microsoft.com/office/drawing/2014/main" id="{A77FB5D8-B947-4025-8B5E-DBE34754B672}"/>
              </a:ext>
            </a:extLst>
          </p:cNvPr>
          <p:cNvGrpSpPr/>
          <p:nvPr userDrawn="1"/>
        </p:nvGrpSpPr>
        <p:grpSpPr>
          <a:xfrm>
            <a:off x="9727030" y="1542354"/>
            <a:ext cx="1751079" cy="344551"/>
            <a:chOff x="9727030" y="1408989"/>
            <a:chExt cx="1751078" cy="344551"/>
          </a:xfrm>
        </p:grpSpPr>
        <p:sp>
          <p:nvSpPr>
            <p:cNvPr id="118" name="Rounded Rectangle 137">
              <a:extLst>
                <a:ext uri="{FF2B5EF4-FFF2-40B4-BE49-F238E27FC236}">
                  <a16:creationId xmlns:a16="http://schemas.microsoft.com/office/drawing/2014/main" id="{D8815164-A1D3-4787-9663-7C665CD27A39}"/>
                </a:ext>
              </a:extLst>
            </p:cNvPr>
            <p:cNvSpPr/>
            <p:nvPr userDrawn="1"/>
          </p:nvSpPr>
          <p:spPr>
            <a:xfrm>
              <a:off x="9727030" y="1408989"/>
              <a:ext cx="1751078" cy="344551"/>
            </a:xfrm>
            <a:prstGeom prst="roundRect">
              <a:avLst>
                <a:gd name="adj" fmla="val 50000"/>
              </a:avLst>
            </a:prstGeom>
            <a:solidFill>
              <a:srgbClr val="00B050"/>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solidFill>
                  <a:srgbClr val="0F4D95"/>
                </a:solidFill>
              </a:endParaRPr>
            </a:p>
          </p:txBody>
        </p:sp>
        <p:pic>
          <p:nvPicPr>
            <p:cNvPr id="133" name="Picture 132">
              <a:extLst>
                <a:ext uri="{FF2B5EF4-FFF2-40B4-BE49-F238E27FC236}">
                  <a16:creationId xmlns:a16="http://schemas.microsoft.com/office/drawing/2014/main" id="{9ED00944-09E1-42A3-A8BE-B147988E882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3080" t="-13704" r="-13117" b="-18506"/>
            <a:stretch/>
          </p:blipFill>
          <p:spPr>
            <a:xfrm>
              <a:off x="9917548" y="1418266"/>
              <a:ext cx="1069069" cy="325996"/>
            </a:xfrm>
            <a:prstGeom prst="rect">
              <a:avLst/>
            </a:prstGeom>
            <a:noFill/>
          </p:spPr>
        </p:pic>
      </p:grpSp>
      <p:grpSp>
        <p:nvGrpSpPr>
          <p:cNvPr id="36" name="Group 35">
            <a:extLst>
              <a:ext uri="{FF2B5EF4-FFF2-40B4-BE49-F238E27FC236}">
                <a16:creationId xmlns:a16="http://schemas.microsoft.com/office/drawing/2014/main" id="{94F40836-1848-4CDA-AA9F-3264CD4F4CAC}"/>
              </a:ext>
            </a:extLst>
          </p:cNvPr>
          <p:cNvGrpSpPr/>
          <p:nvPr userDrawn="1"/>
        </p:nvGrpSpPr>
        <p:grpSpPr>
          <a:xfrm>
            <a:off x="9727030" y="2029589"/>
            <a:ext cx="1751079" cy="344551"/>
            <a:chOff x="9727030" y="1888929"/>
            <a:chExt cx="1751078" cy="344551"/>
          </a:xfrm>
        </p:grpSpPr>
        <p:sp>
          <p:nvSpPr>
            <p:cNvPr id="119" name="Rounded Rectangle 135">
              <a:extLst>
                <a:ext uri="{FF2B5EF4-FFF2-40B4-BE49-F238E27FC236}">
                  <a16:creationId xmlns:a16="http://schemas.microsoft.com/office/drawing/2014/main" id="{726FB884-7DF0-4BC6-B984-E90AF33E7781}"/>
                </a:ext>
              </a:extLst>
            </p:cNvPr>
            <p:cNvSpPr/>
            <p:nvPr userDrawn="1"/>
          </p:nvSpPr>
          <p:spPr>
            <a:xfrm>
              <a:off x="9727030" y="1888929"/>
              <a:ext cx="1751078" cy="344551"/>
            </a:xfrm>
            <a:prstGeom prst="roundRect">
              <a:avLst>
                <a:gd name="adj" fmla="val 50000"/>
              </a:avLst>
            </a:prstGeom>
            <a:solidFill>
              <a:srgbClr val="196A95"/>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34" name="Picture 133">
              <a:extLst>
                <a:ext uri="{FF2B5EF4-FFF2-40B4-BE49-F238E27FC236}">
                  <a16:creationId xmlns:a16="http://schemas.microsoft.com/office/drawing/2014/main" id="{0FFB0B8B-301C-48B2-BC3B-AAB9FDC9BB6A}"/>
                </a:ext>
              </a:extLst>
            </p:cNvPr>
            <p:cNvPicPr>
              <a:picLocks noChangeAspect="1"/>
            </p:cNvPicPr>
            <p:nvPr userDrawn="1"/>
          </p:nvPicPr>
          <p:blipFill rotWithShape="1">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p:blipFill>
          <p:spPr>
            <a:xfrm>
              <a:off x="9933401" y="1923993"/>
              <a:ext cx="1060360" cy="274423"/>
            </a:xfrm>
            <a:prstGeom prst="rect">
              <a:avLst/>
            </a:prstGeom>
            <a:noFill/>
          </p:spPr>
        </p:pic>
      </p:grpSp>
      <p:grpSp>
        <p:nvGrpSpPr>
          <p:cNvPr id="70" name="Group 69">
            <a:extLst>
              <a:ext uri="{FF2B5EF4-FFF2-40B4-BE49-F238E27FC236}">
                <a16:creationId xmlns:a16="http://schemas.microsoft.com/office/drawing/2014/main" id="{5DFEA1ED-7078-4F4A-A2D4-0F116C1A5163}"/>
              </a:ext>
            </a:extLst>
          </p:cNvPr>
          <p:cNvGrpSpPr/>
          <p:nvPr userDrawn="1"/>
        </p:nvGrpSpPr>
        <p:grpSpPr>
          <a:xfrm>
            <a:off x="7279250" y="2097919"/>
            <a:ext cx="1783451" cy="647887"/>
            <a:chOff x="7279247" y="1996285"/>
            <a:chExt cx="1783451" cy="647886"/>
          </a:xfrm>
        </p:grpSpPr>
        <p:sp>
          <p:nvSpPr>
            <p:cNvPr id="135" name="Rounded Rectangle 132">
              <a:extLst>
                <a:ext uri="{FF2B5EF4-FFF2-40B4-BE49-F238E27FC236}">
                  <a16:creationId xmlns:a16="http://schemas.microsoft.com/office/drawing/2014/main" id="{DF4C608C-EBDC-468C-9C36-8747E1CF8A14}"/>
                </a:ext>
              </a:extLst>
            </p:cNvPr>
            <p:cNvSpPr/>
            <p:nvPr userDrawn="1"/>
          </p:nvSpPr>
          <p:spPr>
            <a:xfrm>
              <a:off x="7279247" y="1996285"/>
              <a:ext cx="1783451" cy="647886"/>
            </a:xfrm>
            <a:prstGeom prst="roundRect">
              <a:avLst>
                <a:gd name="adj" fmla="val 50000"/>
              </a:avLst>
            </a:prstGeom>
            <a:solidFill>
              <a:schemeClr val="bg1"/>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latin typeface="Lato" panose="020F0502020204030203" pitchFamily="34" charset="77"/>
              </a:endParaRPr>
            </a:p>
          </p:txBody>
        </p:sp>
        <p:sp>
          <p:nvSpPr>
            <p:cNvPr id="136" name="TextBox 135">
              <a:extLst>
                <a:ext uri="{FF2B5EF4-FFF2-40B4-BE49-F238E27FC236}">
                  <a16:creationId xmlns:a16="http://schemas.microsoft.com/office/drawing/2014/main" id="{5172020C-29CD-45D7-8DC9-9F591E627041}"/>
                </a:ext>
              </a:extLst>
            </p:cNvPr>
            <p:cNvSpPr txBox="1"/>
            <p:nvPr userDrawn="1"/>
          </p:nvSpPr>
          <p:spPr>
            <a:xfrm>
              <a:off x="7291803" y="2171855"/>
              <a:ext cx="1755609" cy="261610"/>
            </a:xfrm>
            <a:prstGeom prst="rect">
              <a:avLst/>
            </a:prstGeom>
            <a:noFill/>
          </p:spPr>
          <p:txBody>
            <a:bodyPr wrap="none" rtlCol="0">
              <a:spAutoFit/>
            </a:bodyPr>
            <a:lstStyle/>
            <a:p>
              <a:pPr algn="ctr"/>
              <a:r>
                <a:rPr lang="en-GB" sz="1100">
                  <a:solidFill>
                    <a:srgbClr val="1A365D"/>
                  </a:solidFill>
                  <a:latin typeface="Lato" panose="020F0502020204030203" pitchFamily="34" charset="77"/>
                  <a:cs typeface="Arial" panose="020B0604020202020204" pitchFamily="34" charset="0"/>
                </a:rPr>
                <a:t>Offshore Energy Services</a:t>
              </a:r>
            </a:p>
          </p:txBody>
        </p:sp>
      </p:grpSp>
      <p:grpSp>
        <p:nvGrpSpPr>
          <p:cNvPr id="38" name="Group 37">
            <a:extLst>
              <a:ext uri="{FF2B5EF4-FFF2-40B4-BE49-F238E27FC236}">
                <a16:creationId xmlns:a16="http://schemas.microsoft.com/office/drawing/2014/main" id="{780970F0-5D74-45B3-8D72-877BDF018772}"/>
              </a:ext>
            </a:extLst>
          </p:cNvPr>
          <p:cNvGrpSpPr/>
          <p:nvPr userDrawn="1"/>
        </p:nvGrpSpPr>
        <p:grpSpPr>
          <a:xfrm>
            <a:off x="9727030" y="3004058"/>
            <a:ext cx="1751079" cy="344551"/>
            <a:chOff x="9727030" y="2870692"/>
            <a:chExt cx="1751078" cy="344551"/>
          </a:xfrm>
        </p:grpSpPr>
        <p:sp>
          <p:nvSpPr>
            <p:cNvPr id="137" name="Rounded Rectangle 137">
              <a:extLst>
                <a:ext uri="{FF2B5EF4-FFF2-40B4-BE49-F238E27FC236}">
                  <a16:creationId xmlns:a16="http://schemas.microsoft.com/office/drawing/2014/main" id="{E6B70ED5-525E-4718-A191-B6EBDE68AFB2}"/>
                </a:ext>
              </a:extLst>
            </p:cNvPr>
            <p:cNvSpPr/>
            <p:nvPr userDrawn="1"/>
          </p:nvSpPr>
          <p:spPr>
            <a:xfrm>
              <a:off x="9727030" y="2870692"/>
              <a:ext cx="1751078" cy="344551"/>
            </a:xfrm>
            <a:prstGeom prst="roundRect">
              <a:avLst>
                <a:gd name="adj" fmla="val 50000"/>
              </a:avLst>
            </a:prstGeom>
            <a:solidFill>
              <a:srgbClr val="F1911E"/>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solidFill>
                  <a:srgbClr val="0F4D95"/>
                </a:solidFill>
              </a:endParaRPr>
            </a:p>
          </p:txBody>
        </p:sp>
        <p:pic>
          <p:nvPicPr>
            <p:cNvPr id="138" name="Picture 137">
              <a:extLst>
                <a:ext uri="{FF2B5EF4-FFF2-40B4-BE49-F238E27FC236}">
                  <a16:creationId xmlns:a16="http://schemas.microsoft.com/office/drawing/2014/main" id="{10A3B26E-5B4B-4689-9A74-6D369827FB25}"/>
                </a:ext>
              </a:extLst>
            </p:cNvPr>
            <p:cNvPicPr>
              <a:picLocks noChangeAspect="1"/>
            </p:cNvPicPr>
            <p:nvPr userDrawn="1"/>
          </p:nvPicPr>
          <p:blipFill rotWithShape="1">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l="-3500" r="1"/>
            <a:stretch/>
          </p:blipFill>
          <p:spPr>
            <a:xfrm>
              <a:off x="9908839" y="2915046"/>
              <a:ext cx="829230" cy="255842"/>
            </a:xfrm>
            <a:prstGeom prst="rect">
              <a:avLst/>
            </a:prstGeom>
            <a:noFill/>
          </p:spPr>
        </p:pic>
      </p:grpSp>
      <p:cxnSp>
        <p:nvCxnSpPr>
          <p:cNvPr id="141" name="Straight Connector 140">
            <a:extLst>
              <a:ext uri="{FF2B5EF4-FFF2-40B4-BE49-F238E27FC236}">
                <a16:creationId xmlns:a16="http://schemas.microsoft.com/office/drawing/2014/main" id="{BD9409A9-8E8D-4247-AFD3-DA08C9CE0406}"/>
              </a:ext>
            </a:extLst>
          </p:cNvPr>
          <p:cNvCxnSpPr>
            <a:cxnSpLocks/>
          </p:cNvCxnSpPr>
          <p:nvPr userDrawn="1"/>
        </p:nvCxnSpPr>
        <p:spPr>
          <a:xfrm flipH="1">
            <a:off x="9557358" y="5236203"/>
            <a:ext cx="1" cy="889748"/>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4B2BD40-A5A6-48C7-AB98-C101BAAE87B6}"/>
              </a:ext>
            </a:extLst>
          </p:cNvPr>
          <p:cNvCxnSpPr>
            <a:cxnSpLocks/>
          </p:cNvCxnSpPr>
          <p:nvPr userDrawn="1"/>
        </p:nvCxnSpPr>
        <p:spPr>
          <a:xfrm flipH="1">
            <a:off x="9551218" y="5236201"/>
            <a:ext cx="1575079"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CD1C909-57AF-4D51-897D-2813281882AD}"/>
              </a:ext>
            </a:extLst>
          </p:cNvPr>
          <p:cNvGrpSpPr/>
          <p:nvPr userDrawn="1"/>
        </p:nvGrpSpPr>
        <p:grpSpPr>
          <a:xfrm>
            <a:off x="9727032" y="5071590"/>
            <a:ext cx="1733065" cy="341007"/>
            <a:chOff x="9727030" y="4938224"/>
            <a:chExt cx="1733065" cy="341007"/>
          </a:xfrm>
        </p:grpSpPr>
        <p:sp>
          <p:nvSpPr>
            <p:cNvPr id="124" name="Rounded Rectangle 156">
              <a:extLst>
                <a:ext uri="{FF2B5EF4-FFF2-40B4-BE49-F238E27FC236}">
                  <a16:creationId xmlns:a16="http://schemas.microsoft.com/office/drawing/2014/main" id="{83E101C7-92E1-4B37-973C-440D9D05A44C}"/>
                </a:ext>
              </a:extLst>
            </p:cNvPr>
            <p:cNvSpPr/>
            <p:nvPr userDrawn="1"/>
          </p:nvSpPr>
          <p:spPr>
            <a:xfrm>
              <a:off x="9727030" y="4938224"/>
              <a:ext cx="1733065" cy="341007"/>
            </a:xfrm>
            <a:prstGeom prst="roundRect">
              <a:avLst>
                <a:gd name="adj" fmla="val 50000"/>
              </a:avLst>
            </a:prstGeom>
            <a:solidFill>
              <a:srgbClr val="00A0E0"/>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25" name="Picture 124">
              <a:extLst>
                <a:ext uri="{FF2B5EF4-FFF2-40B4-BE49-F238E27FC236}">
                  <a16:creationId xmlns:a16="http://schemas.microsoft.com/office/drawing/2014/main" id="{182A2313-86A3-4454-88F4-9C47758D3C6E}"/>
                </a:ext>
              </a:extLst>
            </p:cNvPr>
            <p:cNvPicPr>
              <a:picLocks noChangeAspect="1"/>
            </p:cNvPicPr>
            <p:nvPr userDrawn="1"/>
          </p:nvPicPr>
          <p:blipFill rotWithShape="1">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p:blipFill>
          <p:spPr>
            <a:xfrm>
              <a:off x="9934966" y="4977398"/>
              <a:ext cx="866432" cy="262658"/>
            </a:xfrm>
            <a:prstGeom prst="rect">
              <a:avLst/>
            </a:prstGeom>
          </p:spPr>
        </p:pic>
      </p:grpSp>
      <p:cxnSp>
        <p:nvCxnSpPr>
          <p:cNvPr id="143" name="Straight Connector 142">
            <a:extLst>
              <a:ext uri="{FF2B5EF4-FFF2-40B4-BE49-F238E27FC236}">
                <a16:creationId xmlns:a16="http://schemas.microsoft.com/office/drawing/2014/main" id="{8F48C5F5-62C8-4E7D-BE46-4305F543D226}"/>
              </a:ext>
            </a:extLst>
          </p:cNvPr>
          <p:cNvCxnSpPr>
            <a:cxnSpLocks/>
          </p:cNvCxnSpPr>
          <p:nvPr userDrawn="1"/>
        </p:nvCxnSpPr>
        <p:spPr>
          <a:xfrm flipH="1">
            <a:off x="9555022" y="6119815"/>
            <a:ext cx="1575079" cy="0"/>
          </a:xfrm>
          <a:prstGeom prst="line">
            <a:avLst/>
          </a:prstGeom>
          <a:ln w="12700">
            <a:solidFill>
              <a:srgbClr val="0F4D95"/>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6AC2E94D-401B-467C-B0FF-C640DEB02917}"/>
              </a:ext>
            </a:extLst>
          </p:cNvPr>
          <p:cNvGrpSpPr/>
          <p:nvPr userDrawn="1"/>
        </p:nvGrpSpPr>
        <p:grpSpPr>
          <a:xfrm>
            <a:off x="9727032" y="5937002"/>
            <a:ext cx="1733065" cy="341007"/>
            <a:chOff x="9727030" y="5803636"/>
            <a:chExt cx="1733065" cy="341007"/>
          </a:xfrm>
        </p:grpSpPr>
        <p:sp>
          <p:nvSpPr>
            <p:cNvPr id="139" name="Rounded Rectangle 156">
              <a:extLst>
                <a:ext uri="{FF2B5EF4-FFF2-40B4-BE49-F238E27FC236}">
                  <a16:creationId xmlns:a16="http://schemas.microsoft.com/office/drawing/2014/main" id="{F6DDE057-F0D8-4F5F-B634-2079D4793A7B}"/>
                </a:ext>
              </a:extLst>
            </p:cNvPr>
            <p:cNvSpPr/>
            <p:nvPr userDrawn="1"/>
          </p:nvSpPr>
          <p:spPr>
            <a:xfrm>
              <a:off x="9727030" y="5803636"/>
              <a:ext cx="1733065" cy="341007"/>
            </a:xfrm>
            <a:prstGeom prst="roundRect">
              <a:avLst>
                <a:gd name="adj" fmla="val 50000"/>
              </a:avLst>
            </a:prstGeom>
            <a:solidFill>
              <a:srgbClr val="00A0E0"/>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pic>
          <p:nvPicPr>
            <p:cNvPr id="140" name="Picture 139">
              <a:extLst>
                <a:ext uri="{FF2B5EF4-FFF2-40B4-BE49-F238E27FC236}">
                  <a16:creationId xmlns:a16="http://schemas.microsoft.com/office/drawing/2014/main" id="{91802BA4-6222-42B4-B8BD-5AC8946A5F03}"/>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9943675" y="5849185"/>
              <a:ext cx="811388" cy="249908"/>
            </a:xfrm>
            <a:prstGeom prst="rect">
              <a:avLst/>
            </a:prstGeom>
          </p:spPr>
        </p:pic>
      </p:grpSp>
      <p:grpSp>
        <p:nvGrpSpPr>
          <p:cNvPr id="69" name="Group 68">
            <a:extLst>
              <a:ext uri="{FF2B5EF4-FFF2-40B4-BE49-F238E27FC236}">
                <a16:creationId xmlns:a16="http://schemas.microsoft.com/office/drawing/2014/main" id="{49640D2B-CD2A-416D-BB77-45A5E8F7BDB8}"/>
              </a:ext>
            </a:extLst>
          </p:cNvPr>
          <p:cNvGrpSpPr/>
          <p:nvPr userDrawn="1"/>
        </p:nvGrpSpPr>
        <p:grpSpPr>
          <a:xfrm>
            <a:off x="7254833" y="1335095"/>
            <a:ext cx="1783451" cy="647887"/>
            <a:chOff x="7254832" y="1201731"/>
            <a:chExt cx="1783451" cy="647886"/>
          </a:xfrm>
        </p:grpSpPr>
        <p:sp>
          <p:nvSpPr>
            <p:cNvPr id="144" name="Rounded Rectangle 132">
              <a:extLst>
                <a:ext uri="{FF2B5EF4-FFF2-40B4-BE49-F238E27FC236}">
                  <a16:creationId xmlns:a16="http://schemas.microsoft.com/office/drawing/2014/main" id="{1CE7FB56-9662-4D40-B64A-0EC3D45BF366}"/>
                </a:ext>
              </a:extLst>
            </p:cNvPr>
            <p:cNvSpPr/>
            <p:nvPr userDrawn="1"/>
          </p:nvSpPr>
          <p:spPr>
            <a:xfrm>
              <a:off x="7254832" y="1201731"/>
              <a:ext cx="1783451" cy="647886"/>
            </a:xfrm>
            <a:prstGeom prst="roundRect">
              <a:avLst>
                <a:gd name="adj" fmla="val 50000"/>
              </a:avLst>
            </a:prstGeom>
            <a:solidFill>
              <a:schemeClr val="bg1"/>
            </a:solidFill>
            <a:ln>
              <a:solidFill>
                <a:srgbClr val="0F4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latin typeface="Lato" panose="020F0502020204030203" pitchFamily="34" charset="77"/>
              </a:endParaRPr>
            </a:p>
          </p:txBody>
        </p:sp>
        <p:sp>
          <p:nvSpPr>
            <p:cNvPr id="145" name="TextBox 144">
              <a:extLst>
                <a:ext uri="{FF2B5EF4-FFF2-40B4-BE49-F238E27FC236}">
                  <a16:creationId xmlns:a16="http://schemas.microsoft.com/office/drawing/2014/main" id="{4B209994-3BBD-48EF-A0C7-F485B7111CD5}"/>
                </a:ext>
              </a:extLst>
            </p:cNvPr>
            <p:cNvSpPr txBox="1"/>
            <p:nvPr userDrawn="1"/>
          </p:nvSpPr>
          <p:spPr>
            <a:xfrm>
              <a:off x="7507841" y="1377301"/>
              <a:ext cx="1274708" cy="261610"/>
            </a:xfrm>
            <a:prstGeom prst="rect">
              <a:avLst/>
            </a:prstGeom>
            <a:noFill/>
          </p:spPr>
          <p:txBody>
            <a:bodyPr wrap="none" rtlCol="0">
              <a:spAutoFit/>
            </a:bodyPr>
            <a:lstStyle/>
            <a:p>
              <a:pPr algn="ctr"/>
              <a:r>
                <a:rPr lang="en-GB" sz="1100">
                  <a:solidFill>
                    <a:srgbClr val="1A365D"/>
                  </a:solidFill>
                  <a:latin typeface="Lato" panose="020F0502020204030203" pitchFamily="34" charset="77"/>
                  <a:cs typeface="Arial" panose="020B0604020202020204" pitchFamily="34" charset="0"/>
                </a:rPr>
                <a:t>Energy Transition</a:t>
              </a:r>
            </a:p>
          </p:txBody>
        </p:sp>
      </p:grpSp>
      <p:pic>
        <p:nvPicPr>
          <p:cNvPr id="146" name="Picture 145">
            <a:extLst>
              <a:ext uri="{FF2B5EF4-FFF2-40B4-BE49-F238E27FC236}">
                <a16:creationId xmlns:a16="http://schemas.microsoft.com/office/drawing/2014/main" id="{1604D871-422F-4046-BBA6-BA155C2DE24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181757" y="2339075"/>
            <a:ext cx="243148" cy="243148"/>
          </a:xfrm>
          <a:prstGeom prst="rect">
            <a:avLst/>
          </a:prstGeom>
        </p:spPr>
      </p:pic>
      <p:pic>
        <p:nvPicPr>
          <p:cNvPr id="147" name="Picture 146">
            <a:extLst>
              <a:ext uri="{FF2B5EF4-FFF2-40B4-BE49-F238E27FC236}">
                <a16:creationId xmlns:a16="http://schemas.microsoft.com/office/drawing/2014/main" id="{6CC0FA4F-AA44-40B6-93ED-11E6E50C731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176247" y="3837331"/>
            <a:ext cx="243148" cy="243148"/>
          </a:xfrm>
          <a:prstGeom prst="rect">
            <a:avLst/>
          </a:prstGeom>
        </p:spPr>
      </p:pic>
      <p:pic>
        <p:nvPicPr>
          <p:cNvPr id="148" name="Picture 147">
            <a:extLst>
              <a:ext uri="{FF2B5EF4-FFF2-40B4-BE49-F238E27FC236}">
                <a16:creationId xmlns:a16="http://schemas.microsoft.com/office/drawing/2014/main" id="{492269F8-4C0F-4AB8-8F38-486E6896DD4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181757" y="4596791"/>
            <a:ext cx="243148" cy="243148"/>
          </a:xfrm>
          <a:prstGeom prst="rect">
            <a:avLst/>
          </a:prstGeom>
        </p:spPr>
      </p:pic>
      <p:pic>
        <p:nvPicPr>
          <p:cNvPr id="149" name="Picture 148">
            <a:extLst>
              <a:ext uri="{FF2B5EF4-FFF2-40B4-BE49-F238E27FC236}">
                <a16:creationId xmlns:a16="http://schemas.microsoft.com/office/drawing/2014/main" id="{5FA6178D-63DF-49E9-AB85-27590B5AB5F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176247" y="5553223"/>
            <a:ext cx="243148" cy="243148"/>
          </a:xfrm>
          <a:prstGeom prst="rect">
            <a:avLst/>
          </a:prstGeom>
        </p:spPr>
      </p:pic>
    </p:spTree>
    <p:extLst>
      <p:ext uri="{BB962C8B-B14F-4D97-AF65-F5344CB8AC3E}">
        <p14:creationId xmlns:p14="http://schemas.microsoft.com/office/powerpoint/2010/main" val="66499121"/>
      </p:ext>
    </p:extLst>
  </p:cSld>
  <p:clrMapOvr>
    <a:masterClrMapping/>
  </p:clrMapOvr>
  <p:extLst>
    <p:ext uri="{DCECCB84-F9BA-43D5-87BE-67443E8EF086}">
      <p15:sldGuideLst xmlns:p15="http://schemas.microsoft.com/office/powerpoint/2012/main">
        <p15:guide id="1" pos="4588">
          <p15:clr>
            <a:srgbClr val="FBAE40"/>
          </p15:clr>
        </p15:guide>
        <p15:guide id="2" pos="64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D9117EA-1543-4FB9-A78D-D86BA172E029}"/>
              </a:ext>
            </a:extLst>
          </p:cNvPr>
          <p:cNvSpPr>
            <a:spLocks noGrp="1"/>
          </p:cNvSpPr>
          <p:nvPr>
            <p:ph sz="half" idx="1"/>
          </p:nvPr>
        </p:nvSpPr>
        <p:spPr>
          <a:xfrm>
            <a:off x="342901" y="1387643"/>
            <a:ext cx="11506199" cy="47725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B26130A1-540F-4161-AFC9-557D8B4E140C}"/>
              </a:ext>
            </a:extLst>
          </p:cNvPr>
          <p:cNvCxnSpPr/>
          <p:nvPr userDrawn="1"/>
        </p:nvCxnSpPr>
        <p:spPr>
          <a:xfrm>
            <a:off x="0" y="1264641"/>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22F96F8D-AB4C-4539-8294-AFB5F072FA63}"/>
              </a:ext>
            </a:extLst>
          </p:cNvPr>
          <p:cNvSpPr>
            <a:spLocks noGrp="1"/>
          </p:cNvSpPr>
          <p:nvPr>
            <p:ph type="title"/>
          </p:nvPr>
        </p:nvSpPr>
        <p:spPr>
          <a:xfrm>
            <a:off x="342900" y="1"/>
            <a:ext cx="11506200" cy="110747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Text Placeholder 11">
            <a:extLst>
              <a:ext uri="{FF2B5EF4-FFF2-40B4-BE49-F238E27FC236}">
                <a16:creationId xmlns:a16="http://schemas.microsoft.com/office/drawing/2014/main" id="{26CC3D44-643D-433B-869B-8DC547BA9AAA}"/>
              </a:ext>
            </a:extLst>
          </p:cNvPr>
          <p:cNvSpPr>
            <a:spLocks noGrp="1"/>
          </p:cNvSpPr>
          <p:nvPr>
            <p:ph type="body" sz="quarter" idx="14"/>
          </p:nvPr>
        </p:nvSpPr>
        <p:spPr>
          <a:xfrm>
            <a:off x="541736" y="849949"/>
            <a:ext cx="11307363" cy="410383"/>
          </a:xfrm>
          <a:prstGeom prst="rect">
            <a:avLst/>
          </a:prstGeom>
        </p:spPr>
        <p:txBody>
          <a:bodyPr/>
          <a:lstStyle>
            <a:lvl1pPr marL="0" indent="0">
              <a:buNone/>
              <a:defRPr sz="2200" i="0">
                <a:solidFill>
                  <a:srgbClr val="196A95"/>
                </a:solidFill>
              </a:defRPr>
            </a:lvl1pPr>
          </a:lstStyle>
          <a:p>
            <a:pPr lvl="0"/>
            <a:r>
              <a:rPr lang="en-US"/>
              <a:t>Click to edit Master text styles</a:t>
            </a:r>
            <a:endParaRPr lang="en-GB"/>
          </a:p>
        </p:txBody>
      </p:sp>
      <p:sp>
        <p:nvSpPr>
          <p:cNvPr id="11" name="Date Placeholder 10">
            <a:extLst>
              <a:ext uri="{FF2B5EF4-FFF2-40B4-BE49-F238E27FC236}">
                <a16:creationId xmlns:a16="http://schemas.microsoft.com/office/drawing/2014/main" id="{0D0F178D-52D3-46F3-9955-1904A7BFCAC5}"/>
              </a:ext>
            </a:extLst>
          </p:cNvPr>
          <p:cNvSpPr>
            <a:spLocks noGrp="1"/>
          </p:cNvSpPr>
          <p:nvPr>
            <p:ph type="dt" sz="half" idx="15"/>
          </p:nvPr>
        </p:nvSpPr>
        <p:spPr/>
        <p:txBody>
          <a:bodyPr/>
          <a:lstStyle/>
          <a:p>
            <a:fld id="{3C3A052E-5386-4BE8-B648-B09FEB522260}" type="datetimeFigureOut">
              <a:rPr lang="en-GB" smtClean="0"/>
              <a:pPr/>
              <a:t>28/09/2022</a:t>
            </a:fld>
            <a:endParaRPr lang="en-GB"/>
          </a:p>
        </p:txBody>
      </p:sp>
      <p:sp>
        <p:nvSpPr>
          <p:cNvPr id="12" name="Footer Placeholder 11">
            <a:extLst>
              <a:ext uri="{FF2B5EF4-FFF2-40B4-BE49-F238E27FC236}">
                <a16:creationId xmlns:a16="http://schemas.microsoft.com/office/drawing/2014/main" id="{61E85003-B2D6-4233-8E3D-4129823179F0}"/>
              </a:ext>
            </a:extLst>
          </p:cNvPr>
          <p:cNvSpPr>
            <a:spLocks noGrp="1"/>
          </p:cNvSpPr>
          <p:nvPr>
            <p:ph type="ftr" sz="quarter" idx="16"/>
          </p:nvPr>
        </p:nvSpPr>
        <p:spPr/>
        <p:txBody>
          <a:bodyPr/>
          <a:lstStyle/>
          <a:p>
            <a:r>
              <a:rPr lang="en-US"/>
              <a:t>Presentation Master Slide</a:t>
            </a:r>
            <a:endParaRPr lang="en-GB"/>
          </a:p>
        </p:txBody>
      </p:sp>
      <p:sp>
        <p:nvSpPr>
          <p:cNvPr id="13" name="Slide Number Placeholder 12">
            <a:extLst>
              <a:ext uri="{FF2B5EF4-FFF2-40B4-BE49-F238E27FC236}">
                <a16:creationId xmlns:a16="http://schemas.microsoft.com/office/drawing/2014/main" id="{7E37924F-1F7C-46E6-A7BB-59AF24D58B3D}"/>
              </a:ext>
            </a:extLst>
          </p:cNvPr>
          <p:cNvSpPr>
            <a:spLocks noGrp="1"/>
          </p:cNvSpPr>
          <p:nvPr>
            <p:ph type="sldNum" sz="quarter" idx="17"/>
          </p:nvPr>
        </p:nvSpPr>
        <p:spPr/>
        <p:txBody>
          <a:bodyPr/>
          <a:lstStyle/>
          <a:p>
            <a:fld id="{9DE0B154-C39B-4CA0-90EF-7E88670F7D62}" type="slidenum">
              <a:rPr lang="en-GB" smtClean="0"/>
              <a:pPr/>
              <a:t>‹#›</a:t>
            </a:fld>
            <a:endParaRPr lang="en-GB"/>
          </a:p>
        </p:txBody>
      </p:sp>
      <p:sp>
        <p:nvSpPr>
          <p:cNvPr id="14" name="Text Placeholder 15">
            <a:extLst>
              <a:ext uri="{FF2B5EF4-FFF2-40B4-BE49-F238E27FC236}">
                <a16:creationId xmlns:a16="http://schemas.microsoft.com/office/drawing/2014/main" id="{5CD377E6-9333-4D19-969E-547024B25CE7}"/>
              </a:ext>
            </a:extLst>
          </p:cNvPr>
          <p:cNvSpPr>
            <a:spLocks noGrp="1"/>
          </p:cNvSpPr>
          <p:nvPr>
            <p:ph type="body" sz="quarter" idx="18" hasCustomPrompt="1"/>
          </p:nvPr>
        </p:nvSpPr>
        <p:spPr>
          <a:xfrm>
            <a:off x="1569722" y="6405564"/>
            <a:ext cx="2212975" cy="365125"/>
          </a:xfrm>
          <a:prstGeom prst="rect">
            <a:avLst/>
          </a:prstGeom>
        </p:spPr>
        <p:txBody>
          <a:bodyPr anchor="ctr" anchorCtr="0"/>
          <a:lstStyle>
            <a:lvl1pPr marL="0" indent="0">
              <a:buNone/>
              <a:defRPr sz="1200">
                <a:solidFill>
                  <a:schemeClr val="bg1"/>
                </a:solidFill>
              </a:defRPr>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a:t>Source:</a:t>
            </a:r>
            <a:endParaRPr lang="en-GB"/>
          </a:p>
        </p:txBody>
      </p:sp>
    </p:spTree>
    <p:extLst>
      <p:ext uri="{BB962C8B-B14F-4D97-AF65-F5344CB8AC3E}">
        <p14:creationId xmlns:p14="http://schemas.microsoft.com/office/powerpoint/2010/main" val="87526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B29DE2-93AB-4582-A485-2BB20EBB9155}"/>
              </a:ext>
            </a:extLst>
          </p:cNvPr>
          <p:cNvSpPr/>
          <p:nvPr userDrawn="1"/>
        </p:nvSpPr>
        <p:spPr>
          <a:xfrm>
            <a:off x="3" y="6438900"/>
            <a:ext cx="12191999" cy="4191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a:endParaRPr lang="en-US" sz="1013"/>
          </a:p>
        </p:txBody>
      </p:sp>
      <p:cxnSp>
        <p:nvCxnSpPr>
          <p:cNvPr id="12" name="Straight Connector 11">
            <a:extLst>
              <a:ext uri="{FF2B5EF4-FFF2-40B4-BE49-F238E27FC236}">
                <a16:creationId xmlns:a16="http://schemas.microsoft.com/office/drawing/2014/main" id="{E19AE09D-8161-4F51-9523-BF079FC33B0D}"/>
              </a:ext>
            </a:extLst>
          </p:cNvPr>
          <p:cNvCxnSpPr/>
          <p:nvPr userDrawn="1"/>
        </p:nvCxnSpPr>
        <p:spPr>
          <a:xfrm>
            <a:off x="0" y="1245600"/>
            <a:ext cx="12192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7AE749-B3D0-4F25-9768-A7A26AB20A22}"/>
              </a:ext>
            </a:extLst>
          </p:cNvPr>
          <p:cNvCxnSpPr>
            <a:cxnSpLocks/>
          </p:cNvCxnSpPr>
          <p:nvPr userDrawn="1"/>
        </p:nvCxnSpPr>
        <p:spPr>
          <a:xfrm>
            <a:off x="11008428" y="6499921"/>
            <a:ext cx="0" cy="2743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1BBD1BBD-1845-4A60-A226-E326538FD160}"/>
              </a:ext>
            </a:extLst>
          </p:cNvPr>
          <p:cNvSpPr>
            <a:spLocks noGrp="1"/>
          </p:cNvSpPr>
          <p:nvPr>
            <p:ph type="body" sz="quarter" idx="10" hasCustomPrompt="1"/>
          </p:nvPr>
        </p:nvSpPr>
        <p:spPr>
          <a:xfrm>
            <a:off x="140400" y="68400"/>
            <a:ext cx="7902000" cy="583200"/>
          </a:xfrm>
          <a:prstGeom prst="rect">
            <a:avLst/>
          </a:prstGeom>
        </p:spPr>
        <p:txBody>
          <a:bodyPr>
            <a:noAutofit/>
          </a:bodyPr>
          <a:lstStyle>
            <a:lvl1pPr marL="0" indent="0">
              <a:buNone/>
              <a:defRPr sz="3200">
                <a:solidFill>
                  <a:srgbClr val="1B365D"/>
                </a:solidFill>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Add slide title</a:t>
            </a:r>
            <a:endParaRPr lang="en-GB"/>
          </a:p>
        </p:txBody>
      </p:sp>
      <p:sp>
        <p:nvSpPr>
          <p:cNvPr id="20" name="Text Placeholder 19">
            <a:extLst>
              <a:ext uri="{FF2B5EF4-FFF2-40B4-BE49-F238E27FC236}">
                <a16:creationId xmlns:a16="http://schemas.microsoft.com/office/drawing/2014/main" id="{5AA49A63-ADDF-45AE-8F1D-CCF19C386062}"/>
              </a:ext>
            </a:extLst>
          </p:cNvPr>
          <p:cNvSpPr>
            <a:spLocks noGrp="1"/>
          </p:cNvSpPr>
          <p:nvPr>
            <p:ph type="body" sz="quarter" idx="11" hasCustomPrompt="1"/>
          </p:nvPr>
        </p:nvSpPr>
        <p:spPr>
          <a:xfrm>
            <a:off x="165100" y="586800"/>
            <a:ext cx="11455200" cy="583200"/>
          </a:xfrm>
          <a:prstGeom prst="rect">
            <a:avLst/>
          </a:prstGeom>
        </p:spPr>
        <p:txBody>
          <a:bodyPr/>
          <a:lstStyle>
            <a:lvl1pPr marL="0" indent="0" algn="l" defTabSz="914377" rtl="0" eaLnBrk="1" latinLnBrk="0" hangingPunct="1">
              <a:buNone/>
              <a:defRPr lang="en-US" sz="1600" kern="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Add strapline</a:t>
            </a:r>
          </a:p>
        </p:txBody>
      </p:sp>
      <p:sp>
        <p:nvSpPr>
          <p:cNvPr id="22" name="Text Placeholder 21">
            <a:extLst>
              <a:ext uri="{FF2B5EF4-FFF2-40B4-BE49-F238E27FC236}">
                <a16:creationId xmlns:a16="http://schemas.microsoft.com/office/drawing/2014/main" id="{8AED7DDF-B73B-4C5F-95EF-579B7A43F343}"/>
              </a:ext>
            </a:extLst>
          </p:cNvPr>
          <p:cNvSpPr>
            <a:spLocks noGrp="1"/>
          </p:cNvSpPr>
          <p:nvPr>
            <p:ph type="body" sz="quarter" idx="12" hasCustomPrompt="1"/>
          </p:nvPr>
        </p:nvSpPr>
        <p:spPr>
          <a:xfrm>
            <a:off x="7815600" y="6512400"/>
            <a:ext cx="3200400" cy="277200"/>
          </a:xfrm>
          <a:prstGeom prst="rect">
            <a:avLst/>
          </a:prstGeom>
        </p:spPr>
        <p:txBody>
          <a:bodyPr anchor="b"/>
          <a:lstStyle>
            <a:lvl1pPr marL="0" indent="0" algn="r"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Add presentation title</a:t>
            </a:r>
            <a:endParaRPr lang="en-GB"/>
          </a:p>
        </p:txBody>
      </p:sp>
      <p:sp>
        <p:nvSpPr>
          <p:cNvPr id="23" name="Text Placeholder 21">
            <a:extLst>
              <a:ext uri="{FF2B5EF4-FFF2-40B4-BE49-F238E27FC236}">
                <a16:creationId xmlns:a16="http://schemas.microsoft.com/office/drawing/2014/main" id="{2B0EC688-8F9B-4FB8-8B15-65E2FFD4C502}"/>
              </a:ext>
            </a:extLst>
          </p:cNvPr>
          <p:cNvSpPr>
            <a:spLocks noGrp="1"/>
          </p:cNvSpPr>
          <p:nvPr>
            <p:ph type="body" sz="quarter" idx="13" hasCustomPrompt="1"/>
          </p:nvPr>
        </p:nvSpPr>
        <p:spPr>
          <a:xfrm>
            <a:off x="11217600" y="6512400"/>
            <a:ext cx="853200" cy="277200"/>
          </a:xfrm>
          <a:prstGeom prst="rect">
            <a:avLst/>
          </a:prstGeom>
        </p:spPr>
        <p:txBody>
          <a:bodyPr anchor="b"/>
          <a:lstStyle>
            <a:lvl1pPr marL="0" indent="0" algn="l"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Add date</a:t>
            </a:r>
            <a:endParaRPr lang="en-GB"/>
          </a:p>
        </p:txBody>
      </p:sp>
      <p:sp>
        <p:nvSpPr>
          <p:cNvPr id="13" name="Text Placeholder 21">
            <a:extLst>
              <a:ext uri="{FF2B5EF4-FFF2-40B4-BE49-F238E27FC236}">
                <a16:creationId xmlns:a16="http://schemas.microsoft.com/office/drawing/2014/main" id="{C93D3A55-45F8-47F0-8EDE-5D2DA88A0E16}"/>
              </a:ext>
            </a:extLst>
          </p:cNvPr>
          <p:cNvSpPr>
            <a:spLocks noGrp="1"/>
          </p:cNvSpPr>
          <p:nvPr>
            <p:ph type="body" sz="quarter" idx="14" hasCustomPrompt="1"/>
          </p:nvPr>
        </p:nvSpPr>
        <p:spPr>
          <a:xfrm>
            <a:off x="1204904" y="6518154"/>
            <a:ext cx="3200400" cy="277200"/>
          </a:xfrm>
          <a:prstGeom prst="rect">
            <a:avLst/>
          </a:prstGeom>
        </p:spPr>
        <p:txBody>
          <a:bodyPr anchor="b"/>
          <a:lstStyle>
            <a:lvl1pPr marL="0" indent="0" algn="l"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Source</a:t>
            </a:r>
            <a:endParaRPr lang="en-GB"/>
          </a:p>
        </p:txBody>
      </p:sp>
      <p:pic>
        <p:nvPicPr>
          <p:cNvPr id="15" name="Graphic 14">
            <a:extLst>
              <a:ext uri="{FF2B5EF4-FFF2-40B4-BE49-F238E27FC236}">
                <a16:creationId xmlns:a16="http://schemas.microsoft.com/office/drawing/2014/main" id="{6C9E4518-9F31-4E88-BA3D-D316E4F8798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1" r="-17355" b="-57626"/>
          <a:stretch/>
        </p:blipFill>
        <p:spPr>
          <a:xfrm>
            <a:off x="36010" y="6492143"/>
            <a:ext cx="1304290" cy="547462"/>
          </a:xfrm>
          <a:prstGeom prst="rect">
            <a:avLst/>
          </a:prstGeom>
        </p:spPr>
      </p:pic>
    </p:spTree>
    <p:extLst>
      <p:ext uri="{BB962C8B-B14F-4D97-AF65-F5344CB8AC3E}">
        <p14:creationId xmlns:p14="http://schemas.microsoft.com/office/powerpoint/2010/main" val="3800073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777880-2957-410C-BC07-240F390719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64556" b="-4613"/>
          <a:stretch/>
        </p:blipFill>
        <p:spPr>
          <a:xfrm>
            <a:off x="11159387" y="83989"/>
            <a:ext cx="834632" cy="846801"/>
          </a:xfrm>
          <a:prstGeom prst="rect">
            <a:avLst/>
          </a:prstGeom>
        </p:spPr>
      </p:pic>
      <p:sp>
        <p:nvSpPr>
          <p:cNvPr id="10" name="Rectangle 9">
            <a:extLst>
              <a:ext uri="{FF2B5EF4-FFF2-40B4-BE49-F238E27FC236}">
                <a16:creationId xmlns:a16="http://schemas.microsoft.com/office/drawing/2014/main" id="{E1B29DE2-93AB-4582-A485-2BB20EBB9155}"/>
              </a:ext>
            </a:extLst>
          </p:cNvPr>
          <p:cNvSpPr/>
          <p:nvPr userDrawn="1"/>
        </p:nvSpPr>
        <p:spPr>
          <a:xfrm>
            <a:off x="2" y="6438901"/>
            <a:ext cx="12191999" cy="4191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a:endParaRPr lang="en-US" sz="1013"/>
          </a:p>
        </p:txBody>
      </p:sp>
      <p:pic>
        <p:nvPicPr>
          <p:cNvPr id="11" name="Picture 10">
            <a:extLst>
              <a:ext uri="{FF2B5EF4-FFF2-40B4-BE49-F238E27FC236}">
                <a16:creationId xmlns:a16="http://schemas.microsoft.com/office/drawing/2014/main" id="{6D17C356-CAD6-4A69-8325-606B154E3256}"/>
              </a:ext>
            </a:extLst>
          </p:cNvPr>
          <p:cNvPicPr>
            <a:picLocks noChangeAspect="1"/>
          </p:cNvPicPr>
          <p:nvPr userDrawn="1"/>
        </p:nvPicPr>
        <p:blipFill rotWithShape="1">
          <a:blip r:embed="rId3" cstate="print">
            <a:lum bright="70000" contrast="-70000"/>
            <a:extLst>
              <a:ext uri="{28A0092B-C50C-407E-A947-70E740481C1C}">
                <a14:useLocalDpi xmlns:a14="http://schemas.microsoft.com/office/drawing/2010/main" val="0"/>
              </a:ext>
            </a:extLst>
          </a:blip>
          <a:srcRect r="63046" b="6144"/>
          <a:stretch/>
        </p:blipFill>
        <p:spPr>
          <a:xfrm>
            <a:off x="37361" y="6457951"/>
            <a:ext cx="410355" cy="358263"/>
          </a:xfrm>
          <a:prstGeom prst="rect">
            <a:avLst/>
          </a:prstGeom>
        </p:spPr>
      </p:pic>
      <p:cxnSp>
        <p:nvCxnSpPr>
          <p:cNvPr id="12" name="Straight Connector 11">
            <a:extLst>
              <a:ext uri="{FF2B5EF4-FFF2-40B4-BE49-F238E27FC236}">
                <a16:creationId xmlns:a16="http://schemas.microsoft.com/office/drawing/2014/main" id="{E19AE09D-8161-4F51-9523-BF079FC33B0D}"/>
              </a:ext>
            </a:extLst>
          </p:cNvPr>
          <p:cNvCxnSpPr/>
          <p:nvPr userDrawn="1"/>
        </p:nvCxnSpPr>
        <p:spPr>
          <a:xfrm>
            <a:off x="0" y="1245600"/>
            <a:ext cx="12192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7AE749-B3D0-4F25-9768-A7A26AB20A22}"/>
              </a:ext>
            </a:extLst>
          </p:cNvPr>
          <p:cNvCxnSpPr>
            <a:cxnSpLocks/>
          </p:cNvCxnSpPr>
          <p:nvPr userDrawn="1"/>
        </p:nvCxnSpPr>
        <p:spPr>
          <a:xfrm>
            <a:off x="11008428" y="6499921"/>
            <a:ext cx="0" cy="2743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1BBD1BBD-1845-4A60-A226-E326538FD160}"/>
              </a:ext>
            </a:extLst>
          </p:cNvPr>
          <p:cNvSpPr>
            <a:spLocks noGrp="1"/>
          </p:cNvSpPr>
          <p:nvPr>
            <p:ph type="body" sz="quarter" idx="10" hasCustomPrompt="1"/>
          </p:nvPr>
        </p:nvSpPr>
        <p:spPr>
          <a:xfrm>
            <a:off x="140400" y="68400"/>
            <a:ext cx="7902000" cy="583200"/>
          </a:xfrm>
        </p:spPr>
        <p:txBody>
          <a:bodyPr>
            <a:noAutofit/>
          </a:bodyPr>
          <a:lstStyle>
            <a:lvl1pPr marL="0" indent="0">
              <a:buNone/>
              <a:defRPr sz="3200">
                <a:solidFill>
                  <a:srgbClr val="1B365D"/>
                </a:solidFill>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Add slide title</a:t>
            </a:r>
            <a:endParaRPr lang="en-GB"/>
          </a:p>
        </p:txBody>
      </p:sp>
      <p:sp>
        <p:nvSpPr>
          <p:cNvPr id="20" name="Text Placeholder 19">
            <a:extLst>
              <a:ext uri="{FF2B5EF4-FFF2-40B4-BE49-F238E27FC236}">
                <a16:creationId xmlns:a16="http://schemas.microsoft.com/office/drawing/2014/main" id="{5AA49A63-ADDF-45AE-8F1D-CCF19C386062}"/>
              </a:ext>
            </a:extLst>
          </p:cNvPr>
          <p:cNvSpPr>
            <a:spLocks noGrp="1"/>
          </p:cNvSpPr>
          <p:nvPr>
            <p:ph type="body" sz="quarter" idx="11" hasCustomPrompt="1"/>
          </p:nvPr>
        </p:nvSpPr>
        <p:spPr>
          <a:xfrm>
            <a:off x="165100" y="586800"/>
            <a:ext cx="11455200" cy="583200"/>
          </a:xfrm>
        </p:spPr>
        <p:txBody>
          <a:bodyPr/>
          <a:lstStyle>
            <a:lvl1pPr marL="0" indent="0" algn="l" defTabSz="914377" rtl="0" eaLnBrk="1" latinLnBrk="0" hangingPunct="1">
              <a:buNone/>
              <a:defRPr lang="en-US" sz="1600" kern="1200" dirty="0" smtClean="0">
                <a:solidFill>
                  <a:schemeClr val="tx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Add strapline</a:t>
            </a:r>
          </a:p>
        </p:txBody>
      </p:sp>
      <p:sp>
        <p:nvSpPr>
          <p:cNvPr id="22" name="Text Placeholder 21">
            <a:extLst>
              <a:ext uri="{FF2B5EF4-FFF2-40B4-BE49-F238E27FC236}">
                <a16:creationId xmlns:a16="http://schemas.microsoft.com/office/drawing/2014/main" id="{8AED7DDF-B73B-4C5F-95EF-579B7A43F343}"/>
              </a:ext>
            </a:extLst>
          </p:cNvPr>
          <p:cNvSpPr>
            <a:spLocks noGrp="1"/>
          </p:cNvSpPr>
          <p:nvPr>
            <p:ph type="body" sz="quarter" idx="12" hasCustomPrompt="1"/>
          </p:nvPr>
        </p:nvSpPr>
        <p:spPr>
          <a:xfrm>
            <a:off x="7815600" y="6512400"/>
            <a:ext cx="3200400" cy="277200"/>
          </a:xfrm>
        </p:spPr>
        <p:txBody>
          <a:bodyPr anchor="b"/>
          <a:lstStyle>
            <a:lvl1pPr marL="0" indent="0" algn="r"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Add presentation title</a:t>
            </a:r>
            <a:endParaRPr lang="en-GB"/>
          </a:p>
        </p:txBody>
      </p:sp>
      <p:sp>
        <p:nvSpPr>
          <p:cNvPr id="23" name="Text Placeholder 21">
            <a:extLst>
              <a:ext uri="{FF2B5EF4-FFF2-40B4-BE49-F238E27FC236}">
                <a16:creationId xmlns:a16="http://schemas.microsoft.com/office/drawing/2014/main" id="{2B0EC688-8F9B-4FB8-8B15-65E2FFD4C502}"/>
              </a:ext>
            </a:extLst>
          </p:cNvPr>
          <p:cNvSpPr>
            <a:spLocks noGrp="1"/>
          </p:cNvSpPr>
          <p:nvPr>
            <p:ph type="body" sz="quarter" idx="13" hasCustomPrompt="1"/>
          </p:nvPr>
        </p:nvSpPr>
        <p:spPr>
          <a:xfrm>
            <a:off x="11217600" y="6512400"/>
            <a:ext cx="853200" cy="277200"/>
          </a:xfrm>
        </p:spPr>
        <p:txBody>
          <a:bodyPr anchor="b"/>
          <a:lstStyle>
            <a:lvl1pPr marL="0" indent="0" algn="l" defTabSz="914377" rtl="0" eaLnBrk="1" latinLnBrk="0" hangingPunct="1">
              <a:buNone/>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1pPr>
            <a:lvl2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2pPr>
            <a:lvl3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3pPr>
            <a:lvl4pPr marL="0" algn="r" defTabSz="914377" rtl="0" eaLnBrk="1" latinLnBrk="0" hangingPunct="1">
              <a:defRPr lang="en-US" sz="1200" kern="1200" dirty="0" smtClean="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4pPr>
            <a:lvl5pPr marL="0" algn="r" defTabSz="914377" rtl="0" eaLnBrk="1" latinLnBrk="0" hangingPunct="1">
              <a:defRPr lang="en-GB" sz="120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Add date</a:t>
            </a:r>
            <a:endParaRPr lang="en-GB"/>
          </a:p>
        </p:txBody>
      </p:sp>
    </p:spTree>
    <p:extLst>
      <p:ext uri="{BB962C8B-B14F-4D97-AF65-F5344CB8AC3E}">
        <p14:creationId xmlns:p14="http://schemas.microsoft.com/office/powerpoint/2010/main" val="356802830"/>
      </p:ext>
    </p:extLst>
  </p:cSld>
  <p:clrMapOvr>
    <a:masterClrMapping/>
  </p:clrMapOvr>
  <p:transition spd="slow" advClick="0" advTm="8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FEDED0-E26F-4370-8B04-B7073E7AC5F9}"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319362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EDED0-E26F-4370-8B04-B7073E7AC5F9}"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140018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FEDED0-E26F-4370-8B04-B7073E7AC5F9}" type="datetimeFigureOut">
              <a:rPr lang="en-GB" smtClean="0"/>
              <a:t>28/09/2022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270677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FEDED0-E26F-4370-8B04-B7073E7AC5F9}" type="datetimeFigureOut">
              <a:rPr lang="en-GB" smtClean="0"/>
              <a:t>28/09/2022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171086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FEDED0-E26F-4370-8B04-B7073E7AC5F9}" type="datetimeFigureOut">
              <a:rPr lang="en-GB" smtClean="0"/>
              <a:t>28/09/2022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409701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FEDED0-E26F-4370-8B04-B7073E7AC5F9}" type="datetimeFigureOut">
              <a:rPr lang="en-GB" smtClean="0"/>
              <a:t>28/09/2022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123635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EDED0-E26F-4370-8B04-B7073E7AC5F9}" type="datetimeFigureOut">
              <a:rPr lang="en-GB" smtClean="0"/>
              <a:t>28/09/2022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C32CDB-0897-494F-B7BC-6B0A71AA2BAC}" type="slidenum">
              <a:rPr lang="en-GB" smtClean="0"/>
              <a:t>‹#›</a:t>
            </a:fld>
            <a:endParaRPr lang="en-GB"/>
          </a:p>
        </p:txBody>
      </p:sp>
    </p:spTree>
    <p:extLst>
      <p:ext uri="{BB962C8B-B14F-4D97-AF65-F5344CB8AC3E}">
        <p14:creationId xmlns:p14="http://schemas.microsoft.com/office/powerpoint/2010/main" val="20454700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45E10-4D08-41D5-9287-0B2ED1629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D9CC2C-5E21-4B94-B660-D8583EB85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482D22-68B9-4A95-93C6-5304CB04B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EDED0-E26F-4370-8B04-B7073E7AC5F9}" type="datetimeFigureOut">
              <a:rPr lang="en-GB" smtClean="0"/>
              <a:t>28/09/2022</a:t>
            </a:fld>
            <a:endParaRPr lang="en-GB"/>
          </a:p>
        </p:txBody>
      </p:sp>
      <p:sp>
        <p:nvSpPr>
          <p:cNvPr id="5" name="Footer Placeholder 4">
            <a:extLst>
              <a:ext uri="{FF2B5EF4-FFF2-40B4-BE49-F238E27FC236}">
                <a16:creationId xmlns:a16="http://schemas.microsoft.com/office/drawing/2014/main" id="{850921FD-07C0-442F-83B8-D2DD6685C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4CFA82-B598-4AA7-8659-23BBA8DD21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32CDB-0897-494F-B7BC-6B0A71AA2BAC}" type="slidenum">
              <a:rPr lang="en-GB" smtClean="0"/>
              <a:t>‹#›</a:t>
            </a:fld>
            <a:endParaRPr lang="en-GB"/>
          </a:p>
        </p:txBody>
      </p:sp>
    </p:spTree>
    <p:extLst>
      <p:ext uri="{BB962C8B-B14F-4D97-AF65-F5344CB8AC3E}">
        <p14:creationId xmlns:p14="http://schemas.microsoft.com/office/powerpoint/2010/main" val="1294534275"/>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EDED0-E26F-4370-8B04-B7073E7AC5F9}" type="datetimeFigureOut">
              <a:rPr lang="en-GB" smtClean="0"/>
              <a:t>28/09/2022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32CDB-0897-494F-B7BC-6B0A71AA2BAC}" type="slidenum">
              <a:rPr lang="en-GB" smtClean="0"/>
              <a:t>‹#›</a:t>
            </a:fld>
            <a:endParaRPr lang="en-GB"/>
          </a:p>
        </p:txBody>
      </p:sp>
    </p:spTree>
    <p:extLst>
      <p:ext uri="{BB962C8B-B14F-4D97-AF65-F5344CB8AC3E}">
        <p14:creationId xmlns:p14="http://schemas.microsoft.com/office/powerpoint/2010/main" val="3138865767"/>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20" r:id="rId3"/>
    <p:sldLayoutId id="2147483721" r:id="rId4"/>
    <p:sldLayoutId id="2147483722" r:id="rId5"/>
    <p:sldLayoutId id="2147483717" r:id="rId6"/>
    <p:sldLayoutId id="2147483728" r:id="rId7"/>
    <p:sldLayoutId id="2147483725" r:id="rId8"/>
    <p:sldLayoutId id="2147483726" r:id="rId9"/>
    <p:sldLayoutId id="2147483727" r:id="rId10"/>
    <p:sldLayoutId id="2147483723" r:id="rId11"/>
    <p:sldLayoutId id="2147483724" r:id="rId12"/>
    <p:sldLayoutId id="2147483666" r:id="rId13"/>
    <p:sldLayoutId id="214748371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8E8E8"/>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10160" y="6219306"/>
            <a:ext cx="12202160" cy="653935"/>
            <a:chOff x="-7620" y="6219306"/>
            <a:chExt cx="9151620" cy="653934"/>
          </a:xfrm>
        </p:grpSpPr>
        <p:sp>
          <p:nvSpPr>
            <p:cNvPr id="8" name="Rectangle 7"/>
            <p:cNvSpPr/>
            <p:nvPr userDrawn="1"/>
          </p:nvSpPr>
          <p:spPr bwMode="auto">
            <a:xfrm>
              <a:off x="4884420" y="6240780"/>
              <a:ext cx="4259580" cy="632460"/>
            </a:xfrm>
            <a:prstGeom prst="rect">
              <a:avLst/>
            </a:prstGeom>
            <a:solidFill>
              <a:schemeClr val="bg1"/>
            </a:solidFill>
          </p:spPr>
          <p:txBody>
            <a:bodyPr lIns="88900" tIns="45720" rIns="88900" rtlCol="0" anchor="ctr"/>
            <a:lstStyle/>
            <a:p>
              <a:pPr algn="ctr" eaLnBrk="1" hangingPunct="1">
                <a:spcAft>
                  <a:spcPts val="800"/>
                </a:spcAft>
                <a:buClr>
                  <a:srgbClr val="DD1D21"/>
                </a:buClr>
                <a:buSzPct val="75000"/>
                <a:buFont typeface="Wingdings" pitchFamily="2" charset="2"/>
                <a:buNone/>
              </a:pPr>
              <a:endParaRPr lang="en-US" sz="2400">
                <a:latin typeface="+mn-lt"/>
                <a:ea typeface="ヒラギノ角ゴ Pro W3" charset="0"/>
                <a:cs typeface="+mn-cs"/>
              </a:endParaRPr>
            </a:p>
          </p:txBody>
        </p:sp>
        <p:sp>
          <p:nvSpPr>
            <p:cNvPr id="3" name="Right Triangle 2"/>
            <p:cNvSpPr/>
            <p:nvPr userDrawn="1"/>
          </p:nvSpPr>
          <p:spPr bwMode="auto">
            <a:xfrm>
              <a:off x="4725514" y="6240780"/>
              <a:ext cx="760886" cy="632460"/>
            </a:xfrm>
            <a:prstGeom prst="rtTriangle">
              <a:avLst/>
            </a:prstGeom>
            <a:solidFill>
              <a:srgbClr val="AE202C"/>
            </a:solidFill>
          </p:spPr>
          <p:txBody>
            <a:bodyPr lIns="88900" tIns="45720" rIns="88900" rtlCol="0" anchor="ctr"/>
            <a:lstStyle/>
            <a:p>
              <a:pPr algn="ctr" eaLnBrk="1" hangingPunct="1">
                <a:spcAft>
                  <a:spcPts val="800"/>
                </a:spcAft>
                <a:buClr>
                  <a:srgbClr val="DD1D21"/>
                </a:buClr>
                <a:buSzPct val="75000"/>
                <a:buFont typeface="Wingdings" pitchFamily="2" charset="2"/>
                <a:buNone/>
              </a:pPr>
              <a:endParaRPr lang="en-US" sz="2400">
                <a:latin typeface="+mn-lt"/>
                <a:ea typeface="ヒラギノ角ゴ Pro W3" charset="0"/>
                <a:cs typeface="+mn-cs"/>
              </a:endParaRPr>
            </a:p>
          </p:txBody>
        </p:sp>
        <p:sp>
          <p:nvSpPr>
            <p:cNvPr id="2" name="Snip Single Corner Rectangle 1"/>
            <p:cNvSpPr/>
            <p:nvPr userDrawn="1"/>
          </p:nvSpPr>
          <p:spPr bwMode="auto">
            <a:xfrm>
              <a:off x="-7620" y="6219306"/>
              <a:ext cx="5423081" cy="653934"/>
            </a:xfrm>
            <a:custGeom>
              <a:avLst/>
              <a:gdLst>
                <a:gd name="connsiteX0" fmla="*/ 0 w 4526658"/>
                <a:gd name="connsiteY0" fmla="*/ 0 h 289056"/>
                <a:gd name="connsiteX1" fmla="*/ 4382130 w 4526658"/>
                <a:gd name="connsiteY1" fmla="*/ 0 h 289056"/>
                <a:gd name="connsiteX2" fmla="*/ 4526658 w 4526658"/>
                <a:gd name="connsiteY2" fmla="*/ 144528 h 289056"/>
                <a:gd name="connsiteX3" fmla="*/ 4526658 w 4526658"/>
                <a:gd name="connsiteY3" fmla="*/ 289056 h 289056"/>
                <a:gd name="connsiteX4" fmla="*/ 0 w 4526658"/>
                <a:gd name="connsiteY4" fmla="*/ 289056 h 289056"/>
                <a:gd name="connsiteX5" fmla="*/ 0 w 4526658"/>
                <a:gd name="connsiteY5" fmla="*/ 0 h 289056"/>
                <a:gd name="connsiteX0" fmla="*/ 0 w 4526658"/>
                <a:gd name="connsiteY0" fmla="*/ 0 h 296613"/>
                <a:gd name="connsiteX1" fmla="*/ 4382130 w 4526658"/>
                <a:gd name="connsiteY1" fmla="*/ 0 h 296613"/>
                <a:gd name="connsiteX2" fmla="*/ 4526658 w 4526658"/>
                <a:gd name="connsiteY2" fmla="*/ 144528 h 296613"/>
                <a:gd name="connsiteX3" fmla="*/ 4398188 w 4526658"/>
                <a:gd name="connsiteY3" fmla="*/ 296613 h 296613"/>
                <a:gd name="connsiteX4" fmla="*/ 0 w 4526658"/>
                <a:gd name="connsiteY4" fmla="*/ 289056 h 296613"/>
                <a:gd name="connsiteX5" fmla="*/ 0 w 4526658"/>
                <a:gd name="connsiteY5" fmla="*/ 0 h 296613"/>
                <a:gd name="connsiteX0" fmla="*/ 0 w 4533271"/>
                <a:gd name="connsiteY0" fmla="*/ 0 h 296613"/>
                <a:gd name="connsiteX1" fmla="*/ 4533271 w 4533271"/>
                <a:gd name="connsiteY1" fmla="*/ 0 h 296613"/>
                <a:gd name="connsiteX2" fmla="*/ 4526658 w 4533271"/>
                <a:gd name="connsiteY2" fmla="*/ 144528 h 296613"/>
                <a:gd name="connsiteX3" fmla="*/ 4398188 w 4533271"/>
                <a:gd name="connsiteY3" fmla="*/ 296613 h 296613"/>
                <a:gd name="connsiteX4" fmla="*/ 0 w 4533271"/>
                <a:gd name="connsiteY4" fmla="*/ 289056 h 296613"/>
                <a:gd name="connsiteX5" fmla="*/ 0 w 4533271"/>
                <a:gd name="connsiteY5" fmla="*/ 0 h 296613"/>
                <a:gd name="connsiteX0" fmla="*/ 0 w 4533271"/>
                <a:gd name="connsiteY0" fmla="*/ 0 h 296613"/>
                <a:gd name="connsiteX1" fmla="*/ 4533271 w 4533271"/>
                <a:gd name="connsiteY1" fmla="*/ 0 h 296613"/>
                <a:gd name="connsiteX2" fmla="*/ 4458645 w 4533271"/>
                <a:gd name="connsiteY2" fmla="*/ 61401 h 296613"/>
                <a:gd name="connsiteX3" fmla="*/ 4398188 w 4533271"/>
                <a:gd name="connsiteY3" fmla="*/ 296613 h 296613"/>
                <a:gd name="connsiteX4" fmla="*/ 0 w 4533271"/>
                <a:gd name="connsiteY4" fmla="*/ 289056 h 296613"/>
                <a:gd name="connsiteX5" fmla="*/ 0 w 4533271"/>
                <a:gd name="connsiteY5" fmla="*/ 0 h 296613"/>
                <a:gd name="connsiteX0" fmla="*/ 0 w 4533271"/>
                <a:gd name="connsiteY0" fmla="*/ 0 h 296613"/>
                <a:gd name="connsiteX1" fmla="*/ 4533271 w 4533271"/>
                <a:gd name="connsiteY1" fmla="*/ 0 h 296613"/>
                <a:gd name="connsiteX2" fmla="*/ 4458645 w 4533271"/>
                <a:gd name="connsiteY2" fmla="*/ 61401 h 296613"/>
                <a:gd name="connsiteX3" fmla="*/ 4194149 w 4533271"/>
                <a:gd name="connsiteY3" fmla="*/ 296613 h 296613"/>
                <a:gd name="connsiteX4" fmla="*/ 0 w 4533271"/>
                <a:gd name="connsiteY4" fmla="*/ 289056 h 296613"/>
                <a:gd name="connsiteX5" fmla="*/ 0 w 4533271"/>
                <a:gd name="connsiteY5" fmla="*/ 0 h 296613"/>
                <a:gd name="connsiteX0" fmla="*/ 0 w 4533271"/>
                <a:gd name="connsiteY0" fmla="*/ 0 h 296613"/>
                <a:gd name="connsiteX1" fmla="*/ 4533271 w 4533271"/>
                <a:gd name="connsiteY1" fmla="*/ 0 h 296613"/>
                <a:gd name="connsiteX2" fmla="*/ 4458645 w 4533271"/>
                <a:gd name="connsiteY2" fmla="*/ 61401 h 296613"/>
                <a:gd name="connsiteX3" fmla="*/ 3913767 w 4533271"/>
                <a:gd name="connsiteY3" fmla="*/ 296613 h 296613"/>
                <a:gd name="connsiteX4" fmla="*/ 0 w 4533271"/>
                <a:gd name="connsiteY4" fmla="*/ 289056 h 296613"/>
                <a:gd name="connsiteX5" fmla="*/ 0 w 4533271"/>
                <a:gd name="connsiteY5" fmla="*/ 0 h 296613"/>
                <a:gd name="connsiteX0" fmla="*/ 0 w 4533271"/>
                <a:gd name="connsiteY0" fmla="*/ 0 h 296613"/>
                <a:gd name="connsiteX1" fmla="*/ 4533271 w 4533271"/>
                <a:gd name="connsiteY1" fmla="*/ 0 h 296613"/>
                <a:gd name="connsiteX2" fmla="*/ 4452272 w 4533271"/>
                <a:gd name="connsiteY2" fmla="*/ 36386 h 296613"/>
                <a:gd name="connsiteX3" fmla="*/ 3913767 w 4533271"/>
                <a:gd name="connsiteY3" fmla="*/ 296613 h 296613"/>
                <a:gd name="connsiteX4" fmla="*/ 0 w 4533271"/>
                <a:gd name="connsiteY4" fmla="*/ 289056 h 296613"/>
                <a:gd name="connsiteX5" fmla="*/ 0 w 4533271"/>
                <a:gd name="connsiteY5" fmla="*/ 0 h 296613"/>
                <a:gd name="connsiteX0" fmla="*/ 0 w 4535112"/>
                <a:gd name="connsiteY0" fmla="*/ 10071 h 306684"/>
                <a:gd name="connsiteX1" fmla="*/ 4533271 w 4535112"/>
                <a:gd name="connsiteY1" fmla="*/ 10071 h 306684"/>
                <a:gd name="connsiteX2" fmla="*/ 4535112 w 4535112"/>
                <a:gd name="connsiteY2" fmla="*/ 0 h 306684"/>
                <a:gd name="connsiteX3" fmla="*/ 3913767 w 4535112"/>
                <a:gd name="connsiteY3" fmla="*/ 306684 h 306684"/>
                <a:gd name="connsiteX4" fmla="*/ 0 w 4535112"/>
                <a:gd name="connsiteY4" fmla="*/ 299127 h 306684"/>
                <a:gd name="connsiteX5" fmla="*/ 0 w 4535112"/>
                <a:gd name="connsiteY5" fmla="*/ 10071 h 306684"/>
                <a:gd name="connsiteX0" fmla="*/ 0 w 4535112"/>
                <a:gd name="connsiteY0" fmla="*/ 10071 h 306684"/>
                <a:gd name="connsiteX1" fmla="*/ 4533271 w 4535112"/>
                <a:gd name="connsiteY1" fmla="*/ 10071 h 306684"/>
                <a:gd name="connsiteX2" fmla="*/ 4535112 w 4535112"/>
                <a:gd name="connsiteY2" fmla="*/ 0 h 306684"/>
                <a:gd name="connsiteX3" fmla="*/ 4060330 w 4535112"/>
                <a:gd name="connsiteY3" fmla="*/ 306684 h 306684"/>
                <a:gd name="connsiteX4" fmla="*/ 0 w 4535112"/>
                <a:gd name="connsiteY4" fmla="*/ 299127 h 306684"/>
                <a:gd name="connsiteX5" fmla="*/ 0 w 4535112"/>
                <a:gd name="connsiteY5" fmla="*/ 10071 h 30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5112" h="306684">
                  <a:moveTo>
                    <a:pt x="0" y="10071"/>
                  </a:moveTo>
                  <a:lnTo>
                    <a:pt x="4533271" y="10071"/>
                  </a:lnTo>
                  <a:lnTo>
                    <a:pt x="4535112" y="0"/>
                  </a:lnTo>
                  <a:lnTo>
                    <a:pt x="4060330" y="306684"/>
                  </a:lnTo>
                  <a:lnTo>
                    <a:pt x="0" y="299127"/>
                  </a:lnTo>
                  <a:lnTo>
                    <a:pt x="0" y="10071"/>
                  </a:lnTo>
                  <a:close/>
                </a:path>
              </a:pathLst>
            </a:custGeom>
            <a:solidFill>
              <a:srgbClr val="D3212F"/>
            </a:solidFill>
          </p:spPr>
          <p:txBody>
            <a:bodyPr lIns="88900" tIns="45720" rIns="88900" rtlCol="0" anchor="ctr"/>
            <a:lstStyle/>
            <a:p>
              <a:pPr algn="ctr" eaLnBrk="1" hangingPunct="1">
                <a:spcAft>
                  <a:spcPts val="800"/>
                </a:spcAft>
                <a:buClr>
                  <a:srgbClr val="DD1D21"/>
                </a:buClr>
                <a:buSzPct val="75000"/>
                <a:buFont typeface="Wingdings" pitchFamily="2" charset="2"/>
                <a:buNone/>
              </a:pPr>
              <a:endParaRPr lang="en-US" sz="2400">
                <a:latin typeface="+mn-lt"/>
                <a:ea typeface="ヒラギノ角ゴ Pro W3" charset="0"/>
                <a:cs typeface="+mn-cs"/>
              </a:endParaRPr>
            </a:p>
          </p:txBody>
        </p:sp>
        <p:cxnSp>
          <p:nvCxnSpPr>
            <p:cNvPr id="10" name="Straight Connector 9"/>
            <p:cNvCxnSpPr>
              <a:stCxn id="2" idx="0"/>
            </p:cNvCxnSpPr>
            <p:nvPr userDrawn="1"/>
          </p:nvCxnSpPr>
          <p:spPr bwMode="auto">
            <a:xfrm>
              <a:off x="-7620" y="6240780"/>
              <a:ext cx="9151620" cy="0"/>
            </a:xfrm>
            <a:prstGeom prst="line">
              <a:avLst/>
            </a:prstGeom>
            <a:solidFill>
              <a:schemeClr val="accent1"/>
            </a:solidFill>
            <a:ln w="22225" cap="flat" cmpd="sng" algn="ctr">
              <a:solidFill>
                <a:srgbClr val="48484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itle 19"/>
          <p:cNvSpPr txBox="1">
            <a:spLocks/>
          </p:cNvSpPr>
          <p:nvPr userDrawn="1"/>
        </p:nvSpPr>
        <p:spPr>
          <a:xfrm>
            <a:off x="61844" y="6286561"/>
            <a:ext cx="7158771" cy="556260"/>
          </a:xfrm>
          <a:prstGeom prst="rect">
            <a:avLst/>
          </a:prstGeom>
        </p:spPr>
        <p:txBody>
          <a:bodyPr lIns="0" tIns="0" rIns="0" bIns="0" anchor="ctr" anchorCtr="0">
            <a:normAutofit/>
          </a:bodyPr>
          <a:lstStyle>
            <a:lvl1pPr algn="l" rtl="0" eaLnBrk="1" fontAlgn="base" hangingPunct="1">
              <a:lnSpc>
                <a:spcPct val="100000"/>
              </a:lnSpc>
              <a:spcBef>
                <a:spcPct val="0"/>
              </a:spcBef>
              <a:spcAft>
                <a:spcPct val="0"/>
              </a:spcAft>
              <a:defRPr lang="en-GB" sz="3600" b="0" i="0" kern="1200">
                <a:solidFill>
                  <a:srgbClr val="FFFFFF"/>
                </a:solidFill>
                <a:latin typeface="+mj-lt"/>
                <a:ea typeface="ヒラギノ角ゴ Pro W3" charset="0"/>
                <a:cs typeface="Interstate-Regular"/>
              </a:defRPr>
            </a:lvl1pPr>
            <a:lvl2pPr algn="l" rtl="0" eaLnBrk="1" fontAlgn="base" hangingPunct="1">
              <a:lnSpc>
                <a:spcPct val="90000"/>
              </a:lnSpc>
              <a:spcBef>
                <a:spcPct val="0"/>
              </a:spcBef>
              <a:spcAft>
                <a:spcPct val="0"/>
              </a:spcAft>
              <a:defRPr sz="2400">
                <a:solidFill>
                  <a:schemeClr val="tx2"/>
                </a:solidFill>
                <a:latin typeface="Futura Bold" pitchFamily="2" charset="0"/>
                <a:ea typeface="ヒラギノ角ゴ Pro W3" charset="0"/>
                <a:cs typeface="Arial" charset="0"/>
              </a:defRPr>
            </a:lvl2pPr>
            <a:lvl3pPr algn="l" rtl="0" eaLnBrk="1" fontAlgn="base" hangingPunct="1">
              <a:lnSpc>
                <a:spcPct val="90000"/>
              </a:lnSpc>
              <a:spcBef>
                <a:spcPct val="0"/>
              </a:spcBef>
              <a:spcAft>
                <a:spcPct val="0"/>
              </a:spcAft>
              <a:defRPr sz="2400">
                <a:solidFill>
                  <a:schemeClr val="tx2"/>
                </a:solidFill>
                <a:latin typeface="Futura Bold" pitchFamily="2" charset="0"/>
                <a:ea typeface="ヒラギノ角ゴ Pro W3" charset="0"/>
                <a:cs typeface="Arial" charset="0"/>
              </a:defRPr>
            </a:lvl3pPr>
            <a:lvl4pPr algn="l" rtl="0" eaLnBrk="1" fontAlgn="base" hangingPunct="1">
              <a:lnSpc>
                <a:spcPct val="90000"/>
              </a:lnSpc>
              <a:spcBef>
                <a:spcPct val="0"/>
              </a:spcBef>
              <a:spcAft>
                <a:spcPct val="0"/>
              </a:spcAft>
              <a:defRPr sz="2400">
                <a:solidFill>
                  <a:schemeClr val="tx2"/>
                </a:solidFill>
                <a:latin typeface="Futura Bold" pitchFamily="2" charset="0"/>
                <a:ea typeface="ヒラギノ角ゴ Pro W3" charset="0"/>
                <a:cs typeface="Arial" charset="0"/>
              </a:defRPr>
            </a:lvl4pPr>
            <a:lvl5pPr algn="l" rtl="0" eaLnBrk="1" fontAlgn="base" hangingPunct="1">
              <a:lnSpc>
                <a:spcPct val="90000"/>
              </a:lnSpc>
              <a:spcBef>
                <a:spcPct val="0"/>
              </a:spcBef>
              <a:spcAft>
                <a:spcPct val="0"/>
              </a:spcAft>
              <a:defRPr sz="2400">
                <a:solidFill>
                  <a:schemeClr val="tx2"/>
                </a:solidFill>
                <a:latin typeface="Futura Bold" pitchFamily="2" charset="0"/>
                <a:ea typeface="ヒラギノ角ゴ Pro W3" charset="0"/>
                <a:cs typeface="Arial" charset="0"/>
              </a:defRPr>
            </a:lvl5pPr>
            <a:lvl6pPr marL="457131" algn="l" rtl="0" eaLnBrk="1" fontAlgn="base" hangingPunct="1">
              <a:lnSpc>
                <a:spcPct val="90000"/>
              </a:lnSpc>
              <a:spcBef>
                <a:spcPct val="0"/>
              </a:spcBef>
              <a:spcAft>
                <a:spcPct val="0"/>
              </a:spcAft>
              <a:defRPr sz="2400">
                <a:solidFill>
                  <a:schemeClr val="tx2"/>
                </a:solidFill>
                <a:latin typeface="Futura Bold" pitchFamily="2" charset="0"/>
                <a:cs typeface="Arial" charset="0"/>
              </a:defRPr>
            </a:lvl6pPr>
            <a:lvl7pPr marL="914263" algn="l" rtl="0" eaLnBrk="1" fontAlgn="base" hangingPunct="1">
              <a:lnSpc>
                <a:spcPct val="90000"/>
              </a:lnSpc>
              <a:spcBef>
                <a:spcPct val="0"/>
              </a:spcBef>
              <a:spcAft>
                <a:spcPct val="0"/>
              </a:spcAft>
              <a:defRPr sz="2400">
                <a:solidFill>
                  <a:schemeClr val="tx2"/>
                </a:solidFill>
                <a:latin typeface="Futura Bold" pitchFamily="2" charset="0"/>
                <a:cs typeface="Arial" charset="0"/>
              </a:defRPr>
            </a:lvl7pPr>
            <a:lvl8pPr marL="1371394" algn="l" rtl="0" eaLnBrk="1" fontAlgn="base" hangingPunct="1">
              <a:lnSpc>
                <a:spcPct val="90000"/>
              </a:lnSpc>
              <a:spcBef>
                <a:spcPct val="0"/>
              </a:spcBef>
              <a:spcAft>
                <a:spcPct val="0"/>
              </a:spcAft>
              <a:defRPr sz="2400">
                <a:solidFill>
                  <a:schemeClr val="tx2"/>
                </a:solidFill>
                <a:latin typeface="Futura Bold" pitchFamily="2" charset="0"/>
                <a:cs typeface="Arial" charset="0"/>
              </a:defRPr>
            </a:lvl8pPr>
            <a:lvl9pPr marL="1828525" algn="l" rtl="0" eaLnBrk="1" fontAlgn="base" hangingPunct="1">
              <a:lnSpc>
                <a:spcPct val="90000"/>
              </a:lnSpc>
              <a:spcBef>
                <a:spcPct val="0"/>
              </a:spcBef>
              <a:spcAft>
                <a:spcPct val="0"/>
              </a:spcAft>
              <a:defRPr sz="2400">
                <a:solidFill>
                  <a:schemeClr val="tx2"/>
                </a:solidFill>
                <a:latin typeface="Futura Bold" pitchFamily="2" charset="0"/>
                <a:cs typeface="Arial" charset="0"/>
              </a:defRPr>
            </a:lvl9pPr>
          </a:lstStyle>
          <a:p>
            <a:r>
              <a:rPr lang="en-US" sz="2000">
                <a:latin typeface="Arial" panose="020B0604020202020204" pitchFamily="34" charset="0"/>
                <a:cs typeface="Arial" panose="020B0604020202020204" pitchFamily="34" charset="0"/>
              </a:rPr>
              <a:t>IADC World Drilling 2022 Conference &amp; Exhibition </a:t>
            </a:r>
          </a:p>
        </p:txBody>
      </p:sp>
      <p:pic>
        <p:nvPicPr>
          <p:cNvPr id="9" name="Picture 8" descr="Logo&#10;&#10;Description automatically generated">
            <a:extLst>
              <a:ext uri="{FF2B5EF4-FFF2-40B4-BE49-F238E27FC236}">
                <a16:creationId xmlns:a16="http://schemas.microsoft.com/office/drawing/2014/main" id="{6068EEA3-A904-4368-B17A-47205B9D640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51561" y="6332836"/>
            <a:ext cx="1678595" cy="487680"/>
          </a:xfrm>
          <a:prstGeom prst="rect">
            <a:avLst/>
          </a:prstGeom>
        </p:spPr>
      </p:pic>
    </p:spTree>
    <p:extLst>
      <p:ext uri="{BB962C8B-B14F-4D97-AF65-F5344CB8AC3E}">
        <p14:creationId xmlns:p14="http://schemas.microsoft.com/office/powerpoint/2010/main" val="7284847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transition>
    <p:fade/>
  </p:transition>
  <p:hf hdr="0"/>
  <p:txStyles>
    <p:titleStyle>
      <a:lvl1pPr algn="l" rtl="0" eaLnBrk="1" fontAlgn="base" hangingPunct="1">
        <a:lnSpc>
          <a:spcPct val="80000"/>
        </a:lnSpc>
        <a:spcBef>
          <a:spcPct val="0"/>
        </a:spcBef>
        <a:spcAft>
          <a:spcPct val="0"/>
        </a:spcAft>
        <a:defRPr lang="en-GB" sz="2800" kern="1200" smtClean="0">
          <a:solidFill>
            <a:schemeClr val="tx2"/>
          </a:solidFill>
          <a:latin typeface="+mj-lt"/>
          <a:ea typeface="ヒラギノ角ゴ Pro W3" charset="0"/>
          <a:cs typeface="+mj-cs"/>
        </a:defRPr>
      </a:lvl1pPr>
      <a:lvl2pPr algn="l" rtl="0" eaLnBrk="1" fontAlgn="base" hangingPunct="1">
        <a:lnSpc>
          <a:spcPct val="90000"/>
        </a:lnSpc>
        <a:spcBef>
          <a:spcPct val="0"/>
        </a:spcBef>
        <a:spcAft>
          <a:spcPct val="0"/>
        </a:spcAft>
        <a:defRPr sz="3200">
          <a:solidFill>
            <a:schemeClr val="tx2"/>
          </a:solidFill>
          <a:latin typeface="Futura Bold" pitchFamily="2" charset="0"/>
          <a:ea typeface="ヒラギノ角ゴ Pro W3" charset="0"/>
          <a:cs typeface="Arial" charset="0"/>
        </a:defRPr>
      </a:lvl2pPr>
      <a:lvl3pPr algn="l" rtl="0" eaLnBrk="1" fontAlgn="base" hangingPunct="1">
        <a:lnSpc>
          <a:spcPct val="90000"/>
        </a:lnSpc>
        <a:spcBef>
          <a:spcPct val="0"/>
        </a:spcBef>
        <a:spcAft>
          <a:spcPct val="0"/>
        </a:spcAft>
        <a:defRPr sz="3200">
          <a:solidFill>
            <a:schemeClr val="tx2"/>
          </a:solidFill>
          <a:latin typeface="Futura Bold" pitchFamily="2" charset="0"/>
          <a:ea typeface="ヒラギノ角ゴ Pro W3" charset="0"/>
          <a:cs typeface="Arial" charset="0"/>
        </a:defRPr>
      </a:lvl3pPr>
      <a:lvl4pPr algn="l" rtl="0" eaLnBrk="1" fontAlgn="base" hangingPunct="1">
        <a:lnSpc>
          <a:spcPct val="90000"/>
        </a:lnSpc>
        <a:spcBef>
          <a:spcPct val="0"/>
        </a:spcBef>
        <a:spcAft>
          <a:spcPct val="0"/>
        </a:spcAft>
        <a:defRPr sz="3200">
          <a:solidFill>
            <a:schemeClr val="tx2"/>
          </a:solidFill>
          <a:latin typeface="Futura Bold" pitchFamily="2" charset="0"/>
          <a:ea typeface="ヒラギノ角ゴ Pro W3" charset="0"/>
          <a:cs typeface="Arial" charset="0"/>
        </a:defRPr>
      </a:lvl4pPr>
      <a:lvl5pPr algn="l" rtl="0" eaLnBrk="1" fontAlgn="base" hangingPunct="1">
        <a:lnSpc>
          <a:spcPct val="90000"/>
        </a:lnSpc>
        <a:spcBef>
          <a:spcPct val="0"/>
        </a:spcBef>
        <a:spcAft>
          <a:spcPct val="0"/>
        </a:spcAft>
        <a:defRPr sz="3200">
          <a:solidFill>
            <a:schemeClr val="tx2"/>
          </a:solidFill>
          <a:latin typeface="Futura Bold" pitchFamily="2" charset="0"/>
          <a:ea typeface="ヒラギノ角ゴ Pro W3" charset="0"/>
          <a:cs typeface="Arial" charset="0"/>
        </a:defRPr>
      </a:lvl5pPr>
      <a:lvl6pPr marL="609493" algn="l" rtl="0" eaLnBrk="1" fontAlgn="base" hangingPunct="1">
        <a:lnSpc>
          <a:spcPct val="90000"/>
        </a:lnSpc>
        <a:spcBef>
          <a:spcPct val="0"/>
        </a:spcBef>
        <a:spcAft>
          <a:spcPct val="0"/>
        </a:spcAft>
        <a:defRPr sz="3200">
          <a:solidFill>
            <a:schemeClr val="tx2"/>
          </a:solidFill>
          <a:latin typeface="Futura Bold" pitchFamily="2" charset="0"/>
          <a:cs typeface="Arial" charset="0"/>
        </a:defRPr>
      </a:lvl6pPr>
      <a:lvl7pPr marL="1218987" algn="l" rtl="0" eaLnBrk="1" fontAlgn="base" hangingPunct="1">
        <a:lnSpc>
          <a:spcPct val="90000"/>
        </a:lnSpc>
        <a:spcBef>
          <a:spcPct val="0"/>
        </a:spcBef>
        <a:spcAft>
          <a:spcPct val="0"/>
        </a:spcAft>
        <a:defRPr sz="3200">
          <a:solidFill>
            <a:schemeClr val="tx2"/>
          </a:solidFill>
          <a:latin typeface="Futura Bold" pitchFamily="2" charset="0"/>
          <a:cs typeface="Arial" charset="0"/>
        </a:defRPr>
      </a:lvl7pPr>
      <a:lvl8pPr marL="1828480" algn="l" rtl="0" eaLnBrk="1" fontAlgn="base" hangingPunct="1">
        <a:lnSpc>
          <a:spcPct val="90000"/>
        </a:lnSpc>
        <a:spcBef>
          <a:spcPct val="0"/>
        </a:spcBef>
        <a:spcAft>
          <a:spcPct val="0"/>
        </a:spcAft>
        <a:defRPr sz="3200">
          <a:solidFill>
            <a:schemeClr val="tx2"/>
          </a:solidFill>
          <a:latin typeface="Futura Bold" pitchFamily="2" charset="0"/>
          <a:cs typeface="Arial" charset="0"/>
        </a:defRPr>
      </a:lvl8pPr>
      <a:lvl9pPr marL="2437972" algn="l" rtl="0" eaLnBrk="1" fontAlgn="base" hangingPunct="1">
        <a:lnSpc>
          <a:spcPct val="90000"/>
        </a:lnSpc>
        <a:spcBef>
          <a:spcPct val="0"/>
        </a:spcBef>
        <a:spcAft>
          <a:spcPct val="0"/>
        </a:spcAft>
        <a:defRPr sz="3200">
          <a:solidFill>
            <a:schemeClr val="tx2"/>
          </a:solidFill>
          <a:latin typeface="Futura Bold" pitchFamily="2" charset="0"/>
          <a:cs typeface="Arial" charset="0"/>
        </a:defRPr>
      </a:lvl9pPr>
    </p:titleStyle>
    <p:bodyStyle>
      <a:lvl1pPr marL="253994" indent="-253994" algn="l" rtl="0" eaLnBrk="1" fontAlgn="base" hangingPunct="1">
        <a:lnSpc>
          <a:spcPct val="140000"/>
        </a:lnSpc>
        <a:spcBef>
          <a:spcPct val="0"/>
        </a:spcBef>
        <a:spcAft>
          <a:spcPts val="0"/>
        </a:spcAft>
        <a:buClrTx/>
        <a:buSzPct val="100000"/>
        <a:buFont typeface="Arial"/>
        <a:buChar char="•"/>
        <a:defRPr sz="2667">
          <a:solidFill>
            <a:schemeClr val="tx1"/>
          </a:solidFill>
          <a:latin typeface="+mn-lt"/>
          <a:ea typeface="ヒラギノ角ゴ Pro W3" charset="0"/>
          <a:cs typeface="+mn-cs"/>
        </a:defRPr>
      </a:lvl1pPr>
      <a:lvl2pPr marL="507987" indent="-253994" algn="l" rtl="0" eaLnBrk="1" fontAlgn="base" hangingPunct="1">
        <a:lnSpc>
          <a:spcPct val="140000"/>
        </a:lnSpc>
        <a:spcBef>
          <a:spcPct val="0"/>
        </a:spcBef>
        <a:spcAft>
          <a:spcPts val="0"/>
        </a:spcAft>
        <a:buClrTx/>
        <a:buSzPct val="100000"/>
        <a:buFont typeface="Arial"/>
        <a:buChar char="•"/>
        <a:defRPr sz="2667">
          <a:solidFill>
            <a:schemeClr val="tx1"/>
          </a:solidFill>
          <a:latin typeface="+mn-lt"/>
          <a:ea typeface="Arial" charset="0"/>
          <a:cs typeface="+mn-cs"/>
        </a:defRPr>
      </a:lvl2pPr>
      <a:lvl3pPr marL="507987" indent="-253994" algn="l" rtl="0" eaLnBrk="1" fontAlgn="base" hangingPunct="1">
        <a:lnSpc>
          <a:spcPct val="140000"/>
        </a:lnSpc>
        <a:spcBef>
          <a:spcPct val="0"/>
        </a:spcBef>
        <a:spcAft>
          <a:spcPts val="0"/>
        </a:spcAft>
        <a:buClrTx/>
        <a:buSzPct val="100000"/>
        <a:buFont typeface="Arial"/>
        <a:buChar char="•"/>
        <a:defRPr sz="2133">
          <a:solidFill>
            <a:schemeClr val="tx1"/>
          </a:solidFill>
          <a:latin typeface="+mn-lt"/>
          <a:ea typeface="Arial" charset="0"/>
          <a:cs typeface="+mn-cs"/>
        </a:defRPr>
      </a:lvl3pPr>
      <a:lvl4pPr marL="507987" indent="-253994" algn="l" rtl="0" eaLnBrk="1" fontAlgn="base" hangingPunct="1">
        <a:lnSpc>
          <a:spcPct val="140000"/>
        </a:lnSpc>
        <a:spcBef>
          <a:spcPct val="0"/>
        </a:spcBef>
        <a:spcAft>
          <a:spcPts val="0"/>
        </a:spcAft>
        <a:buClrTx/>
        <a:buSzPct val="100000"/>
        <a:buFont typeface="Arial"/>
        <a:buChar char="•"/>
        <a:defRPr sz="2133">
          <a:solidFill>
            <a:schemeClr val="tx1"/>
          </a:solidFill>
          <a:latin typeface="+mn-lt"/>
          <a:ea typeface="Arial" charset="0"/>
          <a:cs typeface="+mn-cs"/>
        </a:defRPr>
      </a:lvl4pPr>
      <a:lvl5pPr marL="507987" indent="-253994" algn="l" rtl="0" eaLnBrk="1" fontAlgn="base" hangingPunct="1">
        <a:lnSpc>
          <a:spcPct val="140000"/>
        </a:lnSpc>
        <a:spcBef>
          <a:spcPct val="20000"/>
        </a:spcBef>
        <a:spcAft>
          <a:spcPts val="0"/>
        </a:spcAft>
        <a:buClrTx/>
        <a:buSzPct val="100000"/>
        <a:buFont typeface="Arial"/>
        <a:buChar char="•"/>
        <a:defRPr sz="2133">
          <a:solidFill>
            <a:schemeClr val="tx1"/>
          </a:solidFill>
          <a:latin typeface="+mn-lt"/>
          <a:ea typeface="Arial" charset="0"/>
          <a:cs typeface="+mn-cs"/>
        </a:defRPr>
      </a:lvl5pPr>
      <a:lvl6pPr marL="3352214" indent="-304747" algn="l" rtl="0" eaLnBrk="1" fontAlgn="base" hangingPunct="1">
        <a:spcBef>
          <a:spcPct val="20000"/>
        </a:spcBef>
        <a:spcAft>
          <a:spcPct val="0"/>
        </a:spcAft>
        <a:buFont typeface="Arial" charset="0"/>
        <a:buChar char="»"/>
        <a:defRPr sz="2667">
          <a:solidFill>
            <a:schemeClr val="tx1"/>
          </a:solidFill>
          <a:latin typeface="+mn-lt"/>
          <a:cs typeface="+mn-cs"/>
        </a:defRPr>
      </a:lvl6pPr>
      <a:lvl7pPr marL="3961706" indent="-304747" algn="l" rtl="0" eaLnBrk="1" fontAlgn="base" hangingPunct="1">
        <a:spcBef>
          <a:spcPct val="20000"/>
        </a:spcBef>
        <a:spcAft>
          <a:spcPct val="0"/>
        </a:spcAft>
        <a:buFont typeface="Arial" charset="0"/>
        <a:buChar char="»"/>
        <a:defRPr sz="2667">
          <a:solidFill>
            <a:schemeClr val="tx1"/>
          </a:solidFill>
          <a:latin typeface="+mn-lt"/>
          <a:cs typeface="+mn-cs"/>
        </a:defRPr>
      </a:lvl7pPr>
      <a:lvl8pPr marL="4571199" indent="-304747" algn="l" rtl="0" eaLnBrk="1" fontAlgn="base" hangingPunct="1">
        <a:spcBef>
          <a:spcPct val="20000"/>
        </a:spcBef>
        <a:spcAft>
          <a:spcPct val="0"/>
        </a:spcAft>
        <a:buFont typeface="Arial" charset="0"/>
        <a:buChar char="»"/>
        <a:defRPr sz="2667">
          <a:solidFill>
            <a:schemeClr val="tx1"/>
          </a:solidFill>
          <a:latin typeface="+mn-lt"/>
          <a:cs typeface="+mn-cs"/>
        </a:defRPr>
      </a:lvl8pPr>
      <a:lvl9pPr marL="5180693" indent="-304747" algn="l" rtl="0" eaLnBrk="1" fontAlgn="base" hangingPunct="1">
        <a:spcBef>
          <a:spcPct val="20000"/>
        </a:spcBef>
        <a:spcAft>
          <a:spcPct val="0"/>
        </a:spcAft>
        <a:buFont typeface="Arial" charset="0"/>
        <a:buChar char="»"/>
        <a:defRPr sz="2667">
          <a:solidFill>
            <a:schemeClr val="tx1"/>
          </a:solidFill>
          <a:latin typeface="+mn-lt"/>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59"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D58E77-077B-420A-8470-705B1670131D}"/>
              </a:ext>
            </a:extLst>
          </p:cNvPr>
          <p:cNvSpPr>
            <a:spLocks noGrp="1"/>
          </p:cNvSpPr>
          <p:nvPr>
            <p:ph type="body" sz="quarter" idx="10"/>
          </p:nvPr>
        </p:nvSpPr>
        <p:spPr>
          <a:xfrm>
            <a:off x="6705623" y="1475708"/>
            <a:ext cx="4994541" cy="602473"/>
          </a:xfrm>
        </p:spPr>
        <p:txBody>
          <a:bodyPr vert="horz" lIns="91440" tIns="45720" rIns="91440" bIns="45720" rtlCol="0" anchor="t">
            <a:normAutofit fontScale="92500"/>
          </a:bodyPr>
          <a:lstStyle/>
          <a:p>
            <a:pPr>
              <a:spcBef>
                <a:spcPts val="1200"/>
              </a:spcBef>
            </a:pPr>
            <a:r>
              <a:rPr lang="en-GB" sz="3000" b="0" dirty="0">
                <a:solidFill>
                  <a:schemeClr val="bg1"/>
                </a:solidFill>
                <a:latin typeface="Lato Black" panose="020F0502020204030203" pitchFamily="34" charset="0"/>
                <a:ea typeface="Lato Black" panose="020F0502020204030203" pitchFamily="34" charset="0"/>
                <a:cs typeface="Lato Black" panose="020F0502020204030203" pitchFamily="34" charset="0"/>
              </a:rPr>
              <a:t>Offshore Rig Market Update</a:t>
            </a:r>
          </a:p>
          <a:p>
            <a:endParaRPr lang="en-GB" sz="1600" b="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 name="Text Placeholder 2">
            <a:extLst>
              <a:ext uri="{FF2B5EF4-FFF2-40B4-BE49-F238E27FC236}">
                <a16:creationId xmlns:a16="http://schemas.microsoft.com/office/drawing/2014/main" id="{2126700A-F065-4514-893C-4526AA03F0CA}"/>
              </a:ext>
            </a:extLst>
          </p:cNvPr>
          <p:cNvSpPr>
            <a:spLocks noGrp="1"/>
          </p:cNvSpPr>
          <p:nvPr>
            <p:ph type="body" sz="quarter" idx="12"/>
          </p:nvPr>
        </p:nvSpPr>
        <p:spPr>
          <a:xfrm>
            <a:off x="6747187" y="2244321"/>
            <a:ext cx="4673600" cy="727479"/>
          </a:xfrm>
        </p:spPr>
        <p:txBody>
          <a:bodyPr>
            <a:noAutofit/>
          </a:bodyPr>
          <a:lstStyle/>
          <a:p>
            <a:r>
              <a:rPr lang="en-GB" sz="2000"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September 28, 2022</a:t>
            </a:r>
          </a:p>
          <a:p>
            <a:r>
              <a:rPr lang="en-GB" sz="1400" i="0" dirty="0">
                <a:solidFill>
                  <a:schemeClr val="bg1"/>
                </a:solidFill>
                <a:latin typeface="Lato Black" panose="020F0502020204030203" pitchFamily="34" charset="0"/>
                <a:ea typeface="Lato Black" panose="020F0502020204030203" pitchFamily="34" charset="0"/>
                <a:cs typeface="Lato Black" panose="020F0502020204030203" pitchFamily="34" charset="0"/>
              </a:rPr>
              <a:t>Terry Childs; </a:t>
            </a:r>
            <a:r>
              <a:rPr lang="en-GB" sz="1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Head of RigLogix</a:t>
            </a:r>
          </a:p>
        </p:txBody>
      </p:sp>
      <p:sp>
        <p:nvSpPr>
          <p:cNvPr id="4" name="TextBox 3">
            <a:extLst>
              <a:ext uri="{FF2B5EF4-FFF2-40B4-BE49-F238E27FC236}">
                <a16:creationId xmlns:a16="http://schemas.microsoft.com/office/drawing/2014/main" id="{D502F74E-1897-4464-AD89-136FD593697E}"/>
              </a:ext>
            </a:extLst>
          </p:cNvPr>
          <p:cNvSpPr txBox="1"/>
          <p:nvPr/>
        </p:nvSpPr>
        <p:spPr>
          <a:xfrm flipH="1">
            <a:off x="6695233" y="898558"/>
            <a:ext cx="28895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IADC Luncheon</a:t>
            </a:r>
          </a:p>
        </p:txBody>
      </p:sp>
    </p:spTree>
    <p:extLst>
      <p:ext uri="{BB962C8B-B14F-4D97-AF65-F5344CB8AC3E}">
        <p14:creationId xmlns:p14="http://schemas.microsoft.com/office/powerpoint/2010/main" val="197064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448">
        <p15:prstTrans prst="pageCurlDouble"/>
      </p:transition>
    </mc:Choice>
    <mc:Fallback xmlns="">
      <p:transition spd="slow" advTm="20448">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399"/>
            <a:ext cx="11143686" cy="5380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latin typeface="Lato Black" panose="020F0502020204030203" pitchFamily="34" charset="0"/>
                <a:ea typeface="Lato Black" panose="020F0502020204030203" pitchFamily="34" charset="0"/>
                <a:cs typeface="Lato Black" panose="020F0502020204030203" pitchFamily="34" charset="0"/>
              </a:rPr>
              <a:t>Floater Outlook: </a:t>
            </a:r>
            <a:r>
              <a:rPr lang="en-US" altLang="en-US">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Upcoming Available Rigs</a:t>
            </a:r>
            <a:endParaRPr lang="en-US" altLang="en-US">
              <a:solidFill>
                <a:schemeClr val="bg1">
                  <a:lumMod val="50000"/>
                </a:schemeClr>
              </a:solidFill>
              <a:highlight>
                <a:srgbClr val="FFFF00"/>
              </a:highlight>
              <a:latin typeface="Lato Black" panose="020F0502020204030203" pitchFamily="34" charset="0"/>
              <a:ea typeface="Lato Black" panose="020F0502020204030203" pitchFamily="34" charset="0"/>
              <a:cs typeface="Lato Black" panose="020F0502020204030203" pitchFamily="34" charset="0"/>
            </a:endParaRP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57229" y="555245"/>
            <a:ext cx="11137141" cy="5669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Options for existing contracts in most regions likely to be exercised; will leave only a few available rigs for operators to pick from</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4221" y="6523908"/>
            <a:ext cx="960748" cy="271446"/>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a:extLst>
              <a:ext uri="{FF2B5EF4-FFF2-40B4-BE49-F238E27FC236}">
                <a16:creationId xmlns:a16="http://schemas.microsoft.com/office/drawing/2014/main" id="{E61F4CAD-C573-49E0-A186-D5239694A815}"/>
              </a:ext>
            </a:extLst>
          </p:cNvPr>
          <p:cNvSpPr>
            <a:spLocks noGrp="1"/>
          </p:cNvSpPr>
          <p:nvPr>
            <p:ph type="body" sz="quarter" idx="12"/>
          </p:nvPr>
        </p:nvSpPr>
        <p:spPr>
          <a:xfrm>
            <a:off x="7727428" y="6499301"/>
            <a:ext cx="3200400" cy="277813"/>
          </a:xfrm>
        </p:spPr>
        <p:txBody>
          <a:bodyPr/>
          <a:lstStyle/>
          <a:p>
            <a:r>
              <a:rPr lang="en-GB" dirty="0">
                <a:solidFill>
                  <a:sysClr val="window" lastClr="FFFFFF">
                    <a:lumMod val="95000"/>
                  </a:sysClr>
                </a:solidFill>
              </a:rPr>
              <a:t>Offshore Rig Market Update</a:t>
            </a:r>
          </a:p>
        </p:txBody>
      </p:sp>
      <p:pic>
        <p:nvPicPr>
          <p:cNvPr id="10" name="Picture 9" descr="A picture containing dark&#10;&#10;Description automatically generated">
            <a:extLst>
              <a:ext uri="{FF2B5EF4-FFF2-40B4-BE49-F238E27FC236}">
                <a16:creationId xmlns:a16="http://schemas.microsoft.com/office/drawing/2014/main" id="{ACCE7DE6-3B67-25FE-A563-C1DF503502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6" t="13857" r="7101" b="18356"/>
          <a:stretch/>
        </p:blipFill>
        <p:spPr>
          <a:xfrm>
            <a:off x="0" y="1238400"/>
            <a:ext cx="12201140" cy="5221630"/>
          </a:xfrm>
          <a:prstGeom prst="rect">
            <a:avLst/>
          </a:prstGeom>
        </p:spPr>
      </p:pic>
      <p:grpSp>
        <p:nvGrpSpPr>
          <p:cNvPr id="16" name="Group 15">
            <a:extLst>
              <a:ext uri="{FF2B5EF4-FFF2-40B4-BE49-F238E27FC236}">
                <a16:creationId xmlns:a16="http://schemas.microsoft.com/office/drawing/2014/main" id="{1B0811C9-DA3C-C79B-D6EF-B5FA5E7B6C3A}"/>
              </a:ext>
            </a:extLst>
          </p:cNvPr>
          <p:cNvGrpSpPr/>
          <p:nvPr/>
        </p:nvGrpSpPr>
        <p:grpSpPr>
          <a:xfrm>
            <a:off x="91545" y="5419078"/>
            <a:ext cx="1647215" cy="815608"/>
            <a:chOff x="3336059" y="4170557"/>
            <a:chExt cx="645872" cy="343497"/>
          </a:xfrm>
        </p:grpSpPr>
        <p:sp>
          <p:nvSpPr>
            <p:cNvPr id="17" name="TextBox 16">
              <a:extLst>
                <a:ext uri="{FF2B5EF4-FFF2-40B4-BE49-F238E27FC236}">
                  <a16:creationId xmlns:a16="http://schemas.microsoft.com/office/drawing/2014/main" id="{45DF75F1-0EA7-6DE2-2B40-A5AFFA29D97E}"/>
                </a:ext>
              </a:extLst>
            </p:cNvPr>
            <p:cNvSpPr txBox="1"/>
            <p:nvPr/>
          </p:nvSpPr>
          <p:spPr>
            <a:xfrm>
              <a:off x="3444059" y="4170557"/>
              <a:ext cx="537872" cy="343497"/>
            </a:xfrm>
            <a:prstGeom prst="rect">
              <a:avLst/>
            </a:prstGeom>
            <a:noFill/>
          </p:spPr>
          <p:txBody>
            <a:bodyPr wrap="square" rtlCol="0">
              <a:spAutoFit/>
            </a:bodyPr>
            <a:lstStyle/>
            <a:p>
              <a:pPr>
                <a:spcAft>
                  <a:spcPts val="300"/>
                </a:spcAft>
              </a:pPr>
              <a:r>
                <a:rPr lang="en-GB" sz="1400" err="1">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Semisub</a:t>
              </a:r>
              <a:r>
                <a:rPr lang="en-GB" sz="14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 </a:t>
              </a:r>
            </a:p>
            <a:p>
              <a:pPr>
                <a:spcAft>
                  <a:spcPts val="300"/>
                </a:spcAft>
              </a:pPr>
              <a:endParaRPr lang="en-GB" sz="14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a:p>
              <a:pPr>
                <a:spcAft>
                  <a:spcPts val="300"/>
                </a:spcAft>
              </a:pPr>
              <a:r>
                <a:rPr lang="en-GB" sz="14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Drillship</a:t>
              </a:r>
            </a:p>
          </p:txBody>
        </p:sp>
        <p:sp>
          <p:nvSpPr>
            <p:cNvPr id="18" name="Oval 17">
              <a:extLst>
                <a:ext uri="{FF2B5EF4-FFF2-40B4-BE49-F238E27FC236}">
                  <a16:creationId xmlns:a16="http://schemas.microsoft.com/office/drawing/2014/main" id="{88D9F3C3-E69B-41E3-9401-F72E0023C6AF}"/>
                </a:ext>
              </a:extLst>
            </p:cNvPr>
            <p:cNvSpPr/>
            <p:nvPr/>
          </p:nvSpPr>
          <p:spPr>
            <a:xfrm>
              <a:off x="3340948" y="4186774"/>
              <a:ext cx="108000" cy="108000"/>
            </a:xfrm>
            <a:prstGeom prst="ellipse">
              <a:avLst/>
            </a:prstGeom>
            <a:solidFill>
              <a:srgbClr val="124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19" name="Oval 18">
              <a:extLst>
                <a:ext uri="{FF2B5EF4-FFF2-40B4-BE49-F238E27FC236}">
                  <a16:creationId xmlns:a16="http://schemas.microsoft.com/office/drawing/2014/main" id="{B0848AA4-2D22-B11F-2B8F-6EFB60FCAAFB}"/>
                </a:ext>
              </a:extLst>
            </p:cNvPr>
            <p:cNvSpPr/>
            <p:nvPr/>
          </p:nvSpPr>
          <p:spPr>
            <a:xfrm>
              <a:off x="3336059" y="4377610"/>
              <a:ext cx="108000" cy="108000"/>
            </a:xfrm>
            <a:prstGeom prst="ellipse">
              <a:avLst/>
            </a:prstGeom>
            <a:solidFill>
              <a:srgbClr val="A3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sp>
        <p:nvSpPr>
          <p:cNvPr id="2" name="TextBox 1">
            <a:extLst>
              <a:ext uri="{FF2B5EF4-FFF2-40B4-BE49-F238E27FC236}">
                <a16:creationId xmlns:a16="http://schemas.microsoft.com/office/drawing/2014/main" id="{0DF4E027-B911-5169-426F-1C2E02EC5CDB}"/>
              </a:ext>
            </a:extLst>
          </p:cNvPr>
          <p:cNvSpPr txBox="1"/>
          <p:nvPr/>
        </p:nvSpPr>
        <p:spPr>
          <a:xfrm>
            <a:off x="753355" y="2212815"/>
            <a:ext cx="2102178" cy="707886"/>
          </a:xfrm>
          <a:prstGeom prst="rect">
            <a:avLst/>
          </a:prstGeom>
          <a:solidFill>
            <a:schemeClr val="bg1">
              <a:alpha val="70000"/>
            </a:schemeClr>
          </a:solidFill>
          <a:ln w="19050">
            <a:solidFill>
              <a:srgbClr val="A30046"/>
            </a:solidFill>
          </a:ln>
        </p:spPr>
        <p:txBody>
          <a:bodyPr wrap="square" rtlCol="0">
            <a:spAutoFit/>
          </a:bodyPr>
          <a:lstStyle/>
          <a:p>
            <a:r>
              <a:rPr lang="en-GB" sz="1000" b="1" u="sng" dirty="0">
                <a:latin typeface="Lato "/>
              </a:rPr>
              <a:t>US GoM Drillships</a:t>
            </a:r>
          </a:p>
          <a:p>
            <a:pPr marL="171450" indent="-171450">
              <a:buFont typeface="Arial" panose="020B0604020202020204" pitchFamily="34" charset="0"/>
              <a:buChar char="•"/>
            </a:pPr>
            <a:r>
              <a:rPr lang="en-GB" sz="1000" dirty="0">
                <a:latin typeface="Lato "/>
              </a:rPr>
              <a:t>2 of 3 contracts ending in Q1 2023 to likely be extended</a:t>
            </a:r>
          </a:p>
          <a:p>
            <a:pPr marL="171450" indent="-171450">
              <a:buFont typeface="Arial" panose="020B0604020202020204" pitchFamily="34" charset="0"/>
              <a:buChar char="•"/>
            </a:pPr>
            <a:r>
              <a:rPr lang="en-GB" sz="1000" dirty="0">
                <a:latin typeface="Lato "/>
              </a:rPr>
              <a:t>2023 nearly sold out</a:t>
            </a:r>
          </a:p>
        </p:txBody>
      </p:sp>
      <p:sp>
        <p:nvSpPr>
          <p:cNvPr id="22" name="TextBox 21">
            <a:extLst>
              <a:ext uri="{FF2B5EF4-FFF2-40B4-BE49-F238E27FC236}">
                <a16:creationId xmlns:a16="http://schemas.microsoft.com/office/drawing/2014/main" id="{19FDB736-621F-1485-1539-AC1EC299CD96}"/>
              </a:ext>
            </a:extLst>
          </p:cNvPr>
          <p:cNvSpPr txBox="1"/>
          <p:nvPr/>
        </p:nvSpPr>
        <p:spPr>
          <a:xfrm>
            <a:off x="5165673" y="3911071"/>
            <a:ext cx="1946327" cy="1169551"/>
          </a:xfrm>
          <a:prstGeom prst="rect">
            <a:avLst/>
          </a:prstGeom>
          <a:solidFill>
            <a:schemeClr val="bg1">
              <a:alpha val="70000"/>
            </a:schemeClr>
          </a:solidFill>
          <a:ln w="19050">
            <a:solidFill>
              <a:srgbClr val="A30046"/>
            </a:solidFill>
          </a:ln>
        </p:spPr>
        <p:txBody>
          <a:bodyPr wrap="square" rtlCol="0">
            <a:spAutoFit/>
          </a:bodyPr>
          <a:lstStyle/>
          <a:p>
            <a:r>
              <a:rPr lang="en-GB" sz="1000" b="1" u="sng" dirty="0">
                <a:latin typeface="Lato "/>
              </a:rPr>
              <a:t>Africa Drillships</a:t>
            </a:r>
          </a:p>
          <a:p>
            <a:pPr marL="171450" indent="-171450">
              <a:buFont typeface="Arial" panose="020B0604020202020204" pitchFamily="34" charset="0"/>
              <a:buChar char="•"/>
            </a:pPr>
            <a:r>
              <a:rPr lang="en-GB" sz="1000" dirty="0">
                <a:latin typeface="Lato "/>
              </a:rPr>
              <a:t>1 unit ending this year, but likely extended to Q3 2023</a:t>
            </a:r>
          </a:p>
          <a:p>
            <a:pPr marL="171450" indent="-171450">
              <a:buFont typeface="Arial" panose="020B0604020202020204" pitchFamily="34" charset="0"/>
              <a:buChar char="•"/>
            </a:pPr>
            <a:r>
              <a:rPr lang="en-GB" sz="1000" dirty="0">
                <a:latin typeface="Lato "/>
              </a:rPr>
              <a:t>2 other units ending in 1</a:t>
            </a:r>
            <a:r>
              <a:rPr lang="en-GB" sz="1000" baseline="30000" dirty="0">
                <a:latin typeface="Lato "/>
              </a:rPr>
              <a:t>st</a:t>
            </a:r>
            <a:r>
              <a:rPr lang="en-GB" sz="1000" dirty="0">
                <a:latin typeface="Lato "/>
              </a:rPr>
              <a:t> half of 2023</a:t>
            </a:r>
          </a:p>
          <a:p>
            <a:pPr marL="171450" indent="-171450">
              <a:buFont typeface="Arial" panose="020B0604020202020204" pitchFamily="34" charset="0"/>
              <a:buChar char="•"/>
            </a:pPr>
            <a:r>
              <a:rPr lang="en-GB" sz="1000" dirty="0">
                <a:latin typeface="Lato "/>
              </a:rPr>
              <a:t>7 of 13 contracted units into </a:t>
            </a:r>
          </a:p>
          <a:p>
            <a:pPr marL="171450" indent="-171450">
              <a:buFont typeface="Arial" panose="020B0604020202020204" pitchFamily="34" charset="0"/>
              <a:buChar char="•"/>
            </a:pPr>
            <a:r>
              <a:rPr lang="en-GB" sz="1000" dirty="0">
                <a:latin typeface="Lato "/>
              </a:rPr>
              <a:t>2024 or longer</a:t>
            </a:r>
          </a:p>
        </p:txBody>
      </p:sp>
      <p:sp>
        <p:nvSpPr>
          <p:cNvPr id="30" name="TextBox 29">
            <a:extLst>
              <a:ext uri="{FF2B5EF4-FFF2-40B4-BE49-F238E27FC236}">
                <a16:creationId xmlns:a16="http://schemas.microsoft.com/office/drawing/2014/main" id="{251C0671-8C97-93C2-8799-77A0CC590939}"/>
              </a:ext>
            </a:extLst>
          </p:cNvPr>
          <p:cNvSpPr txBox="1"/>
          <p:nvPr/>
        </p:nvSpPr>
        <p:spPr>
          <a:xfrm>
            <a:off x="1679882" y="5311431"/>
            <a:ext cx="1855797" cy="1015663"/>
          </a:xfrm>
          <a:prstGeom prst="rect">
            <a:avLst/>
          </a:prstGeom>
          <a:solidFill>
            <a:schemeClr val="bg1">
              <a:alpha val="70000"/>
            </a:schemeClr>
          </a:solidFill>
          <a:ln w="19050">
            <a:solidFill>
              <a:srgbClr val="A30046"/>
            </a:solidFill>
          </a:ln>
        </p:spPr>
        <p:txBody>
          <a:bodyPr wrap="square" rtlCol="0">
            <a:spAutoFit/>
          </a:bodyPr>
          <a:lstStyle/>
          <a:p>
            <a:r>
              <a:rPr lang="sv-SE" sz="1000" b="1" i="0" u="sng" strike="noStrike" dirty="0">
                <a:effectLst/>
                <a:latin typeface="Lato "/>
              </a:rPr>
              <a:t>South America Drillships</a:t>
            </a:r>
          </a:p>
          <a:p>
            <a:pPr marL="171450" indent="-171450">
              <a:buFont typeface="Arial" panose="020B0604020202020204" pitchFamily="34" charset="0"/>
              <a:buChar char="•"/>
            </a:pPr>
            <a:r>
              <a:rPr lang="sv-SE" sz="1000" i="0" u="none" strike="noStrike" dirty="0">
                <a:effectLst/>
                <a:latin typeface="Lato "/>
              </a:rPr>
              <a:t>26 contracted units; estimates of 4-8 more could be added</a:t>
            </a:r>
            <a:endParaRPr lang="sv-SE" sz="1000" dirty="0">
              <a:latin typeface="Lato "/>
            </a:endParaRPr>
          </a:p>
          <a:p>
            <a:pPr marL="171450" indent="-171450">
              <a:buFont typeface="Arial" panose="020B0604020202020204" pitchFamily="34" charset="0"/>
              <a:buChar char="•"/>
            </a:pPr>
            <a:r>
              <a:rPr lang="sv-SE" sz="1000" dirty="0">
                <a:latin typeface="Lato "/>
              </a:rPr>
              <a:t>15 of 26 contracts end after Dec 2023</a:t>
            </a:r>
            <a:endParaRPr lang="sv-SE" sz="1000" i="0" u="none" strike="noStrike" dirty="0">
              <a:effectLst/>
              <a:latin typeface="Lato "/>
            </a:endParaRPr>
          </a:p>
        </p:txBody>
      </p:sp>
      <p:sp>
        <p:nvSpPr>
          <p:cNvPr id="32" name="TextBox 31">
            <a:extLst>
              <a:ext uri="{FF2B5EF4-FFF2-40B4-BE49-F238E27FC236}">
                <a16:creationId xmlns:a16="http://schemas.microsoft.com/office/drawing/2014/main" id="{A3C6E928-AE5E-6730-6597-964168DFB992}"/>
              </a:ext>
            </a:extLst>
          </p:cNvPr>
          <p:cNvSpPr txBox="1"/>
          <p:nvPr/>
        </p:nvSpPr>
        <p:spPr>
          <a:xfrm>
            <a:off x="10050206" y="3758543"/>
            <a:ext cx="1847154" cy="861774"/>
          </a:xfrm>
          <a:prstGeom prst="rect">
            <a:avLst/>
          </a:prstGeom>
          <a:solidFill>
            <a:schemeClr val="bg1">
              <a:alpha val="70000"/>
            </a:schemeClr>
          </a:solidFill>
          <a:ln w="19050">
            <a:solidFill>
              <a:srgbClr val="A30046"/>
            </a:solidFill>
          </a:ln>
        </p:spPr>
        <p:txBody>
          <a:bodyPr wrap="square" rtlCol="0">
            <a:spAutoFit/>
          </a:bodyPr>
          <a:lstStyle/>
          <a:p>
            <a:r>
              <a:rPr lang="sv-SE" sz="1000" b="1" i="0" u="sng" strike="noStrike" dirty="0">
                <a:effectLst/>
                <a:latin typeface="Lato "/>
              </a:rPr>
              <a:t>SE Asia Drillships</a:t>
            </a:r>
          </a:p>
          <a:p>
            <a:pPr marL="171450" indent="-171450">
              <a:buFont typeface="Arial" panose="020B0604020202020204" pitchFamily="34" charset="0"/>
              <a:buChar char="•"/>
            </a:pPr>
            <a:r>
              <a:rPr lang="sv-SE" sz="1000" i="0" u="none" strike="noStrike" dirty="0">
                <a:effectLst/>
                <a:latin typeface="Lato "/>
              </a:rPr>
              <a:t>3 working units; 1 to leave for </a:t>
            </a:r>
            <a:r>
              <a:rPr lang="sv-SE" sz="1000" dirty="0">
                <a:latin typeface="Lato "/>
              </a:rPr>
              <a:t>India</a:t>
            </a:r>
          </a:p>
          <a:p>
            <a:pPr marL="171450" indent="-171450">
              <a:buFont typeface="Arial" panose="020B0604020202020204" pitchFamily="34" charset="0"/>
              <a:buChar char="•"/>
            </a:pPr>
            <a:r>
              <a:rPr lang="sv-SE" sz="1000" i="0" u="none" strike="noStrike" dirty="0">
                <a:effectLst/>
                <a:latin typeface="Lato "/>
              </a:rPr>
              <a:t>1 remaining unit finishes work in Q2-Q3 2023</a:t>
            </a:r>
            <a:endParaRPr lang="sv-SE" sz="1000" b="1" i="0" u="none" strike="noStrike" dirty="0">
              <a:effectLst/>
              <a:latin typeface="Lato "/>
            </a:endParaRPr>
          </a:p>
        </p:txBody>
      </p:sp>
      <p:sp>
        <p:nvSpPr>
          <p:cNvPr id="33" name="TextBox 32">
            <a:extLst>
              <a:ext uri="{FF2B5EF4-FFF2-40B4-BE49-F238E27FC236}">
                <a16:creationId xmlns:a16="http://schemas.microsoft.com/office/drawing/2014/main" id="{C59E2C7D-6A3C-48B5-4B07-A328F39436C6}"/>
              </a:ext>
            </a:extLst>
          </p:cNvPr>
          <p:cNvSpPr txBox="1"/>
          <p:nvPr/>
        </p:nvSpPr>
        <p:spPr>
          <a:xfrm>
            <a:off x="7884160" y="3304616"/>
            <a:ext cx="1696720" cy="861774"/>
          </a:xfrm>
          <a:prstGeom prst="rect">
            <a:avLst/>
          </a:prstGeom>
          <a:solidFill>
            <a:schemeClr val="bg1">
              <a:alpha val="70000"/>
            </a:schemeClr>
          </a:solidFill>
          <a:ln w="19050">
            <a:solidFill>
              <a:srgbClr val="A30046"/>
            </a:solidFill>
          </a:ln>
        </p:spPr>
        <p:txBody>
          <a:bodyPr wrap="square" rtlCol="0">
            <a:spAutoFit/>
          </a:bodyPr>
          <a:lstStyle/>
          <a:p>
            <a:r>
              <a:rPr lang="sv-SE" sz="1000" b="1" i="0" u="sng" strike="noStrike" dirty="0">
                <a:effectLst/>
                <a:latin typeface="Lato "/>
              </a:rPr>
              <a:t>India Drillships</a:t>
            </a:r>
          </a:p>
          <a:p>
            <a:pPr marL="171450" indent="-171450">
              <a:buFont typeface="Arial" panose="020B0604020202020204" pitchFamily="34" charset="0"/>
              <a:buChar char="•"/>
            </a:pPr>
            <a:r>
              <a:rPr lang="sv-SE" sz="1000" dirty="0">
                <a:latin typeface="Lato "/>
              </a:rPr>
              <a:t>1 of 2 units likely to be extended into 2024</a:t>
            </a:r>
          </a:p>
          <a:p>
            <a:pPr marL="171450" indent="-171450">
              <a:buFont typeface="Arial" panose="020B0604020202020204" pitchFamily="34" charset="0"/>
              <a:buChar char="•"/>
            </a:pPr>
            <a:r>
              <a:rPr lang="sv-SE" sz="1000" dirty="0">
                <a:latin typeface="Lato "/>
              </a:rPr>
              <a:t>1 unit coming to region, but only into Q3/2023</a:t>
            </a:r>
            <a:endParaRPr lang="sv-SE" sz="1000" i="0" u="none" strike="noStrike" dirty="0">
              <a:effectLst/>
              <a:latin typeface="Lato "/>
            </a:endParaRPr>
          </a:p>
        </p:txBody>
      </p:sp>
      <p:sp>
        <p:nvSpPr>
          <p:cNvPr id="34" name="TextBox 33">
            <a:extLst>
              <a:ext uri="{FF2B5EF4-FFF2-40B4-BE49-F238E27FC236}">
                <a16:creationId xmlns:a16="http://schemas.microsoft.com/office/drawing/2014/main" id="{E8BDEA2C-B1EF-24F1-7BC0-3DA40132F82C}"/>
              </a:ext>
            </a:extLst>
          </p:cNvPr>
          <p:cNvSpPr txBox="1"/>
          <p:nvPr/>
        </p:nvSpPr>
        <p:spPr>
          <a:xfrm>
            <a:off x="2173646" y="3255662"/>
            <a:ext cx="2032144" cy="707886"/>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US GoM Semis</a:t>
            </a:r>
          </a:p>
          <a:p>
            <a:pPr marL="171450" indent="-171450">
              <a:buFont typeface="Arial" panose="020B0604020202020204" pitchFamily="34" charset="0"/>
              <a:buChar char="•"/>
            </a:pPr>
            <a:r>
              <a:rPr lang="en-GB" sz="1000" dirty="0">
                <a:latin typeface="Lato "/>
              </a:rPr>
              <a:t>1 working semi remaining in US Gulf is contracted </a:t>
            </a:r>
            <a:r>
              <a:rPr lang="en-GB" sz="1000" dirty="0" err="1">
                <a:latin typeface="Lato "/>
              </a:rPr>
              <a:t>untilat</a:t>
            </a:r>
            <a:r>
              <a:rPr lang="en-GB" sz="1000" dirty="0">
                <a:latin typeface="Lato "/>
              </a:rPr>
              <a:t> least Q3 2023</a:t>
            </a:r>
          </a:p>
        </p:txBody>
      </p:sp>
      <p:sp>
        <p:nvSpPr>
          <p:cNvPr id="35" name="TextBox 34">
            <a:extLst>
              <a:ext uri="{FF2B5EF4-FFF2-40B4-BE49-F238E27FC236}">
                <a16:creationId xmlns:a16="http://schemas.microsoft.com/office/drawing/2014/main" id="{BA67335F-069B-68A7-0956-6DBE382AC16A}"/>
              </a:ext>
            </a:extLst>
          </p:cNvPr>
          <p:cNvSpPr txBox="1"/>
          <p:nvPr/>
        </p:nvSpPr>
        <p:spPr>
          <a:xfrm>
            <a:off x="1880974" y="4149216"/>
            <a:ext cx="1847152" cy="861774"/>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Mexico Semis</a:t>
            </a:r>
          </a:p>
          <a:p>
            <a:pPr marL="171450" indent="-171450">
              <a:buFont typeface="Arial" panose="020B0604020202020204" pitchFamily="34" charset="0"/>
              <a:buChar char="•"/>
            </a:pPr>
            <a:r>
              <a:rPr lang="en-GB" sz="1000" dirty="0">
                <a:latin typeface="Lato "/>
              </a:rPr>
              <a:t>Only 1 working unit and contract ends this year</a:t>
            </a:r>
          </a:p>
          <a:p>
            <a:pPr marL="171450" indent="-171450">
              <a:buFont typeface="Arial" panose="020B0604020202020204" pitchFamily="34" charset="0"/>
              <a:buChar char="•"/>
            </a:pPr>
            <a:r>
              <a:rPr lang="en-GB" sz="1000" dirty="0">
                <a:latin typeface="Lato "/>
              </a:rPr>
              <a:t>1 unit coming shortly from US GOM, thru 08/2023</a:t>
            </a:r>
          </a:p>
        </p:txBody>
      </p:sp>
      <p:sp>
        <p:nvSpPr>
          <p:cNvPr id="36" name="TextBox 35">
            <a:extLst>
              <a:ext uri="{FF2B5EF4-FFF2-40B4-BE49-F238E27FC236}">
                <a16:creationId xmlns:a16="http://schemas.microsoft.com/office/drawing/2014/main" id="{53348774-9869-BFDF-FC21-A9FC9D856F7A}"/>
              </a:ext>
            </a:extLst>
          </p:cNvPr>
          <p:cNvSpPr txBox="1"/>
          <p:nvPr/>
        </p:nvSpPr>
        <p:spPr>
          <a:xfrm>
            <a:off x="4254675" y="1620945"/>
            <a:ext cx="2095325" cy="1015663"/>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North Sea Semis</a:t>
            </a:r>
          </a:p>
          <a:p>
            <a:pPr marL="171450" indent="-171450">
              <a:buFont typeface="Arial" panose="020B0604020202020204" pitchFamily="34" charset="0"/>
              <a:buChar char="•"/>
            </a:pPr>
            <a:r>
              <a:rPr lang="en-GB" sz="1000" dirty="0">
                <a:latin typeface="Lato "/>
              </a:rPr>
              <a:t>Only 2 of 6 units available thru 06/2023 do not have opts or follow-up work</a:t>
            </a:r>
          </a:p>
          <a:p>
            <a:pPr marL="171450" indent="-171450">
              <a:buFont typeface="Arial" panose="020B0604020202020204" pitchFamily="34" charset="0"/>
              <a:buChar char="•"/>
            </a:pPr>
            <a:r>
              <a:rPr lang="en-GB" sz="1000" dirty="0">
                <a:latin typeface="Lato "/>
              </a:rPr>
              <a:t>16 units contracted until 11/2023 or later</a:t>
            </a:r>
            <a:endParaRPr lang="en-GB" sz="1000" i="1" dirty="0">
              <a:latin typeface="Lato "/>
            </a:endParaRPr>
          </a:p>
        </p:txBody>
      </p:sp>
      <p:sp>
        <p:nvSpPr>
          <p:cNvPr id="37" name="TextBox 36">
            <a:extLst>
              <a:ext uri="{FF2B5EF4-FFF2-40B4-BE49-F238E27FC236}">
                <a16:creationId xmlns:a16="http://schemas.microsoft.com/office/drawing/2014/main" id="{04F05F2D-717A-6314-EE77-92C5652A3A1C}"/>
              </a:ext>
            </a:extLst>
          </p:cNvPr>
          <p:cNvSpPr txBox="1"/>
          <p:nvPr/>
        </p:nvSpPr>
        <p:spPr>
          <a:xfrm>
            <a:off x="4002555" y="5302936"/>
            <a:ext cx="1687045" cy="1015663"/>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South America Semis</a:t>
            </a:r>
          </a:p>
          <a:p>
            <a:pPr marL="171450" indent="-171450">
              <a:buFont typeface="Arial" panose="020B0604020202020204" pitchFamily="34" charset="0"/>
              <a:buChar char="•"/>
            </a:pPr>
            <a:r>
              <a:rPr lang="en-GB" sz="1000" dirty="0">
                <a:latin typeface="Lato "/>
              </a:rPr>
              <a:t>Only idle unit to have contract signed soon</a:t>
            </a:r>
          </a:p>
          <a:p>
            <a:pPr marL="171450" indent="-171450">
              <a:buFont typeface="Arial" panose="020B0604020202020204" pitchFamily="34" charset="0"/>
              <a:buChar char="•"/>
            </a:pPr>
            <a:r>
              <a:rPr lang="en-GB" sz="1000" dirty="0">
                <a:latin typeface="Lato "/>
              </a:rPr>
              <a:t>2 units currently available in 1</a:t>
            </a:r>
            <a:r>
              <a:rPr lang="en-GB" sz="1000" baseline="30000" dirty="0">
                <a:latin typeface="Lato "/>
              </a:rPr>
              <a:t>st</a:t>
            </a:r>
            <a:r>
              <a:rPr lang="en-GB" sz="1000" dirty="0">
                <a:latin typeface="Lato "/>
              </a:rPr>
              <a:t> half of 2023</a:t>
            </a:r>
          </a:p>
        </p:txBody>
      </p:sp>
      <p:sp>
        <p:nvSpPr>
          <p:cNvPr id="38" name="TextBox 37">
            <a:extLst>
              <a:ext uri="{FF2B5EF4-FFF2-40B4-BE49-F238E27FC236}">
                <a16:creationId xmlns:a16="http://schemas.microsoft.com/office/drawing/2014/main" id="{F1FDEE47-CEC7-534B-E007-7AEF2BF6F6DB}"/>
              </a:ext>
            </a:extLst>
          </p:cNvPr>
          <p:cNvSpPr txBox="1"/>
          <p:nvPr/>
        </p:nvSpPr>
        <p:spPr>
          <a:xfrm>
            <a:off x="7229250" y="4964738"/>
            <a:ext cx="1935070" cy="1323439"/>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Africa Semis</a:t>
            </a:r>
          </a:p>
          <a:p>
            <a:pPr marL="171450" indent="-171450">
              <a:buFont typeface="Arial" panose="020B0604020202020204" pitchFamily="34" charset="0"/>
              <a:buChar char="•"/>
            </a:pPr>
            <a:r>
              <a:rPr lang="en-GB" sz="1000" dirty="0">
                <a:latin typeface="Lato "/>
              </a:rPr>
              <a:t>1 unit ending in 2022 non-drilling mode</a:t>
            </a:r>
          </a:p>
          <a:p>
            <a:pPr marL="171450" indent="-171450">
              <a:buFont typeface="Arial" panose="020B0604020202020204" pitchFamily="34" charset="0"/>
              <a:buChar char="•"/>
            </a:pPr>
            <a:r>
              <a:rPr lang="en-GB" sz="1000" dirty="0">
                <a:latin typeface="Lato "/>
              </a:rPr>
              <a:t>2 units coming to region from North Sea; 1 other going there</a:t>
            </a:r>
          </a:p>
          <a:p>
            <a:pPr marL="171450" indent="-171450">
              <a:buFont typeface="Arial" panose="020B0604020202020204" pitchFamily="34" charset="0"/>
              <a:buChar char="•"/>
            </a:pPr>
            <a:r>
              <a:rPr lang="en-GB" sz="1000" dirty="0">
                <a:latin typeface="Lato "/>
              </a:rPr>
              <a:t>3 of 5 contracted units run to late 2023</a:t>
            </a:r>
          </a:p>
        </p:txBody>
      </p:sp>
      <p:sp>
        <p:nvSpPr>
          <p:cNvPr id="39" name="TextBox 38">
            <a:extLst>
              <a:ext uri="{FF2B5EF4-FFF2-40B4-BE49-F238E27FC236}">
                <a16:creationId xmlns:a16="http://schemas.microsoft.com/office/drawing/2014/main" id="{4B12BCDA-76A4-2496-6100-4FA7D62362E6}"/>
              </a:ext>
            </a:extLst>
          </p:cNvPr>
          <p:cNvSpPr txBox="1"/>
          <p:nvPr/>
        </p:nvSpPr>
        <p:spPr>
          <a:xfrm>
            <a:off x="9664575" y="4983774"/>
            <a:ext cx="2060065" cy="1169551"/>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SE Asia/</a:t>
            </a:r>
            <a:r>
              <a:rPr lang="en-GB" sz="1000" b="1" u="sng" dirty="0" err="1">
                <a:latin typeface="Lato "/>
              </a:rPr>
              <a:t>Austalia</a:t>
            </a:r>
            <a:r>
              <a:rPr lang="en-GB" sz="1000" b="1" u="sng" dirty="0">
                <a:latin typeface="Lato "/>
              </a:rPr>
              <a:t> Semis</a:t>
            </a:r>
          </a:p>
          <a:p>
            <a:pPr marL="171450" indent="-171450">
              <a:buFont typeface="Arial" panose="020B0604020202020204" pitchFamily="34" charset="0"/>
              <a:buChar char="•"/>
            </a:pPr>
            <a:r>
              <a:rPr lang="en-GB" sz="1000" dirty="0">
                <a:latin typeface="Lato "/>
              </a:rPr>
              <a:t>2 of 4 SE Asia contracted units have opts thru late 2023</a:t>
            </a:r>
          </a:p>
          <a:p>
            <a:pPr marL="171450" indent="-171450">
              <a:buFont typeface="Arial" panose="020B0604020202020204" pitchFamily="34" charset="0"/>
              <a:buChar char="•"/>
            </a:pPr>
            <a:r>
              <a:rPr lang="en-GB" sz="1000" dirty="0">
                <a:latin typeface="Lato "/>
              </a:rPr>
              <a:t>2 cold stacked and 1 available unit in region</a:t>
            </a:r>
          </a:p>
          <a:p>
            <a:pPr marL="171450" indent="-171450">
              <a:buFont typeface="Arial" panose="020B0604020202020204" pitchFamily="34" charset="0"/>
              <a:buChar char="•"/>
            </a:pPr>
            <a:r>
              <a:rPr lang="en-GB" sz="1000" dirty="0">
                <a:latin typeface="Lato "/>
              </a:rPr>
              <a:t>All 4 Australia units booked thru 2023 or later</a:t>
            </a:r>
          </a:p>
        </p:txBody>
      </p:sp>
    </p:spTree>
    <p:extLst>
      <p:ext uri="{BB962C8B-B14F-4D97-AF65-F5344CB8AC3E}">
        <p14:creationId xmlns:p14="http://schemas.microsoft.com/office/powerpoint/2010/main" val="2532868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399"/>
            <a:ext cx="11143686" cy="5380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Lato Black" panose="020F0502020204030203" pitchFamily="34" charset="0"/>
                <a:ea typeface="Lato Black" panose="020F0502020204030203" pitchFamily="34" charset="0"/>
                <a:cs typeface="Lato Black" panose="020F0502020204030203" pitchFamily="34" charset="0"/>
              </a:rPr>
              <a:t>Jackup Outlook: </a:t>
            </a:r>
            <a:r>
              <a:rPr lang="en-US" altLang="en-US"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Upcoming Available Rigs</a:t>
            </a:r>
            <a:endParaRPr lang="en-US" altLang="en-US" dirty="0">
              <a:solidFill>
                <a:schemeClr val="bg1">
                  <a:lumMod val="50000"/>
                </a:schemeClr>
              </a:solidFill>
              <a:highlight>
                <a:srgbClr val="FFFF00"/>
              </a:highlight>
              <a:latin typeface="Lato Black" panose="020F0502020204030203" pitchFamily="34" charset="0"/>
              <a:ea typeface="Lato Black" panose="020F0502020204030203" pitchFamily="34" charset="0"/>
              <a:cs typeface="Lato Black" panose="020F0502020204030203" pitchFamily="34" charset="0"/>
            </a:endParaRP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57229" y="555245"/>
            <a:ext cx="11137141" cy="5669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Options for existing contracts in most regions likely to be exercised; will leave only a few available rigs for operators to pick from</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4221" y="6523908"/>
            <a:ext cx="960748" cy="271446"/>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a:extLst>
              <a:ext uri="{FF2B5EF4-FFF2-40B4-BE49-F238E27FC236}">
                <a16:creationId xmlns:a16="http://schemas.microsoft.com/office/drawing/2014/main" id="{E61F4CAD-C573-49E0-A186-D5239694A815}"/>
              </a:ext>
            </a:extLst>
          </p:cNvPr>
          <p:cNvSpPr>
            <a:spLocks noGrp="1"/>
          </p:cNvSpPr>
          <p:nvPr>
            <p:ph type="body" sz="quarter" idx="12"/>
          </p:nvPr>
        </p:nvSpPr>
        <p:spPr>
          <a:xfrm>
            <a:off x="7727428" y="6499301"/>
            <a:ext cx="3200400" cy="277813"/>
          </a:xfrm>
        </p:spPr>
        <p:txBody>
          <a:bodyPr/>
          <a:lstStyle/>
          <a:p>
            <a:r>
              <a:rPr lang="en-GB" dirty="0">
                <a:solidFill>
                  <a:sysClr val="window" lastClr="FFFFFF">
                    <a:lumMod val="95000"/>
                  </a:sysClr>
                </a:solidFill>
              </a:rPr>
              <a:t>Offshore Rig Market Update</a:t>
            </a:r>
          </a:p>
        </p:txBody>
      </p:sp>
      <p:pic>
        <p:nvPicPr>
          <p:cNvPr id="10" name="Picture 9" descr="A picture containing dark&#10;&#10;Description automatically generated">
            <a:extLst>
              <a:ext uri="{FF2B5EF4-FFF2-40B4-BE49-F238E27FC236}">
                <a16:creationId xmlns:a16="http://schemas.microsoft.com/office/drawing/2014/main" id="{ACCE7DE6-3B67-25FE-A563-C1DF503502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6" t="13857" r="7101" b="18356"/>
          <a:stretch/>
        </p:blipFill>
        <p:spPr>
          <a:xfrm>
            <a:off x="0" y="1228240"/>
            <a:ext cx="12201140" cy="5221630"/>
          </a:xfrm>
          <a:prstGeom prst="rect">
            <a:avLst/>
          </a:prstGeom>
        </p:spPr>
      </p:pic>
      <p:sp>
        <p:nvSpPr>
          <p:cNvPr id="2" name="TextBox 1">
            <a:extLst>
              <a:ext uri="{FF2B5EF4-FFF2-40B4-BE49-F238E27FC236}">
                <a16:creationId xmlns:a16="http://schemas.microsoft.com/office/drawing/2014/main" id="{0DF4E027-B911-5169-426F-1C2E02EC5CDB}"/>
              </a:ext>
            </a:extLst>
          </p:cNvPr>
          <p:cNvSpPr txBox="1"/>
          <p:nvPr/>
        </p:nvSpPr>
        <p:spPr>
          <a:xfrm>
            <a:off x="753355" y="2212815"/>
            <a:ext cx="2102178" cy="861774"/>
          </a:xfrm>
          <a:prstGeom prst="rect">
            <a:avLst/>
          </a:prstGeom>
          <a:solidFill>
            <a:schemeClr val="bg1">
              <a:alpha val="70000"/>
            </a:schemeClr>
          </a:solidFill>
          <a:ln w="19050">
            <a:solidFill>
              <a:schemeClr val="tx2"/>
            </a:solidFill>
          </a:ln>
        </p:spPr>
        <p:txBody>
          <a:bodyPr wrap="square" rtlCol="0">
            <a:spAutoFit/>
          </a:bodyPr>
          <a:lstStyle/>
          <a:p>
            <a:r>
              <a:rPr lang="en-GB" sz="1000" b="1" u="sng" dirty="0">
                <a:latin typeface="Lato "/>
              </a:rPr>
              <a:t>US GoM</a:t>
            </a:r>
          </a:p>
          <a:p>
            <a:pPr marL="171450" indent="-171450">
              <a:buFont typeface="Arial" panose="020B0604020202020204" pitchFamily="34" charset="0"/>
              <a:buChar char="•"/>
            </a:pPr>
            <a:r>
              <a:rPr lang="en-GB" sz="1000" dirty="0">
                <a:latin typeface="Lato "/>
              </a:rPr>
              <a:t>5 units working and 1 starting in November</a:t>
            </a:r>
          </a:p>
          <a:p>
            <a:pPr marL="171450" indent="-171450">
              <a:buFont typeface="Arial" panose="020B0604020202020204" pitchFamily="34" charset="0"/>
              <a:buChar char="•"/>
            </a:pPr>
            <a:r>
              <a:rPr lang="en-GB" sz="1000" dirty="0">
                <a:latin typeface="Lato "/>
              </a:rPr>
              <a:t>3 of 6 contracts end this year; other 3 by mid-2023</a:t>
            </a:r>
          </a:p>
        </p:txBody>
      </p:sp>
      <p:sp>
        <p:nvSpPr>
          <p:cNvPr id="22" name="TextBox 21">
            <a:extLst>
              <a:ext uri="{FF2B5EF4-FFF2-40B4-BE49-F238E27FC236}">
                <a16:creationId xmlns:a16="http://schemas.microsoft.com/office/drawing/2014/main" id="{19FDB736-621F-1485-1539-AC1EC299CD96}"/>
              </a:ext>
            </a:extLst>
          </p:cNvPr>
          <p:cNvSpPr txBox="1"/>
          <p:nvPr/>
        </p:nvSpPr>
        <p:spPr>
          <a:xfrm>
            <a:off x="4810073" y="4815311"/>
            <a:ext cx="2032144" cy="861774"/>
          </a:xfrm>
          <a:prstGeom prst="rect">
            <a:avLst/>
          </a:prstGeom>
          <a:solidFill>
            <a:schemeClr val="bg1">
              <a:alpha val="70000"/>
            </a:schemeClr>
          </a:solidFill>
          <a:ln w="19050">
            <a:solidFill>
              <a:schemeClr val="tx2"/>
            </a:solidFill>
          </a:ln>
        </p:spPr>
        <p:txBody>
          <a:bodyPr wrap="square" rtlCol="0">
            <a:spAutoFit/>
          </a:bodyPr>
          <a:lstStyle/>
          <a:p>
            <a:r>
              <a:rPr lang="en-GB" sz="1000" b="1" u="sng" dirty="0">
                <a:latin typeface="Lato "/>
              </a:rPr>
              <a:t>West Africa</a:t>
            </a:r>
          </a:p>
          <a:p>
            <a:pPr marL="171450" indent="-171450">
              <a:buFont typeface="Arial" panose="020B0604020202020204" pitchFamily="34" charset="0"/>
              <a:buChar char="•"/>
            </a:pPr>
            <a:r>
              <a:rPr lang="en-GB" sz="1000" dirty="0">
                <a:latin typeface="Lato "/>
              </a:rPr>
              <a:t>4 of 12 contracts ending this year, but 2 ending in 01/2023 have 1 year opts</a:t>
            </a:r>
          </a:p>
          <a:p>
            <a:pPr marL="171450" indent="-171450">
              <a:buFont typeface="Arial" panose="020B0604020202020204" pitchFamily="34" charset="0"/>
              <a:buChar char="•"/>
            </a:pPr>
            <a:endParaRPr lang="en-GB" sz="1000" dirty="0">
              <a:latin typeface="Lato "/>
            </a:endParaRPr>
          </a:p>
        </p:txBody>
      </p:sp>
      <p:sp>
        <p:nvSpPr>
          <p:cNvPr id="30" name="TextBox 29">
            <a:extLst>
              <a:ext uri="{FF2B5EF4-FFF2-40B4-BE49-F238E27FC236}">
                <a16:creationId xmlns:a16="http://schemas.microsoft.com/office/drawing/2014/main" id="{251C0671-8C97-93C2-8799-77A0CC590939}"/>
              </a:ext>
            </a:extLst>
          </p:cNvPr>
          <p:cNvSpPr txBox="1"/>
          <p:nvPr/>
        </p:nvSpPr>
        <p:spPr>
          <a:xfrm>
            <a:off x="1852603" y="5423191"/>
            <a:ext cx="1649408" cy="707886"/>
          </a:xfrm>
          <a:prstGeom prst="rect">
            <a:avLst/>
          </a:prstGeom>
          <a:solidFill>
            <a:schemeClr val="bg1">
              <a:alpha val="70000"/>
            </a:schemeClr>
          </a:solidFill>
          <a:ln w="19050">
            <a:solidFill>
              <a:schemeClr val="tx2"/>
            </a:solidFill>
          </a:ln>
        </p:spPr>
        <p:txBody>
          <a:bodyPr wrap="square" rtlCol="0">
            <a:spAutoFit/>
          </a:bodyPr>
          <a:lstStyle/>
          <a:p>
            <a:r>
              <a:rPr lang="sv-SE" sz="1000" b="1" i="0" u="sng" strike="noStrike" dirty="0">
                <a:effectLst/>
                <a:latin typeface="Lato "/>
              </a:rPr>
              <a:t>South America</a:t>
            </a:r>
          </a:p>
          <a:p>
            <a:pPr marL="171450" indent="-171450">
              <a:buFont typeface="Arial" panose="020B0604020202020204" pitchFamily="34" charset="0"/>
              <a:buChar char="•"/>
            </a:pPr>
            <a:r>
              <a:rPr lang="sv-SE" sz="1000" i="0" u="none" strike="noStrike" dirty="0">
                <a:effectLst/>
                <a:latin typeface="Lato "/>
              </a:rPr>
              <a:t>2 of 9 units have contracts, both ending mid-2023</a:t>
            </a:r>
          </a:p>
        </p:txBody>
      </p:sp>
      <p:sp>
        <p:nvSpPr>
          <p:cNvPr id="32" name="TextBox 31">
            <a:extLst>
              <a:ext uri="{FF2B5EF4-FFF2-40B4-BE49-F238E27FC236}">
                <a16:creationId xmlns:a16="http://schemas.microsoft.com/office/drawing/2014/main" id="{A3C6E928-AE5E-6730-6597-964168DFB992}"/>
              </a:ext>
            </a:extLst>
          </p:cNvPr>
          <p:cNvSpPr txBox="1"/>
          <p:nvPr/>
        </p:nvSpPr>
        <p:spPr>
          <a:xfrm>
            <a:off x="10182286" y="3921103"/>
            <a:ext cx="1847154" cy="861774"/>
          </a:xfrm>
          <a:prstGeom prst="rect">
            <a:avLst/>
          </a:prstGeom>
          <a:solidFill>
            <a:schemeClr val="bg1">
              <a:alpha val="70000"/>
            </a:schemeClr>
          </a:solidFill>
          <a:ln w="19050">
            <a:solidFill>
              <a:schemeClr val="tx2"/>
            </a:solidFill>
          </a:ln>
        </p:spPr>
        <p:txBody>
          <a:bodyPr wrap="square" rtlCol="0">
            <a:spAutoFit/>
          </a:bodyPr>
          <a:lstStyle/>
          <a:p>
            <a:r>
              <a:rPr lang="sv-SE" sz="1000" b="1" i="0" u="sng" strike="noStrike" dirty="0">
                <a:effectLst/>
                <a:latin typeface="Lato "/>
              </a:rPr>
              <a:t>SE Asia</a:t>
            </a:r>
          </a:p>
          <a:p>
            <a:pPr marL="171450" indent="-171450">
              <a:buFont typeface="Arial" panose="020B0604020202020204" pitchFamily="34" charset="0"/>
              <a:buChar char="•"/>
            </a:pPr>
            <a:r>
              <a:rPr lang="sv-SE" sz="1000" b="1" dirty="0">
                <a:latin typeface="Lato "/>
              </a:rPr>
              <a:t>11 of 35 contracted units contracted into 2024/2025</a:t>
            </a:r>
          </a:p>
          <a:p>
            <a:pPr marL="171450" indent="-171450">
              <a:buFont typeface="Arial" panose="020B0604020202020204" pitchFamily="34" charset="0"/>
              <a:buChar char="•"/>
            </a:pPr>
            <a:r>
              <a:rPr lang="sv-SE" sz="1000" b="1" i="0" u="none" strike="noStrike" dirty="0">
                <a:effectLst/>
                <a:latin typeface="Lato "/>
              </a:rPr>
              <a:t>5 units run to Q4 2023</a:t>
            </a:r>
          </a:p>
        </p:txBody>
      </p:sp>
      <p:sp>
        <p:nvSpPr>
          <p:cNvPr id="33" name="TextBox 32">
            <a:extLst>
              <a:ext uri="{FF2B5EF4-FFF2-40B4-BE49-F238E27FC236}">
                <a16:creationId xmlns:a16="http://schemas.microsoft.com/office/drawing/2014/main" id="{C59E2C7D-6A3C-48B5-4B07-A328F39436C6}"/>
              </a:ext>
            </a:extLst>
          </p:cNvPr>
          <p:cNvSpPr txBox="1"/>
          <p:nvPr/>
        </p:nvSpPr>
        <p:spPr>
          <a:xfrm>
            <a:off x="7630160" y="4625416"/>
            <a:ext cx="1940560" cy="1477328"/>
          </a:xfrm>
          <a:prstGeom prst="rect">
            <a:avLst/>
          </a:prstGeom>
          <a:solidFill>
            <a:schemeClr val="bg1">
              <a:alpha val="70000"/>
            </a:schemeClr>
          </a:solidFill>
          <a:ln w="19050">
            <a:solidFill>
              <a:schemeClr val="tx2"/>
            </a:solidFill>
          </a:ln>
        </p:spPr>
        <p:txBody>
          <a:bodyPr wrap="square" rtlCol="0">
            <a:spAutoFit/>
          </a:bodyPr>
          <a:lstStyle/>
          <a:p>
            <a:r>
              <a:rPr lang="sv-SE" sz="1000" b="1" i="0" u="sng" strike="noStrike" dirty="0">
                <a:effectLst/>
                <a:latin typeface="Lato "/>
              </a:rPr>
              <a:t>India</a:t>
            </a:r>
          </a:p>
          <a:p>
            <a:pPr marL="171450" indent="-171450">
              <a:buFont typeface="Arial" panose="020B0604020202020204" pitchFamily="34" charset="0"/>
              <a:buChar char="•"/>
            </a:pPr>
            <a:r>
              <a:rPr lang="sv-SE" sz="1000" dirty="0">
                <a:latin typeface="Lato "/>
              </a:rPr>
              <a:t>32 of 33 working units exmplyed by ONGC</a:t>
            </a:r>
          </a:p>
          <a:p>
            <a:pPr marL="171450" indent="-171450">
              <a:buFont typeface="Arial" panose="020B0604020202020204" pitchFamily="34" charset="0"/>
              <a:buChar char="•"/>
            </a:pPr>
            <a:r>
              <a:rPr lang="sv-SE" sz="1000" dirty="0">
                <a:latin typeface="Lato "/>
              </a:rPr>
              <a:t>6 contracts end this year, but all will be extended for another 3 years</a:t>
            </a:r>
          </a:p>
          <a:p>
            <a:pPr marL="171450" indent="-171450">
              <a:buFont typeface="Arial" panose="020B0604020202020204" pitchFamily="34" charset="0"/>
              <a:buChar char="•"/>
            </a:pPr>
            <a:r>
              <a:rPr lang="sv-SE" sz="1000" dirty="0">
                <a:latin typeface="Lato "/>
              </a:rPr>
              <a:t>ONGC tender for 12 jackups may draw additional units to region</a:t>
            </a:r>
            <a:endParaRPr lang="sv-SE" sz="1000" i="0" u="none" strike="noStrike" dirty="0">
              <a:effectLst/>
              <a:latin typeface="Lato "/>
            </a:endParaRPr>
          </a:p>
        </p:txBody>
      </p:sp>
      <p:sp>
        <p:nvSpPr>
          <p:cNvPr id="35" name="TextBox 34">
            <a:extLst>
              <a:ext uri="{FF2B5EF4-FFF2-40B4-BE49-F238E27FC236}">
                <a16:creationId xmlns:a16="http://schemas.microsoft.com/office/drawing/2014/main" id="{BA67335F-069B-68A7-0956-6DBE382AC16A}"/>
              </a:ext>
            </a:extLst>
          </p:cNvPr>
          <p:cNvSpPr txBox="1"/>
          <p:nvPr/>
        </p:nvSpPr>
        <p:spPr>
          <a:xfrm>
            <a:off x="2317854" y="3692016"/>
            <a:ext cx="1847152" cy="1015663"/>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Mexico</a:t>
            </a:r>
          </a:p>
          <a:p>
            <a:pPr marL="171450" indent="-171450">
              <a:buFont typeface="Arial" panose="020B0604020202020204" pitchFamily="34" charset="0"/>
              <a:buChar char="•"/>
            </a:pPr>
            <a:r>
              <a:rPr lang="en-GB" sz="1000" dirty="0">
                <a:latin typeface="Lato "/>
              </a:rPr>
              <a:t>32 operating units; 20 believed to be ending this year</a:t>
            </a:r>
          </a:p>
          <a:p>
            <a:pPr marL="171450" indent="-171450">
              <a:buFont typeface="Arial" panose="020B0604020202020204" pitchFamily="34" charset="0"/>
              <a:buChar char="•"/>
            </a:pPr>
            <a:r>
              <a:rPr lang="en-GB" sz="1000" dirty="0">
                <a:latin typeface="Lato "/>
              </a:rPr>
              <a:t>Only 5 of 32 contracts end in 2024 or later</a:t>
            </a:r>
          </a:p>
        </p:txBody>
      </p:sp>
      <p:sp>
        <p:nvSpPr>
          <p:cNvPr id="36" name="TextBox 35">
            <a:extLst>
              <a:ext uri="{FF2B5EF4-FFF2-40B4-BE49-F238E27FC236}">
                <a16:creationId xmlns:a16="http://schemas.microsoft.com/office/drawing/2014/main" id="{53348774-9869-BFDF-FC21-A9FC9D856F7A}"/>
              </a:ext>
            </a:extLst>
          </p:cNvPr>
          <p:cNvSpPr txBox="1"/>
          <p:nvPr/>
        </p:nvSpPr>
        <p:spPr>
          <a:xfrm>
            <a:off x="4335955" y="1610785"/>
            <a:ext cx="2146125" cy="1477328"/>
          </a:xfrm>
          <a:prstGeom prst="rect">
            <a:avLst/>
          </a:prstGeom>
          <a:solidFill>
            <a:schemeClr val="bg1">
              <a:alpha val="70000"/>
            </a:schemeClr>
          </a:solidFill>
          <a:ln w="19050">
            <a:solidFill>
              <a:srgbClr val="12499A"/>
            </a:solidFill>
          </a:ln>
        </p:spPr>
        <p:txBody>
          <a:bodyPr wrap="square" rtlCol="0">
            <a:spAutoFit/>
          </a:bodyPr>
          <a:lstStyle/>
          <a:p>
            <a:r>
              <a:rPr lang="en-GB" sz="1000" b="1" u="sng" dirty="0">
                <a:latin typeface="Lato "/>
              </a:rPr>
              <a:t>North Sea</a:t>
            </a:r>
          </a:p>
          <a:p>
            <a:pPr marL="171450" indent="-171450">
              <a:buFont typeface="Arial" panose="020B0604020202020204" pitchFamily="34" charset="0"/>
              <a:buChar char="•"/>
            </a:pPr>
            <a:r>
              <a:rPr lang="en-GB" sz="1000" dirty="0">
                <a:latin typeface="Lato "/>
              </a:rPr>
              <a:t>3 of 4 units ending this year have no follow-up work now</a:t>
            </a:r>
          </a:p>
          <a:p>
            <a:pPr marL="171450" indent="-171450">
              <a:buFont typeface="Arial" panose="020B0604020202020204" pitchFamily="34" charset="0"/>
              <a:buChar char="•"/>
            </a:pPr>
            <a:r>
              <a:rPr lang="en-GB" sz="1000" dirty="0">
                <a:latin typeface="Lato "/>
              </a:rPr>
              <a:t>30 of 33 units in region are contracted; 15 of those end in 2024 or later</a:t>
            </a:r>
          </a:p>
          <a:p>
            <a:pPr marL="171450" indent="-171450">
              <a:buFont typeface="Arial" panose="020B0604020202020204" pitchFamily="34" charset="0"/>
              <a:buChar char="•"/>
            </a:pPr>
            <a:r>
              <a:rPr lang="en-GB" sz="1000" i="1" dirty="0">
                <a:latin typeface="Lato "/>
              </a:rPr>
              <a:t>Only 3 of 12 contracts that end in 2023 have options that would extend them beyond next year</a:t>
            </a:r>
          </a:p>
        </p:txBody>
      </p:sp>
      <p:sp>
        <p:nvSpPr>
          <p:cNvPr id="39" name="TextBox 38">
            <a:extLst>
              <a:ext uri="{FF2B5EF4-FFF2-40B4-BE49-F238E27FC236}">
                <a16:creationId xmlns:a16="http://schemas.microsoft.com/office/drawing/2014/main" id="{4B12BCDA-76A4-2496-6100-4FA7D62362E6}"/>
              </a:ext>
            </a:extLst>
          </p:cNvPr>
          <p:cNvSpPr txBox="1"/>
          <p:nvPr/>
        </p:nvSpPr>
        <p:spPr>
          <a:xfrm>
            <a:off x="10121775" y="5186974"/>
            <a:ext cx="1793843" cy="1015663"/>
          </a:xfrm>
          <a:prstGeom prst="rect">
            <a:avLst/>
          </a:prstGeom>
          <a:solidFill>
            <a:schemeClr val="bg1">
              <a:alpha val="70000"/>
            </a:schemeClr>
          </a:solidFill>
          <a:ln w="19050">
            <a:solidFill>
              <a:srgbClr val="12499A"/>
            </a:solidFill>
          </a:ln>
        </p:spPr>
        <p:txBody>
          <a:bodyPr wrap="square" rtlCol="0">
            <a:spAutoFit/>
          </a:bodyPr>
          <a:lstStyle/>
          <a:p>
            <a:r>
              <a:rPr lang="en-GB" sz="1000" b="1" u="sng" dirty="0" err="1">
                <a:latin typeface="Lato "/>
              </a:rPr>
              <a:t>Austalia</a:t>
            </a:r>
            <a:r>
              <a:rPr lang="en-GB" sz="1000" b="1" u="sng" dirty="0">
                <a:latin typeface="Lato "/>
              </a:rPr>
              <a:t>/New Zealand</a:t>
            </a:r>
          </a:p>
          <a:p>
            <a:pPr marL="171450" indent="-171450">
              <a:buFont typeface="Arial" panose="020B0604020202020204" pitchFamily="34" charset="0"/>
              <a:buChar char="•"/>
            </a:pPr>
            <a:r>
              <a:rPr lang="en-GB" sz="1000" dirty="0">
                <a:latin typeface="Lato "/>
              </a:rPr>
              <a:t>Only 3 in region; 2 </a:t>
            </a:r>
            <a:r>
              <a:rPr lang="en-GB" sz="1000" dirty="0" err="1">
                <a:latin typeface="Lato "/>
              </a:rPr>
              <a:t>Aust</a:t>
            </a:r>
            <a:r>
              <a:rPr lang="en-GB" sz="1000" dirty="0">
                <a:latin typeface="Lato "/>
              </a:rPr>
              <a:t> units both busy into 2023</a:t>
            </a:r>
          </a:p>
          <a:p>
            <a:pPr marL="171450" indent="-171450">
              <a:buFont typeface="Arial" panose="020B0604020202020204" pitchFamily="34" charset="0"/>
              <a:buChar char="•"/>
            </a:pPr>
            <a:r>
              <a:rPr lang="en-GB" sz="1000" dirty="0">
                <a:latin typeface="Lato "/>
              </a:rPr>
              <a:t>NZ unit finishes in Feb; rumors it will try to work in Australia</a:t>
            </a:r>
          </a:p>
        </p:txBody>
      </p:sp>
      <p:sp>
        <p:nvSpPr>
          <p:cNvPr id="4" name="TextBox 3">
            <a:extLst>
              <a:ext uri="{FF2B5EF4-FFF2-40B4-BE49-F238E27FC236}">
                <a16:creationId xmlns:a16="http://schemas.microsoft.com/office/drawing/2014/main" id="{DD588F11-4A4E-D4C3-C392-692701BB3348}"/>
              </a:ext>
            </a:extLst>
          </p:cNvPr>
          <p:cNvSpPr txBox="1"/>
          <p:nvPr/>
        </p:nvSpPr>
        <p:spPr>
          <a:xfrm>
            <a:off x="10139680" y="2620623"/>
            <a:ext cx="1930400" cy="1015663"/>
          </a:xfrm>
          <a:prstGeom prst="rect">
            <a:avLst/>
          </a:prstGeom>
          <a:solidFill>
            <a:schemeClr val="bg1">
              <a:alpha val="70000"/>
            </a:schemeClr>
          </a:solidFill>
          <a:ln w="19050">
            <a:solidFill>
              <a:schemeClr val="tx2"/>
            </a:solidFill>
          </a:ln>
        </p:spPr>
        <p:txBody>
          <a:bodyPr wrap="square" rtlCol="0">
            <a:spAutoFit/>
          </a:bodyPr>
          <a:lstStyle/>
          <a:p>
            <a:r>
              <a:rPr lang="sv-SE" sz="1000" b="1" i="0" u="sng" strike="noStrike" dirty="0">
                <a:effectLst/>
                <a:latin typeface="Lato "/>
              </a:rPr>
              <a:t>Far East</a:t>
            </a:r>
          </a:p>
          <a:p>
            <a:pPr marL="171450" indent="-171450">
              <a:buFont typeface="Arial" panose="020B0604020202020204" pitchFamily="34" charset="0"/>
              <a:buChar char="•"/>
            </a:pPr>
            <a:r>
              <a:rPr lang="sv-SE" sz="1000" i="0" u="none" strike="noStrike" dirty="0">
                <a:effectLst/>
                <a:latin typeface="Lato "/>
              </a:rPr>
              <a:t>59 working units; 3 leaving for Saudi Arabia</a:t>
            </a:r>
          </a:p>
          <a:p>
            <a:pPr marL="171450" indent="-171450">
              <a:buFont typeface="Arial" panose="020B0604020202020204" pitchFamily="34" charset="0"/>
              <a:buChar char="•"/>
            </a:pPr>
            <a:r>
              <a:rPr lang="sv-SE" sz="1000" i="0" u="none" strike="noStrike" dirty="0">
                <a:effectLst/>
                <a:latin typeface="Lato "/>
              </a:rPr>
              <a:t>CNOOC extends units (43) annually for new 1-year charters</a:t>
            </a:r>
            <a:endParaRPr lang="sv-SE" sz="1000" b="1" i="0" u="none" strike="noStrike" dirty="0">
              <a:effectLst/>
              <a:latin typeface="Lato "/>
            </a:endParaRPr>
          </a:p>
        </p:txBody>
      </p:sp>
      <p:sp>
        <p:nvSpPr>
          <p:cNvPr id="5" name="TextBox 4">
            <a:extLst>
              <a:ext uri="{FF2B5EF4-FFF2-40B4-BE49-F238E27FC236}">
                <a16:creationId xmlns:a16="http://schemas.microsoft.com/office/drawing/2014/main" id="{6AF648CB-656A-017D-FC2B-D2D8EEB31424}"/>
              </a:ext>
            </a:extLst>
          </p:cNvPr>
          <p:cNvSpPr txBox="1"/>
          <p:nvPr/>
        </p:nvSpPr>
        <p:spPr>
          <a:xfrm>
            <a:off x="7559040" y="2674696"/>
            <a:ext cx="2113280" cy="1015663"/>
          </a:xfrm>
          <a:prstGeom prst="rect">
            <a:avLst/>
          </a:prstGeom>
          <a:solidFill>
            <a:schemeClr val="bg1">
              <a:alpha val="70000"/>
            </a:schemeClr>
          </a:solidFill>
          <a:ln w="19050">
            <a:solidFill>
              <a:schemeClr val="tx2"/>
            </a:solidFill>
          </a:ln>
        </p:spPr>
        <p:txBody>
          <a:bodyPr wrap="square" rtlCol="0">
            <a:spAutoFit/>
          </a:bodyPr>
          <a:lstStyle/>
          <a:p>
            <a:r>
              <a:rPr lang="sv-SE" sz="1000" b="1" u="sng" dirty="0">
                <a:latin typeface="Lato "/>
              </a:rPr>
              <a:t>Middle East</a:t>
            </a:r>
            <a:endParaRPr lang="sv-SE" sz="1000" b="1" i="0" u="sng" strike="noStrike" dirty="0">
              <a:effectLst/>
              <a:latin typeface="Lato "/>
            </a:endParaRPr>
          </a:p>
          <a:p>
            <a:pPr marL="171450" indent="-171450">
              <a:buFont typeface="Arial" panose="020B0604020202020204" pitchFamily="34" charset="0"/>
              <a:buChar char="•"/>
            </a:pPr>
            <a:r>
              <a:rPr lang="sv-SE" sz="1000" dirty="0">
                <a:latin typeface="Lato "/>
              </a:rPr>
              <a:t>166 units in region 17 with 2022 end dates, but all likely to be extended</a:t>
            </a:r>
          </a:p>
          <a:p>
            <a:pPr marL="171450" indent="-171450">
              <a:buFont typeface="Arial" panose="020B0604020202020204" pitchFamily="34" charset="0"/>
              <a:buChar char="•"/>
            </a:pPr>
            <a:r>
              <a:rPr lang="sv-SE" sz="1000" i="0" u="none" strike="noStrike" dirty="0">
                <a:effectLst/>
                <a:latin typeface="Lato "/>
              </a:rPr>
              <a:t>59 contracts do not end until 2025 or later</a:t>
            </a:r>
          </a:p>
        </p:txBody>
      </p:sp>
    </p:spTree>
    <p:extLst>
      <p:ext uri="{BB962C8B-B14F-4D97-AF65-F5344CB8AC3E}">
        <p14:creationId xmlns:p14="http://schemas.microsoft.com/office/powerpoint/2010/main" val="1412172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400"/>
            <a:ext cx="10655419"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b="1" dirty="0">
                <a:latin typeface="Lato Black" panose="020F0502020204030203" pitchFamily="34" charset="0"/>
                <a:ea typeface="Lato Black" panose="020F0502020204030203" pitchFamily="34" charset="0"/>
                <a:cs typeface="Lato Black" panose="020F0502020204030203" pitchFamily="34" charset="0"/>
              </a:rPr>
              <a:t>Floating Rig Contract Backlog Fixed: </a:t>
            </a:r>
            <a:r>
              <a:rPr lang="en-GB" altLang="en-US"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2019-Q3 2022</a:t>
            </a: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76481" y="524728"/>
            <a:ext cx="10923412" cy="583200"/>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US" sz="2000" dirty="0">
                <a:solidFill>
                  <a:srgbClr val="0070C0"/>
                </a:solidFill>
                <a:latin typeface="Lato Light"/>
                <a:ea typeface="Lato Light"/>
                <a:cs typeface="Lato Light"/>
              </a:rPr>
              <a:t>South America continues to drive the deepwater rig demand recovery. North Sea semi demand strong, with Norway picking up in 2023</a:t>
            </a:r>
            <a:endParaRPr lang="en-US" sz="2000" dirty="0"/>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0532" y="648755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11568" y="6502499"/>
            <a:ext cx="3200400" cy="277813"/>
          </a:xfrm>
        </p:spPr>
        <p:txBody>
          <a:bodyPr/>
          <a:lstStyle/>
          <a:p>
            <a:r>
              <a:rPr lang="en-GB" dirty="0">
                <a:solidFill>
                  <a:sysClr val="window" lastClr="FFFFFF">
                    <a:lumMod val="95000"/>
                  </a:sysClr>
                </a:solidFill>
              </a:rPr>
              <a:t>Offshore Rig Market Update</a:t>
            </a:r>
          </a:p>
        </p:txBody>
      </p:sp>
      <p:sp>
        <p:nvSpPr>
          <p:cNvPr id="12" name="Rectangle 11">
            <a:extLst>
              <a:ext uri="{FF2B5EF4-FFF2-40B4-BE49-F238E27FC236}">
                <a16:creationId xmlns:a16="http://schemas.microsoft.com/office/drawing/2014/main" id="{70C896CA-D23C-4626-B4FD-71F88E150FF5}"/>
              </a:ext>
            </a:extLst>
          </p:cNvPr>
          <p:cNvSpPr/>
          <p:nvPr/>
        </p:nvSpPr>
        <p:spPr>
          <a:xfrm>
            <a:off x="287949" y="1695796"/>
            <a:ext cx="1669928" cy="265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mn-ea"/>
                <a:cs typeface="+mn-cs"/>
              </a:rPr>
              <a:t>Fixture Duration (Years)</a:t>
            </a:r>
          </a:p>
        </p:txBody>
      </p:sp>
      <p:sp>
        <p:nvSpPr>
          <p:cNvPr id="14" name="TextBox 13">
            <a:extLst>
              <a:ext uri="{FF2B5EF4-FFF2-40B4-BE49-F238E27FC236}">
                <a16:creationId xmlns:a16="http://schemas.microsoft.com/office/drawing/2014/main" id="{C1F953D7-1E7B-4F27-968D-FB8214DD1433}"/>
              </a:ext>
            </a:extLst>
          </p:cNvPr>
          <p:cNvSpPr txBox="1"/>
          <p:nvPr/>
        </p:nvSpPr>
        <p:spPr>
          <a:xfrm>
            <a:off x="420029" y="5946188"/>
            <a:ext cx="11131891" cy="461665"/>
          </a:xfrm>
          <a:prstGeom prst="rect">
            <a:avLst/>
          </a:prstGeom>
          <a:noFill/>
        </p:spPr>
        <p:txBody>
          <a:bodyPr wrap="square" rtlCol="0">
            <a:spAutoFit/>
          </a:bodyPr>
          <a:lstStyle/>
          <a:p>
            <a:r>
              <a:rPr lang="en-US" sz="1200" i="1">
                <a:latin typeface="Lato" panose="020F0502020204030203"/>
              </a:rPr>
              <a:t>Note: Historical data includes drillships &amp; semisub contracts fixed with ‘Firm Contract’ status only. Data does not include ‘‘Option’ status. 2022 TBA includes programs with rig inquiry or active tender</a:t>
            </a:r>
          </a:p>
        </p:txBody>
      </p:sp>
      <p:graphicFrame>
        <p:nvGraphicFramePr>
          <p:cNvPr id="2" name="Chart 1">
            <a:extLst>
              <a:ext uri="{FF2B5EF4-FFF2-40B4-BE49-F238E27FC236}">
                <a16:creationId xmlns:a16="http://schemas.microsoft.com/office/drawing/2014/main" id="{2D50DAF3-C428-4C67-939A-35530CE95A8C}"/>
              </a:ext>
            </a:extLst>
          </p:cNvPr>
          <p:cNvGraphicFramePr>
            <a:graphicFrameLocks/>
          </p:cNvGraphicFramePr>
          <p:nvPr>
            <p:extLst>
              <p:ext uri="{D42A27DB-BD31-4B8C-83A1-F6EECF244321}">
                <p14:modId xmlns:p14="http://schemas.microsoft.com/office/powerpoint/2010/main" val="3288778950"/>
              </p:ext>
            </p:extLst>
          </p:nvPr>
        </p:nvGraphicFramePr>
        <p:xfrm>
          <a:off x="386080" y="1991360"/>
          <a:ext cx="11430000" cy="39217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027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400"/>
            <a:ext cx="10655419"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b="1" dirty="0">
                <a:latin typeface="Lato Black" panose="020F0502020204030203" pitchFamily="34" charset="0"/>
                <a:ea typeface="Lato Black" panose="020F0502020204030203" pitchFamily="34" charset="0"/>
                <a:cs typeface="Lato Black" panose="020F0502020204030203" pitchFamily="34" charset="0"/>
              </a:rPr>
              <a:t>Jackup Contract Backlog Fixed: </a:t>
            </a:r>
            <a:r>
              <a:rPr lang="en-GB" altLang="en-US"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2019-Q3 2022</a:t>
            </a: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86641" y="565368"/>
            <a:ext cx="10923412" cy="583200"/>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US" sz="2000" dirty="0">
                <a:solidFill>
                  <a:srgbClr val="0070C0"/>
                </a:solidFill>
                <a:latin typeface="Lato Light"/>
                <a:ea typeface="Lato Light"/>
                <a:cs typeface="Lato Light"/>
              </a:rPr>
              <a:t>Middle East Activity Dominates 2022, while activity in North Sea and Southeast Asia is picking up</a:t>
            </a:r>
            <a:endParaRPr lang="en-US" sz="2000" dirty="0"/>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0532" y="648755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11568" y="6502499"/>
            <a:ext cx="3200400" cy="277813"/>
          </a:xfrm>
        </p:spPr>
        <p:txBody>
          <a:bodyPr/>
          <a:lstStyle/>
          <a:p>
            <a:r>
              <a:rPr lang="en-GB" dirty="0">
                <a:solidFill>
                  <a:sysClr val="window" lastClr="FFFFFF">
                    <a:lumMod val="95000"/>
                  </a:sysClr>
                </a:solidFill>
              </a:rPr>
              <a:t>Offshore Rig Market Update</a:t>
            </a:r>
          </a:p>
        </p:txBody>
      </p:sp>
      <p:sp>
        <p:nvSpPr>
          <p:cNvPr id="12" name="Rectangle 11">
            <a:extLst>
              <a:ext uri="{FF2B5EF4-FFF2-40B4-BE49-F238E27FC236}">
                <a16:creationId xmlns:a16="http://schemas.microsoft.com/office/drawing/2014/main" id="{70C896CA-D23C-4626-B4FD-71F88E150FF5}"/>
              </a:ext>
            </a:extLst>
          </p:cNvPr>
          <p:cNvSpPr/>
          <p:nvPr/>
        </p:nvSpPr>
        <p:spPr>
          <a:xfrm>
            <a:off x="247309" y="1340196"/>
            <a:ext cx="1669928" cy="265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Lato" panose="020F0502020204030203" pitchFamily="34" charset="0"/>
                <a:ea typeface="+mn-ea"/>
                <a:cs typeface="+mn-cs"/>
              </a:rPr>
              <a:t>Fixture Duration (Years)</a:t>
            </a:r>
          </a:p>
        </p:txBody>
      </p:sp>
      <p:sp>
        <p:nvSpPr>
          <p:cNvPr id="14" name="TextBox 13">
            <a:extLst>
              <a:ext uri="{FF2B5EF4-FFF2-40B4-BE49-F238E27FC236}">
                <a16:creationId xmlns:a16="http://schemas.microsoft.com/office/drawing/2014/main" id="{C1F953D7-1E7B-4F27-968D-FB8214DD1433}"/>
              </a:ext>
            </a:extLst>
          </p:cNvPr>
          <p:cNvSpPr txBox="1"/>
          <p:nvPr/>
        </p:nvSpPr>
        <p:spPr>
          <a:xfrm>
            <a:off x="420029" y="5946188"/>
            <a:ext cx="11131891" cy="461665"/>
          </a:xfrm>
          <a:prstGeom prst="rect">
            <a:avLst/>
          </a:prstGeom>
          <a:noFill/>
        </p:spPr>
        <p:txBody>
          <a:bodyPr wrap="square" rtlCol="0">
            <a:spAutoFit/>
          </a:bodyPr>
          <a:lstStyle/>
          <a:p>
            <a:r>
              <a:rPr lang="en-US" sz="1200" i="1">
                <a:latin typeface="Lato" panose="020F0502020204030203"/>
              </a:rPr>
              <a:t>Note: Historical data includes drillships &amp; semisub contracts fixed with ‘Firm Contract’ status only. Data does not include ‘‘Option’ status. 2022 TBA includes programs with rig inquiry or active tender</a:t>
            </a:r>
          </a:p>
        </p:txBody>
      </p:sp>
      <p:graphicFrame>
        <p:nvGraphicFramePr>
          <p:cNvPr id="2" name="Chart 1">
            <a:extLst>
              <a:ext uri="{FF2B5EF4-FFF2-40B4-BE49-F238E27FC236}">
                <a16:creationId xmlns:a16="http://schemas.microsoft.com/office/drawing/2014/main" id="{2D50DAF3-C428-4C67-939A-35530CE95A8C}"/>
              </a:ext>
            </a:extLst>
          </p:cNvPr>
          <p:cNvGraphicFramePr>
            <a:graphicFrameLocks/>
          </p:cNvGraphicFramePr>
          <p:nvPr>
            <p:extLst>
              <p:ext uri="{D42A27DB-BD31-4B8C-83A1-F6EECF244321}">
                <p14:modId xmlns:p14="http://schemas.microsoft.com/office/powerpoint/2010/main" val="1215963517"/>
              </p:ext>
            </p:extLst>
          </p:nvPr>
        </p:nvGraphicFramePr>
        <p:xfrm>
          <a:off x="345440" y="1676400"/>
          <a:ext cx="11470640" cy="42367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9729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400"/>
            <a:ext cx="10655419"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sz="3200" b="1" dirty="0">
                <a:latin typeface="Lato"/>
                <a:ea typeface="Lato"/>
                <a:cs typeface="Lato"/>
              </a:rPr>
              <a:t>Rigs &amp; the Energy Transition: </a:t>
            </a:r>
            <a:r>
              <a:rPr lang="da-DK" sz="3200" dirty="0">
                <a:solidFill>
                  <a:schemeClr val="bg1">
                    <a:lumMod val="50000"/>
                  </a:schemeClr>
                </a:solidFill>
                <a:latin typeface="Lato"/>
                <a:ea typeface="Lato"/>
                <a:cs typeface="Lato"/>
              </a:rPr>
              <a:t>Various Efforts Ongoing</a:t>
            </a:r>
            <a:endParaRPr lang="en-GB" altLang="en-US"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86641" y="565368"/>
            <a:ext cx="10923412" cy="583200"/>
          </a:xfr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en-GB" sz="2000" dirty="0">
                <a:solidFill>
                  <a:srgbClr val="0070C0"/>
                </a:solidFill>
                <a:latin typeface="Lato Light"/>
                <a:ea typeface="Lato Light"/>
                <a:cs typeface="Lato Light"/>
              </a:rPr>
              <a:t>Rig owners continue to implement energy efficiency measures, whether through upgrades, training &amp; behavioural changes. European operators still biggest users of “low-emission” units. </a:t>
            </a:r>
          </a:p>
          <a:p>
            <a:endParaRPr lang="en-US" sz="2000" dirty="0"/>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0532" y="648755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dirty="0">
                <a:solidFill>
                  <a:prstClr val="white"/>
                </a:solidFill>
              </a:rPr>
              <a:t>Source: Westwood Analysis</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11568" y="6502499"/>
            <a:ext cx="3200400" cy="277813"/>
          </a:xfrm>
        </p:spPr>
        <p:txBody>
          <a:bodyPr/>
          <a:lstStyle/>
          <a:p>
            <a:r>
              <a:rPr lang="en-GB" dirty="0">
                <a:solidFill>
                  <a:sysClr val="window" lastClr="FFFFFF">
                    <a:lumMod val="95000"/>
                  </a:sysClr>
                </a:solidFill>
              </a:rPr>
              <a:t>Offshore Rig Market Update</a:t>
            </a:r>
          </a:p>
        </p:txBody>
      </p:sp>
      <p:sp>
        <p:nvSpPr>
          <p:cNvPr id="5" name="Text Placeholder 14">
            <a:extLst>
              <a:ext uri="{FF2B5EF4-FFF2-40B4-BE49-F238E27FC236}">
                <a16:creationId xmlns:a16="http://schemas.microsoft.com/office/drawing/2014/main" id="{99F5A770-E2E6-7D93-9CC0-5834B4C20440}"/>
              </a:ext>
            </a:extLst>
          </p:cNvPr>
          <p:cNvSpPr txBox="1">
            <a:spLocks/>
          </p:cNvSpPr>
          <p:nvPr/>
        </p:nvSpPr>
        <p:spPr>
          <a:xfrm>
            <a:off x="7203440" y="1432560"/>
            <a:ext cx="4683760" cy="4836160"/>
          </a:xfrm>
          <a:prstGeom prst="rect">
            <a:avLst/>
          </a:prstGeom>
          <a:solidFill>
            <a:srgbClr val="F2F2F2"/>
          </a:solidFill>
        </p:spPr>
        <p:txBody>
          <a:bodyPr vert="horz" lIns="91440" tIns="72000" rIns="91440" bIns="45720" rtlCol="0" anchor="t">
            <a:normAutofit/>
          </a:bodyPr>
          <a:lstStyle>
            <a:lvl1pPr marL="85725" indent="-85725" algn="l" defTabSz="914400" rtl="0" eaLnBrk="1" latinLnBrk="0" hangingPunct="1">
              <a:lnSpc>
                <a:spcPct val="90000"/>
              </a:lnSpc>
              <a:spcBef>
                <a:spcPts val="1000"/>
              </a:spcBef>
              <a:buFont typeface="Wingdings" panose="05000000000000000000" pitchFamily="2" charset="2"/>
              <a:buChar char="§"/>
              <a:defRPr sz="800" kern="1200">
                <a:solidFill>
                  <a:schemeClr val="tx1"/>
                </a:solidFill>
                <a:latin typeface="Lato" panose="020F0502020204030203" pitchFamily="34" charset="0"/>
                <a:ea typeface="+mn-ea"/>
                <a:cs typeface="+mn-cs"/>
              </a:defRPr>
            </a:lvl1pPr>
            <a:lvl2pPr marL="180975" indent="-95250" algn="l" defTabSz="914400" rtl="0" eaLnBrk="1" latinLnBrk="0" hangingPunct="1">
              <a:lnSpc>
                <a:spcPct val="90000"/>
              </a:lnSpc>
              <a:spcBef>
                <a:spcPts val="400"/>
              </a:spcBef>
              <a:buFont typeface="Wingdings" panose="05000000000000000000" pitchFamily="2" charset="2"/>
              <a:buChar char="§"/>
              <a:defRPr sz="800" kern="1200">
                <a:solidFill>
                  <a:schemeClr val="tx1"/>
                </a:solidFill>
                <a:latin typeface="Lato" panose="020F0502020204030203" pitchFamily="34" charset="0"/>
                <a:ea typeface="+mn-ea"/>
                <a:cs typeface="+mn-cs"/>
              </a:defRPr>
            </a:lvl2pPr>
            <a:lvl3pPr marL="266700" indent="-85725" algn="l" defTabSz="914400" rtl="0" eaLnBrk="1" latinLnBrk="0" hangingPunct="1">
              <a:lnSpc>
                <a:spcPct val="90000"/>
              </a:lnSpc>
              <a:spcBef>
                <a:spcPts val="400"/>
              </a:spcBef>
              <a:buFont typeface="Wingdings" panose="05000000000000000000" pitchFamily="2" charset="2"/>
              <a:buChar char="§"/>
              <a:defRPr sz="800" kern="1200">
                <a:solidFill>
                  <a:schemeClr val="tx1"/>
                </a:solidFill>
                <a:latin typeface="Lato" panose="020F0502020204030203" pitchFamily="34" charset="0"/>
                <a:ea typeface="+mn-ea"/>
                <a:cs typeface="+mn-cs"/>
              </a:defRPr>
            </a:lvl3pPr>
            <a:lvl4pPr marL="361950" indent="-95250" algn="l" defTabSz="914400" rtl="0" eaLnBrk="1" latinLnBrk="0" hangingPunct="1">
              <a:lnSpc>
                <a:spcPct val="90000"/>
              </a:lnSpc>
              <a:spcBef>
                <a:spcPts val="400"/>
              </a:spcBef>
              <a:buFont typeface="Wingdings" panose="05000000000000000000" pitchFamily="2" charset="2"/>
              <a:buChar char="§"/>
              <a:defRPr sz="800" kern="1200">
                <a:solidFill>
                  <a:schemeClr val="tx1"/>
                </a:solidFill>
                <a:latin typeface="Lato" panose="020F0502020204030203" pitchFamily="34" charset="0"/>
                <a:ea typeface="+mn-ea"/>
                <a:cs typeface="+mn-cs"/>
              </a:defRPr>
            </a:lvl4pPr>
            <a:lvl5pPr marL="447675" indent="-85725" algn="l" defTabSz="914400" rtl="0" eaLnBrk="1" latinLnBrk="0" hangingPunct="1">
              <a:lnSpc>
                <a:spcPct val="90000"/>
              </a:lnSpc>
              <a:spcBef>
                <a:spcPts val="400"/>
              </a:spcBef>
              <a:buFont typeface="Wingdings" panose="05000000000000000000" pitchFamily="2" charset="2"/>
              <a:buChar char="§"/>
              <a:defRPr sz="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Drilling contractors continuing their focus on energy efficiency in a bid to reduce scope 1 emissions during drilling campaign</a:t>
            </a:r>
            <a:r>
              <a:rPr lang="en-US" sz="1400" dirty="0">
                <a:solidFill>
                  <a:prstClr val="black"/>
                </a:solidFill>
              </a:rPr>
              <a:t>s. </a:t>
            </a:r>
          </a:p>
          <a:p>
            <a:pPr>
              <a:spcBef>
                <a:spcPts val="300"/>
              </a:spcBef>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Helping to meet their own emission reduction targets, while doing the same for their clients. </a:t>
            </a:r>
          </a:p>
          <a:p>
            <a:pPr>
              <a:spcBef>
                <a:spcPts val="300"/>
              </a:spcBef>
              <a:defRPr/>
            </a:pPr>
            <a:r>
              <a:rPr lang="en-US" sz="1400" dirty="0">
                <a:solidFill>
                  <a:prstClr val="black"/>
                </a:solidFill>
              </a:rPr>
              <a:t>Some drillers are ahead of the pack, while others are just beginning their emissions journey. </a:t>
            </a:r>
          </a:p>
          <a:p>
            <a:pPr>
              <a:spcBef>
                <a:spcPts val="300"/>
              </a:spcBef>
              <a:defRPr/>
            </a:pPr>
            <a:r>
              <a:rPr lang="en-US" sz="1400" dirty="0">
                <a:solidFill>
                  <a:prstClr val="black"/>
                </a:solidFill>
              </a:rPr>
              <a:t>Many now installing real/near-time fuel &amp; emissions tracking software on entire fleets to help create a baseline and find quick ways to implement emission-reducing measures. </a:t>
            </a:r>
          </a:p>
          <a:p>
            <a:pPr>
              <a:spcBef>
                <a:spcPts val="300"/>
              </a:spcBef>
              <a:defRPr/>
            </a:pPr>
            <a:r>
              <a:rPr lang="en-US" sz="1400" dirty="0">
                <a:solidFill>
                  <a:prstClr val="black"/>
                </a:solidFill>
              </a:rPr>
              <a:t>Feasibility studies &amp; testing ongoing into alternative fuels on rigs such as HVO, green methanol and ammonia. Cost and upgrade restraints on some of these. </a:t>
            </a:r>
          </a:p>
          <a:p>
            <a:pPr>
              <a:spcBef>
                <a:spcPts val="300"/>
              </a:spcBef>
              <a:defRPr/>
            </a:pPr>
            <a:r>
              <a:rPr lang="en-US" sz="1400" dirty="0">
                <a:solidFill>
                  <a:prstClr val="black"/>
                </a:solidFill>
              </a:rPr>
              <a:t>Equinor is by far the largest user of rigs with low-emission upgrades – it as well as some other North Sea-based operators offering up emission-reduction bonus incentives on rig contracts. </a:t>
            </a:r>
          </a:p>
          <a:p>
            <a:pPr>
              <a:spcBef>
                <a:spcPts val="300"/>
              </a:spcBef>
              <a:defRPr/>
            </a:pPr>
            <a:r>
              <a:rPr lang="en-US" sz="1400" dirty="0">
                <a:solidFill>
                  <a:prstClr val="black"/>
                </a:solidFill>
              </a:rPr>
              <a:t>Industry collaborations ongoing to increase efforts in areas such as CCS, geothermal, hydrogen, ocean mineral mining where offshore rigs may be utilized. </a:t>
            </a:r>
          </a:p>
          <a:p>
            <a:pPr>
              <a:spcBef>
                <a:spcPts val="300"/>
              </a:spcBef>
              <a:defRPr/>
            </a:pPr>
            <a:endParaRPr lang="en-US" sz="1400" dirty="0">
              <a:solidFill>
                <a:prstClr val="black"/>
              </a:solidFill>
            </a:endParaRPr>
          </a:p>
          <a:p>
            <a:pPr>
              <a:spcBef>
                <a:spcPts val="300"/>
              </a:spcBef>
              <a:defRPr/>
            </a:pPr>
            <a:endParaRPr lang="en-US" sz="1200" dirty="0">
              <a:solidFill>
                <a:prstClr val="black"/>
              </a:solidFill>
            </a:endParaRPr>
          </a:p>
          <a:p>
            <a:pPr>
              <a:spcBef>
                <a:spcPts val="300"/>
              </a:spcBef>
              <a:defRPr/>
            </a:pPr>
            <a:endParaRPr lang="en-US" sz="1200" dirty="0">
              <a:solidFill>
                <a:prstClr val="black"/>
              </a:solidFill>
            </a:endParaRPr>
          </a:p>
          <a:p>
            <a:pPr>
              <a:spcBef>
                <a:spcPts val="300"/>
              </a:spcBef>
              <a:defRPr/>
            </a:pPr>
            <a:endParaRPr kumimoji="0" lang="en-US"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graphicFrame>
        <p:nvGraphicFramePr>
          <p:cNvPr id="6" name="Chart 5">
            <a:extLst>
              <a:ext uri="{FF2B5EF4-FFF2-40B4-BE49-F238E27FC236}">
                <a16:creationId xmlns:a16="http://schemas.microsoft.com/office/drawing/2014/main" id="{F9BC8749-0C55-CD9C-D0D3-B59708857F8D}"/>
              </a:ext>
            </a:extLst>
          </p:cNvPr>
          <p:cNvGraphicFramePr>
            <a:graphicFrameLocks/>
          </p:cNvGraphicFramePr>
          <p:nvPr>
            <p:extLst>
              <p:ext uri="{D42A27DB-BD31-4B8C-83A1-F6EECF244321}">
                <p14:modId xmlns:p14="http://schemas.microsoft.com/office/powerpoint/2010/main" val="3925174713"/>
              </p:ext>
            </p:extLst>
          </p:nvPr>
        </p:nvGraphicFramePr>
        <p:xfrm>
          <a:off x="233530" y="4003040"/>
          <a:ext cx="6492390" cy="232881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2">
            <a:extLst>
              <a:ext uri="{FF2B5EF4-FFF2-40B4-BE49-F238E27FC236}">
                <a16:creationId xmlns:a16="http://schemas.microsoft.com/office/drawing/2014/main" id="{89F4C383-A88E-0BB8-9322-CD348094D016}"/>
              </a:ext>
            </a:extLst>
          </p:cNvPr>
          <p:cNvSpPr txBox="1">
            <a:spLocks/>
          </p:cNvSpPr>
          <p:nvPr/>
        </p:nvSpPr>
        <p:spPr>
          <a:xfrm>
            <a:off x="179311" y="3690806"/>
            <a:ext cx="3626668" cy="184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000" b="1" dirty="0">
                <a:solidFill>
                  <a:prstClr val="black"/>
                </a:solidFill>
                <a:latin typeface="Lato" panose="020F0502020204030203" pitchFamily="34" charset="0"/>
                <a:ea typeface="Lato" panose="020F0502020204030203" pitchFamily="34" charset="0"/>
                <a:cs typeface="Lato" panose="020F0502020204030203" pitchFamily="34" charset="0"/>
              </a:rPr>
              <a:t>Operators of “Low Emission” Rigs (Jan 2020- Jan 2032)</a:t>
            </a:r>
            <a:endPar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8" name="Chart 7">
            <a:extLst>
              <a:ext uri="{FF2B5EF4-FFF2-40B4-BE49-F238E27FC236}">
                <a16:creationId xmlns:a16="http://schemas.microsoft.com/office/drawing/2014/main" id="{2EE08A99-54F3-11BB-4BB6-17097BC087DE}"/>
              </a:ext>
            </a:extLst>
          </p:cNvPr>
          <p:cNvGraphicFramePr>
            <a:graphicFrameLocks/>
          </p:cNvGraphicFramePr>
          <p:nvPr>
            <p:extLst>
              <p:ext uri="{D42A27DB-BD31-4B8C-83A1-F6EECF244321}">
                <p14:modId xmlns:p14="http://schemas.microsoft.com/office/powerpoint/2010/main" val="1287083246"/>
              </p:ext>
            </p:extLst>
          </p:nvPr>
        </p:nvGraphicFramePr>
        <p:xfrm>
          <a:off x="292908" y="1452880"/>
          <a:ext cx="6433012" cy="2225039"/>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2">
            <a:extLst>
              <a:ext uri="{FF2B5EF4-FFF2-40B4-BE49-F238E27FC236}">
                <a16:creationId xmlns:a16="http://schemas.microsoft.com/office/drawing/2014/main" id="{D01A4A8B-882A-2B81-F17F-7508AB894D50}"/>
              </a:ext>
            </a:extLst>
          </p:cNvPr>
          <p:cNvSpPr txBox="1">
            <a:spLocks/>
          </p:cNvSpPr>
          <p:nvPr/>
        </p:nvSpPr>
        <p:spPr>
          <a:xfrm>
            <a:off x="192178" y="1270623"/>
            <a:ext cx="3658459" cy="2174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lang="en-US" sz="1000" b="1" dirty="0">
                <a:solidFill>
                  <a:prstClr val="black"/>
                </a:solidFill>
                <a:latin typeface="Lato" panose="020F0502020204030203" pitchFamily="34" charset="0"/>
                <a:ea typeface="Lato" panose="020F0502020204030203" pitchFamily="34" charset="0"/>
                <a:cs typeface="Lato" panose="020F0502020204030203" pitchFamily="34" charset="0"/>
              </a:rPr>
              <a:t>Rig Fleet With Common Emission-Reducing Upgrades</a:t>
            </a:r>
            <a:endPar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ADC45A61-DC61-A109-6A4D-A19FF2B272AD}"/>
              </a:ext>
            </a:extLst>
          </p:cNvPr>
          <p:cNvSpPr txBox="1"/>
          <p:nvPr/>
        </p:nvSpPr>
        <p:spPr>
          <a:xfrm>
            <a:off x="3789618" y="4179353"/>
            <a:ext cx="2511414" cy="1169551"/>
          </a:xfrm>
          <a:prstGeom prst="rect">
            <a:avLst/>
          </a:prstGeom>
          <a:solidFill>
            <a:srgbClr val="C2D8F8">
              <a:alpha val="82000"/>
            </a:srgbClr>
          </a:solidFill>
        </p:spPr>
        <p:txBody>
          <a:bodyPr wrap="square" rtlCol="0">
            <a:spAutoFit/>
          </a:bodyPr>
          <a:lstStyle/>
          <a:p>
            <a:r>
              <a:rPr lang="en-GB" sz="1000" dirty="0"/>
              <a:t>Upgraded drillships are earning on average $40,000 per day more than non-upgraded counterparts. </a:t>
            </a:r>
          </a:p>
          <a:p>
            <a:endParaRPr lang="en-GB" sz="1000" dirty="0"/>
          </a:p>
          <a:p>
            <a:r>
              <a:rPr lang="en-GB" sz="1000" dirty="0"/>
              <a:t>Meanwhile, semisubs are earning on average over $42,000 per day more and jackups around $14,000 per day more.  </a:t>
            </a:r>
          </a:p>
        </p:txBody>
      </p:sp>
      <p:sp>
        <p:nvSpPr>
          <p:cNvPr id="11" name="TextBox 10">
            <a:extLst>
              <a:ext uri="{FF2B5EF4-FFF2-40B4-BE49-F238E27FC236}">
                <a16:creationId xmlns:a16="http://schemas.microsoft.com/office/drawing/2014/main" id="{4B834CB8-1464-32C0-E65F-969112B36401}"/>
              </a:ext>
            </a:extLst>
          </p:cNvPr>
          <p:cNvSpPr txBox="1"/>
          <p:nvPr/>
        </p:nvSpPr>
        <p:spPr>
          <a:xfrm>
            <a:off x="4102103" y="1902477"/>
            <a:ext cx="1729737" cy="707886"/>
          </a:xfrm>
          <a:prstGeom prst="rect">
            <a:avLst/>
          </a:prstGeom>
          <a:solidFill>
            <a:srgbClr val="C2D8F8">
              <a:alpha val="82000"/>
            </a:srgbClr>
          </a:solidFill>
        </p:spPr>
        <p:txBody>
          <a:bodyPr wrap="square" rtlCol="0">
            <a:spAutoFit/>
          </a:bodyPr>
          <a:lstStyle/>
          <a:p>
            <a:r>
              <a:rPr lang="en-GB" sz="1000" dirty="0"/>
              <a:t>Transocean leading the pack in terms of low-emission rigs, managing 33% of the upgraded fleet. </a:t>
            </a:r>
          </a:p>
        </p:txBody>
      </p:sp>
    </p:spTree>
    <p:extLst>
      <p:ext uri="{BB962C8B-B14F-4D97-AF65-F5344CB8AC3E}">
        <p14:creationId xmlns:p14="http://schemas.microsoft.com/office/powerpoint/2010/main" val="2611279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99BE20-A072-D846-7199-72F5AF5A0DD4}"/>
              </a:ext>
            </a:extLst>
          </p:cNvPr>
          <p:cNvSpPr>
            <a:spLocks noGrp="1"/>
          </p:cNvSpPr>
          <p:nvPr>
            <p:ph type="body" sz="quarter" idx="10"/>
          </p:nvPr>
        </p:nvSpPr>
        <p:spPr/>
        <p:txBody>
          <a:bodyPr/>
          <a:lstStyle/>
          <a:p>
            <a:r>
              <a:rPr kumimoji="0" lang="en-GB" sz="3200" b="1" i="0" u="none" strike="noStrike" kern="1200" cap="none" spc="0" normalizeH="0" baseline="0" noProof="0" dirty="0">
                <a:ln>
                  <a:noFill/>
                </a:ln>
                <a:solidFill>
                  <a:srgbClr val="1A365D"/>
                </a:solidFill>
                <a:effectLst/>
                <a:uLnTx/>
                <a:uFillTx/>
                <a:latin typeface="Lato"/>
                <a:ea typeface="+mj-ea"/>
                <a:cs typeface="+mj-cs"/>
              </a:rPr>
              <a:t>Land Drilling Market Outlook </a:t>
            </a:r>
            <a:r>
              <a:rPr kumimoji="0" lang="en-GB" sz="3200" b="1" i="0" u="none" strike="noStrike" kern="1200" cap="none" spc="0" normalizeH="0" baseline="0" noProof="0" dirty="0">
                <a:ln>
                  <a:noFill/>
                </a:ln>
                <a:solidFill>
                  <a:srgbClr val="A6A6A6"/>
                </a:solidFill>
                <a:effectLst/>
                <a:uLnTx/>
                <a:uFillTx/>
                <a:latin typeface="Lato"/>
                <a:ea typeface="+mj-ea"/>
                <a:cs typeface="+mj-cs"/>
              </a:rPr>
              <a:t>(USA)</a:t>
            </a:r>
          </a:p>
          <a:p>
            <a:endParaRPr lang="en-US" dirty="0"/>
          </a:p>
        </p:txBody>
      </p:sp>
      <p:sp>
        <p:nvSpPr>
          <p:cNvPr id="3" name="Text Placeholder 2">
            <a:extLst>
              <a:ext uri="{FF2B5EF4-FFF2-40B4-BE49-F238E27FC236}">
                <a16:creationId xmlns:a16="http://schemas.microsoft.com/office/drawing/2014/main" id="{DB18C78A-4371-A198-1D83-B407F8FED686}"/>
              </a:ext>
            </a:extLst>
          </p:cNvPr>
          <p:cNvSpPr>
            <a:spLocks noGrp="1"/>
          </p:cNvSpPr>
          <p:nvPr>
            <p:ph type="body" sz="quarter" idx="11"/>
          </p:nvPr>
        </p:nvSpPr>
        <p:spPr/>
        <p:txBody>
          <a:bodyPr/>
          <a:lstStyle/>
          <a:p>
            <a:r>
              <a:rPr kumimoji="0" lang="en-GB" sz="1600" b="0" i="0" u="none" strike="noStrike" kern="1200" cap="none" spc="0" normalizeH="0" baseline="0" noProof="0" dirty="0">
                <a:ln>
                  <a:noFill/>
                </a:ln>
                <a:solidFill>
                  <a:srgbClr val="0070C0"/>
                </a:solidFill>
                <a:effectLst/>
                <a:uLnTx/>
                <a:uFillTx/>
                <a:latin typeface="Lato Light"/>
                <a:ea typeface="+mn-ea"/>
                <a:cs typeface="+mn-cs"/>
              </a:rPr>
              <a:t>Under the Base Case, Westwood expects forecast rig demand to surpass 2019 levels in 2025. Rig utilisation is expected to reach c. 57% by 2026, underpinned by demand for c. 1,175 rigs vs. available supply of over 2,000 rigs.</a:t>
            </a:r>
          </a:p>
          <a:p>
            <a:endParaRPr lang="en-US" dirty="0"/>
          </a:p>
        </p:txBody>
      </p:sp>
      <p:sp>
        <p:nvSpPr>
          <p:cNvPr id="4" name="Text Placeholder 3">
            <a:extLst>
              <a:ext uri="{FF2B5EF4-FFF2-40B4-BE49-F238E27FC236}">
                <a16:creationId xmlns:a16="http://schemas.microsoft.com/office/drawing/2014/main" id="{8E3A95D3-1DE4-2D2A-DEF0-A14022C20108}"/>
              </a:ext>
            </a:extLst>
          </p:cNvPr>
          <p:cNvSpPr>
            <a:spLocks noGrp="1"/>
          </p:cNvSpPr>
          <p:nvPr>
            <p:ph type="body" sz="quarter" idx="12"/>
          </p:nvPr>
        </p:nvSpPr>
        <p:spPr>
          <a:xfrm>
            <a:off x="7774960" y="6492080"/>
            <a:ext cx="3200400" cy="277200"/>
          </a:xfrm>
        </p:spPr>
        <p:txBody>
          <a:bodyPr/>
          <a:lstStyle/>
          <a:p>
            <a:r>
              <a:rPr lang="en-US" dirty="0"/>
              <a:t>Offshore Rig Market Update</a:t>
            </a:r>
          </a:p>
        </p:txBody>
      </p:sp>
      <p:sp>
        <p:nvSpPr>
          <p:cNvPr id="5" name="Text Placeholder 4">
            <a:extLst>
              <a:ext uri="{FF2B5EF4-FFF2-40B4-BE49-F238E27FC236}">
                <a16:creationId xmlns:a16="http://schemas.microsoft.com/office/drawing/2014/main" id="{0452EB44-3233-7069-3DC5-FEBFA3C146A3}"/>
              </a:ext>
            </a:extLst>
          </p:cNvPr>
          <p:cNvSpPr>
            <a:spLocks noGrp="1"/>
          </p:cNvSpPr>
          <p:nvPr>
            <p:ph type="body" sz="quarter" idx="13"/>
          </p:nvPr>
        </p:nvSpPr>
        <p:spPr>
          <a:xfrm>
            <a:off x="11176960" y="6502240"/>
            <a:ext cx="853200" cy="277200"/>
          </a:xfrm>
        </p:spPr>
        <p:txBody>
          <a:bodyPr>
            <a:normAutofit/>
          </a:bodyPr>
          <a:lstStyle/>
          <a:p>
            <a:r>
              <a:rPr lang="en-US" dirty="0"/>
              <a:t>Sep 2022</a:t>
            </a:r>
          </a:p>
        </p:txBody>
      </p:sp>
      <p:sp>
        <p:nvSpPr>
          <p:cNvPr id="7" name="TextBox 235">
            <a:extLst>
              <a:ext uri="{FF2B5EF4-FFF2-40B4-BE49-F238E27FC236}">
                <a16:creationId xmlns:a16="http://schemas.microsoft.com/office/drawing/2014/main" id="{3E09EC77-BD6F-4024-AA5E-E92B385A2796}"/>
              </a:ext>
            </a:extLst>
          </p:cNvPr>
          <p:cNvSpPr txBox="1"/>
          <p:nvPr/>
        </p:nvSpPr>
        <p:spPr>
          <a:xfrm>
            <a:off x="308035" y="1336091"/>
            <a:ext cx="5052986" cy="501676"/>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Lato"/>
                <a:ea typeface="+mn-ea"/>
                <a:cs typeface="+mn-cs"/>
              </a:rPr>
              <a:t>2019-2026: Estimated Rig Supply/Demand and Rig HP splits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AFABAB"/>
                </a:solidFill>
                <a:effectLst/>
                <a:uLnTx/>
                <a:uFillTx/>
                <a:latin typeface="Lato" panose="020F0502020204030203" pitchFamily="34" charset="0"/>
                <a:ea typeface="+mn-ea"/>
                <a:cs typeface="+mn-cs"/>
              </a:rPr>
              <a:t># rigs</a:t>
            </a:r>
          </a:p>
        </p:txBody>
      </p:sp>
      <p:graphicFrame>
        <p:nvGraphicFramePr>
          <p:cNvPr id="8" name="Chart 7">
            <a:extLst>
              <a:ext uri="{FF2B5EF4-FFF2-40B4-BE49-F238E27FC236}">
                <a16:creationId xmlns:a16="http://schemas.microsoft.com/office/drawing/2014/main" id="{649896A7-D621-5F3C-4BFB-A8007E96DAE9}"/>
              </a:ext>
            </a:extLst>
          </p:cNvPr>
          <p:cNvGraphicFramePr>
            <a:graphicFrameLocks/>
          </p:cNvGraphicFramePr>
          <p:nvPr>
            <p:extLst>
              <p:ext uri="{D42A27DB-BD31-4B8C-83A1-F6EECF244321}">
                <p14:modId xmlns:p14="http://schemas.microsoft.com/office/powerpoint/2010/main" val="389747073"/>
              </p:ext>
            </p:extLst>
          </p:nvPr>
        </p:nvGraphicFramePr>
        <p:xfrm>
          <a:off x="206708" y="1930400"/>
          <a:ext cx="5858812" cy="4277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BA230D7-FE62-1A7B-1A83-CB8DDDD375C1}"/>
              </a:ext>
            </a:extLst>
          </p:cNvPr>
          <p:cNvGraphicFramePr>
            <a:graphicFrameLocks/>
          </p:cNvGraphicFramePr>
          <p:nvPr>
            <p:extLst>
              <p:ext uri="{D42A27DB-BD31-4B8C-83A1-F6EECF244321}">
                <p14:modId xmlns:p14="http://schemas.microsoft.com/office/powerpoint/2010/main" val="3298543062"/>
              </p:ext>
            </p:extLst>
          </p:nvPr>
        </p:nvGraphicFramePr>
        <p:xfrm>
          <a:off x="3030694" y="1940431"/>
          <a:ext cx="2683877" cy="162347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235">
            <a:extLst>
              <a:ext uri="{FF2B5EF4-FFF2-40B4-BE49-F238E27FC236}">
                <a16:creationId xmlns:a16="http://schemas.microsoft.com/office/drawing/2014/main" id="{1A27063F-ADB9-9A02-7D44-9A70A88D5C79}"/>
              </a:ext>
            </a:extLst>
          </p:cNvPr>
          <p:cNvSpPr txBox="1"/>
          <p:nvPr/>
        </p:nvSpPr>
        <p:spPr>
          <a:xfrm>
            <a:off x="6815970" y="1367524"/>
            <a:ext cx="4395755" cy="52322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Lato"/>
                <a:ea typeface="+mn-ea"/>
                <a:cs typeface="+mn-cs"/>
              </a:rPr>
              <a:t>2019-2026: Onshore Wells Drilled and Rig Utilisation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AFABAB"/>
                </a:solidFill>
                <a:effectLst/>
                <a:uLnTx/>
                <a:uFillTx/>
                <a:latin typeface="Lato" panose="020F0502020204030203" pitchFamily="34" charset="0"/>
                <a:ea typeface="+mn-ea"/>
                <a:cs typeface="+mn-cs"/>
              </a:rPr>
              <a:t># wells (LHS), % (RHS)</a:t>
            </a:r>
          </a:p>
        </p:txBody>
      </p:sp>
      <p:graphicFrame>
        <p:nvGraphicFramePr>
          <p:cNvPr id="11" name="Chart 10">
            <a:extLst>
              <a:ext uri="{FF2B5EF4-FFF2-40B4-BE49-F238E27FC236}">
                <a16:creationId xmlns:a16="http://schemas.microsoft.com/office/drawing/2014/main" id="{A3328677-2C63-3C6D-7843-2769D0A6900A}"/>
              </a:ext>
            </a:extLst>
          </p:cNvPr>
          <p:cNvGraphicFramePr>
            <a:graphicFrameLocks/>
          </p:cNvGraphicFramePr>
          <p:nvPr>
            <p:extLst>
              <p:ext uri="{D42A27DB-BD31-4B8C-83A1-F6EECF244321}">
                <p14:modId xmlns:p14="http://schemas.microsoft.com/office/powerpoint/2010/main" val="1876141996"/>
              </p:ext>
            </p:extLst>
          </p:nvPr>
        </p:nvGraphicFramePr>
        <p:xfrm>
          <a:off x="6177280" y="1796158"/>
          <a:ext cx="5619520" cy="4421762"/>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 Placeholder 5">
            <a:extLst>
              <a:ext uri="{FF2B5EF4-FFF2-40B4-BE49-F238E27FC236}">
                <a16:creationId xmlns:a16="http://schemas.microsoft.com/office/drawing/2014/main" id="{FB90F956-8716-105F-3138-984EF9C4FDDC}"/>
              </a:ext>
            </a:extLst>
          </p:cNvPr>
          <p:cNvSpPr>
            <a:spLocks noGrp="1"/>
          </p:cNvSpPr>
          <p:nvPr>
            <p:ph type="body" sz="quarter" idx="14"/>
          </p:nvPr>
        </p:nvSpPr>
        <p:spPr>
          <a:xfrm>
            <a:off x="1204904" y="6471920"/>
            <a:ext cx="3560136" cy="323434"/>
          </a:xfrm>
        </p:spPr>
        <p:txBody>
          <a:bodyPr>
            <a:normAutofit/>
          </a:bodyPr>
          <a:lstStyle/>
          <a:p>
            <a:r>
              <a:rPr lang="en-US" dirty="0"/>
              <a:t>Source: Global Land Rigs, Westwood Analysis</a:t>
            </a:r>
          </a:p>
        </p:txBody>
      </p:sp>
    </p:spTree>
    <p:extLst>
      <p:ext uri="{BB962C8B-B14F-4D97-AF65-F5344CB8AC3E}">
        <p14:creationId xmlns:p14="http://schemas.microsoft.com/office/powerpoint/2010/main" val="424097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C5F7FE4-91B1-4BAE-BDFF-DE9EB8D077E3}"/>
              </a:ext>
            </a:extLst>
          </p:cNvPr>
          <p:cNvPicPr>
            <a:picLocks noChangeAspect="1"/>
          </p:cNvPicPr>
          <p:nvPr/>
        </p:nvPicPr>
        <p:blipFill rotWithShape="1">
          <a:blip r:embed="rId3"/>
          <a:srcRect l="44" t="-158" r="-1" b="158"/>
          <a:stretch/>
        </p:blipFill>
        <p:spPr>
          <a:xfrm>
            <a:off x="0" y="-10803"/>
            <a:ext cx="12192000" cy="6858000"/>
          </a:xfrm>
          <a:prstGeom prst="rect">
            <a:avLst/>
          </a:prstGeom>
        </p:spPr>
      </p:pic>
      <p:pic>
        <p:nvPicPr>
          <p:cNvPr id="36" name="Picture 2" descr="Westwood Global Energy Group | Powered by Insight">
            <a:extLst>
              <a:ext uri="{FF2B5EF4-FFF2-40B4-BE49-F238E27FC236}">
                <a16:creationId xmlns:a16="http://schemas.microsoft.com/office/drawing/2014/main" id="{DE32470B-0398-46D9-8527-514EDE5B0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1380955"/>
            <a:ext cx="3676650" cy="11525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D50E506-829D-4174-87EE-57D63DA3E630}"/>
              </a:ext>
            </a:extLst>
          </p:cNvPr>
          <p:cNvSpPr txBox="1"/>
          <p:nvPr/>
        </p:nvSpPr>
        <p:spPr>
          <a:xfrm>
            <a:off x="1689727" y="4844532"/>
            <a:ext cx="891591" cy="338554"/>
          </a:xfrm>
          <a:prstGeom prst="rect">
            <a:avLst/>
          </a:prstGeom>
          <a:noFill/>
        </p:spPr>
        <p:txBody>
          <a:bodyPr wrap="none" rtlCol="0">
            <a:spAutoFit/>
          </a:bodyPr>
          <a:lstStyle/>
          <a:p>
            <a:r>
              <a:rPr lang="en-US" sz="1600" b="1">
                <a:solidFill>
                  <a:schemeClr val="bg1"/>
                </a:solidFill>
                <a:latin typeface="Lato Light" panose="020F0502020204030203" pitchFamily="34" charset="0"/>
                <a:ea typeface="Lato Light" panose="020F0502020204030203" pitchFamily="34" charset="0"/>
                <a:cs typeface="Lato Light" panose="020F0502020204030203" pitchFamily="34" charset="0"/>
              </a:rPr>
              <a:t>London:</a:t>
            </a:r>
          </a:p>
        </p:txBody>
      </p:sp>
      <p:sp>
        <p:nvSpPr>
          <p:cNvPr id="40" name="TextBox 39">
            <a:extLst>
              <a:ext uri="{FF2B5EF4-FFF2-40B4-BE49-F238E27FC236}">
                <a16:creationId xmlns:a16="http://schemas.microsoft.com/office/drawing/2014/main" id="{D50A2296-AA09-471D-8128-AB0F61BF8CAD}"/>
              </a:ext>
            </a:extLst>
          </p:cNvPr>
          <p:cNvSpPr txBox="1"/>
          <p:nvPr/>
        </p:nvSpPr>
        <p:spPr>
          <a:xfrm>
            <a:off x="3971054" y="4844532"/>
            <a:ext cx="1083951" cy="338554"/>
          </a:xfrm>
          <a:prstGeom prst="rect">
            <a:avLst/>
          </a:prstGeom>
          <a:noFill/>
        </p:spPr>
        <p:txBody>
          <a:bodyPr wrap="none" rtlCol="0">
            <a:spAutoFit/>
          </a:bodyPr>
          <a:lstStyle/>
          <a:p>
            <a:r>
              <a:rPr lang="en-US" sz="1600" b="1">
                <a:solidFill>
                  <a:schemeClr val="bg1"/>
                </a:solidFill>
                <a:latin typeface="Lato Light" panose="020F0502020204030203" pitchFamily="34" charset="0"/>
                <a:ea typeface="Lato Light" panose="020F0502020204030203" pitchFamily="34" charset="0"/>
                <a:cs typeface="Lato Light" panose="020F0502020204030203" pitchFamily="34" charset="0"/>
              </a:rPr>
              <a:t>Aberdeen:</a:t>
            </a:r>
          </a:p>
        </p:txBody>
      </p:sp>
      <p:sp>
        <p:nvSpPr>
          <p:cNvPr id="45" name="TextBox 44">
            <a:extLst>
              <a:ext uri="{FF2B5EF4-FFF2-40B4-BE49-F238E27FC236}">
                <a16:creationId xmlns:a16="http://schemas.microsoft.com/office/drawing/2014/main" id="{8AD38D89-EC77-4B76-B0FE-873B4FBD3C15}"/>
              </a:ext>
            </a:extLst>
          </p:cNvPr>
          <p:cNvSpPr txBox="1"/>
          <p:nvPr/>
        </p:nvSpPr>
        <p:spPr>
          <a:xfrm>
            <a:off x="6234017" y="4844477"/>
            <a:ext cx="984565" cy="338554"/>
          </a:xfrm>
          <a:prstGeom prst="rect">
            <a:avLst/>
          </a:prstGeom>
          <a:noFill/>
        </p:spPr>
        <p:txBody>
          <a:bodyPr wrap="none" rtlCol="0">
            <a:spAutoFit/>
          </a:bodyPr>
          <a:lstStyle/>
          <a:p>
            <a:r>
              <a:rPr lang="en-US" sz="1600" b="1">
                <a:solidFill>
                  <a:schemeClr val="bg1"/>
                </a:solidFill>
                <a:latin typeface="Lato Light" panose="020F0502020204030203" pitchFamily="34" charset="0"/>
                <a:ea typeface="Lato Light" panose="020F0502020204030203" pitchFamily="34" charset="0"/>
                <a:cs typeface="Lato Light" panose="020F0502020204030203" pitchFamily="34" charset="0"/>
              </a:rPr>
              <a:t>Houston:</a:t>
            </a:r>
          </a:p>
        </p:txBody>
      </p:sp>
      <p:sp>
        <p:nvSpPr>
          <p:cNvPr id="46" name="TextBox 45">
            <a:extLst>
              <a:ext uri="{FF2B5EF4-FFF2-40B4-BE49-F238E27FC236}">
                <a16:creationId xmlns:a16="http://schemas.microsoft.com/office/drawing/2014/main" id="{3D55EA1C-ED33-4196-B7E2-AE2A11B8B5FD}"/>
              </a:ext>
            </a:extLst>
          </p:cNvPr>
          <p:cNvSpPr txBox="1"/>
          <p:nvPr/>
        </p:nvSpPr>
        <p:spPr>
          <a:xfrm>
            <a:off x="8585622" y="4844476"/>
            <a:ext cx="1095172" cy="338554"/>
          </a:xfrm>
          <a:prstGeom prst="rect">
            <a:avLst/>
          </a:prstGeom>
          <a:noFill/>
        </p:spPr>
        <p:txBody>
          <a:bodyPr wrap="none" rtlCol="0">
            <a:spAutoFit/>
          </a:bodyPr>
          <a:lstStyle/>
          <a:p>
            <a:r>
              <a:rPr lang="en-US" sz="1600" b="1">
                <a:solidFill>
                  <a:schemeClr val="bg1"/>
                </a:solidFill>
                <a:latin typeface="Lato Light" panose="020F0502020204030203" pitchFamily="34" charset="0"/>
                <a:ea typeface="Lato Light" panose="020F0502020204030203" pitchFamily="34" charset="0"/>
                <a:cs typeface="Lato Light" panose="020F0502020204030203" pitchFamily="34" charset="0"/>
              </a:rPr>
              <a:t>Singapore:</a:t>
            </a:r>
          </a:p>
        </p:txBody>
      </p:sp>
      <p:sp>
        <p:nvSpPr>
          <p:cNvPr id="47" name="TextBox 46">
            <a:extLst>
              <a:ext uri="{FF2B5EF4-FFF2-40B4-BE49-F238E27FC236}">
                <a16:creationId xmlns:a16="http://schemas.microsoft.com/office/drawing/2014/main" id="{92FC4396-31CE-40E6-BF5A-6E153BB7D72B}"/>
              </a:ext>
            </a:extLst>
          </p:cNvPr>
          <p:cNvSpPr txBox="1"/>
          <p:nvPr/>
        </p:nvSpPr>
        <p:spPr>
          <a:xfrm flipH="1">
            <a:off x="1703582" y="5124543"/>
            <a:ext cx="2146712" cy="1384995"/>
          </a:xfrm>
          <a:prstGeom prst="rect">
            <a:avLst/>
          </a:prstGeom>
          <a:noFill/>
        </p:spPr>
        <p:txBody>
          <a:bodyPr wrap="square" rtlCol="0">
            <a:spAutoFit/>
          </a:bodyPr>
          <a:lstStyle/>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Tileman House </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131-133 Upper Richmond Road, Putney</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London SW15 2TR</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United Kingdom</a:t>
            </a:r>
          </a:p>
          <a:p>
            <a:endPar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Tel: +44 (0) 20 3794 5380</a:t>
            </a:r>
          </a:p>
        </p:txBody>
      </p:sp>
      <p:sp>
        <p:nvSpPr>
          <p:cNvPr id="48" name="TextBox 47">
            <a:extLst>
              <a:ext uri="{FF2B5EF4-FFF2-40B4-BE49-F238E27FC236}">
                <a16:creationId xmlns:a16="http://schemas.microsoft.com/office/drawing/2014/main" id="{C20A4826-4D3D-4245-A2BB-244456A11545}"/>
              </a:ext>
            </a:extLst>
          </p:cNvPr>
          <p:cNvSpPr txBox="1"/>
          <p:nvPr/>
        </p:nvSpPr>
        <p:spPr>
          <a:xfrm flipH="1">
            <a:off x="3980628" y="5136302"/>
            <a:ext cx="2146712" cy="1200329"/>
          </a:xfrm>
          <a:prstGeom prst="rect">
            <a:avLst/>
          </a:prstGeom>
          <a:noFill/>
        </p:spPr>
        <p:txBody>
          <a:bodyPr wrap="square" rtlCol="0">
            <a:spAutoFit/>
          </a:bodyPr>
          <a:lstStyle/>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38 Albyn Place</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Aberdeen</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AB10 1YN</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United Kingdom</a:t>
            </a:r>
          </a:p>
          <a:p>
            <a:endPar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Tel: +44 (0)1224 502 640</a:t>
            </a:r>
          </a:p>
        </p:txBody>
      </p:sp>
      <p:sp>
        <p:nvSpPr>
          <p:cNvPr id="49" name="TextBox 48">
            <a:extLst>
              <a:ext uri="{FF2B5EF4-FFF2-40B4-BE49-F238E27FC236}">
                <a16:creationId xmlns:a16="http://schemas.microsoft.com/office/drawing/2014/main" id="{D0894793-BB37-4B4C-92F6-B5FB91CC7D41}"/>
              </a:ext>
            </a:extLst>
          </p:cNvPr>
          <p:cNvSpPr txBox="1"/>
          <p:nvPr/>
        </p:nvSpPr>
        <p:spPr>
          <a:xfrm flipH="1">
            <a:off x="6252773" y="5136300"/>
            <a:ext cx="2146712" cy="1200329"/>
          </a:xfrm>
          <a:prstGeom prst="rect">
            <a:avLst/>
          </a:prstGeom>
          <a:noFill/>
        </p:spPr>
        <p:txBody>
          <a:bodyPr wrap="square" rtlCol="0">
            <a:spAutoFit/>
          </a:bodyPr>
          <a:lstStyle/>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3800 Buffalo Speedway</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Suite 350</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Houston TX 77098</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USA</a:t>
            </a:r>
          </a:p>
          <a:p>
            <a:endPar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Tel: +1 713 599 1100</a:t>
            </a:r>
          </a:p>
        </p:txBody>
      </p:sp>
      <p:sp>
        <p:nvSpPr>
          <p:cNvPr id="50" name="TextBox 49">
            <a:extLst>
              <a:ext uri="{FF2B5EF4-FFF2-40B4-BE49-F238E27FC236}">
                <a16:creationId xmlns:a16="http://schemas.microsoft.com/office/drawing/2014/main" id="{1650C1EA-2E16-4371-A74E-1E49243114C7}"/>
              </a:ext>
            </a:extLst>
          </p:cNvPr>
          <p:cNvSpPr txBox="1"/>
          <p:nvPr/>
        </p:nvSpPr>
        <p:spPr>
          <a:xfrm flipH="1">
            <a:off x="8594197" y="5136298"/>
            <a:ext cx="2146712" cy="1200329"/>
          </a:xfrm>
          <a:prstGeom prst="rect">
            <a:avLst/>
          </a:prstGeom>
          <a:noFill/>
        </p:spPr>
        <p:txBody>
          <a:bodyPr wrap="square" rtlCol="0">
            <a:spAutoFit/>
          </a:bodyPr>
          <a:lstStyle/>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1 Harbourfront Avenue</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#13-03, Keppel Bay Tower</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098632</a:t>
            </a: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Singapore</a:t>
            </a:r>
          </a:p>
          <a:p>
            <a:endPar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r>
              <a:rPr lang="en-US" sz="1200">
                <a:solidFill>
                  <a:schemeClr val="bg1"/>
                </a:solidFill>
                <a:latin typeface="Lato Light" panose="020F0502020204030203" pitchFamily="34" charset="0"/>
                <a:ea typeface="Lato Light" panose="020F0502020204030203" pitchFamily="34" charset="0"/>
                <a:cs typeface="Lato Light" panose="020F0502020204030203" pitchFamily="34" charset="0"/>
              </a:rPr>
              <a:t>Tel: +65 6208 8830</a:t>
            </a:r>
          </a:p>
        </p:txBody>
      </p:sp>
      <p:pic>
        <p:nvPicPr>
          <p:cNvPr id="51" name="Picture 50">
            <a:extLst>
              <a:ext uri="{FF2B5EF4-FFF2-40B4-BE49-F238E27FC236}">
                <a16:creationId xmlns:a16="http://schemas.microsoft.com/office/drawing/2014/main" id="{2496244E-F3A5-46AC-8F69-82EC57A218BF}"/>
              </a:ext>
            </a:extLst>
          </p:cNvPr>
          <p:cNvPicPr>
            <a:picLocks noChangeAspect="1"/>
          </p:cNvPicPr>
          <p:nvPr/>
        </p:nvPicPr>
        <p:blipFill>
          <a:blip r:embed="rId5"/>
          <a:stretch>
            <a:fillRect/>
          </a:stretch>
        </p:blipFill>
        <p:spPr>
          <a:xfrm>
            <a:off x="1620456" y="3093609"/>
            <a:ext cx="9148341" cy="1423321"/>
          </a:xfrm>
          <a:prstGeom prst="rect">
            <a:avLst/>
          </a:prstGeom>
        </p:spPr>
      </p:pic>
    </p:spTree>
    <p:extLst>
      <p:ext uri="{BB962C8B-B14F-4D97-AF65-F5344CB8AC3E}">
        <p14:creationId xmlns:p14="http://schemas.microsoft.com/office/powerpoint/2010/main" val="2102932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90275" y="106488"/>
            <a:ext cx="11143686" cy="5380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100" b="1" dirty="0">
                <a:latin typeface="Lato Black" panose="020F0502020204030203" pitchFamily="34" charset="0"/>
                <a:ea typeface="Lato Black" panose="020F0502020204030203" pitchFamily="34" charset="0"/>
                <a:cs typeface="Lato Black" panose="020F0502020204030203" pitchFamily="34" charset="0"/>
              </a:rPr>
              <a:t>The Offshore Rig Market: </a:t>
            </a:r>
            <a:r>
              <a:rPr lang="en-US" altLang="en-US" sz="3100"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The Usual Suspects Remain in Place</a:t>
            </a: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261078" y="609648"/>
            <a:ext cx="11137141" cy="5380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US Gulf continues to set the pace for drillship dayrates globally, while Middle East jackup contracting frenzy has impacted jackup supply. Rig tender levels remain high, with several contract awards expected soon</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4221" y="6523908"/>
            <a:ext cx="960748" cy="271446"/>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7095BA0-B555-4FEE-B4BE-BEBC38619FA6}"/>
              </a:ext>
            </a:extLst>
          </p:cNvPr>
          <p:cNvSpPr txBox="1"/>
          <p:nvPr/>
        </p:nvSpPr>
        <p:spPr>
          <a:xfrm>
            <a:off x="210595" y="1514465"/>
            <a:ext cx="11658014" cy="4647426"/>
          </a:xfrm>
          <a:prstGeom prst="rect">
            <a:avLst/>
          </a:prstGeom>
          <a:noFill/>
        </p:spPr>
        <p:txBody>
          <a:bodyPr wrap="square" lIns="91440" tIns="45720" rIns="91440" bIns="45720" rtlCol="0" anchor="t">
            <a:spAutoFit/>
          </a:bodyPr>
          <a:lstStyle/>
          <a:p>
            <a:pPr marL="285750" indent="-285750" fontAlgn="base">
              <a:spcBef>
                <a:spcPts val="1800"/>
              </a:spcBef>
              <a:spcAft>
                <a:spcPts val="600"/>
              </a:spcAft>
              <a:buSzPct val="100000"/>
              <a:buFont typeface="Wingdings" panose="05000000000000000000" pitchFamily="2" charset="2"/>
              <a:buChar char="§"/>
              <a:defRPr/>
            </a:pPr>
            <a:r>
              <a:rPr lang="en-US" dirty="0">
                <a:latin typeface="Lato"/>
                <a:ea typeface="Lato"/>
                <a:cs typeface="Lato"/>
              </a:rPr>
              <a:t>Global offshore marketed rig utilization as of September 2022 is at 88%, up 3% from January and 8% from January 2021. By rig type, drillships enjoy the highest at 94%, with just 5 available marketed units. Jackup marketed utilization is 89% and semisubmersible (semi) stands at 82%</a:t>
            </a:r>
          </a:p>
          <a:p>
            <a:pPr marL="285750" indent="-285750" fontAlgn="base">
              <a:spcBef>
                <a:spcPts val="1800"/>
              </a:spcBef>
              <a:spcAft>
                <a:spcPts val="600"/>
              </a:spcAft>
              <a:buSzPct val="100000"/>
              <a:buFont typeface="Wingdings" panose="05000000000000000000" pitchFamily="2" charset="2"/>
              <a:buChar char="§"/>
              <a:defRPr/>
            </a:pPr>
            <a:r>
              <a:rPr lang="en-US" dirty="0">
                <a:latin typeface="Lato"/>
                <a:ea typeface="Lato"/>
                <a:cs typeface="Lato"/>
              </a:rPr>
              <a:t>The Golden Triangle (US GoM, South America and Africa) generates highest floating rig demand. Dayrates are rising in every region, with the US Gulf leading the way at $440,000. Other regions now starting to close the gap but remain lower for now</a:t>
            </a:r>
          </a:p>
          <a:p>
            <a:pPr marL="285750" indent="-285750" fontAlgn="base">
              <a:spcBef>
                <a:spcPts val="1800"/>
              </a:spcBef>
              <a:spcAft>
                <a:spcPts val="600"/>
              </a:spcAft>
              <a:buSzPct val="100000"/>
              <a:buFont typeface="Wingdings" panose="05000000000000000000" pitchFamily="2" charset="2"/>
              <a:buChar char="§"/>
              <a:defRPr/>
            </a:pPr>
            <a:r>
              <a:rPr lang="en-US" dirty="0">
                <a:latin typeface="Lato"/>
                <a:ea typeface="Lato"/>
                <a:cs typeface="Lato"/>
              </a:rPr>
              <a:t>Middle East jackup market has dominated the fleet this year. 48 contract awards (new and option exercise) made since January. 21 jackup purchases made this year by ADES, Arabian Drilling and ADNOC Drilling to fulfill some contracts and more expected</a:t>
            </a:r>
          </a:p>
          <a:p>
            <a:pPr marL="285750" indent="-285750" fontAlgn="base">
              <a:spcBef>
                <a:spcPts val="1800"/>
              </a:spcBef>
              <a:spcAft>
                <a:spcPts val="600"/>
              </a:spcAft>
              <a:buSzPct val="100000"/>
              <a:buFont typeface="Wingdings" panose="05000000000000000000" pitchFamily="2" charset="2"/>
              <a:buChar char="§"/>
              <a:defRPr/>
            </a:pPr>
            <a:r>
              <a:rPr lang="en-US" dirty="0">
                <a:latin typeface="Lato"/>
                <a:ea typeface="Lato"/>
                <a:cs typeface="Lato"/>
              </a:rPr>
              <a:t>Only 13 rigs retired so far in 2022, well below the 34-56 retired annually between 2016-2021</a:t>
            </a:r>
          </a:p>
          <a:p>
            <a:pPr marL="285750" indent="-285750" fontAlgn="base">
              <a:spcBef>
                <a:spcPts val="1800"/>
              </a:spcBef>
              <a:spcAft>
                <a:spcPts val="600"/>
              </a:spcAft>
              <a:buSzPct val="100000"/>
              <a:buFont typeface="Wingdings" panose="05000000000000000000" pitchFamily="2" charset="2"/>
              <a:buChar char="§"/>
              <a:defRPr/>
            </a:pPr>
            <a:r>
              <a:rPr lang="en-US" dirty="0">
                <a:latin typeface="Lato"/>
                <a:ea typeface="Lato"/>
                <a:cs typeface="Lato"/>
              </a:rPr>
              <a:t>51 newbuild rigs currently in various shipyards; 10 have contracts in place, but most are stranded assets that are now in many cases 6-8 years old. May be cost prohibitive to complete delivery in some cases</a:t>
            </a:r>
          </a:p>
        </p:txBody>
      </p:sp>
      <p:sp>
        <p:nvSpPr>
          <p:cNvPr id="9" name="Text Placeholder 13">
            <a:extLst>
              <a:ext uri="{FF2B5EF4-FFF2-40B4-BE49-F238E27FC236}">
                <a16:creationId xmlns:a16="http://schemas.microsoft.com/office/drawing/2014/main" id="{E61F4CAD-C573-49E0-A186-D5239694A815}"/>
              </a:ext>
            </a:extLst>
          </p:cNvPr>
          <p:cNvSpPr>
            <a:spLocks noGrp="1"/>
          </p:cNvSpPr>
          <p:nvPr>
            <p:ph type="body" sz="quarter" idx="12"/>
          </p:nvPr>
        </p:nvSpPr>
        <p:spPr>
          <a:xfrm>
            <a:off x="7727428" y="6499301"/>
            <a:ext cx="3200400" cy="277813"/>
          </a:xfrm>
        </p:spPr>
        <p:txBody>
          <a:bodyPr/>
          <a:lstStyle/>
          <a:p>
            <a:r>
              <a:rPr lang="en-GB" dirty="0">
                <a:solidFill>
                  <a:sysClr val="window" lastClr="FFFFFF">
                    <a:lumMod val="95000"/>
                  </a:sysClr>
                </a:solidFill>
              </a:rPr>
              <a:t>Offshore Rig Market Update</a:t>
            </a:r>
          </a:p>
        </p:txBody>
      </p:sp>
    </p:spTree>
    <p:extLst>
      <p:ext uri="{BB962C8B-B14F-4D97-AF65-F5344CB8AC3E}">
        <p14:creationId xmlns:p14="http://schemas.microsoft.com/office/powerpoint/2010/main" val="3605329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400"/>
            <a:ext cx="11930401"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100" b="1">
                <a:latin typeface="Lato Black" panose="020F0502020204030203" pitchFamily="34" charset="0"/>
                <a:ea typeface="Lato Black" panose="020F0502020204030203" pitchFamily="34" charset="0"/>
                <a:cs typeface="Lato Black" panose="020F0502020204030203" pitchFamily="34" charset="0"/>
              </a:rPr>
              <a:t>Floating Rig Market: </a:t>
            </a:r>
            <a:r>
              <a:rPr lang="en-GB" altLang="en-US" sz="3100" b="1">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Supply, Demand &amp; Utilization</a:t>
            </a: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43831" y="479750"/>
            <a:ext cx="11137141"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a:solidFill>
                  <a:srgbClr val="0070C0"/>
                </a:solidFill>
                <a:latin typeface="Lato Light"/>
                <a:ea typeface="Lato Light"/>
                <a:cs typeface="Lato Light"/>
              </a:rPr>
              <a:t>Drillship utilization has improved significantly since January 2020, fueled some by supply decline, but mostly from demand recovery. Semi utilization stable the past few months, but demand still well below early 2020 levels</a:t>
            </a:r>
            <a:endParaRPr lang="en-GB" sz="1800">
              <a:solidFill>
                <a:srgbClr val="0070C0"/>
              </a:solidFill>
              <a:latin typeface="Lato Light"/>
              <a:ea typeface="Lato Light"/>
              <a:cs typeface="Lato Light"/>
            </a:endParaRP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10052" y="650787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39848" y="6502499"/>
            <a:ext cx="3200400" cy="277813"/>
          </a:xfrm>
        </p:spPr>
        <p:txBody>
          <a:bodyPr/>
          <a:lstStyle/>
          <a:p>
            <a:r>
              <a:rPr lang="en-GB" dirty="0">
                <a:solidFill>
                  <a:sysClr val="window" lastClr="FFFFFF">
                    <a:lumMod val="95000"/>
                  </a:sysClr>
                </a:solidFill>
              </a:rPr>
              <a:t>Offshore Rig Market Update</a:t>
            </a:r>
          </a:p>
        </p:txBody>
      </p:sp>
      <p:sp>
        <p:nvSpPr>
          <p:cNvPr id="15" name="TextBox 14">
            <a:extLst>
              <a:ext uri="{FF2B5EF4-FFF2-40B4-BE49-F238E27FC236}">
                <a16:creationId xmlns:a16="http://schemas.microsoft.com/office/drawing/2014/main" id="{30BA6004-E3E2-3F4D-4457-77A392B06B3A}"/>
              </a:ext>
            </a:extLst>
          </p:cNvPr>
          <p:cNvSpPr txBox="1"/>
          <p:nvPr/>
        </p:nvSpPr>
        <p:spPr>
          <a:xfrm>
            <a:off x="2481020" y="6513597"/>
            <a:ext cx="4395641" cy="415498"/>
          </a:xfrm>
          <a:prstGeom prst="rect">
            <a:avLst/>
          </a:prstGeom>
          <a:noFill/>
        </p:spPr>
        <p:txBody>
          <a:bodyPr wrap="square" rtlCol="0">
            <a:spAutoFit/>
          </a:bodyPr>
          <a:lstStyle/>
          <a:p>
            <a:r>
              <a:rPr lang="en-GB" sz="700">
                <a:solidFill>
                  <a:schemeClr val="bg1"/>
                </a:solidFill>
                <a:latin typeface="Lato" panose="020F0502020204030203" pitchFamily="34" charset="0"/>
                <a:ea typeface="Lato" panose="020F0502020204030203" pitchFamily="34" charset="0"/>
                <a:cs typeface="Lato" panose="020F0502020204030203" pitchFamily="34" charset="0"/>
              </a:rPr>
              <a:t>Committed utilisation includes rigs that are currently contracted as well as those that are currently idle/undergoing shipyard work or reactivation but have future contracts in place</a:t>
            </a:r>
          </a:p>
          <a:p>
            <a:endParaRPr lang="en-GB" sz="7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235">
            <a:extLst>
              <a:ext uri="{FF2B5EF4-FFF2-40B4-BE49-F238E27FC236}">
                <a16:creationId xmlns:a16="http://schemas.microsoft.com/office/drawing/2014/main" id="{E108B25F-D6A2-47B3-AFCC-DA124ABB2E6D}"/>
              </a:ext>
            </a:extLst>
          </p:cNvPr>
          <p:cNvSpPr txBox="1"/>
          <p:nvPr/>
        </p:nvSpPr>
        <p:spPr>
          <a:xfrm>
            <a:off x="8439125" y="1293058"/>
            <a:ext cx="1144865"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b="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Drillships</a:t>
            </a:r>
          </a:p>
        </p:txBody>
      </p:sp>
      <p:sp>
        <p:nvSpPr>
          <p:cNvPr id="13" name="TextBox 235">
            <a:extLst>
              <a:ext uri="{FF2B5EF4-FFF2-40B4-BE49-F238E27FC236}">
                <a16:creationId xmlns:a16="http://schemas.microsoft.com/office/drawing/2014/main" id="{2FA6B5D9-DC51-40B6-A07E-C6C56A6C3409}"/>
              </a:ext>
            </a:extLst>
          </p:cNvPr>
          <p:cNvSpPr txBox="1"/>
          <p:nvPr/>
        </p:nvSpPr>
        <p:spPr>
          <a:xfrm>
            <a:off x="1800708" y="1238899"/>
            <a:ext cx="2028119"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b="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Semisubmersibles</a:t>
            </a:r>
          </a:p>
        </p:txBody>
      </p:sp>
      <p:graphicFrame>
        <p:nvGraphicFramePr>
          <p:cNvPr id="2" name="Chart 1">
            <a:extLst>
              <a:ext uri="{FF2B5EF4-FFF2-40B4-BE49-F238E27FC236}">
                <a16:creationId xmlns:a16="http://schemas.microsoft.com/office/drawing/2014/main" id="{1F3C592A-547D-4CC9-80B0-2A1005028867}"/>
              </a:ext>
            </a:extLst>
          </p:cNvPr>
          <p:cNvGraphicFramePr>
            <a:graphicFrameLocks/>
          </p:cNvGraphicFramePr>
          <p:nvPr>
            <p:extLst>
              <p:ext uri="{D42A27DB-BD31-4B8C-83A1-F6EECF244321}">
                <p14:modId xmlns:p14="http://schemas.microsoft.com/office/powerpoint/2010/main" val="2515520083"/>
              </p:ext>
            </p:extLst>
          </p:nvPr>
        </p:nvGraphicFramePr>
        <p:xfrm>
          <a:off x="6106160" y="1656080"/>
          <a:ext cx="5709920" cy="4500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1F3C592A-547D-4CC9-80B0-2A1005028867}"/>
              </a:ext>
            </a:extLst>
          </p:cNvPr>
          <p:cNvGraphicFramePr>
            <a:graphicFrameLocks/>
          </p:cNvGraphicFramePr>
          <p:nvPr>
            <p:extLst>
              <p:ext uri="{D42A27DB-BD31-4B8C-83A1-F6EECF244321}">
                <p14:modId xmlns:p14="http://schemas.microsoft.com/office/powerpoint/2010/main" val="659243797"/>
              </p:ext>
            </p:extLst>
          </p:nvPr>
        </p:nvGraphicFramePr>
        <p:xfrm>
          <a:off x="325120" y="1649730"/>
          <a:ext cx="5516880" cy="45478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6307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400"/>
            <a:ext cx="11930401"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100" b="1" dirty="0">
                <a:latin typeface="Lato Black" panose="020F0502020204030203" pitchFamily="34" charset="0"/>
                <a:ea typeface="Lato Black" panose="020F0502020204030203" pitchFamily="34" charset="0"/>
                <a:cs typeface="Lato Black" panose="020F0502020204030203" pitchFamily="34" charset="0"/>
              </a:rPr>
              <a:t>Jackup Market: </a:t>
            </a:r>
            <a:r>
              <a:rPr lang="en-GB" altLang="en-US" sz="3100"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Supply, Demand &amp; Utilization</a:t>
            </a: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153991" y="520390"/>
            <a:ext cx="11137141"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Utilization has changed little since 2020 as many contracts remained in place after Covid start</a:t>
            </a:r>
            <a:endParaRPr lang="en-GB" sz="1800" dirty="0">
              <a:solidFill>
                <a:srgbClr val="0070C0"/>
              </a:solidFill>
              <a:latin typeface="Lato Light"/>
              <a:ea typeface="Lato Light"/>
              <a:cs typeface="Lato Light"/>
            </a:endParaRP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10052" y="650787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39848" y="6502499"/>
            <a:ext cx="3200400" cy="277813"/>
          </a:xfrm>
        </p:spPr>
        <p:txBody>
          <a:bodyPr/>
          <a:lstStyle/>
          <a:p>
            <a:r>
              <a:rPr lang="en-GB" dirty="0">
                <a:solidFill>
                  <a:sysClr val="window" lastClr="FFFFFF">
                    <a:lumMod val="95000"/>
                  </a:sysClr>
                </a:solidFill>
              </a:rPr>
              <a:t>Offshore Rig Market Update</a:t>
            </a:r>
          </a:p>
        </p:txBody>
      </p:sp>
      <p:sp>
        <p:nvSpPr>
          <p:cNvPr id="15" name="TextBox 14">
            <a:extLst>
              <a:ext uri="{FF2B5EF4-FFF2-40B4-BE49-F238E27FC236}">
                <a16:creationId xmlns:a16="http://schemas.microsoft.com/office/drawing/2014/main" id="{30BA6004-E3E2-3F4D-4457-77A392B06B3A}"/>
              </a:ext>
            </a:extLst>
          </p:cNvPr>
          <p:cNvSpPr txBox="1"/>
          <p:nvPr/>
        </p:nvSpPr>
        <p:spPr>
          <a:xfrm>
            <a:off x="2481020" y="6513597"/>
            <a:ext cx="4395641" cy="415498"/>
          </a:xfrm>
          <a:prstGeom prst="rect">
            <a:avLst/>
          </a:prstGeom>
          <a:noFill/>
        </p:spPr>
        <p:txBody>
          <a:bodyPr wrap="square" rtlCol="0">
            <a:spAutoFit/>
          </a:bodyPr>
          <a:lstStyle/>
          <a:p>
            <a:r>
              <a:rPr lang="en-GB" sz="700">
                <a:solidFill>
                  <a:schemeClr val="bg1"/>
                </a:solidFill>
                <a:latin typeface="Lato" panose="020F0502020204030203" pitchFamily="34" charset="0"/>
                <a:ea typeface="Lato" panose="020F0502020204030203" pitchFamily="34" charset="0"/>
                <a:cs typeface="Lato" panose="020F0502020204030203" pitchFamily="34" charset="0"/>
              </a:rPr>
              <a:t>Committed utilisation includes rigs that are currently contracted as well as those that are currently idle/undergoing shipyard work or reactivation but have future contracts in place</a:t>
            </a:r>
          </a:p>
          <a:p>
            <a:endParaRPr lang="en-GB" sz="7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Chart 4">
            <a:extLst>
              <a:ext uri="{FF2B5EF4-FFF2-40B4-BE49-F238E27FC236}">
                <a16:creationId xmlns:a16="http://schemas.microsoft.com/office/drawing/2014/main" id="{A5E5A0EE-6FE5-47D0-A256-582E84DCF14E}"/>
              </a:ext>
            </a:extLst>
          </p:cNvPr>
          <p:cNvGraphicFramePr>
            <a:graphicFrameLocks/>
          </p:cNvGraphicFramePr>
          <p:nvPr>
            <p:extLst>
              <p:ext uri="{D42A27DB-BD31-4B8C-83A1-F6EECF244321}">
                <p14:modId xmlns:p14="http://schemas.microsoft.com/office/powerpoint/2010/main" val="3780290505"/>
              </p:ext>
            </p:extLst>
          </p:nvPr>
        </p:nvGraphicFramePr>
        <p:xfrm>
          <a:off x="487680" y="1422400"/>
          <a:ext cx="11186160" cy="4765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3022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399"/>
            <a:ext cx="11143686" cy="5380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dirty="0">
                <a:latin typeface="Lato Black" panose="020F0502020204030203" pitchFamily="34" charset="0"/>
                <a:ea typeface="Lato Black" panose="020F0502020204030203" pitchFamily="34" charset="0"/>
                <a:cs typeface="Lato Black" panose="020F0502020204030203" pitchFamily="34" charset="0"/>
              </a:rPr>
              <a:t>Regional Rig Market Snapshot: </a:t>
            </a:r>
            <a:r>
              <a:rPr lang="en-US" altLang="en-US"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Supply &amp; Utilization</a:t>
            </a: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219575" y="585725"/>
            <a:ext cx="10867736" cy="574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Very clear distinction of where the floater and where the jackup activity is</a:t>
            </a:r>
            <a:endParaRPr lang="en-US" sz="1800" dirty="0">
              <a:solidFill>
                <a:srgbClr val="0070C0"/>
              </a:solidFill>
            </a:endParaRP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dark&#10;&#10;Description automatically generated">
            <a:extLst>
              <a:ext uri="{FF2B5EF4-FFF2-40B4-BE49-F238E27FC236}">
                <a16:creationId xmlns:a16="http://schemas.microsoft.com/office/drawing/2014/main" id="{ACCE7DE6-3B67-25FE-A563-C1DF503502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96" t="13857" r="7101" b="18356"/>
          <a:stretch/>
        </p:blipFill>
        <p:spPr>
          <a:xfrm>
            <a:off x="92767" y="1278284"/>
            <a:ext cx="11833666" cy="5064365"/>
          </a:xfrm>
          <a:prstGeom prst="rect">
            <a:avLst/>
          </a:prstGeom>
        </p:spPr>
      </p:pic>
      <p:grpSp>
        <p:nvGrpSpPr>
          <p:cNvPr id="11" name="Group 10">
            <a:extLst>
              <a:ext uri="{FF2B5EF4-FFF2-40B4-BE49-F238E27FC236}">
                <a16:creationId xmlns:a16="http://schemas.microsoft.com/office/drawing/2014/main" id="{8079899E-816C-7E17-9234-1EC061E991B7}"/>
              </a:ext>
            </a:extLst>
          </p:cNvPr>
          <p:cNvGrpSpPr/>
          <p:nvPr/>
        </p:nvGrpSpPr>
        <p:grpSpPr>
          <a:xfrm>
            <a:off x="495469" y="4727172"/>
            <a:ext cx="1545182" cy="1323438"/>
            <a:chOff x="3336059" y="4170557"/>
            <a:chExt cx="605865" cy="557372"/>
          </a:xfrm>
        </p:grpSpPr>
        <p:sp>
          <p:nvSpPr>
            <p:cNvPr id="12" name="TextBox 11">
              <a:extLst>
                <a:ext uri="{FF2B5EF4-FFF2-40B4-BE49-F238E27FC236}">
                  <a16:creationId xmlns:a16="http://schemas.microsoft.com/office/drawing/2014/main" id="{462926F4-0603-72E1-50B9-945331636469}"/>
                </a:ext>
              </a:extLst>
            </p:cNvPr>
            <p:cNvSpPr txBox="1"/>
            <p:nvPr/>
          </p:nvSpPr>
          <p:spPr>
            <a:xfrm>
              <a:off x="3444059" y="4170557"/>
              <a:ext cx="497865" cy="557372"/>
            </a:xfrm>
            <a:prstGeom prst="rect">
              <a:avLst/>
            </a:prstGeom>
            <a:noFill/>
          </p:spPr>
          <p:txBody>
            <a:bodyPr wrap="square" rtlCol="0">
              <a:spAutoFit/>
            </a:bodyPr>
            <a:lstStyle/>
            <a:p>
              <a:pPr>
                <a:spcAft>
                  <a:spcPts val="300"/>
                </a:spcAft>
              </a:pPr>
              <a:r>
                <a:rPr lang="en-GB" sz="1400" dirty="0" err="1">
                  <a:latin typeface="Lato" panose="020F0502020204030203" pitchFamily="34" charset="0"/>
                  <a:ea typeface="Lato" panose="020F0502020204030203" pitchFamily="34" charset="0"/>
                  <a:cs typeface="Lato" panose="020F0502020204030203" pitchFamily="34" charset="0"/>
                </a:rPr>
                <a:t>Semisub</a:t>
              </a:r>
              <a:r>
                <a:rPr lang="en-GB" sz="1400" dirty="0">
                  <a:latin typeface="Lato" panose="020F0502020204030203" pitchFamily="34" charset="0"/>
                  <a:ea typeface="Lato" panose="020F0502020204030203" pitchFamily="34" charset="0"/>
                  <a:cs typeface="Lato" panose="020F0502020204030203" pitchFamily="34" charset="0"/>
                </a:rPr>
                <a:t> </a:t>
              </a:r>
            </a:p>
            <a:p>
              <a:pPr>
                <a:spcAft>
                  <a:spcPts val="300"/>
                </a:spcAft>
              </a:pPr>
              <a:endParaRPr lang="en-GB" sz="1400" dirty="0">
                <a:latin typeface="Lato" panose="020F0502020204030203" pitchFamily="34" charset="0"/>
                <a:ea typeface="Lato" panose="020F0502020204030203" pitchFamily="34" charset="0"/>
                <a:cs typeface="Lato" panose="020F0502020204030203" pitchFamily="34" charset="0"/>
              </a:endParaRPr>
            </a:p>
            <a:p>
              <a:pPr>
                <a:spcAft>
                  <a:spcPts val="300"/>
                </a:spcAft>
              </a:pPr>
              <a:r>
                <a:rPr lang="en-GB" sz="1400" dirty="0">
                  <a:latin typeface="Lato" panose="020F0502020204030203" pitchFamily="34" charset="0"/>
                  <a:ea typeface="Lato" panose="020F0502020204030203" pitchFamily="34" charset="0"/>
                  <a:cs typeface="Lato" panose="020F0502020204030203" pitchFamily="34" charset="0"/>
                </a:rPr>
                <a:t>Drillship</a:t>
              </a:r>
            </a:p>
            <a:p>
              <a:pPr>
                <a:spcAft>
                  <a:spcPts val="300"/>
                </a:spcAft>
              </a:pPr>
              <a:endParaRPr lang="en-GB" sz="1400" dirty="0">
                <a:latin typeface="Lato" panose="020F0502020204030203" pitchFamily="34" charset="0"/>
                <a:ea typeface="Lato" panose="020F0502020204030203" pitchFamily="34" charset="0"/>
                <a:cs typeface="Lato" panose="020F0502020204030203" pitchFamily="34" charset="0"/>
              </a:endParaRPr>
            </a:p>
            <a:p>
              <a:pPr>
                <a:spcAft>
                  <a:spcPts val="300"/>
                </a:spcAft>
              </a:pPr>
              <a:r>
                <a:rPr lang="en-GB" sz="1400" dirty="0">
                  <a:latin typeface="Lato" panose="020F0502020204030203" pitchFamily="34" charset="0"/>
                  <a:ea typeface="Lato" panose="020F0502020204030203" pitchFamily="34" charset="0"/>
                  <a:cs typeface="Lato" panose="020F0502020204030203" pitchFamily="34" charset="0"/>
                </a:rPr>
                <a:t>Jackup</a:t>
              </a:r>
            </a:p>
          </p:txBody>
        </p:sp>
        <p:sp>
          <p:nvSpPr>
            <p:cNvPr id="14" name="Oval 13">
              <a:extLst>
                <a:ext uri="{FF2B5EF4-FFF2-40B4-BE49-F238E27FC236}">
                  <a16:creationId xmlns:a16="http://schemas.microsoft.com/office/drawing/2014/main" id="{25F87155-FDF4-B49E-D868-B13F4AE27EE4}"/>
                </a:ext>
              </a:extLst>
            </p:cNvPr>
            <p:cNvSpPr/>
            <p:nvPr/>
          </p:nvSpPr>
          <p:spPr>
            <a:xfrm>
              <a:off x="3340948" y="4186774"/>
              <a:ext cx="108000" cy="108000"/>
            </a:xfrm>
            <a:prstGeom prst="ellipse">
              <a:avLst/>
            </a:prstGeom>
            <a:solidFill>
              <a:srgbClr val="124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15" name="Oval 14">
              <a:extLst>
                <a:ext uri="{FF2B5EF4-FFF2-40B4-BE49-F238E27FC236}">
                  <a16:creationId xmlns:a16="http://schemas.microsoft.com/office/drawing/2014/main" id="{96A60A5C-BDEB-FCAA-7FE0-9C66F007B774}"/>
                </a:ext>
              </a:extLst>
            </p:cNvPr>
            <p:cNvSpPr/>
            <p:nvPr/>
          </p:nvSpPr>
          <p:spPr>
            <a:xfrm>
              <a:off x="3336059" y="4377610"/>
              <a:ext cx="108000" cy="108000"/>
            </a:xfrm>
            <a:prstGeom prst="ellipse">
              <a:avLst/>
            </a:prstGeom>
            <a:solidFill>
              <a:srgbClr val="A3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sp>
        <p:nvSpPr>
          <p:cNvPr id="16" name="Oval 15">
            <a:extLst>
              <a:ext uri="{FF2B5EF4-FFF2-40B4-BE49-F238E27FC236}">
                <a16:creationId xmlns:a16="http://schemas.microsoft.com/office/drawing/2014/main" id="{AA1D55B3-7FEE-7139-BF65-6196AC8544A6}"/>
              </a:ext>
            </a:extLst>
          </p:cNvPr>
          <p:cNvSpPr/>
          <p:nvPr/>
        </p:nvSpPr>
        <p:spPr>
          <a:xfrm>
            <a:off x="5308542" y="4462682"/>
            <a:ext cx="865237" cy="870982"/>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3B78C2D-7733-3196-01A8-422809488D9A}"/>
              </a:ext>
            </a:extLst>
          </p:cNvPr>
          <p:cNvSpPr txBox="1"/>
          <p:nvPr/>
        </p:nvSpPr>
        <p:spPr>
          <a:xfrm>
            <a:off x="5187092" y="4598144"/>
            <a:ext cx="1113211" cy="507831"/>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West Africa</a:t>
            </a:r>
          </a:p>
          <a:p>
            <a:pPr algn="ctr"/>
            <a:endPar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15/ 87%</a:t>
            </a:r>
          </a:p>
        </p:txBody>
      </p:sp>
      <p:sp>
        <p:nvSpPr>
          <p:cNvPr id="17" name="Oval 16">
            <a:extLst>
              <a:ext uri="{FF2B5EF4-FFF2-40B4-BE49-F238E27FC236}">
                <a16:creationId xmlns:a16="http://schemas.microsoft.com/office/drawing/2014/main" id="{3C59C21C-B2C6-20F6-F166-AB08B734FBAD}"/>
              </a:ext>
            </a:extLst>
          </p:cNvPr>
          <p:cNvSpPr/>
          <p:nvPr/>
        </p:nvSpPr>
        <p:spPr>
          <a:xfrm>
            <a:off x="3667312" y="4765678"/>
            <a:ext cx="1102647" cy="1056739"/>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D86ECD4-8BC1-275B-CC19-CF2C2D0F2D62}"/>
              </a:ext>
            </a:extLst>
          </p:cNvPr>
          <p:cNvSpPr txBox="1"/>
          <p:nvPr/>
        </p:nvSpPr>
        <p:spPr>
          <a:xfrm>
            <a:off x="3631512" y="4885068"/>
            <a:ext cx="1228440"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South America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26 / 100%</a:t>
            </a:r>
          </a:p>
        </p:txBody>
      </p:sp>
      <p:sp>
        <p:nvSpPr>
          <p:cNvPr id="19" name="Oval 18">
            <a:extLst>
              <a:ext uri="{FF2B5EF4-FFF2-40B4-BE49-F238E27FC236}">
                <a16:creationId xmlns:a16="http://schemas.microsoft.com/office/drawing/2014/main" id="{562F2FAE-9E78-6B57-F24F-2CE3E678CDA9}"/>
              </a:ext>
            </a:extLst>
          </p:cNvPr>
          <p:cNvSpPr/>
          <p:nvPr/>
        </p:nvSpPr>
        <p:spPr>
          <a:xfrm>
            <a:off x="2260376" y="2532463"/>
            <a:ext cx="1038327" cy="1010070"/>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067D9B2-FCF8-3568-FFD2-2AC6995756CF}"/>
              </a:ext>
            </a:extLst>
          </p:cNvPr>
          <p:cNvSpPr txBox="1"/>
          <p:nvPr/>
        </p:nvSpPr>
        <p:spPr>
          <a:xfrm>
            <a:off x="2260376" y="2749424"/>
            <a:ext cx="960403"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US </a:t>
            </a:r>
            <a:r>
              <a:rPr lang="en-GB" sz="9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GoM</a:t>
            </a:r>
            <a:endPar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20 / 100%</a:t>
            </a:r>
          </a:p>
        </p:txBody>
      </p:sp>
      <p:sp>
        <p:nvSpPr>
          <p:cNvPr id="24" name="Oval 23">
            <a:extLst>
              <a:ext uri="{FF2B5EF4-FFF2-40B4-BE49-F238E27FC236}">
                <a16:creationId xmlns:a16="http://schemas.microsoft.com/office/drawing/2014/main" id="{716BA13D-170E-8797-9834-50855F6D51AD}"/>
              </a:ext>
            </a:extLst>
          </p:cNvPr>
          <p:cNvSpPr/>
          <p:nvPr/>
        </p:nvSpPr>
        <p:spPr>
          <a:xfrm>
            <a:off x="6264433" y="3017949"/>
            <a:ext cx="602412" cy="604594"/>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716CA98E-8767-9F46-36B8-F6B595D430BB}"/>
              </a:ext>
            </a:extLst>
          </p:cNvPr>
          <p:cNvSpPr txBox="1"/>
          <p:nvPr/>
        </p:nvSpPr>
        <p:spPr>
          <a:xfrm>
            <a:off x="6167501" y="3119744"/>
            <a:ext cx="776979"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Med</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5 / 100%</a:t>
            </a:r>
          </a:p>
        </p:txBody>
      </p:sp>
      <p:sp>
        <p:nvSpPr>
          <p:cNvPr id="26" name="Oval 25">
            <a:extLst>
              <a:ext uri="{FF2B5EF4-FFF2-40B4-BE49-F238E27FC236}">
                <a16:creationId xmlns:a16="http://schemas.microsoft.com/office/drawing/2014/main" id="{0B014BB8-24AB-57E7-6509-4F1E871BACD6}"/>
              </a:ext>
            </a:extLst>
          </p:cNvPr>
          <p:cNvSpPr/>
          <p:nvPr/>
        </p:nvSpPr>
        <p:spPr>
          <a:xfrm>
            <a:off x="5795578" y="5317648"/>
            <a:ext cx="653349" cy="611321"/>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E79C4090-0D55-9FE2-08CE-7E5F047E1F34}"/>
              </a:ext>
            </a:extLst>
          </p:cNvPr>
          <p:cNvSpPr txBox="1"/>
          <p:nvPr/>
        </p:nvSpPr>
        <p:spPr>
          <a:xfrm>
            <a:off x="5759831" y="5388891"/>
            <a:ext cx="726696" cy="507831"/>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West Africa </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5/ 59%</a:t>
            </a:r>
          </a:p>
        </p:txBody>
      </p:sp>
      <p:sp>
        <p:nvSpPr>
          <p:cNvPr id="33" name="Oval 32">
            <a:extLst>
              <a:ext uri="{FF2B5EF4-FFF2-40B4-BE49-F238E27FC236}">
                <a16:creationId xmlns:a16="http://schemas.microsoft.com/office/drawing/2014/main" id="{9C238062-99DE-EEBC-9518-2B64CC32C19F}"/>
              </a:ext>
            </a:extLst>
          </p:cNvPr>
          <p:cNvSpPr/>
          <p:nvPr/>
        </p:nvSpPr>
        <p:spPr>
          <a:xfrm>
            <a:off x="5075578" y="1415919"/>
            <a:ext cx="946182" cy="935083"/>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5D02086F-3529-3DD2-351D-4C5ABA614B81}"/>
              </a:ext>
            </a:extLst>
          </p:cNvPr>
          <p:cNvSpPr txBox="1"/>
          <p:nvPr/>
        </p:nvSpPr>
        <p:spPr>
          <a:xfrm>
            <a:off x="5063418" y="1608847"/>
            <a:ext cx="946182"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North Sea </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34 / 95%</a:t>
            </a:r>
          </a:p>
        </p:txBody>
      </p:sp>
      <p:sp>
        <p:nvSpPr>
          <p:cNvPr id="35" name="Oval 34">
            <a:extLst>
              <a:ext uri="{FF2B5EF4-FFF2-40B4-BE49-F238E27FC236}">
                <a16:creationId xmlns:a16="http://schemas.microsoft.com/office/drawing/2014/main" id="{96D39B61-7D5E-32A5-6482-16B663CCAF9A}"/>
              </a:ext>
            </a:extLst>
          </p:cNvPr>
          <p:cNvSpPr/>
          <p:nvPr/>
        </p:nvSpPr>
        <p:spPr>
          <a:xfrm>
            <a:off x="2234109" y="3919037"/>
            <a:ext cx="655271" cy="588627"/>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165323D3-6DCB-FF24-446B-3DA069B45A84}"/>
              </a:ext>
            </a:extLst>
          </p:cNvPr>
          <p:cNvSpPr txBox="1"/>
          <p:nvPr/>
        </p:nvSpPr>
        <p:spPr>
          <a:xfrm>
            <a:off x="2265049" y="4018739"/>
            <a:ext cx="731907" cy="369332"/>
          </a:xfrm>
          <a:prstGeom prst="rect">
            <a:avLst/>
          </a:prstGeom>
          <a:noFill/>
        </p:spPr>
        <p:txBody>
          <a:bodyPr wrap="square" rtlCol="0">
            <a:spAutoFit/>
          </a:bodyPr>
          <a:lstStyle/>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Mexico </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3 / 58%</a:t>
            </a:r>
          </a:p>
        </p:txBody>
      </p:sp>
      <p:sp>
        <p:nvSpPr>
          <p:cNvPr id="37" name="Oval 36">
            <a:extLst>
              <a:ext uri="{FF2B5EF4-FFF2-40B4-BE49-F238E27FC236}">
                <a16:creationId xmlns:a16="http://schemas.microsoft.com/office/drawing/2014/main" id="{0818F932-6253-AE9B-8646-E0E3FF7DDEA8}"/>
              </a:ext>
            </a:extLst>
          </p:cNvPr>
          <p:cNvSpPr/>
          <p:nvPr/>
        </p:nvSpPr>
        <p:spPr>
          <a:xfrm>
            <a:off x="1997482" y="3053369"/>
            <a:ext cx="556029" cy="524483"/>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49469938-B6B1-0E86-BC3C-BDC29C1946F8}"/>
              </a:ext>
            </a:extLst>
          </p:cNvPr>
          <p:cNvSpPr txBox="1"/>
          <p:nvPr/>
        </p:nvSpPr>
        <p:spPr>
          <a:xfrm>
            <a:off x="1940789" y="3108209"/>
            <a:ext cx="836239" cy="369332"/>
          </a:xfrm>
          <a:prstGeom prst="rect">
            <a:avLst/>
          </a:prstGeom>
          <a:noFill/>
        </p:spPr>
        <p:txBody>
          <a:bodyPr wrap="square" rtlCol="0">
            <a:spAutoFit/>
          </a:bodyPr>
          <a:lstStyle/>
          <a:p>
            <a:r>
              <a:rPr lang="en-GB" sz="900" dirty="0">
                <a:solidFill>
                  <a:schemeClr val="bg1"/>
                </a:solidFill>
                <a:latin typeface="Lato Black" panose="020F0502020204030203" pitchFamily="34" charset="0"/>
                <a:ea typeface="Lato Black" panose="020F0502020204030203" pitchFamily="34" charset="0"/>
                <a:cs typeface="Lato Black" panose="020F0502020204030203" pitchFamily="34" charset="0"/>
              </a:rPr>
              <a:t>US </a:t>
            </a:r>
            <a:r>
              <a:rPr lang="en-GB" sz="9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GoM</a:t>
            </a:r>
            <a:endParaRPr lang="en-GB" sz="9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r>
              <a:rPr lang="en-GB" sz="900" dirty="0">
                <a:solidFill>
                  <a:schemeClr val="bg1"/>
                </a:solidFill>
                <a:latin typeface="Lato Black" panose="020F0502020204030203" pitchFamily="34" charset="0"/>
                <a:ea typeface="Lato Black" panose="020F0502020204030203" pitchFamily="34" charset="0"/>
                <a:cs typeface="Lato Black" panose="020F0502020204030203" pitchFamily="34" charset="0"/>
              </a:rPr>
              <a:t>2 / 100%</a:t>
            </a:r>
          </a:p>
        </p:txBody>
      </p:sp>
      <p:sp>
        <p:nvSpPr>
          <p:cNvPr id="39" name="Oval 38">
            <a:extLst>
              <a:ext uri="{FF2B5EF4-FFF2-40B4-BE49-F238E27FC236}">
                <a16:creationId xmlns:a16="http://schemas.microsoft.com/office/drawing/2014/main" id="{E5234400-2AC0-E840-3C52-4FF8243CE5D3}"/>
              </a:ext>
            </a:extLst>
          </p:cNvPr>
          <p:cNvSpPr/>
          <p:nvPr/>
        </p:nvSpPr>
        <p:spPr>
          <a:xfrm>
            <a:off x="4082319" y="5475242"/>
            <a:ext cx="713938" cy="706075"/>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D794B2A-8676-164C-7F12-BD7775ABC317}"/>
              </a:ext>
            </a:extLst>
          </p:cNvPr>
          <p:cNvSpPr/>
          <p:nvPr/>
        </p:nvSpPr>
        <p:spPr>
          <a:xfrm>
            <a:off x="10309632" y="4835069"/>
            <a:ext cx="720000" cy="720000"/>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886CE2B9-F800-AFEA-DCFE-8DF1B53762AE}"/>
              </a:ext>
            </a:extLst>
          </p:cNvPr>
          <p:cNvSpPr txBox="1"/>
          <p:nvPr/>
        </p:nvSpPr>
        <p:spPr>
          <a:xfrm>
            <a:off x="3909351" y="5567401"/>
            <a:ext cx="1059873" cy="507831"/>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South </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America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11 / 91%</a:t>
            </a:r>
          </a:p>
        </p:txBody>
      </p:sp>
      <p:sp>
        <p:nvSpPr>
          <p:cNvPr id="23" name="TextBox 22">
            <a:extLst>
              <a:ext uri="{FF2B5EF4-FFF2-40B4-BE49-F238E27FC236}">
                <a16:creationId xmlns:a16="http://schemas.microsoft.com/office/drawing/2014/main" id="{ADCF4EC3-0C04-5CE2-C248-ADCFD10425E8}"/>
              </a:ext>
            </a:extLst>
          </p:cNvPr>
          <p:cNvSpPr txBox="1"/>
          <p:nvPr/>
        </p:nvSpPr>
        <p:spPr>
          <a:xfrm>
            <a:off x="10287381" y="5022116"/>
            <a:ext cx="768655"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Oceania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5 / 74%</a:t>
            </a:r>
          </a:p>
        </p:txBody>
      </p:sp>
      <p:sp>
        <p:nvSpPr>
          <p:cNvPr id="44" name="Oval 43">
            <a:extLst>
              <a:ext uri="{FF2B5EF4-FFF2-40B4-BE49-F238E27FC236}">
                <a16:creationId xmlns:a16="http://schemas.microsoft.com/office/drawing/2014/main" id="{0C369E38-507D-BBDE-9D1E-D710715D353B}"/>
              </a:ext>
            </a:extLst>
          </p:cNvPr>
          <p:cNvSpPr/>
          <p:nvPr/>
        </p:nvSpPr>
        <p:spPr>
          <a:xfrm>
            <a:off x="9791647" y="5461317"/>
            <a:ext cx="720000" cy="720000"/>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716161A-180D-D231-A79B-1E9DC4AFFF99}"/>
              </a:ext>
            </a:extLst>
          </p:cNvPr>
          <p:cNvSpPr txBox="1"/>
          <p:nvPr/>
        </p:nvSpPr>
        <p:spPr>
          <a:xfrm>
            <a:off x="9824040" y="5605645"/>
            <a:ext cx="837639" cy="369332"/>
          </a:xfrm>
          <a:prstGeom prst="rect">
            <a:avLst/>
          </a:prstGeom>
          <a:noFill/>
        </p:spPr>
        <p:txBody>
          <a:bodyPr wrap="square" rtlCol="0">
            <a:spAutoFit/>
          </a:bodyPr>
          <a:lstStyle/>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Oceania </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10 / 77%</a:t>
            </a:r>
          </a:p>
        </p:txBody>
      </p:sp>
      <p:sp>
        <p:nvSpPr>
          <p:cNvPr id="46" name="Oval 45">
            <a:extLst>
              <a:ext uri="{FF2B5EF4-FFF2-40B4-BE49-F238E27FC236}">
                <a16:creationId xmlns:a16="http://schemas.microsoft.com/office/drawing/2014/main" id="{E37BC504-4A9A-4147-88D0-A5A940FD40F9}"/>
              </a:ext>
            </a:extLst>
          </p:cNvPr>
          <p:cNvSpPr/>
          <p:nvPr/>
        </p:nvSpPr>
        <p:spPr>
          <a:xfrm>
            <a:off x="8428283" y="4775588"/>
            <a:ext cx="577293" cy="524398"/>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D67DB6A0-05B1-7CE3-4EE4-9BEF55B3A058}"/>
              </a:ext>
            </a:extLst>
          </p:cNvPr>
          <p:cNvSpPr txBox="1"/>
          <p:nvPr/>
        </p:nvSpPr>
        <p:spPr>
          <a:xfrm>
            <a:off x="8417877" y="4824280"/>
            <a:ext cx="869405" cy="369332"/>
          </a:xfrm>
          <a:prstGeom prst="rect">
            <a:avLst/>
          </a:prstGeom>
          <a:noFill/>
        </p:spPr>
        <p:txBody>
          <a:bodyPr wrap="square" rtlCol="0">
            <a:spAutoFit/>
          </a:bodyPr>
          <a:lstStyle/>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4 /100%</a:t>
            </a:r>
          </a:p>
        </p:txBody>
      </p:sp>
      <p:sp>
        <p:nvSpPr>
          <p:cNvPr id="49" name="Oval 48">
            <a:extLst>
              <a:ext uri="{FF2B5EF4-FFF2-40B4-BE49-F238E27FC236}">
                <a16:creationId xmlns:a16="http://schemas.microsoft.com/office/drawing/2014/main" id="{CDEF55E4-0A5E-A7FF-209F-09B46FBC03D0}"/>
              </a:ext>
            </a:extLst>
          </p:cNvPr>
          <p:cNvSpPr/>
          <p:nvPr/>
        </p:nvSpPr>
        <p:spPr>
          <a:xfrm>
            <a:off x="8301835" y="4314584"/>
            <a:ext cx="540000" cy="540000"/>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F10C3D27-32B4-D3BB-551F-7EBA9EDAE4D6}"/>
              </a:ext>
            </a:extLst>
          </p:cNvPr>
          <p:cNvSpPr txBox="1"/>
          <p:nvPr/>
        </p:nvSpPr>
        <p:spPr>
          <a:xfrm>
            <a:off x="8208734" y="4368509"/>
            <a:ext cx="710652"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 </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2 / 50%</a:t>
            </a:r>
          </a:p>
        </p:txBody>
      </p:sp>
      <p:sp>
        <p:nvSpPr>
          <p:cNvPr id="51" name="Oval 50">
            <a:extLst>
              <a:ext uri="{FF2B5EF4-FFF2-40B4-BE49-F238E27FC236}">
                <a16:creationId xmlns:a16="http://schemas.microsoft.com/office/drawing/2014/main" id="{77C08FB8-3B67-15F3-55F1-0B89496C65A8}"/>
              </a:ext>
            </a:extLst>
          </p:cNvPr>
          <p:cNvSpPr/>
          <p:nvPr/>
        </p:nvSpPr>
        <p:spPr>
          <a:xfrm>
            <a:off x="9652414" y="2939249"/>
            <a:ext cx="803519" cy="790591"/>
          </a:xfrm>
          <a:prstGeom prst="ellipse">
            <a:avLst/>
          </a:prstGeom>
          <a:solidFill>
            <a:srgbClr val="1249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A56D10C-5478-BFC2-BD08-0291F1AA0046}"/>
              </a:ext>
            </a:extLst>
          </p:cNvPr>
          <p:cNvSpPr txBox="1"/>
          <p:nvPr/>
        </p:nvSpPr>
        <p:spPr>
          <a:xfrm>
            <a:off x="9583352" y="3082581"/>
            <a:ext cx="944897"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China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15 / 84%</a:t>
            </a:r>
          </a:p>
        </p:txBody>
      </p:sp>
      <p:sp>
        <p:nvSpPr>
          <p:cNvPr id="5" name="TextBox 4">
            <a:extLst>
              <a:ext uri="{FF2B5EF4-FFF2-40B4-BE49-F238E27FC236}">
                <a16:creationId xmlns:a16="http://schemas.microsoft.com/office/drawing/2014/main" id="{B83320E1-569F-20FF-5CDC-FC685278271B}"/>
              </a:ext>
            </a:extLst>
          </p:cNvPr>
          <p:cNvSpPr txBox="1"/>
          <p:nvPr/>
        </p:nvSpPr>
        <p:spPr>
          <a:xfrm>
            <a:off x="2481020" y="6513597"/>
            <a:ext cx="5869200" cy="415498"/>
          </a:xfrm>
          <a:prstGeom prst="rect">
            <a:avLst/>
          </a:prstGeom>
          <a:noFill/>
        </p:spPr>
        <p:txBody>
          <a:bodyPr wrap="square" rtlCol="0">
            <a:spAutoFit/>
          </a:bodyPr>
          <a:lstStyle/>
          <a:p>
            <a:r>
              <a:rPr lang="en-GB" sz="700" dirty="0">
                <a:solidFill>
                  <a:schemeClr val="bg1"/>
                </a:solidFill>
                <a:latin typeface="Lato" panose="020F0502020204030203" pitchFamily="34" charset="0"/>
                <a:ea typeface="Lato" panose="020F0502020204030203" pitchFamily="34" charset="0"/>
                <a:cs typeface="Lato" panose="020F0502020204030203" pitchFamily="34" charset="0"/>
              </a:rPr>
              <a:t>Data accurate as of 20 Sep 2022. *Committed utilisation includes rigs that are currently contracted as well as those that are currently idle/undergoing shipyard work or reactivation but have future contracts in place</a:t>
            </a:r>
          </a:p>
          <a:p>
            <a:endParaRPr lang="en-GB" sz="7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4" name="TextBox 235">
            <a:extLst>
              <a:ext uri="{FF2B5EF4-FFF2-40B4-BE49-F238E27FC236}">
                <a16:creationId xmlns:a16="http://schemas.microsoft.com/office/drawing/2014/main" id="{954C7E80-511D-000A-4948-0D75222D61FE}"/>
              </a:ext>
            </a:extLst>
          </p:cNvPr>
          <p:cNvSpPr txBox="1"/>
          <p:nvPr/>
        </p:nvSpPr>
        <p:spPr>
          <a:xfrm>
            <a:off x="6937155" y="1567875"/>
            <a:ext cx="4209567"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Lato Black" panose="020F0502020204030203" pitchFamily="34" charset="0"/>
                <a:ea typeface="Lato Black" panose="020F0502020204030203" pitchFamily="34" charset="0"/>
                <a:cs typeface="Lato Black" panose="020F0502020204030203" pitchFamily="34" charset="0"/>
              </a:rPr>
              <a:t>Average Marketed Supply &amp; Committed Utilization* by Region as of September 2022</a:t>
            </a:r>
          </a:p>
        </p:txBody>
      </p:sp>
      <p:sp>
        <p:nvSpPr>
          <p:cNvPr id="4" name="Oval 3">
            <a:extLst>
              <a:ext uri="{FF2B5EF4-FFF2-40B4-BE49-F238E27FC236}">
                <a16:creationId xmlns:a16="http://schemas.microsoft.com/office/drawing/2014/main" id="{039864A1-4ECE-8297-6624-8767CB6DD431}"/>
              </a:ext>
            </a:extLst>
          </p:cNvPr>
          <p:cNvSpPr/>
          <p:nvPr/>
        </p:nvSpPr>
        <p:spPr>
          <a:xfrm>
            <a:off x="489993" y="5693098"/>
            <a:ext cx="275440" cy="2564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7" name="Text Placeholder 6">
            <a:extLst>
              <a:ext uri="{FF2B5EF4-FFF2-40B4-BE49-F238E27FC236}">
                <a16:creationId xmlns:a16="http://schemas.microsoft.com/office/drawing/2014/main" id="{A8D209A6-8952-8B56-1C96-D8515AC28D0B}"/>
              </a:ext>
            </a:extLst>
          </p:cNvPr>
          <p:cNvSpPr>
            <a:spLocks noGrp="1"/>
          </p:cNvSpPr>
          <p:nvPr>
            <p:ph type="body" sz="quarter" idx="12"/>
          </p:nvPr>
        </p:nvSpPr>
        <p:spPr/>
        <p:txBody>
          <a:bodyPr/>
          <a:lstStyle/>
          <a:p>
            <a:r>
              <a:rPr lang="en-GB" dirty="0"/>
              <a:t>Offshore Rig Market Update</a:t>
            </a:r>
          </a:p>
        </p:txBody>
      </p:sp>
      <p:sp>
        <p:nvSpPr>
          <p:cNvPr id="13" name="Text Placeholder 12">
            <a:extLst>
              <a:ext uri="{FF2B5EF4-FFF2-40B4-BE49-F238E27FC236}">
                <a16:creationId xmlns:a16="http://schemas.microsoft.com/office/drawing/2014/main" id="{3EDC031C-97EB-06EE-07F3-EC2B7A74EC40}"/>
              </a:ext>
            </a:extLst>
          </p:cNvPr>
          <p:cNvSpPr>
            <a:spLocks noGrp="1"/>
          </p:cNvSpPr>
          <p:nvPr>
            <p:ph type="body" sz="quarter" idx="13"/>
          </p:nvPr>
        </p:nvSpPr>
        <p:spPr/>
        <p:txBody>
          <a:bodyPr>
            <a:normAutofit/>
          </a:bodyPr>
          <a:lstStyle/>
          <a:p>
            <a:r>
              <a:rPr lang="en-GB" dirty="0"/>
              <a:t>Sep 2022</a:t>
            </a:r>
          </a:p>
        </p:txBody>
      </p:sp>
      <p:sp>
        <p:nvSpPr>
          <p:cNvPr id="22" name="Oval 21">
            <a:extLst>
              <a:ext uri="{FF2B5EF4-FFF2-40B4-BE49-F238E27FC236}">
                <a16:creationId xmlns:a16="http://schemas.microsoft.com/office/drawing/2014/main" id="{522F9712-1144-F1BE-BE85-E57329522362}"/>
              </a:ext>
            </a:extLst>
          </p:cNvPr>
          <p:cNvSpPr/>
          <p:nvPr/>
        </p:nvSpPr>
        <p:spPr>
          <a:xfrm>
            <a:off x="2844689" y="3429000"/>
            <a:ext cx="1206886" cy="1141268"/>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9" name="Oval 28">
            <a:extLst>
              <a:ext uri="{FF2B5EF4-FFF2-40B4-BE49-F238E27FC236}">
                <a16:creationId xmlns:a16="http://schemas.microsoft.com/office/drawing/2014/main" id="{1A2B87D6-5C48-A204-6970-FC47E097CC81}"/>
              </a:ext>
            </a:extLst>
          </p:cNvPr>
          <p:cNvSpPr/>
          <p:nvPr/>
        </p:nvSpPr>
        <p:spPr>
          <a:xfrm>
            <a:off x="9297061" y="4333427"/>
            <a:ext cx="1214585" cy="1184433"/>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31" name="TextBox 30">
            <a:extLst>
              <a:ext uri="{FF2B5EF4-FFF2-40B4-BE49-F238E27FC236}">
                <a16:creationId xmlns:a16="http://schemas.microsoft.com/office/drawing/2014/main" id="{210632CB-8D39-FBA8-81F6-6BB6D9BFC387}"/>
              </a:ext>
            </a:extLst>
          </p:cNvPr>
          <p:cNvSpPr txBox="1"/>
          <p:nvPr/>
        </p:nvSpPr>
        <p:spPr>
          <a:xfrm>
            <a:off x="9476073" y="4675088"/>
            <a:ext cx="768655"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Oceania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49 / 89%</a:t>
            </a:r>
          </a:p>
        </p:txBody>
      </p:sp>
      <p:sp>
        <p:nvSpPr>
          <p:cNvPr id="41" name="Oval 40">
            <a:extLst>
              <a:ext uri="{FF2B5EF4-FFF2-40B4-BE49-F238E27FC236}">
                <a16:creationId xmlns:a16="http://schemas.microsoft.com/office/drawing/2014/main" id="{BE4EEC6F-619B-8896-199B-D2798EBDECE5}"/>
              </a:ext>
            </a:extLst>
          </p:cNvPr>
          <p:cNvSpPr/>
          <p:nvPr/>
        </p:nvSpPr>
        <p:spPr>
          <a:xfrm>
            <a:off x="8484880" y="3497692"/>
            <a:ext cx="985766" cy="1002021"/>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42" name="TextBox 41">
            <a:extLst>
              <a:ext uri="{FF2B5EF4-FFF2-40B4-BE49-F238E27FC236}">
                <a16:creationId xmlns:a16="http://schemas.microsoft.com/office/drawing/2014/main" id="{4EA246A4-CC20-5FA1-1FE5-740FF20A74CA}"/>
              </a:ext>
            </a:extLst>
          </p:cNvPr>
          <p:cNvSpPr txBox="1"/>
          <p:nvPr/>
        </p:nvSpPr>
        <p:spPr>
          <a:xfrm>
            <a:off x="8546395" y="3823672"/>
            <a:ext cx="869405"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36 / 95%</a:t>
            </a:r>
          </a:p>
        </p:txBody>
      </p:sp>
      <p:sp>
        <p:nvSpPr>
          <p:cNvPr id="48" name="Oval 47">
            <a:extLst>
              <a:ext uri="{FF2B5EF4-FFF2-40B4-BE49-F238E27FC236}">
                <a16:creationId xmlns:a16="http://schemas.microsoft.com/office/drawing/2014/main" id="{DE8421F8-DFEB-1C35-BD63-73E06637DC59}"/>
              </a:ext>
            </a:extLst>
          </p:cNvPr>
          <p:cNvSpPr/>
          <p:nvPr/>
        </p:nvSpPr>
        <p:spPr>
          <a:xfrm>
            <a:off x="6889127" y="2763701"/>
            <a:ext cx="1775943" cy="1818318"/>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53" name="TextBox 52">
            <a:extLst>
              <a:ext uri="{FF2B5EF4-FFF2-40B4-BE49-F238E27FC236}">
                <a16:creationId xmlns:a16="http://schemas.microsoft.com/office/drawing/2014/main" id="{3CD67CA4-056D-3980-0D0F-053236370B00}"/>
              </a:ext>
            </a:extLst>
          </p:cNvPr>
          <p:cNvSpPr txBox="1"/>
          <p:nvPr/>
        </p:nvSpPr>
        <p:spPr>
          <a:xfrm>
            <a:off x="7303840" y="3239061"/>
            <a:ext cx="1023520" cy="400110"/>
          </a:xfrm>
          <a:prstGeom prst="rect">
            <a:avLst/>
          </a:prstGeom>
          <a:noFill/>
        </p:spPr>
        <p:txBody>
          <a:bodyPr wrap="square" rtlCol="0">
            <a:spAutoFit/>
          </a:bodyPr>
          <a:lstStyle/>
          <a:p>
            <a:r>
              <a:rPr lang="en-GB" sz="1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Middle East</a:t>
            </a:r>
          </a:p>
          <a:p>
            <a:r>
              <a:rPr lang="en-GB" sz="1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154 / 92%</a:t>
            </a:r>
          </a:p>
        </p:txBody>
      </p:sp>
      <p:sp>
        <p:nvSpPr>
          <p:cNvPr id="55" name="Oval 54">
            <a:extLst>
              <a:ext uri="{FF2B5EF4-FFF2-40B4-BE49-F238E27FC236}">
                <a16:creationId xmlns:a16="http://schemas.microsoft.com/office/drawing/2014/main" id="{69DED3D7-B8F2-4CA5-2E9B-636E56476047}"/>
              </a:ext>
            </a:extLst>
          </p:cNvPr>
          <p:cNvSpPr/>
          <p:nvPr/>
        </p:nvSpPr>
        <p:spPr>
          <a:xfrm>
            <a:off x="4580786" y="2184661"/>
            <a:ext cx="987701" cy="935083"/>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56" name="TextBox 55">
            <a:extLst>
              <a:ext uri="{FF2B5EF4-FFF2-40B4-BE49-F238E27FC236}">
                <a16:creationId xmlns:a16="http://schemas.microsoft.com/office/drawing/2014/main" id="{FF3A7F70-1DE0-A6E6-3F81-C7140B5C9C68}"/>
              </a:ext>
            </a:extLst>
          </p:cNvPr>
          <p:cNvSpPr txBox="1"/>
          <p:nvPr/>
        </p:nvSpPr>
        <p:spPr>
          <a:xfrm>
            <a:off x="4720268" y="2411503"/>
            <a:ext cx="869405" cy="369332"/>
          </a:xfrm>
          <a:prstGeom prst="rect">
            <a:avLst/>
          </a:prstGeom>
          <a:noFill/>
        </p:spPr>
        <p:txBody>
          <a:bodyPr wrap="square" rtlCol="0">
            <a:spAutoFit/>
          </a:bodyPr>
          <a:lstStyle/>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North Sea</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34 / 95%</a:t>
            </a:r>
          </a:p>
        </p:txBody>
      </p:sp>
      <p:sp>
        <p:nvSpPr>
          <p:cNvPr id="57" name="TextBox 56">
            <a:extLst>
              <a:ext uri="{FF2B5EF4-FFF2-40B4-BE49-F238E27FC236}">
                <a16:creationId xmlns:a16="http://schemas.microsoft.com/office/drawing/2014/main" id="{1D54BDC8-0BC6-C425-3223-72411CBDE5F3}"/>
              </a:ext>
            </a:extLst>
          </p:cNvPr>
          <p:cNvSpPr txBox="1"/>
          <p:nvPr/>
        </p:nvSpPr>
        <p:spPr>
          <a:xfrm>
            <a:off x="3042297" y="3675289"/>
            <a:ext cx="731907"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Mexico </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41 / 77%</a:t>
            </a:r>
          </a:p>
        </p:txBody>
      </p:sp>
      <p:sp>
        <p:nvSpPr>
          <p:cNvPr id="58" name="Oval 57">
            <a:extLst>
              <a:ext uri="{FF2B5EF4-FFF2-40B4-BE49-F238E27FC236}">
                <a16:creationId xmlns:a16="http://schemas.microsoft.com/office/drawing/2014/main" id="{73595E54-A436-BFA1-A2A3-3A7FC2DE4815}"/>
              </a:ext>
            </a:extLst>
          </p:cNvPr>
          <p:cNvSpPr/>
          <p:nvPr/>
        </p:nvSpPr>
        <p:spPr>
          <a:xfrm>
            <a:off x="4805253" y="4006822"/>
            <a:ext cx="678372" cy="644237"/>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59" name="TextBox 58">
            <a:extLst>
              <a:ext uri="{FF2B5EF4-FFF2-40B4-BE49-F238E27FC236}">
                <a16:creationId xmlns:a16="http://schemas.microsoft.com/office/drawing/2014/main" id="{538D402E-CE40-237C-6D52-1049EC69E0ED}"/>
              </a:ext>
            </a:extLst>
          </p:cNvPr>
          <p:cNvSpPr txBox="1"/>
          <p:nvPr/>
        </p:nvSpPr>
        <p:spPr>
          <a:xfrm>
            <a:off x="4756357" y="4036703"/>
            <a:ext cx="726696" cy="507831"/>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West Africa </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13/ 85%</a:t>
            </a:r>
          </a:p>
        </p:txBody>
      </p:sp>
      <p:sp>
        <p:nvSpPr>
          <p:cNvPr id="60" name="Oval 59">
            <a:extLst>
              <a:ext uri="{FF2B5EF4-FFF2-40B4-BE49-F238E27FC236}">
                <a16:creationId xmlns:a16="http://schemas.microsoft.com/office/drawing/2014/main" id="{92A66B7C-2C8C-EAD9-F67A-4F61B866E03B}"/>
              </a:ext>
            </a:extLst>
          </p:cNvPr>
          <p:cNvSpPr/>
          <p:nvPr/>
        </p:nvSpPr>
        <p:spPr>
          <a:xfrm>
            <a:off x="9962783" y="1978179"/>
            <a:ext cx="1331660" cy="1250019"/>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61" name="TextBox 60">
            <a:extLst>
              <a:ext uri="{FF2B5EF4-FFF2-40B4-BE49-F238E27FC236}">
                <a16:creationId xmlns:a16="http://schemas.microsoft.com/office/drawing/2014/main" id="{C398BAA1-FC88-0D29-4179-8E31AE157968}"/>
              </a:ext>
            </a:extLst>
          </p:cNvPr>
          <p:cNvSpPr txBox="1"/>
          <p:nvPr/>
        </p:nvSpPr>
        <p:spPr>
          <a:xfrm>
            <a:off x="10193910" y="2257232"/>
            <a:ext cx="869405"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China</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67/ 88%</a:t>
            </a:r>
          </a:p>
        </p:txBody>
      </p:sp>
      <p:sp>
        <p:nvSpPr>
          <p:cNvPr id="62" name="Oval 61">
            <a:extLst>
              <a:ext uri="{FF2B5EF4-FFF2-40B4-BE49-F238E27FC236}">
                <a16:creationId xmlns:a16="http://schemas.microsoft.com/office/drawing/2014/main" id="{EAC22C0F-BB99-BF80-CEBE-D746C64A2B3D}"/>
              </a:ext>
            </a:extLst>
          </p:cNvPr>
          <p:cNvSpPr/>
          <p:nvPr/>
        </p:nvSpPr>
        <p:spPr>
          <a:xfrm>
            <a:off x="5725411" y="2903563"/>
            <a:ext cx="602412" cy="609383"/>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63" name="TextBox 62">
            <a:extLst>
              <a:ext uri="{FF2B5EF4-FFF2-40B4-BE49-F238E27FC236}">
                <a16:creationId xmlns:a16="http://schemas.microsoft.com/office/drawing/2014/main" id="{161FB31F-7323-DCB3-51D5-AE888854E33A}"/>
              </a:ext>
            </a:extLst>
          </p:cNvPr>
          <p:cNvSpPr txBox="1"/>
          <p:nvPr/>
        </p:nvSpPr>
        <p:spPr>
          <a:xfrm>
            <a:off x="5632443" y="2988866"/>
            <a:ext cx="776979" cy="369332"/>
          </a:xfrm>
          <a:prstGeom prst="rect">
            <a:avLst/>
          </a:prstGeom>
          <a:noFill/>
        </p:spPr>
        <p:txBody>
          <a:bodyPr wrap="square" rtlCol="0">
            <a:spAutoFit/>
          </a:bodyPr>
          <a:lstStyle/>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Med</a:t>
            </a:r>
          </a:p>
          <a:p>
            <a:pPr algn="ctr"/>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6 / 50%</a:t>
            </a:r>
          </a:p>
        </p:txBody>
      </p:sp>
      <p:sp>
        <p:nvSpPr>
          <p:cNvPr id="28672" name="Oval 28671">
            <a:extLst>
              <a:ext uri="{FF2B5EF4-FFF2-40B4-BE49-F238E27FC236}">
                <a16:creationId xmlns:a16="http://schemas.microsoft.com/office/drawing/2014/main" id="{B0E3BE27-6AAC-60B6-6706-0B69E26E555F}"/>
              </a:ext>
            </a:extLst>
          </p:cNvPr>
          <p:cNvSpPr/>
          <p:nvPr/>
        </p:nvSpPr>
        <p:spPr>
          <a:xfrm>
            <a:off x="2650380" y="4145149"/>
            <a:ext cx="577293" cy="524398"/>
          </a:xfrm>
          <a:prstGeom prst="ellipse">
            <a:avLst/>
          </a:prstGeom>
          <a:solidFill>
            <a:srgbClr val="A300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73" name="TextBox 28672">
            <a:extLst>
              <a:ext uri="{FF2B5EF4-FFF2-40B4-BE49-F238E27FC236}">
                <a16:creationId xmlns:a16="http://schemas.microsoft.com/office/drawing/2014/main" id="{3196FFD8-158F-D6BC-8AC9-5693AC451DEF}"/>
              </a:ext>
            </a:extLst>
          </p:cNvPr>
          <p:cNvSpPr txBox="1"/>
          <p:nvPr/>
        </p:nvSpPr>
        <p:spPr>
          <a:xfrm>
            <a:off x="2653093" y="4215252"/>
            <a:ext cx="731907" cy="369332"/>
          </a:xfrm>
          <a:prstGeom prst="rect">
            <a:avLst/>
          </a:prstGeom>
          <a:noFill/>
        </p:spPr>
        <p:txBody>
          <a:bodyPr wrap="square" rtlCol="0">
            <a:spAutoFit/>
          </a:bodyPr>
          <a:lstStyle/>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Mexico </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1 / 100%</a:t>
            </a:r>
          </a:p>
        </p:txBody>
      </p:sp>
      <p:sp>
        <p:nvSpPr>
          <p:cNvPr id="28674" name="Oval 28673">
            <a:extLst>
              <a:ext uri="{FF2B5EF4-FFF2-40B4-BE49-F238E27FC236}">
                <a16:creationId xmlns:a16="http://schemas.microsoft.com/office/drawing/2014/main" id="{A2312DC4-1804-8BC4-EAF6-987CB47442F4}"/>
              </a:ext>
            </a:extLst>
          </p:cNvPr>
          <p:cNvSpPr/>
          <p:nvPr/>
        </p:nvSpPr>
        <p:spPr>
          <a:xfrm>
            <a:off x="1540058" y="3357061"/>
            <a:ext cx="587975" cy="524626"/>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8677" name="TextBox 28676">
            <a:extLst>
              <a:ext uri="{FF2B5EF4-FFF2-40B4-BE49-F238E27FC236}">
                <a16:creationId xmlns:a16="http://schemas.microsoft.com/office/drawing/2014/main" id="{EDCD9FB8-56A4-71A2-A688-3BD6A48BAD21}"/>
              </a:ext>
            </a:extLst>
          </p:cNvPr>
          <p:cNvSpPr txBox="1"/>
          <p:nvPr/>
        </p:nvSpPr>
        <p:spPr>
          <a:xfrm>
            <a:off x="1497763" y="3421587"/>
            <a:ext cx="836239" cy="369332"/>
          </a:xfrm>
          <a:prstGeom prst="rect">
            <a:avLst/>
          </a:prstGeom>
          <a:noFill/>
        </p:spPr>
        <p:txBody>
          <a:bodyPr wrap="square" rtlCol="0">
            <a:spAutoFit/>
          </a:bodyPr>
          <a:lstStyle/>
          <a:p>
            <a:r>
              <a:rPr lang="en-GB" sz="900" dirty="0">
                <a:solidFill>
                  <a:schemeClr val="bg1"/>
                </a:solidFill>
                <a:latin typeface="Lato Black" panose="020F0502020204030203" pitchFamily="34" charset="0"/>
                <a:ea typeface="Lato Black" panose="020F0502020204030203" pitchFamily="34" charset="0"/>
                <a:cs typeface="Lato Black" panose="020F0502020204030203" pitchFamily="34" charset="0"/>
              </a:rPr>
              <a:t>US </a:t>
            </a:r>
            <a:r>
              <a:rPr lang="en-GB" sz="9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GoM</a:t>
            </a:r>
            <a:endParaRPr lang="en-GB" sz="9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r>
              <a:rPr lang="en-GB" sz="900" dirty="0">
                <a:solidFill>
                  <a:schemeClr val="bg1"/>
                </a:solidFill>
                <a:latin typeface="Lato Black" panose="020F0502020204030203" pitchFamily="34" charset="0"/>
                <a:ea typeface="Lato Black" panose="020F0502020204030203" pitchFamily="34" charset="0"/>
                <a:cs typeface="Lato Black" panose="020F0502020204030203" pitchFamily="34" charset="0"/>
              </a:rPr>
              <a:t>7 / 86%</a:t>
            </a:r>
          </a:p>
        </p:txBody>
      </p:sp>
      <p:sp>
        <p:nvSpPr>
          <p:cNvPr id="28678" name="Oval 28677">
            <a:extLst>
              <a:ext uri="{FF2B5EF4-FFF2-40B4-BE49-F238E27FC236}">
                <a16:creationId xmlns:a16="http://schemas.microsoft.com/office/drawing/2014/main" id="{EE9FA0AA-5DE3-B072-3A60-B7732023E706}"/>
              </a:ext>
            </a:extLst>
          </p:cNvPr>
          <p:cNvSpPr/>
          <p:nvPr/>
        </p:nvSpPr>
        <p:spPr>
          <a:xfrm>
            <a:off x="3473068" y="5693098"/>
            <a:ext cx="613424" cy="555089"/>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28679" name="TextBox 28678">
            <a:extLst>
              <a:ext uri="{FF2B5EF4-FFF2-40B4-BE49-F238E27FC236}">
                <a16:creationId xmlns:a16="http://schemas.microsoft.com/office/drawing/2014/main" id="{45B70195-C0D1-E29D-8B51-4713764261EA}"/>
              </a:ext>
            </a:extLst>
          </p:cNvPr>
          <p:cNvSpPr txBox="1"/>
          <p:nvPr/>
        </p:nvSpPr>
        <p:spPr>
          <a:xfrm>
            <a:off x="3488599" y="5710997"/>
            <a:ext cx="1059873" cy="507831"/>
          </a:xfrm>
          <a:prstGeom prst="rect">
            <a:avLst/>
          </a:prstGeom>
          <a:noFill/>
        </p:spPr>
        <p:txBody>
          <a:bodyPr wrap="square" rtlCol="0">
            <a:spAutoFit/>
          </a:bodyPr>
          <a:lstStyle/>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South </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America</a:t>
            </a:r>
          </a:p>
          <a:p>
            <a:r>
              <a:rPr lang="en-GB" sz="9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8 / 50%</a:t>
            </a:r>
          </a:p>
        </p:txBody>
      </p:sp>
    </p:spTree>
    <p:extLst>
      <p:ext uri="{BB962C8B-B14F-4D97-AF65-F5344CB8AC3E}">
        <p14:creationId xmlns:p14="http://schemas.microsoft.com/office/powerpoint/2010/main" val="3420753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68400"/>
            <a:ext cx="10655419"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latin typeface="Lato Black" panose="020F0502020204030203" pitchFamily="34" charset="0"/>
                <a:ea typeface="Lato Black" panose="020F0502020204030203" pitchFamily="34" charset="0"/>
                <a:cs typeface="Lato Black" panose="020F0502020204030203" pitchFamily="34" charset="0"/>
              </a:rPr>
              <a:t>Contract Fixture Dayrates: </a:t>
            </a:r>
            <a:r>
              <a:rPr lang="en-GB" altLang="en-US"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Floating Rigs</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10052" y="650787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11568" y="6502499"/>
            <a:ext cx="3200400" cy="277813"/>
          </a:xfrm>
        </p:spPr>
        <p:txBody>
          <a:bodyPr/>
          <a:lstStyle/>
          <a:p>
            <a:r>
              <a:rPr lang="en-GB" dirty="0">
                <a:solidFill>
                  <a:sysClr val="window" lastClr="FFFFFF">
                    <a:lumMod val="95000"/>
                  </a:sysClr>
                </a:solidFill>
              </a:rPr>
              <a:t>Offshore Rig Market Update</a:t>
            </a:r>
          </a:p>
        </p:txBody>
      </p:sp>
      <p:sp>
        <p:nvSpPr>
          <p:cNvPr id="2" name="TextBox 1">
            <a:extLst>
              <a:ext uri="{FF2B5EF4-FFF2-40B4-BE49-F238E27FC236}">
                <a16:creationId xmlns:a16="http://schemas.microsoft.com/office/drawing/2014/main" id="{474426ED-18C9-28DC-325F-48AAB8D0C336}"/>
              </a:ext>
            </a:extLst>
          </p:cNvPr>
          <p:cNvSpPr txBox="1"/>
          <p:nvPr/>
        </p:nvSpPr>
        <p:spPr>
          <a:xfrm>
            <a:off x="2275841" y="1318029"/>
            <a:ext cx="1330959" cy="400110"/>
          </a:xfrm>
          <a:prstGeom prst="rect">
            <a:avLst/>
          </a:prstGeom>
          <a:noFill/>
        </p:spPr>
        <p:txBody>
          <a:bodyPr wrap="square" rtlCol="0">
            <a:spAutoFit/>
          </a:bodyPr>
          <a:lstStyle/>
          <a:p>
            <a:r>
              <a:rPr lang="en-US" sz="2000"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Drillships</a:t>
            </a:r>
          </a:p>
        </p:txBody>
      </p:sp>
      <p:sp>
        <p:nvSpPr>
          <p:cNvPr id="4" name="TextBox 3">
            <a:extLst>
              <a:ext uri="{FF2B5EF4-FFF2-40B4-BE49-F238E27FC236}">
                <a16:creationId xmlns:a16="http://schemas.microsoft.com/office/drawing/2014/main" id="{0CA4BD94-52CC-2EF6-E413-439573628986}"/>
              </a:ext>
            </a:extLst>
          </p:cNvPr>
          <p:cNvSpPr txBox="1"/>
          <p:nvPr/>
        </p:nvSpPr>
        <p:spPr>
          <a:xfrm>
            <a:off x="8737600" y="1336093"/>
            <a:ext cx="1066800" cy="400110"/>
          </a:xfrm>
          <a:prstGeom prst="rect">
            <a:avLst/>
          </a:prstGeom>
          <a:noFill/>
        </p:spPr>
        <p:txBody>
          <a:bodyPr wrap="square" rtlCol="0">
            <a:spAutoFit/>
          </a:bodyPr>
          <a:lstStyle/>
          <a:p>
            <a:r>
              <a:rPr lang="en-US" sz="2000"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Semis</a:t>
            </a:r>
          </a:p>
        </p:txBody>
      </p:sp>
      <p:sp>
        <p:nvSpPr>
          <p:cNvPr id="11" name="Text Placeholder 12">
            <a:extLst>
              <a:ext uri="{FF2B5EF4-FFF2-40B4-BE49-F238E27FC236}">
                <a16:creationId xmlns:a16="http://schemas.microsoft.com/office/drawing/2014/main" id="{41E3213A-6B1A-8271-82E1-FB95B0B5CDFB}"/>
              </a:ext>
            </a:extLst>
          </p:cNvPr>
          <p:cNvSpPr>
            <a:spLocks noGrp="1" noChangeArrowheads="1"/>
          </p:cNvSpPr>
          <p:nvPr>
            <p:ph type="body" sz="quarter" idx="11"/>
          </p:nvPr>
        </p:nvSpPr>
        <p:spPr bwMode="auto">
          <a:xfrm>
            <a:off x="209415" y="575565"/>
            <a:ext cx="10867736" cy="574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Drillships trending higher at a much sharper level versus semis</a:t>
            </a:r>
            <a:endParaRPr lang="en-US" sz="1800" dirty="0">
              <a:solidFill>
                <a:srgbClr val="0070C0"/>
              </a:solidFill>
            </a:endParaRPr>
          </a:p>
        </p:txBody>
      </p:sp>
      <p:graphicFrame>
        <p:nvGraphicFramePr>
          <p:cNvPr id="7" name="Chart 6">
            <a:extLst>
              <a:ext uri="{FF2B5EF4-FFF2-40B4-BE49-F238E27FC236}">
                <a16:creationId xmlns:a16="http://schemas.microsoft.com/office/drawing/2014/main" id="{3078A9E0-68BE-C5F2-600D-66A8EE2AF9EA}"/>
              </a:ext>
            </a:extLst>
          </p:cNvPr>
          <p:cNvGraphicFramePr>
            <a:graphicFrameLocks/>
          </p:cNvGraphicFramePr>
          <p:nvPr>
            <p:extLst>
              <p:ext uri="{D42A27DB-BD31-4B8C-83A1-F6EECF244321}">
                <p14:modId xmlns:p14="http://schemas.microsoft.com/office/powerpoint/2010/main" val="2000749928"/>
              </p:ext>
            </p:extLst>
          </p:nvPr>
        </p:nvGraphicFramePr>
        <p:xfrm>
          <a:off x="264160" y="1742440"/>
          <a:ext cx="5740400" cy="44551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A652952C-948A-FE2B-6F2F-D3D1524ABB48}"/>
              </a:ext>
            </a:extLst>
          </p:cNvPr>
          <p:cNvGraphicFramePr>
            <a:graphicFrameLocks/>
          </p:cNvGraphicFramePr>
          <p:nvPr>
            <p:extLst>
              <p:ext uri="{D42A27DB-BD31-4B8C-83A1-F6EECF244321}">
                <p14:modId xmlns:p14="http://schemas.microsoft.com/office/powerpoint/2010/main" val="3166651085"/>
              </p:ext>
            </p:extLst>
          </p:nvPr>
        </p:nvGraphicFramePr>
        <p:xfrm>
          <a:off x="6421120" y="1803400"/>
          <a:ext cx="5455920" cy="43738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61039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73737" y="82302"/>
            <a:ext cx="11803072"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100" b="1" dirty="0">
                <a:latin typeface="Lato Black" panose="020F0502020204030203" pitchFamily="34" charset="0"/>
                <a:ea typeface="Lato Black" panose="020F0502020204030203" pitchFamily="34" charset="0"/>
                <a:cs typeface="Lato Black" panose="020F0502020204030203" pitchFamily="34" charset="0"/>
              </a:rPr>
              <a:t>Contract Fixture Dayrates: </a:t>
            </a:r>
            <a:r>
              <a:rPr lang="en-GB" altLang="en-US" sz="3100" b="1"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rPr>
              <a:t>Jackup Fleet (Excludes HE)</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10052" y="6507875"/>
            <a:ext cx="960748" cy="281725"/>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28725" y="143119"/>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3">
            <a:extLst>
              <a:ext uri="{FF2B5EF4-FFF2-40B4-BE49-F238E27FC236}">
                <a16:creationId xmlns:a16="http://schemas.microsoft.com/office/drawing/2014/main" id="{3326394B-C0E9-4BC1-95B9-81365093C7B0}"/>
              </a:ext>
            </a:extLst>
          </p:cNvPr>
          <p:cNvSpPr>
            <a:spLocks noGrp="1"/>
          </p:cNvSpPr>
          <p:nvPr>
            <p:ph type="body" sz="quarter" idx="12"/>
          </p:nvPr>
        </p:nvSpPr>
        <p:spPr>
          <a:xfrm>
            <a:off x="7711568" y="6502499"/>
            <a:ext cx="3200400" cy="277813"/>
          </a:xfrm>
        </p:spPr>
        <p:txBody>
          <a:bodyPr/>
          <a:lstStyle/>
          <a:p>
            <a:r>
              <a:rPr lang="en-GB" dirty="0">
                <a:solidFill>
                  <a:sysClr val="window" lastClr="FFFFFF">
                    <a:lumMod val="95000"/>
                  </a:sysClr>
                </a:solidFill>
              </a:rPr>
              <a:t>Offshore Rig Market Update</a:t>
            </a:r>
          </a:p>
        </p:txBody>
      </p:sp>
      <p:graphicFrame>
        <p:nvGraphicFramePr>
          <p:cNvPr id="7" name="Chart 6">
            <a:extLst>
              <a:ext uri="{FF2B5EF4-FFF2-40B4-BE49-F238E27FC236}">
                <a16:creationId xmlns:a16="http://schemas.microsoft.com/office/drawing/2014/main" id="{8123686E-BAF2-BD03-D0CE-C76A663E3182}"/>
              </a:ext>
            </a:extLst>
          </p:cNvPr>
          <p:cNvGraphicFramePr>
            <a:graphicFrameLocks/>
          </p:cNvGraphicFramePr>
          <p:nvPr>
            <p:extLst>
              <p:ext uri="{D42A27DB-BD31-4B8C-83A1-F6EECF244321}">
                <p14:modId xmlns:p14="http://schemas.microsoft.com/office/powerpoint/2010/main" val="35345565"/>
              </p:ext>
            </p:extLst>
          </p:nvPr>
        </p:nvGraphicFramePr>
        <p:xfrm>
          <a:off x="487680" y="1371600"/>
          <a:ext cx="11165840"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0434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166552"/>
            <a:ext cx="10655419" cy="463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Lato Black" panose="020F0502020204030203" pitchFamily="34" charset="0"/>
                <a:ea typeface="Lato Black" panose="020F0502020204030203" pitchFamily="34" charset="0"/>
                <a:cs typeface="Lato Black" panose="020F0502020204030203" pitchFamily="34" charset="0"/>
              </a:rPr>
              <a:t>Gulf of Mexico Rig Market</a:t>
            </a:r>
            <a:endParaRPr lang="en-US" altLang="en-US"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207120" y="696857"/>
            <a:ext cx="11137141"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2/3 of the Golden Triangle will continue to dominate floating rig market, Mexico jackup market questionable</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4221" y="6523908"/>
            <a:ext cx="960748" cy="271446"/>
          </a:xfrm>
        </p:spPr>
        <p:txBody>
          <a:bodyPr>
            <a:noAutofit/>
          </a:bodyPr>
          <a:lstStyle/>
          <a:p>
            <a:r>
              <a:rPr lang="en-GB" dirty="0"/>
              <a:t>Sep 2022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a:extLst>
              <a:ext uri="{FF2B5EF4-FFF2-40B4-BE49-F238E27FC236}">
                <a16:creationId xmlns:a16="http://schemas.microsoft.com/office/drawing/2014/main" id="{E61F4CAD-C573-49E0-A186-D5239694A815}"/>
              </a:ext>
            </a:extLst>
          </p:cNvPr>
          <p:cNvSpPr>
            <a:spLocks noGrp="1"/>
          </p:cNvSpPr>
          <p:nvPr>
            <p:ph type="body" sz="quarter" idx="12"/>
          </p:nvPr>
        </p:nvSpPr>
        <p:spPr>
          <a:xfrm>
            <a:off x="7699148" y="6518154"/>
            <a:ext cx="3200400" cy="277813"/>
          </a:xfrm>
        </p:spPr>
        <p:txBody>
          <a:bodyPr/>
          <a:lstStyle/>
          <a:p>
            <a:r>
              <a:rPr lang="en-GB" dirty="0">
                <a:solidFill>
                  <a:sysClr val="window" lastClr="FFFFFF">
                    <a:lumMod val="95000"/>
                  </a:sysClr>
                </a:solidFill>
              </a:rPr>
              <a:t>Offshore Rig Market Update</a:t>
            </a:r>
          </a:p>
        </p:txBody>
      </p:sp>
      <p:sp>
        <p:nvSpPr>
          <p:cNvPr id="10" name="TextBox 9">
            <a:extLst>
              <a:ext uri="{FF2B5EF4-FFF2-40B4-BE49-F238E27FC236}">
                <a16:creationId xmlns:a16="http://schemas.microsoft.com/office/drawing/2014/main" id="{7F6022F7-27DD-428A-9661-FCBD386DD0D4}"/>
              </a:ext>
            </a:extLst>
          </p:cNvPr>
          <p:cNvSpPr txBox="1"/>
          <p:nvPr/>
        </p:nvSpPr>
        <p:spPr>
          <a:xfrm>
            <a:off x="365760" y="1546932"/>
            <a:ext cx="11297919" cy="4708981"/>
          </a:xfrm>
          <a:prstGeom prst="rect">
            <a:avLst/>
          </a:prstGeom>
          <a:noFill/>
          <a:ln>
            <a:noFill/>
          </a:ln>
        </p:spPr>
        <p:txBody>
          <a:bodyPr wrap="square" lIns="91440" tIns="45720" rIns="91440" bIns="45720" anchor="t">
            <a:spAutoFit/>
          </a:bodyPr>
          <a:lstStyle/>
          <a:p>
            <a:pPr marL="285750" indent="-285750">
              <a:buFont typeface="Wingdings" panose="05000000000000000000" pitchFamily="2" charset="2"/>
              <a:buChar char="§"/>
            </a:pPr>
            <a:r>
              <a:rPr lang="en-GB" sz="2000" dirty="0">
                <a:latin typeface="Lato" panose="020F0502020204030203"/>
              </a:rPr>
              <a:t>US Gulf drillship market continues to lead dayrate increases versus the rest of the world. Recent leading-edge fixture at $440,000, highest since April 2012</a:t>
            </a:r>
          </a:p>
          <a:p>
            <a:pPr marL="285750" indent="-285750">
              <a:buFont typeface="Wingdings" panose="05000000000000000000" pitchFamily="2" charset="2"/>
              <a:buChar char="§"/>
            </a:pPr>
            <a:endParaRPr lang="en-GB" sz="2000" dirty="0">
              <a:latin typeface="Lato" panose="020F0502020204030203"/>
            </a:endParaRPr>
          </a:p>
          <a:p>
            <a:pPr marL="285750" indent="-285750">
              <a:buFont typeface="Wingdings" panose="05000000000000000000" pitchFamily="2" charset="2"/>
              <a:buChar char="§"/>
            </a:pPr>
            <a:r>
              <a:rPr lang="en-GB" sz="2000" dirty="0">
                <a:latin typeface="Lato" panose="020F0502020204030203"/>
              </a:rPr>
              <a:t>100% utilization since October 2021. Only rig movement into region has been for rigs with contract in place</a:t>
            </a:r>
          </a:p>
          <a:p>
            <a:pPr marL="285750" indent="-285750">
              <a:buFont typeface="Wingdings" panose="05000000000000000000" pitchFamily="2" charset="2"/>
              <a:buChar char="§"/>
            </a:pPr>
            <a:endParaRPr lang="en-GB" sz="2000" dirty="0">
              <a:latin typeface="Lato" panose="020F0502020204030203"/>
            </a:endParaRPr>
          </a:p>
          <a:p>
            <a:pPr marL="285750" indent="-285750">
              <a:buFont typeface="Wingdings" panose="05000000000000000000" pitchFamily="2" charset="2"/>
              <a:buChar char="§"/>
            </a:pPr>
            <a:r>
              <a:rPr lang="en-GB" sz="2000" dirty="0">
                <a:latin typeface="Lato" panose="020F0502020204030203"/>
              </a:rPr>
              <a:t>Currently only 2 semis in the Gulf, but 1 of those will head to Mexico shortly. The remaining unit is contracted until mid-2023 but additional backlog will be in place soon. Most recent dayrate around $325,000, but expect increase to $375,000-380,000 going forward</a:t>
            </a:r>
          </a:p>
          <a:p>
            <a:pPr marL="285750" indent="-285750">
              <a:buFont typeface="Wingdings" panose="05000000000000000000" pitchFamily="2" charset="2"/>
              <a:buChar char="§"/>
            </a:pPr>
            <a:endParaRPr lang="en-GB" sz="2000" dirty="0">
              <a:latin typeface="Lato" panose="020F0502020204030203"/>
            </a:endParaRPr>
          </a:p>
          <a:p>
            <a:pPr marL="285750" indent="-285750">
              <a:buFont typeface="Wingdings" panose="05000000000000000000" pitchFamily="2" charset="2"/>
              <a:buChar char="§"/>
            </a:pPr>
            <a:r>
              <a:rPr lang="en-GB" sz="2000" dirty="0">
                <a:latin typeface="Lato" panose="020F0502020204030203"/>
                <a:ea typeface="Lato"/>
                <a:cs typeface="Lato"/>
              </a:rPr>
              <a:t>Contracted jackups total 5, with a 6</a:t>
            </a:r>
            <a:r>
              <a:rPr lang="en-GB" sz="2000" baseline="30000" dirty="0">
                <a:latin typeface="Lato" panose="020F0502020204030203"/>
                <a:ea typeface="Lato"/>
                <a:cs typeface="Lato"/>
              </a:rPr>
              <a:t>th</a:t>
            </a:r>
            <a:r>
              <a:rPr lang="en-GB" sz="2000" dirty="0">
                <a:latin typeface="Lato" panose="020F0502020204030203"/>
                <a:ea typeface="Lato"/>
                <a:cs typeface="Lato"/>
              </a:rPr>
              <a:t> to be working in November. In contrast, there were 141 contracted units in the GoM in April 2021</a:t>
            </a:r>
          </a:p>
          <a:p>
            <a:pPr marL="285750" indent="-285750">
              <a:buFont typeface="Wingdings" panose="05000000000000000000" pitchFamily="2" charset="2"/>
              <a:buChar char="§"/>
            </a:pPr>
            <a:endParaRPr lang="en-GB" sz="2000" dirty="0">
              <a:latin typeface="Lato" panose="020F0502020204030203"/>
              <a:ea typeface="Lato"/>
              <a:cs typeface="Lato"/>
            </a:endParaRPr>
          </a:p>
          <a:p>
            <a:pPr marL="285750" indent="-285750">
              <a:buFont typeface="Wingdings" panose="05000000000000000000" pitchFamily="2" charset="2"/>
              <a:buChar char="§"/>
            </a:pPr>
            <a:r>
              <a:rPr lang="en-GB" sz="2000" dirty="0">
                <a:latin typeface="Lato" panose="020F0502020204030203"/>
                <a:ea typeface="Lato"/>
                <a:cs typeface="Lato"/>
              </a:rPr>
              <a:t>Dayrates have increased from $65,000 to most recently $85,000. Reports suggest that $90,000 will be in place shortly</a:t>
            </a:r>
            <a:endParaRPr lang="en-GB" sz="1600" dirty="0">
              <a:latin typeface="Lato" panose="020F0502020204030203"/>
              <a:ea typeface="Lato"/>
              <a:cs typeface="Lato"/>
            </a:endParaRPr>
          </a:p>
        </p:txBody>
      </p:sp>
    </p:spTree>
    <p:extLst>
      <p:ext uri="{BB962C8B-B14F-4D97-AF65-F5344CB8AC3E}">
        <p14:creationId xmlns:p14="http://schemas.microsoft.com/office/powerpoint/2010/main" val="2902341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Placeholder 11">
            <a:extLst>
              <a:ext uri="{FF2B5EF4-FFF2-40B4-BE49-F238E27FC236}">
                <a16:creationId xmlns:a16="http://schemas.microsoft.com/office/drawing/2014/main" id="{1ABBF851-A8BB-44C7-843C-1CE1D2CE181E}"/>
              </a:ext>
            </a:extLst>
          </p:cNvPr>
          <p:cNvSpPr>
            <a:spLocks noGrp="1" noChangeArrowheads="1"/>
          </p:cNvSpPr>
          <p:nvPr>
            <p:ph type="body" sz="quarter" idx="10"/>
          </p:nvPr>
        </p:nvSpPr>
        <p:spPr bwMode="auto">
          <a:xfrm>
            <a:off x="140399" y="166552"/>
            <a:ext cx="10655419" cy="4633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Lato Black" panose="020F0502020204030203" pitchFamily="34" charset="0"/>
                <a:ea typeface="Lato Black" panose="020F0502020204030203" pitchFamily="34" charset="0"/>
                <a:cs typeface="Lato Black" panose="020F0502020204030203" pitchFamily="34" charset="0"/>
              </a:rPr>
              <a:t>Latin America Rig Market</a:t>
            </a:r>
            <a:endParaRPr lang="en-US" altLang="en-US" dirty="0">
              <a:solidFill>
                <a:schemeClr val="bg1">
                  <a:lumMod val="50000"/>
                </a:schemeClr>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8676" name="Text Placeholder 12">
            <a:extLst>
              <a:ext uri="{FF2B5EF4-FFF2-40B4-BE49-F238E27FC236}">
                <a16:creationId xmlns:a16="http://schemas.microsoft.com/office/drawing/2014/main" id="{37F80021-593E-469B-A175-57B6B6307046}"/>
              </a:ext>
            </a:extLst>
          </p:cNvPr>
          <p:cNvSpPr>
            <a:spLocks noGrp="1" noChangeArrowheads="1"/>
          </p:cNvSpPr>
          <p:nvPr>
            <p:ph type="body" sz="quarter" idx="11"/>
          </p:nvPr>
        </p:nvSpPr>
        <p:spPr bwMode="auto">
          <a:xfrm>
            <a:off x="207120" y="696857"/>
            <a:ext cx="11137141" cy="58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1800" dirty="0">
                <a:solidFill>
                  <a:srgbClr val="0070C0"/>
                </a:solidFill>
                <a:latin typeface="Lato Light"/>
                <a:ea typeface="Lato Light"/>
                <a:cs typeface="Lato Light"/>
              </a:rPr>
              <a:t>Pemex payment issues in Mexico persist, but South America remains at demand epicenter for floating rigs</a:t>
            </a:r>
          </a:p>
        </p:txBody>
      </p:sp>
      <p:sp>
        <p:nvSpPr>
          <p:cNvPr id="3" name="Text Placeholder 2">
            <a:extLst>
              <a:ext uri="{FF2B5EF4-FFF2-40B4-BE49-F238E27FC236}">
                <a16:creationId xmlns:a16="http://schemas.microsoft.com/office/drawing/2014/main" id="{3840B647-9D2E-487B-AE0D-F4DFB7670A3D}"/>
              </a:ext>
            </a:extLst>
          </p:cNvPr>
          <p:cNvSpPr>
            <a:spLocks noGrp="1"/>
          </p:cNvSpPr>
          <p:nvPr>
            <p:ph type="body" sz="quarter" idx="13"/>
          </p:nvPr>
        </p:nvSpPr>
        <p:spPr>
          <a:xfrm>
            <a:off x="11144221" y="6523908"/>
            <a:ext cx="960748" cy="271446"/>
          </a:xfrm>
        </p:spPr>
        <p:txBody>
          <a:bodyPr>
            <a:noAutofit/>
          </a:bodyPr>
          <a:lstStyle/>
          <a:p>
            <a:r>
              <a:rPr lang="en-GB" dirty="0"/>
              <a:t>Sep 022</a:t>
            </a:r>
          </a:p>
        </p:txBody>
      </p:sp>
      <p:sp>
        <p:nvSpPr>
          <p:cNvPr id="28" name="Text Placeholder 27">
            <a:extLst>
              <a:ext uri="{FF2B5EF4-FFF2-40B4-BE49-F238E27FC236}">
                <a16:creationId xmlns:a16="http://schemas.microsoft.com/office/drawing/2014/main" id="{48AA2411-C61E-4E2C-B141-7B6BF83190B7}"/>
              </a:ext>
            </a:extLst>
          </p:cNvPr>
          <p:cNvSpPr>
            <a:spLocks noGrp="1"/>
          </p:cNvSpPr>
          <p:nvPr>
            <p:ph type="body" sz="quarter" idx="14"/>
          </p:nvPr>
        </p:nvSpPr>
        <p:spPr>
          <a:xfrm>
            <a:off x="1204903" y="6518154"/>
            <a:ext cx="4233331" cy="277200"/>
          </a:xfrm>
        </p:spPr>
        <p:txBody>
          <a:bodyPr/>
          <a:lstStyle/>
          <a:p>
            <a:r>
              <a:rPr lang="en-GB">
                <a:solidFill>
                  <a:prstClr val="white"/>
                </a:solidFill>
              </a:rPr>
              <a:t>Source: RigLogix</a:t>
            </a:r>
          </a:p>
        </p:txBody>
      </p:sp>
      <p:pic>
        <p:nvPicPr>
          <p:cNvPr id="20" name="Picture 2">
            <a:extLst>
              <a:ext uri="{FF2B5EF4-FFF2-40B4-BE49-F238E27FC236}">
                <a16:creationId xmlns:a16="http://schemas.microsoft.com/office/drawing/2014/main" id="{6710164D-E1B2-4379-9B80-8744CFAE4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64555" b="-4613"/>
          <a:stretch>
            <a:fillRect/>
          </a:stretch>
        </p:blipFill>
        <p:spPr bwMode="auto">
          <a:xfrm>
            <a:off x="11110052" y="128947"/>
            <a:ext cx="1029086" cy="104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a:extLst>
              <a:ext uri="{FF2B5EF4-FFF2-40B4-BE49-F238E27FC236}">
                <a16:creationId xmlns:a16="http://schemas.microsoft.com/office/drawing/2014/main" id="{E61F4CAD-C573-49E0-A186-D5239694A815}"/>
              </a:ext>
            </a:extLst>
          </p:cNvPr>
          <p:cNvSpPr>
            <a:spLocks noGrp="1"/>
          </p:cNvSpPr>
          <p:nvPr>
            <p:ph type="body" sz="quarter" idx="12"/>
          </p:nvPr>
        </p:nvSpPr>
        <p:spPr>
          <a:xfrm>
            <a:off x="7699148" y="6518154"/>
            <a:ext cx="3200400" cy="277813"/>
          </a:xfrm>
        </p:spPr>
        <p:txBody>
          <a:bodyPr/>
          <a:lstStyle/>
          <a:p>
            <a:r>
              <a:rPr lang="en-GB" dirty="0">
                <a:solidFill>
                  <a:sysClr val="window" lastClr="FFFFFF">
                    <a:lumMod val="95000"/>
                  </a:sysClr>
                </a:solidFill>
              </a:rPr>
              <a:t>Offshore Rig Market Update</a:t>
            </a:r>
          </a:p>
        </p:txBody>
      </p:sp>
      <p:sp>
        <p:nvSpPr>
          <p:cNvPr id="10" name="TextBox 9">
            <a:extLst>
              <a:ext uri="{FF2B5EF4-FFF2-40B4-BE49-F238E27FC236}">
                <a16:creationId xmlns:a16="http://schemas.microsoft.com/office/drawing/2014/main" id="{7F6022F7-27DD-428A-9661-FCBD386DD0D4}"/>
              </a:ext>
            </a:extLst>
          </p:cNvPr>
          <p:cNvSpPr txBox="1"/>
          <p:nvPr/>
        </p:nvSpPr>
        <p:spPr>
          <a:xfrm>
            <a:off x="335280" y="1394532"/>
            <a:ext cx="11297919" cy="4708981"/>
          </a:xfrm>
          <a:prstGeom prst="rect">
            <a:avLst/>
          </a:prstGeom>
          <a:noFill/>
          <a:ln>
            <a:noFill/>
          </a:ln>
        </p:spPr>
        <p:txBody>
          <a:bodyPr wrap="square" lIns="91440" tIns="45720" rIns="91440" bIns="45720" anchor="t">
            <a:spAutoFit/>
          </a:bodyPr>
          <a:lstStyle/>
          <a:p>
            <a:pPr marL="285750" indent="-285750">
              <a:buFont typeface="Wingdings" panose="05000000000000000000" pitchFamily="2" charset="2"/>
              <a:buChar char="§"/>
            </a:pPr>
            <a:r>
              <a:rPr lang="en-GB" sz="2000" dirty="0">
                <a:latin typeface="Lato" panose="020F0502020204030203"/>
              </a:rPr>
              <a:t>Rig owner and service company payments from Pemex continue to be under a “deferred payment plan”. Rig owners have suspended operations on 2 semis due to lack of payment. Pemex terminated 1 of the contracts and the rig recently left Mexico</a:t>
            </a:r>
          </a:p>
          <a:p>
            <a:pPr marL="285750" indent="-285750">
              <a:buFont typeface="Wingdings" panose="05000000000000000000" pitchFamily="2" charset="2"/>
              <a:buChar char="§"/>
            </a:pPr>
            <a:endParaRPr lang="en-GB" sz="2000" dirty="0">
              <a:latin typeface="Lato" panose="020F0502020204030203"/>
            </a:endParaRPr>
          </a:p>
          <a:p>
            <a:pPr marL="285750" indent="-285750">
              <a:buFont typeface="Wingdings" panose="05000000000000000000" pitchFamily="2" charset="2"/>
              <a:buChar char="§"/>
            </a:pPr>
            <a:r>
              <a:rPr lang="en-GB" sz="2000" dirty="0">
                <a:latin typeface="Lato" panose="020F0502020204030203"/>
              </a:rPr>
              <a:t>Only 5 of 32 working jackups employed by non-Pemex operators. Only 4 semis in country now and just 1 contracted. Lone drillship recently arrived from US Gulf and is working</a:t>
            </a:r>
          </a:p>
          <a:p>
            <a:pPr marL="285750" indent="-285750">
              <a:buFont typeface="Wingdings" panose="05000000000000000000" pitchFamily="2" charset="2"/>
              <a:buChar char="§"/>
            </a:pPr>
            <a:endParaRPr lang="en-GB" sz="2000" dirty="0">
              <a:latin typeface="Lato" panose="020F0502020204030203"/>
            </a:endParaRPr>
          </a:p>
          <a:p>
            <a:pPr marL="285750" indent="-285750">
              <a:buFont typeface="Wingdings" panose="05000000000000000000" pitchFamily="2" charset="2"/>
              <a:buChar char="§"/>
            </a:pPr>
            <a:r>
              <a:rPr lang="en-GB" sz="2000" dirty="0">
                <a:latin typeface="Lato" panose="020F0502020204030203"/>
              </a:rPr>
              <a:t>South America floating rig market remains world leader. 37 total rigs in region including 25 in Brazil and 11 in Guyana/Suriname/Trinidad. 1 idle semi is expected to be contracted shortly</a:t>
            </a:r>
          </a:p>
          <a:p>
            <a:pPr marL="285750" indent="-285750">
              <a:buFont typeface="Wingdings" panose="05000000000000000000" pitchFamily="2" charset="2"/>
              <a:buChar char="§"/>
            </a:pPr>
            <a:endParaRPr lang="en-GB" sz="2000" dirty="0">
              <a:latin typeface="Lato" panose="020F0502020204030203"/>
            </a:endParaRPr>
          </a:p>
          <a:p>
            <a:pPr marL="285750" indent="-285750">
              <a:buFont typeface="Wingdings" panose="05000000000000000000" pitchFamily="2" charset="2"/>
              <a:buChar char="§"/>
            </a:pPr>
            <a:r>
              <a:rPr lang="en-GB" sz="2000" dirty="0">
                <a:latin typeface="Lato" panose="020F0502020204030203"/>
                <a:ea typeface="Lato"/>
                <a:cs typeface="Lato"/>
              </a:rPr>
              <a:t>Currently 19 floating rig tenders, mostly in Brazil. 13 of the 19 are for over 1 year and several multi-year. Petrobras said to be looking to add anywhere from 5-10 additional units into supply</a:t>
            </a:r>
          </a:p>
          <a:p>
            <a:pPr marL="285750" indent="-285750">
              <a:buFont typeface="Wingdings" panose="05000000000000000000" pitchFamily="2" charset="2"/>
              <a:buChar char="§"/>
            </a:pPr>
            <a:endParaRPr lang="en-GB" sz="2000" dirty="0">
              <a:latin typeface="Lato" panose="020F0502020204030203"/>
              <a:ea typeface="Lato"/>
              <a:cs typeface="Lato"/>
            </a:endParaRPr>
          </a:p>
          <a:p>
            <a:pPr marL="285750" indent="-285750">
              <a:buFont typeface="Wingdings" panose="05000000000000000000" pitchFamily="2" charset="2"/>
              <a:buChar char="§"/>
            </a:pPr>
            <a:r>
              <a:rPr lang="en-GB" sz="2000" dirty="0">
                <a:latin typeface="Lato" panose="020F0502020204030203"/>
                <a:ea typeface="Lato"/>
                <a:cs typeface="Lato"/>
              </a:rPr>
              <a:t>Highest dayrate in Brazil fixed this year at $380,000, well below US GOM, but several rigs bid at over $400,000 in outstanding tenders</a:t>
            </a:r>
            <a:endParaRPr lang="en-GB" sz="1600" dirty="0">
              <a:latin typeface="Lato" panose="020F0502020204030203"/>
              <a:ea typeface="Lato"/>
              <a:cs typeface="Lato"/>
            </a:endParaRPr>
          </a:p>
        </p:txBody>
      </p:sp>
    </p:spTree>
    <p:extLst>
      <p:ext uri="{BB962C8B-B14F-4D97-AF65-F5344CB8AC3E}">
        <p14:creationId xmlns:p14="http://schemas.microsoft.com/office/powerpoint/2010/main" val="1358297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86">
        <p15:prstTrans prst="peelOff"/>
      </p:transition>
    </mc:Choice>
    <mc:Fallback xmlns="">
      <p:transition spd="slow" advTm="57486">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20130618 PowerPoint for Mac Template">
  <a:themeElements>
    <a:clrScheme name="IADC">
      <a:dk1>
        <a:srgbClr val="000000"/>
      </a:dk1>
      <a:lt1>
        <a:srgbClr val="F8F8F8"/>
      </a:lt1>
      <a:dk2>
        <a:srgbClr val="C00000"/>
      </a:dk2>
      <a:lt2>
        <a:srgbClr val="424242"/>
      </a:lt2>
      <a:accent1>
        <a:srgbClr val="424242"/>
      </a:accent1>
      <a:accent2>
        <a:srgbClr val="424242"/>
      </a:accent2>
      <a:accent3>
        <a:srgbClr val="F8F8F8"/>
      </a:accent3>
      <a:accent4>
        <a:srgbClr val="424242"/>
      </a:accent4>
      <a:accent5>
        <a:srgbClr val="000000"/>
      </a:accent5>
      <a:accent6>
        <a:srgbClr val="000000"/>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BCE07"/>
        </a:solidFill>
      </a:spPr>
      <a:bodyPr lIns="88900" tIns="45720" rIns="88900" rtlCol="0" anchor="ctr"/>
      <a:lstStyle>
        <a:defPPr eaLnBrk="1" hangingPunct="1">
          <a:spcAft>
            <a:spcPts val="600"/>
          </a:spcAft>
          <a:buClr>
            <a:srgbClr val="DD1D21"/>
          </a:buClr>
          <a:buSzPct val="75000"/>
          <a:buFont typeface="Wingdings" pitchFamily="2" charset="2"/>
          <a:buNone/>
          <a:defRPr sz="1800" dirty="0" err="1" smtClean="0">
            <a:latin typeface="+mn-lt"/>
            <a:ea typeface="ヒラギノ角ゴ Pro W3" charset="0"/>
            <a:cs typeface="+mn-c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873125" rtl="0" eaLnBrk="0" fontAlgn="base" latinLnBrk="0" hangingPunct="0">
          <a:lnSpc>
            <a:spcPct val="100000"/>
          </a:lnSpc>
          <a:spcBef>
            <a:spcPct val="0"/>
          </a:spcBef>
          <a:spcAft>
            <a:spcPct val="0"/>
          </a:spcAft>
          <a:buClrTx/>
          <a:buSzTx/>
          <a:buFontTx/>
          <a:buNone/>
          <a:tabLst/>
          <a:defRPr kumimoji="0" lang="en-GB" sz="2300" b="0" i="0" u="none" strike="noStrike" cap="none" normalizeH="0" baseline="0" smtClean="0">
            <a:ln>
              <a:noFill/>
            </a:ln>
            <a:solidFill>
              <a:schemeClr val="tx1"/>
            </a:solidFill>
            <a:effectLst/>
            <a:latin typeface="Arial" charset="0"/>
          </a:defRPr>
        </a:defPPr>
      </a:lstStyle>
    </a:lnDef>
    <a:txDef>
      <a:spPr/>
      <a:bodyPr lIns="0" tIns="0"/>
      <a:lstStyle>
        <a:defPPr>
          <a:defRPr dirty="0" err="1"/>
        </a:defPPr>
      </a:lstStyle>
    </a:txDef>
  </a:objectDefaults>
  <a:extraClrSchemeLst>
    <a:extraClrScheme>
      <a:clrScheme name="Default Design 1">
        <a:dk1>
          <a:srgbClr val="595959"/>
        </a:dk1>
        <a:lt1>
          <a:srgbClr val="FFFFFF"/>
        </a:lt1>
        <a:dk2>
          <a:srgbClr val="D42E12"/>
        </a:dk2>
        <a:lt2>
          <a:srgbClr val="F7D117"/>
        </a:lt2>
        <a:accent1>
          <a:srgbClr val="611759"/>
        </a:accent1>
        <a:accent2>
          <a:srgbClr val="00824A"/>
        </a:accent2>
        <a:accent3>
          <a:srgbClr val="FFFFFF"/>
        </a:accent3>
        <a:accent4>
          <a:srgbClr val="4B4B4B"/>
        </a:accent4>
        <a:accent5>
          <a:srgbClr val="B7ABB5"/>
        </a:accent5>
        <a:accent6>
          <a:srgbClr val="007542"/>
        </a:accent6>
        <a:hlink>
          <a:srgbClr val="DE8703"/>
        </a:hlink>
        <a:folHlink>
          <a:srgbClr val="00388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W Colour Theme 2014">
    <a:dk1>
      <a:sysClr val="windowText" lastClr="000000"/>
    </a:dk1>
    <a:lt1>
      <a:sysClr val="window" lastClr="FFFFFF"/>
    </a:lt1>
    <a:dk2>
      <a:srgbClr val="C0C0C0"/>
    </a:dk2>
    <a:lt2>
      <a:srgbClr val="666699"/>
    </a:lt2>
    <a:accent1>
      <a:srgbClr val="A30046"/>
    </a:accent1>
    <a:accent2>
      <a:srgbClr val="808285"/>
    </a:accent2>
    <a:accent3>
      <a:srgbClr val="4C3962"/>
    </a:accent3>
    <a:accent4>
      <a:srgbClr val="536B95"/>
    </a:accent4>
    <a:accent5>
      <a:srgbClr val="B13659"/>
    </a:accent5>
    <a:accent6>
      <a:srgbClr val="9D9FA2"/>
    </a:accent6>
    <a:hlink>
      <a:srgbClr val="3E2D51"/>
    </a:hlink>
    <a:folHlink>
      <a:srgbClr val="7985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W Colour Theme 2014">
    <a:dk1>
      <a:sysClr val="windowText" lastClr="000000"/>
    </a:dk1>
    <a:lt1>
      <a:sysClr val="window" lastClr="FFFFFF"/>
    </a:lt1>
    <a:dk2>
      <a:srgbClr val="C0C0C0"/>
    </a:dk2>
    <a:lt2>
      <a:srgbClr val="666699"/>
    </a:lt2>
    <a:accent1>
      <a:srgbClr val="A30046"/>
    </a:accent1>
    <a:accent2>
      <a:srgbClr val="808285"/>
    </a:accent2>
    <a:accent3>
      <a:srgbClr val="4C3962"/>
    </a:accent3>
    <a:accent4>
      <a:srgbClr val="536B95"/>
    </a:accent4>
    <a:accent5>
      <a:srgbClr val="B13659"/>
    </a:accent5>
    <a:accent6>
      <a:srgbClr val="9D9FA2"/>
    </a:accent6>
    <a:hlink>
      <a:srgbClr val="3E2D51"/>
    </a:hlink>
    <a:folHlink>
      <a:srgbClr val="7985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c36df3-ac14-4dcb-b6c8-8e039bcc8479" xsi:nil="true"/>
    <lcf76f155ced4ddcb4097134ff3c332f xmlns="add26ed5-4ce8-4221-992c-14173512097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4F8F43E0199D4E9D336750F1947872" ma:contentTypeVersion="15" ma:contentTypeDescription="Create a new document." ma:contentTypeScope="" ma:versionID="be7dd6625bd2f6c7595531df99ebc6b7">
  <xsd:schema xmlns:xsd="http://www.w3.org/2001/XMLSchema" xmlns:xs="http://www.w3.org/2001/XMLSchema" xmlns:p="http://schemas.microsoft.com/office/2006/metadata/properties" xmlns:ns2="add26ed5-4ce8-4221-992c-141735120977" xmlns:ns3="8cc36df3-ac14-4dcb-b6c8-8e039bcc8479" targetNamespace="http://schemas.microsoft.com/office/2006/metadata/properties" ma:root="true" ma:fieldsID="cdf53bbdb8708f5bf304bacdad46889b" ns2:_="" ns3:_="">
    <xsd:import namespace="add26ed5-4ce8-4221-992c-141735120977"/>
    <xsd:import namespace="8cc36df3-ac14-4dcb-b6c8-8e039bcc84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d26ed5-4ce8-4221-992c-1417351209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8fb21db-f994-4b84-94db-fb8e817d2b7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c36df3-ac14-4dcb-b6c8-8e039bcc84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a422e80-9618-46a4-ab66-0dcd7bd8aa53}" ma:internalName="TaxCatchAll" ma:showField="CatchAllData" ma:web="8cc36df3-ac14-4dcb-b6c8-8e039bcc84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F605E2-4D76-430F-BCF7-5A27B5BE32FB}">
  <ds:schemaRefs>
    <ds:schemaRef ds:uri="8cc36df3-ac14-4dcb-b6c8-8e039bcc8479"/>
    <ds:schemaRef ds:uri="add26ed5-4ce8-4221-992c-1417351209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18D45E6-C27F-4C26-88E3-277A3D9DAD83}">
  <ds:schemaRefs>
    <ds:schemaRef ds:uri="http://schemas.microsoft.com/sharepoint/v3/contenttype/forms"/>
  </ds:schemaRefs>
</ds:datastoreItem>
</file>

<file path=customXml/itemProps3.xml><?xml version="1.0" encoding="utf-8"?>
<ds:datastoreItem xmlns:ds="http://schemas.openxmlformats.org/officeDocument/2006/customXml" ds:itemID="{CCD1993F-69A7-4210-A50D-0B1D01128D05}">
  <ds:schemaRefs>
    <ds:schemaRef ds:uri="8cc36df3-ac14-4dcb-b6c8-8e039bcc8479"/>
    <ds:schemaRef ds:uri="add26ed5-4ce8-4221-992c-1417351209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14379</TotalTime>
  <Words>2793</Words>
  <Application>Microsoft Office PowerPoint</Application>
  <PresentationFormat>Widescreen</PresentationFormat>
  <Paragraphs>336</Paragraphs>
  <Slides>16</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Calibri Light</vt:lpstr>
      <vt:lpstr>Futura Bold</vt:lpstr>
      <vt:lpstr>Lato</vt:lpstr>
      <vt:lpstr>Lato </vt:lpstr>
      <vt:lpstr>Lato Black</vt:lpstr>
      <vt:lpstr>Lato Light</vt:lpstr>
      <vt:lpstr>Wingdings</vt:lpstr>
      <vt:lpstr>Office Theme</vt:lpstr>
      <vt:lpstr>1_Office Theme</vt:lpstr>
      <vt:lpstr>2_20130618 PowerPoint for Mac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 Payne</dc:creator>
  <cp:lastModifiedBy>Matt Eve</cp:lastModifiedBy>
  <cp:revision>84</cp:revision>
  <cp:lastPrinted>2022-07-14T10:39:46Z</cp:lastPrinted>
  <dcterms:created xsi:type="dcterms:W3CDTF">2021-03-12T05:59:07Z</dcterms:created>
  <dcterms:modified xsi:type="dcterms:W3CDTF">2022-09-28T14:55:47Z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0x010100D24F8F43E0199D4E9D336750F1947872</vt:lpwstr>
  </property>
  <property fmtid="{D5CDD505-2E9C-101B-9397-08002B2CF9AE}" pid="3" name="MediaServiceImageTags">
    <vt:lpwstr/>
  </property>
</Properties>
</file>