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0" r:id="rId7"/>
  </p:sldMasterIdLst>
  <p:notesMasterIdLst>
    <p:notesMasterId r:id="rId23"/>
  </p:notesMasterIdLst>
  <p:handoutMasterIdLst>
    <p:handoutMasterId r:id="rId24"/>
  </p:handoutMasterIdLst>
  <p:sldIdLst>
    <p:sldId id="262" r:id="rId8"/>
    <p:sldId id="729" r:id="rId9"/>
    <p:sldId id="722" r:id="rId10"/>
    <p:sldId id="725" r:id="rId11"/>
    <p:sldId id="713" r:id="rId12"/>
    <p:sldId id="714" r:id="rId13"/>
    <p:sldId id="719" r:id="rId14"/>
    <p:sldId id="715" r:id="rId15"/>
    <p:sldId id="730" r:id="rId16"/>
    <p:sldId id="731" r:id="rId17"/>
    <p:sldId id="723" r:id="rId18"/>
    <p:sldId id="732" r:id="rId19"/>
    <p:sldId id="733" r:id="rId20"/>
    <p:sldId id="728" r:id="rId21"/>
    <p:sldId id="688" r:id="rId22"/>
  </p:sldIdLst>
  <p:sldSz cx="12192000" cy="6858000"/>
  <p:notesSz cx="6797675" cy="9928225"/>
  <p:defaultTextStyle>
    <a:defPPr>
      <a:defRPr lang="en-GB"/>
    </a:defPPr>
    <a:lvl1pPr algn="l" rtl="0" eaLnBrk="0" fontAlgn="base" hangingPunct="0">
      <a:spcBef>
        <a:spcPct val="0"/>
      </a:spcBef>
      <a:spcAft>
        <a:spcPct val="0"/>
      </a:spcAft>
      <a:defRPr sz="2400" kern="1200">
        <a:solidFill>
          <a:schemeClr val="tx1"/>
        </a:solidFill>
        <a:latin typeface="Univers 57 Condensed" pitchFamily="34" charset="0"/>
        <a:ea typeface="ヒラギノ角ゴ Pro W3" pitchFamily="48" charset="-128"/>
        <a:cs typeface="+mn-cs"/>
      </a:defRPr>
    </a:lvl1pPr>
    <a:lvl2pPr marL="457200" algn="l" rtl="0" eaLnBrk="0" fontAlgn="base" hangingPunct="0">
      <a:spcBef>
        <a:spcPct val="0"/>
      </a:spcBef>
      <a:spcAft>
        <a:spcPct val="0"/>
      </a:spcAft>
      <a:defRPr sz="2400" kern="1200">
        <a:solidFill>
          <a:schemeClr val="tx1"/>
        </a:solidFill>
        <a:latin typeface="Univers 57 Condensed" pitchFamily="34" charset="0"/>
        <a:ea typeface="ヒラギノ角ゴ Pro W3" pitchFamily="48" charset="-128"/>
        <a:cs typeface="+mn-cs"/>
      </a:defRPr>
    </a:lvl2pPr>
    <a:lvl3pPr marL="914400" algn="l" rtl="0" eaLnBrk="0" fontAlgn="base" hangingPunct="0">
      <a:spcBef>
        <a:spcPct val="0"/>
      </a:spcBef>
      <a:spcAft>
        <a:spcPct val="0"/>
      </a:spcAft>
      <a:defRPr sz="2400" kern="1200">
        <a:solidFill>
          <a:schemeClr val="tx1"/>
        </a:solidFill>
        <a:latin typeface="Univers 57 Condensed" pitchFamily="34" charset="0"/>
        <a:ea typeface="ヒラギノ角ゴ Pro W3" pitchFamily="48" charset="-128"/>
        <a:cs typeface="+mn-cs"/>
      </a:defRPr>
    </a:lvl3pPr>
    <a:lvl4pPr marL="1371600" algn="l" rtl="0" eaLnBrk="0" fontAlgn="base" hangingPunct="0">
      <a:spcBef>
        <a:spcPct val="0"/>
      </a:spcBef>
      <a:spcAft>
        <a:spcPct val="0"/>
      </a:spcAft>
      <a:defRPr sz="2400" kern="1200">
        <a:solidFill>
          <a:schemeClr val="tx1"/>
        </a:solidFill>
        <a:latin typeface="Univers 57 Condensed" pitchFamily="34" charset="0"/>
        <a:ea typeface="ヒラギノ角ゴ Pro W3" pitchFamily="48" charset="-128"/>
        <a:cs typeface="+mn-cs"/>
      </a:defRPr>
    </a:lvl4pPr>
    <a:lvl5pPr marL="1828800" algn="l" rtl="0" eaLnBrk="0" fontAlgn="base" hangingPunct="0">
      <a:spcBef>
        <a:spcPct val="0"/>
      </a:spcBef>
      <a:spcAft>
        <a:spcPct val="0"/>
      </a:spcAft>
      <a:defRPr sz="2400" kern="1200">
        <a:solidFill>
          <a:schemeClr val="tx1"/>
        </a:solidFill>
        <a:latin typeface="Univers 57 Condensed" pitchFamily="34" charset="0"/>
        <a:ea typeface="ヒラギノ角ゴ Pro W3" pitchFamily="48" charset="-128"/>
        <a:cs typeface="+mn-cs"/>
      </a:defRPr>
    </a:lvl5pPr>
    <a:lvl6pPr marL="2286000" algn="l" defTabSz="914400" rtl="0" eaLnBrk="1" latinLnBrk="0" hangingPunct="1">
      <a:defRPr sz="2400" kern="1200">
        <a:solidFill>
          <a:schemeClr val="tx1"/>
        </a:solidFill>
        <a:latin typeface="Univers 57 Condensed" pitchFamily="34" charset="0"/>
        <a:ea typeface="ヒラギノ角ゴ Pro W3" pitchFamily="48" charset="-128"/>
        <a:cs typeface="+mn-cs"/>
      </a:defRPr>
    </a:lvl6pPr>
    <a:lvl7pPr marL="2743200" algn="l" defTabSz="914400" rtl="0" eaLnBrk="1" latinLnBrk="0" hangingPunct="1">
      <a:defRPr sz="2400" kern="1200">
        <a:solidFill>
          <a:schemeClr val="tx1"/>
        </a:solidFill>
        <a:latin typeface="Univers 57 Condensed" pitchFamily="34" charset="0"/>
        <a:ea typeface="ヒラギノ角ゴ Pro W3" pitchFamily="48" charset="-128"/>
        <a:cs typeface="+mn-cs"/>
      </a:defRPr>
    </a:lvl7pPr>
    <a:lvl8pPr marL="3200400" algn="l" defTabSz="914400" rtl="0" eaLnBrk="1" latinLnBrk="0" hangingPunct="1">
      <a:defRPr sz="2400" kern="1200">
        <a:solidFill>
          <a:schemeClr val="tx1"/>
        </a:solidFill>
        <a:latin typeface="Univers 57 Condensed" pitchFamily="34" charset="0"/>
        <a:ea typeface="ヒラギノ角ゴ Pro W3" pitchFamily="48" charset="-128"/>
        <a:cs typeface="+mn-cs"/>
      </a:defRPr>
    </a:lvl8pPr>
    <a:lvl9pPr marL="3657600" algn="l" defTabSz="914400" rtl="0" eaLnBrk="1" latinLnBrk="0" hangingPunct="1">
      <a:defRPr sz="2400" kern="1200">
        <a:solidFill>
          <a:schemeClr val="tx1"/>
        </a:solidFill>
        <a:latin typeface="Univers 57 Condensed" pitchFamily="34" charset="0"/>
        <a:ea typeface="ヒラギノ角ゴ Pro W3" pitchFamily="48" charset="-128"/>
        <a:cs typeface="+mn-cs"/>
      </a:defRPr>
    </a:lvl9pPr>
  </p:defaultTextStyle>
  <p:extLst>
    <p:ext uri="{EFAFB233-063F-42B5-8137-9DF3F51BA10A}">
      <p15:sldGuideLst xmlns:p15="http://schemas.microsoft.com/office/powerpoint/2012/main">
        <p15:guide id="1" orient="horz" pos="1020" userDrawn="1">
          <p15:clr>
            <a:srgbClr val="A4A3A4"/>
          </p15:clr>
        </p15:guide>
        <p15:guide id="2" orient="horz" pos="579" userDrawn="1">
          <p15:clr>
            <a:srgbClr val="A4A3A4"/>
          </p15:clr>
        </p15:guide>
        <p15:guide id="3" pos="3840" userDrawn="1">
          <p15:clr>
            <a:srgbClr val="A4A3A4"/>
          </p15:clr>
        </p15:guide>
        <p15:guide id="4" pos="4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CC6600"/>
    <a:srgbClr val="CC9933"/>
    <a:srgbClr val="FFFFFF"/>
    <a:srgbClr val="660033"/>
    <a:srgbClr val="006666"/>
    <a:srgbClr val="0000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41" autoAdjust="0"/>
  </p:normalViewPr>
  <p:slideViewPr>
    <p:cSldViewPr snapToGrid="0">
      <p:cViewPr varScale="1">
        <p:scale>
          <a:sx n="84" d="100"/>
          <a:sy n="84" d="100"/>
        </p:scale>
        <p:origin x="756" y="90"/>
      </p:cViewPr>
      <p:guideLst>
        <p:guide orient="horz" pos="1020"/>
        <p:guide orient="horz" pos="579"/>
        <p:guide pos="3840"/>
        <p:guide pos="457"/>
      </p:guideLst>
    </p:cSldViewPr>
  </p:slideViewPr>
  <p:notesTextViewPr>
    <p:cViewPr>
      <p:scale>
        <a:sx n="3" d="2"/>
        <a:sy n="3" d="2"/>
      </p:scale>
      <p:origin x="0" y="0"/>
    </p:cViewPr>
  </p:notesTextViewPr>
  <p:notesViewPr>
    <p:cSldViewPr snapToGrid="0">
      <p:cViewPr varScale="1">
        <p:scale>
          <a:sx n="51" d="100"/>
          <a:sy n="51" d="100"/>
        </p:scale>
        <p:origin x="296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Horton" userId="3a995a36-80f2-431e-b788-ffc4cbadcf51" providerId="ADAL" clId="{330CCDFF-0523-479A-9828-17D8DA30F070}"/>
    <pc:docChg chg="custSel delSld modSld">
      <pc:chgData name="David Horton" userId="3a995a36-80f2-431e-b788-ffc4cbadcf51" providerId="ADAL" clId="{330CCDFF-0523-479A-9828-17D8DA30F070}" dt="2022-09-29T14:31:27.821" v="145" actId="20577"/>
      <pc:docMkLst>
        <pc:docMk/>
      </pc:docMkLst>
      <pc:sldChg chg="delSp modSp mod">
        <pc:chgData name="David Horton" userId="3a995a36-80f2-431e-b788-ffc4cbadcf51" providerId="ADAL" clId="{330CCDFF-0523-479A-9828-17D8DA30F070}" dt="2022-09-29T14:30:40.689" v="140" actId="478"/>
        <pc:sldMkLst>
          <pc:docMk/>
          <pc:sldMk cId="1541762553" sldId="723"/>
        </pc:sldMkLst>
        <pc:spChg chg="mod">
          <ac:chgData name="David Horton" userId="3a995a36-80f2-431e-b788-ffc4cbadcf51" providerId="ADAL" clId="{330CCDFF-0523-479A-9828-17D8DA30F070}" dt="2022-09-29T13:55:32.102" v="27" actId="20577"/>
          <ac:spMkLst>
            <pc:docMk/>
            <pc:sldMk cId="1541762553" sldId="723"/>
            <ac:spMk id="3" creationId="{D5C407DF-BCB8-45DE-B3DB-980F911F72DB}"/>
          </ac:spMkLst>
        </pc:spChg>
        <pc:spChg chg="mod">
          <ac:chgData name="David Horton" userId="3a995a36-80f2-431e-b788-ffc4cbadcf51" providerId="ADAL" clId="{330CCDFF-0523-479A-9828-17D8DA30F070}" dt="2022-09-29T13:55:39.919" v="28" actId="6549"/>
          <ac:spMkLst>
            <pc:docMk/>
            <pc:sldMk cId="1541762553" sldId="723"/>
            <ac:spMk id="8" creationId="{A842B371-98C9-45C7-97C6-D4564408B508}"/>
          </ac:spMkLst>
        </pc:spChg>
        <pc:picChg chg="del">
          <ac:chgData name="David Horton" userId="3a995a36-80f2-431e-b788-ffc4cbadcf51" providerId="ADAL" clId="{330CCDFF-0523-479A-9828-17D8DA30F070}" dt="2022-09-29T14:30:40.689" v="140" actId="478"/>
          <ac:picMkLst>
            <pc:docMk/>
            <pc:sldMk cId="1541762553" sldId="723"/>
            <ac:picMk id="7" creationId="{DEED0D18-2267-44B5-9FE3-FFA7DFD28937}"/>
          </ac:picMkLst>
        </pc:picChg>
      </pc:sldChg>
      <pc:sldChg chg="modSp mod">
        <pc:chgData name="David Horton" userId="3a995a36-80f2-431e-b788-ffc4cbadcf51" providerId="ADAL" clId="{330CCDFF-0523-479A-9828-17D8DA30F070}" dt="2022-09-29T14:29:49.810" v="139" actId="6549"/>
        <pc:sldMkLst>
          <pc:docMk/>
          <pc:sldMk cId="3886153926" sldId="725"/>
        </pc:sldMkLst>
        <pc:spChg chg="mod">
          <ac:chgData name="David Horton" userId="3a995a36-80f2-431e-b788-ffc4cbadcf51" providerId="ADAL" clId="{330CCDFF-0523-479A-9828-17D8DA30F070}" dt="2022-09-29T14:29:49.810" v="139" actId="6549"/>
          <ac:spMkLst>
            <pc:docMk/>
            <pc:sldMk cId="3886153926" sldId="725"/>
            <ac:spMk id="3" creationId="{A9BE3813-534C-4D9A-A4C6-AF8262695590}"/>
          </ac:spMkLst>
        </pc:spChg>
      </pc:sldChg>
      <pc:sldChg chg="modSp mod">
        <pc:chgData name="David Horton" userId="3a995a36-80f2-431e-b788-ffc4cbadcf51" providerId="ADAL" clId="{330CCDFF-0523-479A-9828-17D8DA30F070}" dt="2022-09-29T14:31:27.821" v="145" actId="20577"/>
        <pc:sldMkLst>
          <pc:docMk/>
          <pc:sldMk cId="3527915789" sldId="728"/>
        </pc:sldMkLst>
        <pc:spChg chg="mod">
          <ac:chgData name="David Horton" userId="3a995a36-80f2-431e-b788-ffc4cbadcf51" providerId="ADAL" clId="{330CCDFF-0523-479A-9828-17D8DA30F070}" dt="2022-09-29T14:31:27.821" v="145" actId="20577"/>
          <ac:spMkLst>
            <pc:docMk/>
            <pc:sldMk cId="3527915789" sldId="728"/>
            <ac:spMk id="3" creationId="{7386D2F7-326C-423A-B1BF-E11BE530322D}"/>
          </ac:spMkLst>
        </pc:spChg>
      </pc:sldChg>
      <pc:sldChg chg="modSp mod">
        <pc:chgData name="David Horton" userId="3a995a36-80f2-431e-b788-ffc4cbadcf51" providerId="ADAL" clId="{330CCDFF-0523-479A-9828-17D8DA30F070}" dt="2022-09-29T13:56:37.621" v="70" actId="6549"/>
        <pc:sldMkLst>
          <pc:docMk/>
          <pc:sldMk cId="3563831676" sldId="732"/>
        </pc:sldMkLst>
        <pc:spChg chg="mod">
          <ac:chgData name="David Horton" userId="3a995a36-80f2-431e-b788-ffc4cbadcf51" providerId="ADAL" clId="{330CCDFF-0523-479A-9828-17D8DA30F070}" dt="2022-09-29T13:56:00.174" v="47" actId="20577"/>
          <ac:spMkLst>
            <pc:docMk/>
            <pc:sldMk cId="3563831676" sldId="732"/>
            <ac:spMk id="3" creationId="{D5C407DF-BCB8-45DE-B3DB-980F911F72DB}"/>
          </ac:spMkLst>
        </pc:spChg>
        <pc:spChg chg="mod">
          <ac:chgData name="David Horton" userId="3a995a36-80f2-431e-b788-ffc4cbadcf51" providerId="ADAL" clId="{330CCDFF-0523-479A-9828-17D8DA30F070}" dt="2022-09-29T13:56:37.621" v="70" actId="6549"/>
          <ac:spMkLst>
            <pc:docMk/>
            <pc:sldMk cId="3563831676" sldId="732"/>
            <ac:spMk id="8" creationId="{A842B371-98C9-45C7-97C6-D4564408B508}"/>
          </ac:spMkLst>
        </pc:spChg>
      </pc:sldChg>
      <pc:sldChg chg="modSp mod">
        <pc:chgData name="David Horton" userId="3a995a36-80f2-431e-b788-ffc4cbadcf51" providerId="ADAL" clId="{330CCDFF-0523-479A-9828-17D8DA30F070}" dt="2022-09-29T14:31:01.428" v="143" actId="20577"/>
        <pc:sldMkLst>
          <pc:docMk/>
          <pc:sldMk cId="3805898236" sldId="733"/>
        </pc:sldMkLst>
        <pc:spChg chg="mod">
          <ac:chgData name="David Horton" userId="3a995a36-80f2-431e-b788-ffc4cbadcf51" providerId="ADAL" clId="{330CCDFF-0523-479A-9828-17D8DA30F070}" dt="2022-09-29T13:56:22.830" v="69" actId="20577"/>
          <ac:spMkLst>
            <pc:docMk/>
            <pc:sldMk cId="3805898236" sldId="733"/>
            <ac:spMk id="3" creationId="{D5C407DF-BCB8-45DE-B3DB-980F911F72DB}"/>
          </ac:spMkLst>
        </pc:spChg>
        <pc:spChg chg="mod">
          <ac:chgData name="David Horton" userId="3a995a36-80f2-431e-b788-ffc4cbadcf51" providerId="ADAL" clId="{330CCDFF-0523-479A-9828-17D8DA30F070}" dt="2022-09-29T14:31:01.428" v="143" actId="20577"/>
          <ac:spMkLst>
            <pc:docMk/>
            <pc:sldMk cId="3805898236" sldId="733"/>
            <ac:spMk id="8" creationId="{A842B371-98C9-45C7-97C6-D4564408B508}"/>
          </ac:spMkLst>
        </pc:spChg>
      </pc:sldChg>
      <pc:sldChg chg="del">
        <pc:chgData name="David Horton" userId="3a995a36-80f2-431e-b788-ffc4cbadcf51" providerId="ADAL" clId="{330CCDFF-0523-479A-9828-17D8DA30F070}" dt="2022-09-29T13:54:58.720" v="0" actId="47"/>
        <pc:sldMkLst>
          <pc:docMk/>
          <pc:sldMk cId="1380469594" sldId="73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0"/>
            <a:ext cx="2946189" cy="4967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Narrow" pitchFamily="34" charset="0"/>
              </a:defRPr>
            </a:lvl1pPr>
          </a:lstStyle>
          <a:p>
            <a:endParaRPr lang="en-GB"/>
          </a:p>
        </p:txBody>
      </p:sp>
      <p:sp>
        <p:nvSpPr>
          <p:cNvPr id="14339" name="Rectangle 3"/>
          <p:cNvSpPr>
            <a:spLocks noGrp="1" noChangeArrowheads="1"/>
          </p:cNvSpPr>
          <p:nvPr>
            <p:ph type="dt" sz="quarter" idx="1"/>
          </p:nvPr>
        </p:nvSpPr>
        <p:spPr bwMode="auto">
          <a:xfrm>
            <a:off x="3851487" y="0"/>
            <a:ext cx="2946188" cy="4967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Narrow" pitchFamily="34" charset="0"/>
              </a:defRPr>
            </a:lvl1pPr>
          </a:lstStyle>
          <a:p>
            <a:fld id="{3A6A0027-A3FA-4C8B-8943-504D878D5E71}" type="datetime1">
              <a:rPr lang="en-GB"/>
              <a:pPr/>
              <a:t>29/09/2022</a:t>
            </a:fld>
            <a:endParaRPr lang="en-GB"/>
          </a:p>
        </p:txBody>
      </p:sp>
      <p:sp>
        <p:nvSpPr>
          <p:cNvPr id="14340" name="Rectangle 4"/>
          <p:cNvSpPr>
            <a:spLocks noGrp="1" noChangeArrowheads="1"/>
          </p:cNvSpPr>
          <p:nvPr>
            <p:ph type="ftr" sz="quarter" idx="2"/>
          </p:nvPr>
        </p:nvSpPr>
        <p:spPr bwMode="auto">
          <a:xfrm>
            <a:off x="1" y="9431497"/>
            <a:ext cx="2946189" cy="49672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Narrow" pitchFamily="34" charset="0"/>
              </a:defRPr>
            </a:lvl1pPr>
          </a:lstStyle>
          <a:p>
            <a:endParaRPr lang="en-GB"/>
          </a:p>
        </p:txBody>
      </p:sp>
      <p:sp>
        <p:nvSpPr>
          <p:cNvPr id="14341" name="Rectangle 5"/>
          <p:cNvSpPr>
            <a:spLocks noGrp="1" noChangeArrowheads="1"/>
          </p:cNvSpPr>
          <p:nvPr>
            <p:ph type="sldNum" sz="quarter" idx="3"/>
          </p:nvPr>
        </p:nvSpPr>
        <p:spPr bwMode="auto">
          <a:xfrm>
            <a:off x="3851487" y="9431497"/>
            <a:ext cx="2946188" cy="49672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Narrow" pitchFamily="34" charset="0"/>
              </a:defRPr>
            </a:lvl1pPr>
          </a:lstStyle>
          <a:p>
            <a:fld id="{6588A00B-7483-4E70-8D06-7869C0ECABDE}" type="slidenum">
              <a:rPr lang="en-GB"/>
              <a:pPr/>
              <a:t>‹#›</a:t>
            </a:fld>
            <a:endParaRPr lang="en-GB"/>
          </a:p>
        </p:txBody>
      </p:sp>
    </p:spTree>
    <p:extLst>
      <p:ext uri="{BB962C8B-B14F-4D97-AF65-F5344CB8AC3E}">
        <p14:creationId xmlns:p14="http://schemas.microsoft.com/office/powerpoint/2010/main" val="1464002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1" y="0"/>
            <a:ext cx="2946189" cy="4967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Narrow" pitchFamily="34" charset="0"/>
              </a:defRPr>
            </a:lvl1pPr>
          </a:lstStyle>
          <a:p>
            <a:endParaRPr lang="en-GB"/>
          </a:p>
        </p:txBody>
      </p:sp>
      <p:sp>
        <p:nvSpPr>
          <p:cNvPr id="2057" name="Rectangle 9"/>
          <p:cNvSpPr>
            <a:spLocks noGrp="1" noRot="1" noChangeAspect="1" noChangeArrowheads="1"/>
          </p:cNvSpPr>
          <p:nvPr>
            <p:ph type="sldImg" idx="2"/>
          </p:nvPr>
        </p:nvSpPr>
        <p:spPr bwMode="auto">
          <a:xfrm>
            <a:off x="90488" y="744538"/>
            <a:ext cx="6616700" cy="3722687"/>
          </a:xfrm>
          <a:prstGeom prst="rect">
            <a:avLst/>
          </a:prstGeom>
          <a:noFill/>
          <a:ln w="9525">
            <a:solidFill>
              <a:srgbClr val="000000"/>
            </a:solidFill>
            <a:miter lim="800000"/>
            <a:headEnd/>
            <a:tailEnd/>
          </a:ln>
        </p:spPr>
      </p:sp>
      <p:sp>
        <p:nvSpPr>
          <p:cNvPr id="2058" name="Rectangle 10"/>
          <p:cNvSpPr>
            <a:spLocks noGrp="1" noChangeArrowheads="1"/>
          </p:cNvSpPr>
          <p:nvPr>
            <p:ph type="body" sz="quarter" idx="3"/>
          </p:nvPr>
        </p:nvSpPr>
        <p:spPr bwMode="auto">
          <a:xfrm>
            <a:off x="906887" y="4716542"/>
            <a:ext cx="4983903" cy="44673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059" name="Rectangle 11"/>
          <p:cNvSpPr>
            <a:spLocks noGrp="1" noChangeArrowheads="1"/>
          </p:cNvSpPr>
          <p:nvPr>
            <p:ph type="dt" idx="1"/>
          </p:nvPr>
        </p:nvSpPr>
        <p:spPr bwMode="auto">
          <a:xfrm>
            <a:off x="3851487" y="0"/>
            <a:ext cx="2946188" cy="4967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Narrow" pitchFamily="34" charset="0"/>
              </a:defRPr>
            </a:lvl1pPr>
          </a:lstStyle>
          <a:p>
            <a:fld id="{56DAFD41-C2EA-46C4-9313-9913026D132A}" type="datetime1">
              <a:rPr lang="en-GB"/>
              <a:pPr/>
              <a:t>29/09/2022</a:t>
            </a:fld>
            <a:endParaRPr lang="en-GB"/>
          </a:p>
        </p:txBody>
      </p:sp>
      <p:sp>
        <p:nvSpPr>
          <p:cNvPr id="2060" name="Rectangle 12"/>
          <p:cNvSpPr>
            <a:spLocks noGrp="1" noChangeArrowheads="1"/>
          </p:cNvSpPr>
          <p:nvPr>
            <p:ph type="ftr" sz="quarter" idx="4"/>
          </p:nvPr>
        </p:nvSpPr>
        <p:spPr bwMode="auto">
          <a:xfrm>
            <a:off x="1" y="9431497"/>
            <a:ext cx="2946189" cy="49672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Narrow" pitchFamily="34" charset="0"/>
              </a:defRPr>
            </a:lvl1pPr>
          </a:lstStyle>
          <a:p>
            <a:endParaRPr lang="en-GB"/>
          </a:p>
        </p:txBody>
      </p:sp>
      <p:sp>
        <p:nvSpPr>
          <p:cNvPr id="2061" name="Rectangle 13"/>
          <p:cNvSpPr>
            <a:spLocks noGrp="1" noChangeArrowheads="1"/>
          </p:cNvSpPr>
          <p:nvPr>
            <p:ph type="sldNum" sz="quarter" idx="5"/>
          </p:nvPr>
        </p:nvSpPr>
        <p:spPr bwMode="auto">
          <a:xfrm>
            <a:off x="3851487" y="9431497"/>
            <a:ext cx="2946188" cy="49672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Narrow" pitchFamily="34" charset="0"/>
              </a:defRPr>
            </a:lvl1pPr>
          </a:lstStyle>
          <a:p>
            <a:fld id="{2B6E0498-7719-403D-8376-0E0E64DE66B2}" type="slidenum">
              <a:rPr lang="en-GB"/>
              <a:pPr/>
              <a:t>‹#›</a:t>
            </a:fld>
            <a:endParaRPr lang="en-GB"/>
          </a:p>
        </p:txBody>
      </p:sp>
    </p:spTree>
    <p:extLst>
      <p:ext uri="{BB962C8B-B14F-4D97-AF65-F5344CB8AC3E}">
        <p14:creationId xmlns:p14="http://schemas.microsoft.com/office/powerpoint/2010/main" val="3483257202"/>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Grp="1" noChangeArrowheads="1"/>
          </p:cNvSpPr>
          <p:nvPr>
            <p:ph type="dt" idx="1"/>
          </p:nvPr>
        </p:nvSpPr>
        <p:spPr>
          <a:ln/>
        </p:spPr>
        <p:txBody>
          <a:bodyPr/>
          <a:lstStyle/>
          <a:p>
            <a:fld id="{67BA83A1-A348-4CCD-947B-5CDC8A024834}" type="datetime1">
              <a:rPr lang="en-GB"/>
              <a:pPr/>
              <a:t>29/09/2022</a:t>
            </a:fld>
            <a:endParaRPr lang="en-GB"/>
          </a:p>
        </p:txBody>
      </p:sp>
      <p:sp>
        <p:nvSpPr>
          <p:cNvPr id="7" name="Rectangle 13"/>
          <p:cNvSpPr>
            <a:spLocks noGrp="1" noChangeArrowheads="1"/>
          </p:cNvSpPr>
          <p:nvPr>
            <p:ph type="sldNum" sz="quarter" idx="5"/>
          </p:nvPr>
        </p:nvSpPr>
        <p:spPr>
          <a:ln/>
        </p:spPr>
        <p:txBody>
          <a:bodyPr/>
          <a:lstStyle/>
          <a:p>
            <a:fld id="{F43738AF-5D62-48DC-9EB7-B7B060D7E191}" type="slidenum">
              <a:rPr lang="en-GB"/>
              <a:pPr/>
              <a:t>1</a:t>
            </a:fld>
            <a:endParaRPr lang="en-GB"/>
          </a:p>
        </p:txBody>
      </p:sp>
      <p:sp>
        <p:nvSpPr>
          <p:cNvPr id="27650" name="Rectangle 2"/>
          <p:cNvSpPr>
            <a:spLocks noGrp="1" noRot="1" noChangeAspect="1" noChangeArrowheads="1"/>
          </p:cNvSpPr>
          <p:nvPr>
            <p:ph type="sldImg"/>
          </p:nvPr>
        </p:nvSpPr>
        <p:spPr>
          <a:xfrm>
            <a:off x="90488" y="744538"/>
            <a:ext cx="6616700" cy="3722687"/>
          </a:xfrm>
          <a:ln/>
        </p:spPr>
      </p:sp>
      <p:sp>
        <p:nvSpPr>
          <p:cNvPr id="276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058188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7826" name="Rectangle 2"/>
          <p:cNvSpPr>
            <a:spLocks noGrp="1" noChangeArrowheads="1"/>
          </p:cNvSpPr>
          <p:nvPr>
            <p:ph type="ctrTitle"/>
          </p:nvPr>
        </p:nvSpPr>
        <p:spPr>
          <a:xfrm>
            <a:off x="940876" y="1067126"/>
            <a:ext cx="10670917" cy="1470025"/>
          </a:xfrm>
          <a:prstGeom prst="rect">
            <a:avLst/>
          </a:prstGeom>
        </p:spPr>
        <p:txBody>
          <a:bodyPr/>
          <a:lstStyle>
            <a:lvl1pPr>
              <a:defRPr sz="3600" b="0"/>
            </a:lvl1pPr>
          </a:lstStyle>
          <a:p>
            <a:r>
              <a:rPr lang="en-US"/>
              <a:t>Click to edit Master title style</a:t>
            </a:r>
            <a:endParaRPr lang="en-GB"/>
          </a:p>
        </p:txBody>
      </p:sp>
      <p:sp>
        <p:nvSpPr>
          <p:cNvPr id="77827" name="Rectangle 3"/>
          <p:cNvSpPr>
            <a:spLocks noGrp="1" noChangeArrowheads="1"/>
          </p:cNvSpPr>
          <p:nvPr>
            <p:ph type="subTitle" idx="1" hasCustomPrompt="1"/>
          </p:nvPr>
        </p:nvSpPr>
        <p:spPr>
          <a:xfrm>
            <a:off x="939201" y="2557076"/>
            <a:ext cx="8533227" cy="1525827"/>
          </a:xfrm>
          <a:prstGeom prst="rect">
            <a:avLst/>
          </a:prstGeom>
        </p:spPr>
        <p:txBody>
          <a:bodyPr/>
          <a:lstStyle>
            <a:lvl1pPr>
              <a:defRPr sz="2800">
                <a:solidFill>
                  <a:schemeClr val="bg1">
                    <a:lumMod val="65000"/>
                  </a:schemeClr>
                </a:solidFill>
              </a:defRPr>
            </a:lvl1pPr>
          </a:lstStyle>
          <a:p>
            <a:r>
              <a:rPr lang="en-GB"/>
              <a:t>Author’s Name</a:t>
            </a:r>
          </a:p>
          <a:p>
            <a:r>
              <a:rPr lang="en-GB"/>
              <a:t>Date</a:t>
            </a:r>
          </a:p>
        </p:txBody>
      </p:sp>
      <p:pic>
        <p:nvPicPr>
          <p:cNvPr id="12"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10157441" y="6374951"/>
            <a:ext cx="1475580" cy="328369"/>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Content Placeholder 2"/>
          <p:cNvSpPr>
            <a:spLocks noGrp="1"/>
          </p:cNvSpPr>
          <p:nvPr>
            <p:ph idx="1"/>
          </p:nvPr>
        </p:nvSpPr>
        <p:spPr>
          <a:xfrm>
            <a:off x="566796" y="1509382"/>
            <a:ext cx="11055609" cy="4400550"/>
          </a:xfrm>
          <a:prstGeom prst="rect">
            <a:avLst/>
          </a:prstGeom>
        </p:spPr>
        <p:txBody>
          <a:bodyPr/>
          <a:lstStyle>
            <a:lvl1pPr marL="0" indent="271463">
              <a:buClr>
                <a:srgbClr val="336699"/>
              </a:buClr>
              <a:buFont typeface="Wingdings" pitchFamily="2" charset="2"/>
              <a:buChar char="§"/>
              <a:tabLst>
                <a:tab pos="271463" algn="l"/>
              </a:tabLst>
              <a:defRPr sz="2800"/>
            </a:lvl1pPr>
            <a:lvl2pPr marL="722313" indent="-271463">
              <a:buClr>
                <a:srgbClr val="336699"/>
              </a:buClr>
              <a:buSzPct val="100000"/>
              <a:buFont typeface="Tahoma" pitchFamily="34" charset="0"/>
              <a:buChar char="–"/>
              <a:defRPr sz="2400"/>
            </a:lvl2pPr>
            <a:lvl3pPr>
              <a:buClr>
                <a:srgbClr val="336699"/>
              </a:buClr>
              <a:buSzPct val="100000"/>
              <a:buFont typeface="Wingdings" pitchFamily="2" charset="2"/>
              <a:buChar char="§"/>
              <a:defRPr sz="2000"/>
            </a:lvl3pPr>
            <a:lvl4pPr>
              <a:buClr>
                <a:srgbClr val="336699"/>
              </a:buClr>
              <a:buSzPct val="100000"/>
              <a:buFont typeface="Arial Narrow" pitchFamily="34" charset="0"/>
              <a:buChar char="–"/>
              <a:defRPr sz="1800"/>
            </a:lvl4pPr>
            <a:lvl5pPr>
              <a:buClr>
                <a:srgbClr val="336699"/>
              </a:buClr>
              <a:buSzPct val="10000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noChangeArrowheads="1"/>
          </p:cNvSpPr>
          <p:nvPr>
            <p:ph type="sldNum" sz="quarter" idx="4"/>
          </p:nvPr>
        </p:nvSpPr>
        <p:spPr bwMode="auto">
          <a:xfrm>
            <a:off x="5508610" y="6121168"/>
            <a:ext cx="1219591" cy="309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900">
                <a:latin typeface="Arial Narrow" pitchFamily="34" charset="0"/>
              </a:defRPr>
            </a:lvl1pPr>
          </a:lstStyle>
          <a:p>
            <a:fld id="{EDC51869-526F-4F17-8850-E7486F25A378}" type="slidenum">
              <a:rPr lang="en-GB" smtClean="0"/>
              <a:pPr/>
              <a:t>‹#›</a:t>
            </a:fld>
            <a:endParaRPr lang="en-GB"/>
          </a:p>
        </p:txBody>
      </p:sp>
      <p:sp>
        <p:nvSpPr>
          <p:cNvPr id="4" name="Title 1"/>
          <p:cNvSpPr>
            <a:spLocks noGrp="1"/>
          </p:cNvSpPr>
          <p:nvPr>
            <p:ph type="title" idx="4294967295"/>
          </p:nvPr>
        </p:nvSpPr>
        <p:spPr>
          <a:xfrm>
            <a:off x="555940" y="400405"/>
            <a:ext cx="11066465" cy="694618"/>
          </a:xfrm>
          <a:prstGeom prst="rect">
            <a:avLst/>
          </a:prstGeom>
        </p:spPr>
        <p:txBody>
          <a:bodyPr anchor="ctr"/>
          <a:lstStyle>
            <a:lvl1pPr>
              <a:defRPr sz="3200"/>
            </a:lvl1pPr>
          </a:lstStyle>
          <a:p>
            <a:r>
              <a:rPr lang="en-US" sz="3200"/>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03836" y="1927109"/>
            <a:ext cx="5394344" cy="41814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8264" y="1914526"/>
            <a:ext cx="5394344" cy="41814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noChangeArrowheads="1"/>
          </p:cNvSpPr>
          <p:nvPr>
            <p:ph type="sldNum" sz="quarter" idx="4"/>
          </p:nvPr>
        </p:nvSpPr>
        <p:spPr bwMode="auto">
          <a:xfrm>
            <a:off x="5508610" y="6121168"/>
            <a:ext cx="1219591" cy="309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900">
                <a:latin typeface="Arial Narrow" pitchFamily="34" charset="0"/>
              </a:defRPr>
            </a:lvl1pPr>
          </a:lstStyle>
          <a:p>
            <a:fld id="{EDC51869-526F-4F17-8850-E7486F25A37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6">
            <a:extLst>
              <a:ext uri="{FF2B5EF4-FFF2-40B4-BE49-F238E27FC236}">
                <a16:creationId xmlns:a16="http://schemas.microsoft.com/office/drawing/2014/main" id="{93B780C8-7F4F-4E50-B5DF-D1B54C720988}"/>
              </a:ext>
            </a:extLst>
          </p:cNvPr>
          <p:cNvSpPr>
            <a:spLocks noGrp="1" noChangeArrowheads="1"/>
          </p:cNvSpPr>
          <p:nvPr>
            <p:ph type="sldNum" sz="quarter" idx="10"/>
          </p:nvPr>
        </p:nvSpPr>
        <p:spPr>
          <a:ln/>
        </p:spPr>
        <p:txBody>
          <a:bodyPr/>
          <a:lstStyle>
            <a:lvl1pPr>
              <a:defRPr/>
            </a:lvl1pPr>
          </a:lstStyle>
          <a:p>
            <a:pPr>
              <a:defRPr/>
            </a:pPr>
            <a:fld id="{68D73A49-06DB-46E2-A2A2-5C0832D939A9}" type="slidenum">
              <a:rPr lang="en-US" altLang="en-US"/>
              <a:pPr>
                <a:defRPr/>
              </a:pPr>
              <a:t>‹#›</a:t>
            </a:fld>
            <a:endParaRPr lang="en-US" altLang="en-US"/>
          </a:p>
        </p:txBody>
      </p:sp>
    </p:spTree>
    <p:extLst>
      <p:ext uri="{BB962C8B-B14F-4D97-AF65-F5344CB8AC3E}">
        <p14:creationId xmlns:p14="http://schemas.microsoft.com/office/powerpoint/2010/main" val="3463393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6" name="Rectangle 6"/>
          <p:cNvSpPr>
            <a:spLocks noGrp="1" noChangeArrowheads="1"/>
          </p:cNvSpPr>
          <p:nvPr>
            <p:ph type="sldNum" sz="quarter" idx="4"/>
          </p:nvPr>
        </p:nvSpPr>
        <p:spPr bwMode="auto">
          <a:xfrm>
            <a:off x="5508610" y="6121168"/>
            <a:ext cx="1219591" cy="309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900">
                <a:latin typeface="Arial Narrow" pitchFamily="34" charset="0"/>
              </a:defRPr>
            </a:lvl1pPr>
          </a:lstStyle>
          <a:p>
            <a:fld id="{EDC51869-526F-4F17-8850-E7486F25A378}" type="slidenum">
              <a:rPr lang="en-GB" smtClean="0"/>
              <a:pPr/>
              <a:t>‹#›</a:t>
            </a:fld>
            <a:endParaRPr lang="en-GB"/>
          </a:p>
        </p:txBody>
      </p:sp>
      <p:grpSp>
        <p:nvGrpSpPr>
          <p:cNvPr id="7" name="Group 6"/>
          <p:cNvGrpSpPr/>
          <p:nvPr userDrawn="1"/>
        </p:nvGrpSpPr>
        <p:grpSpPr>
          <a:xfrm>
            <a:off x="664206" y="597408"/>
            <a:ext cx="10968815" cy="497840"/>
            <a:chOff x="539495" y="597408"/>
            <a:chExt cx="8136890" cy="497840"/>
          </a:xfrm>
        </p:grpSpPr>
        <p:sp>
          <p:nvSpPr>
            <p:cNvPr id="10" name="bk object 17"/>
            <p:cNvSpPr/>
            <p:nvPr/>
          </p:nvSpPr>
          <p:spPr>
            <a:xfrm>
              <a:off x="539495" y="1094232"/>
              <a:ext cx="8136890" cy="0"/>
            </a:xfrm>
            <a:custGeom>
              <a:avLst/>
              <a:gdLst/>
              <a:ahLst/>
              <a:cxnLst/>
              <a:rect l="l" t="t" r="r" b="b"/>
              <a:pathLst>
                <a:path w="8136890">
                  <a:moveTo>
                    <a:pt x="0" y="0"/>
                  </a:moveTo>
                  <a:lnTo>
                    <a:pt x="8136902" y="0"/>
                  </a:lnTo>
                </a:path>
              </a:pathLst>
            </a:custGeom>
            <a:ln w="12192">
              <a:solidFill>
                <a:schemeClr val="bg1">
                  <a:lumMod val="85000"/>
                </a:schemeClr>
              </a:solidFill>
            </a:ln>
          </p:spPr>
          <p:txBody>
            <a:bodyPr wrap="square" lIns="0" tIns="0" rIns="0" bIns="0" rtlCol="0"/>
            <a:lstStyle/>
            <a:p>
              <a:endParaRPr sz="2400"/>
            </a:p>
          </p:txBody>
        </p:sp>
        <p:sp>
          <p:nvSpPr>
            <p:cNvPr id="11" name="bk object 18"/>
            <p:cNvSpPr/>
            <p:nvPr/>
          </p:nvSpPr>
          <p:spPr>
            <a:xfrm>
              <a:off x="8675902" y="597408"/>
              <a:ext cx="0" cy="497840"/>
            </a:xfrm>
            <a:custGeom>
              <a:avLst/>
              <a:gdLst/>
              <a:ahLst/>
              <a:cxnLst/>
              <a:rect l="l" t="t" r="r" b="b"/>
              <a:pathLst>
                <a:path h="497840">
                  <a:moveTo>
                    <a:pt x="0" y="0"/>
                  </a:moveTo>
                  <a:lnTo>
                    <a:pt x="0" y="497433"/>
                  </a:lnTo>
                </a:path>
              </a:pathLst>
            </a:custGeom>
            <a:ln w="12192">
              <a:solidFill>
                <a:schemeClr val="bg1">
                  <a:lumMod val="85000"/>
                </a:schemeClr>
              </a:solidFill>
            </a:ln>
          </p:spPr>
          <p:txBody>
            <a:bodyPr wrap="square" lIns="0" tIns="0" rIns="0" bIns="0" rtlCol="0"/>
            <a:lstStyle/>
            <a:p>
              <a:endParaRPr sz="2400"/>
            </a:p>
          </p:txBody>
        </p:sp>
      </p:grpSp>
      <p:sp>
        <p:nvSpPr>
          <p:cNvPr id="13" name="Title 1"/>
          <p:cNvSpPr txBox="1">
            <a:spLocks/>
          </p:cNvSpPr>
          <p:nvPr userDrawn="1"/>
        </p:nvSpPr>
        <p:spPr>
          <a:xfrm>
            <a:off x="555940" y="400405"/>
            <a:ext cx="11066465" cy="694618"/>
          </a:xfrm>
          <a:prstGeom prst="rect">
            <a:avLst/>
          </a:prstGeom>
        </p:spPr>
        <p:txBody>
          <a:bodyPr anchor="ctr"/>
          <a:lstStyle>
            <a:lvl1pPr algn="l" rtl="0" eaLnBrk="1" fontAlgn="base" hangingPunct="1">
              <a:spcBef>
                <a:spcPct val="0"/>
              </a:spcBef>
              <a:spcAft>
                <a:spcPct val="0"/>
              </a:spcAft>
              <a:defRPr sz="3200" b="0">
                <a:solidFill>
                  <a:srgbClr val="003366"/>
                </a:solidFill>
                <a:latin typeface="Arial Narrow" pitchFamily="34" charset="0"/>
                <a:ea typeface="+mj-ea"/>
                <a:cs typeface="+mj-cs"/>
              </a:defRPr>
            </a:lvl1pPr>
            <a:lvl2pPr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2pPr>
            <a:lvl3pPr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3pPr>
            <a:lvl4pPr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4pPr>
            <a:lvl5pPr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5pPr>
            <a:lvl6pPr marL="457200"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6pPr>
            <a:lvl7pPr marL="914400"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7pPr>
            <a:lvl8pPr marL="1371600"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8pPr>
            <a:lvl9pPr marL="1828800"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9pPr>
          </a:lstStyle>
          <a:p>
            <a:endParaRPr lang="en-US" sz="3200" kern="0"/>
          </a:p>
        </p:txBody>
      </p:sp>
      <p:sp>
        <p:nvSpPr>
          <p:cNvPr id="2" name="Title Placeholder 1"/>
          <p:cNvSpPr>
            <a:spLocks noGrp="1"/>
          </p:cNvSpPr>
          <p:nvPr>
            <p:ph type="title"/>
          </p:nvPr>
        </p:nvSpPr>
        <p:spPr>
          <a:xfrm>
            <a:off x="554023" y="399601"/>
            <a:ext cx="11068381" cy="695423"/>
          </a:xfrm>
          <a:prstGeom prst="rect">
            <a:avLst/>
          </a:prstGeom>
        </p:spPr>
        <p:txBody>
          <a:bodyPr vert="horz" lIns="91440" tIns="45720" rIns="91440" bIns="45720" rtlCol="0" anchor="ctr">
            <a:normAutofit/>
          </a:bodyPr>
          <a:lstStyle/>
          <a:p>
            <a:r>
              <a:rPr lang="en-US"/>
              <a:t>Click to edit Master title style</a:t>
            </a:r>
          </a:p>
        </p:txBody>
      </p:sp>
      <p:pic>
        <p:nvPicPr>
          <p:cNvPr id="12" name="Picture 5"/>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auto">
          <a:xfrm>
            <a:off x="10157441" y="6374951"/>
            <a:ext cx="1475580" cy="328369"/>
          </a:xfrm>
          <a:prstGeom prst="rect">
            <a:avLst/>
          </a:prstGeom>
          <a:noFill/>
          <a:ln w="9525">
            <a:noFill/>
            <a:miter lim="800000"/>
            <a:headEnd/>
            <a:tailEnd/>
          </a:ln>
        </p:spPr>
      </p:pic>
      <p:sp>
        <p:nvSpPr>
          <p:cNvPr id="3" name="TextBox 2">
            <a:extLst>
              <a:ext uri="{FF2B5EF4-FFF2-40B4-BE49-F238E27FC236}">
                <a16:creationId xmlns:a16="http://schemas.microsoft.com/office/drawing/2014/main" id="{76C0FAB7-9B66-4AF0-B77F-21F0FFFAB664}"/>
              </a:ext>
            </a:extLst>
          </p:cNvPr>
          <p:cNvSpPr txBox="1"/>
          <p:nvPr>
            <p:extLst>
              <p:ext uri="{1162E1C5-73C7-4A58-AE30-91384D911F3F}">
                <p184:classification xmlns:p184="http://schemas.microsoft.com/office/powerpoint/2018/4/main" val="ftr"/>
              </p:ext>
            </p:extLst>
          </p:nvPr>
        </p:nvSpPr>
        <p:spPr>
          <a:xfrm>
            <a:off x="5444300" y="6705600"/>
            <a:ext cx="1147762" cy="152400"/>
          </a:xfrm>
          <a:prstGeom prst="rect">
            <a:avLst/>
          </a:prstGeom>
        </p:spPr>
        <p:txBody>
          <a:bodyPr horzOverflow="overflow" lIns="0" tIns="0" rIns="0" bIns="0">
            <a:spAutoFit/>
          </a:bodyPr>
          <a:lstStyle/>
          <a:p>
            <a:pPr algn="ctr"/>
            <a:r>
              <a:rPr lang="en-US" sz="1000">
                <a:solidFill>
                  <a:srgbClr val="000000"/>
                </a:solidFill>
                <a:latin typeface="Calibri" panose="020F0502020204030204" pitchFamily="34" charset="0"/>
                <a:cs typeface="Calibri" panose="020F0502020204030204" pitchFamily="34" charset="0"/>
              </a:rPr>
              <a:t>Schlumberger-Private</a:t>
            </a: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5" r:id="rId4"/>
  </p:sldLayoutIdLst>
  <p:hf sldNum="0" hdr="0" ftr="0" dt="0"/>
  <p:txStyles>
    <p:titleStyle>
      <a:lvl1pPr algn="l" rtl="0" eaLnBrk="1" fontAlgn="base" hangingPunct="1">
        <a:spcBef>
          <a:spcPct val="0"/>
        </a:spcBef>
        <a:spcAft>
          <a:spcPct val="0"/>
        </a:spcAft>
        <a:defRPr sz="3200" b="0">
          <a:solidFill>
            <a:srgbClr val="003366"/>
          </a:solidFill>
          <a:latin typeface="Arial Narrow" pitchFamily="34" charset="0"/>
          <a:ea typeface="+mj-ea"/>
          <a:cs typeface="+mj-cs"/>
        </a:defRPr>
      </a:lvl1pPr>
      <a:lvl2pPr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2pPr>
      <a:lvl3pPr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3pPr>
      <a:lvl4pPr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4pPr>
      <a:lvl5pPr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5pPr>
      <a:lvl6pPr marL="457200"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6pPr>
      <a:lvl7pPr marL="914400"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7pPr>
      <a:lvl8pPr marL="1371600"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8pPr>
      <a:lvl9pPr marL="1828800" algn="l" rtl="0" eaLnBrk="1" fontAlgn="base" hangingPunct="1">
        <a:spcBef>
          <a:spcPct val="0"/>
        </a:spcBef>
        <a:spcAft>
          <a:spcPct val="0"/>
        </a:spcAft>
        <a:defRPr sz="3600" b="1">
          <a:solidFill>
            <a:srgbClr val="003366"/>
          </a:solidFill>
          <a:latin typeface="Univers 57 Condensed" pitchFamily="34" charset="0"/>
          <a:ea typeface="ヒラギノ角ゴ Pro W3" pitchFamily="48" charset="-128"/>
        </a:defRPr>
      </a:lvl9pPr>
    </p:titleStyle>
    <p:bodyStyle>
      <a:lvl1pPr algn="l" rtl="0" eaLnBrk="1" fontAlgn="base" hangingPunct="1">
        <a:spcBef>
          <a:spcPct val="20000"/>
        </a:spcBef>
        <a:spcAft>
          <a:spcPct val="0"/>
        </a:spcAft>
        <a:defRPr sz="3200">
          <a:solidFill>
            <a:schemeClr val="tx1"/>
          </a:solidFill>
          <a:latin typeface="Arial Narrow" pitchFamily="34" charset="0"/>
          <a:ea typeface="+mn-ea"/>
          <a:cs typeface="+mn-cs"/>
        </a:defRPr>
      </a:lvl1pPr>
      <a:lvl2pPr marL="742950" indent="-285750" algn="l" rtl="0" eaLnBrk="1" fontAlgn="base" hangingPunct="1">
        <a:spcBef>
          <a:spcPct val="20000"/>
        </a:spcBef>
        <a:spcAft>
          <a:spcPct val="0"/>
        </a:spcAft>
        <a:buClr>
          <a:srgbClr val="003366"/>
        </a:buClr>
        <a:buSzPct val="125000"/>
        <a:buFont typeface="Wingdings" pitchFamily="2" charset="2"/>
        <a:buChar char="§"/>
        <a:defRPr sz="2800">
          <a:solidFill>
            <a:schemeClr val="tx1"/>
          </a:solidFill>
          <a:latin typeface="Arial Narrow" pitchFamily="34" charset="0"/>
          <a:ea typeface="+mn-ea"/>
        </a:defRPr>
      </a:lvl2pPr>
      <a:lvl3pPr marL="1143000" indent="-228600" algn="l" rtl="0" eaLnBrk="1" fontAlgn="base" hangingPunct="1">
        <a:spcBef>
          <a:spcPct val="20000"/>
        </a:spcBef>
        <a:spcAft>
          <a:spcPct val="0"/>
        </a:spcAft>
        <a:buClr>
          <a:srgbClr val="006666"/>
        </a:buClr>
        <a:buSzPct val="140000"/>
        <a:buChar char="•"/>
        <a:defRPr sz="2400">
          <a:solidFill>
            <a:schemeClr val="tx1"/>
          </a:solidFill>
          <a:latin typeface="Arial Narrow" pitchFamily="34" charset="0"/>
          <a:ea typeface="+mn-ea"/>
        </a:defRPr>
      </a:lvl3pPr>
      <a:lvl4pPr marL="1600200" indent="-228600" algn="l" rtl="0" eaLnBrk="1" fontAlgn="base" hangingPunct="1">
        <a:spcBef>
          <a:spcPct val="20000"/>
        </a:spcBef>
        <a:spcAft>
          <a:spcPct val="0"/>
        </a:spcAft>
        <a:buClr>
          <a:srgbClr val="660033"/>
        </a:buClr>
        <a:buSzPct val="120000"/>
        <a:buFont typeface="Arial" charset="0"/>
        <a:buChar char="–"/>
        <a:defRPr sz="2000">
          <a:solidFill>
            <a:schemeClr val="tx1"/>
          </a:solidFill>
          <a:latin typeface="Arial Narrow" pitchFamily="34" charset="0"/>
          <a:ea typeface="+mn-ea"/>
        </a:defRPr>
      </a:lvl4pPr>
      <a:lvl5pPr marL="2057400" indent="-228600" algn="l" rtl="0" eaLnBrk="1" fontAlgn="base" hangingPunct="1">
        <a:spcBef>
          <a:spcPct val="20000"/>
        </a:spcBef>
        <a:spcAft>
          <a:spcPct val="0"/>
        </a:spcAft>
        <a:buClr>
          <a:srgbClr val="CC9933"/>
        </a:buClr>
        <a:buSzPct val="120000"/>
        <a:buFont typeface="Arial" charset="0"/>
        <a:buChar char="»"/>
        <a:defRPr sz="2000">
          <a:solidFill>
            <a:schemeClr val="tx1"/>
          </a:solidFill>
          <a:latin typeface="Arial Narrow" pitchFamily="34" charset="0"/>
          <a:ea typeface="+mn-ea"/>
        </a:defRPr>
      </a:lvl5pPr>
      <a:lvl6pPr marL="2514600" indent="-228600" algn="l" rtl="0" eaLnBrk="1" fontAlgn="base" hangingPunct="1">
        <a:spcBef>
          <a:spcPct val="20000"/>
        </a:spcBef>
        <a:spcAft>
          <a:spcPct val="0"/>
        </a:spcAft>
        <a:buClr>
          <a:srgbClr val="CC9933"/>
        </a:buClr>
        <a:buSzPct val="120000"/>
        <a:buFont typeface="Arial" charset="0"/>
        <a:buChar char="»"/>
        <a:defRPr sz="2000">
          <a:solidFill>
            <a:schemeClr val="tx1"/>
          </a:solidFill>
          <a:latin typeface="+mn-lt"/>
          <a:ea typeface="+mn-ea"/>
        </a:defRPr>
      </a:lvl6pPr>
      <a:lvl7pPr marL="2971800" indent="-228600" algn="l" rtl="0" eaLnBrk="1" fontAlgn="base" hangingPunct="1">
        <a:spcBef>
          <a:spcPct val="20000"/>
        </a:spcBef>
        <a:spcAft>
          <a:spcPct val="0"/>
        </a:spcAft>
        <a:buClr>
          <a:srgbClr val="CC9933"/>
        </a:buClr>
        <a:buSzPct val="120000"/>
        <a:buFont typeface="Arial" charset="0"/>
        <a:buChar char="»"/>
        <a:defRPr sz="2000">
          <a:solidFill>
            <a:schemeClr val="tx1"/>
          </a:solidFill>
          <a:latin typeface="+mn-lt"/>
          <a:ea typeface="+mn-ea"/>
        </a:defRPr>
      </a:lvl7pPr>
      <a:lvl8pPr marL="3429000" indent="-228600" algn="l" rtl="0" eaLnBrk="1" fontAlgn="base" hangingPunct="1">
        <a:spcBef>
          <a:spcPct val="20000"/>
        </a:spcBef>
        <a:spcAft>
          <a:spcPct val="0"/>
        </a:spcAft>
        <a:buClr>
          <a:srgbClr val="CC9933"/>
        </a:buClr>
        <a:buSzPct val="120000"/>
        <a:buFont typeface="Arial" charset="0"/>
        <a:buChar char="»"/>
        <a:defRPr sz="2000">
          <a:solidFill>
            <a:schemeClr val="tx1"/>
          </a:solidFill>
          <a:latin typeface="+mn-lt"/>
          <a:ea typeface="+mn-ea"/>
        </a:defRPr>
      </a:lvl8pPr>
      <a:lvl9pPr marL="3886200" indent="-228600" algn="l" rtl="0" eaLnBrk="1" fontAlgn="base" hangingPunct="1">
        <a:spcBef>
          <a:spcPct val="20000"/>
        </a:spcBef>
        <a:spcAft>
          <a:spcPct val="0"/>
        </a:spcAft>
        <a:buClr>
          <a:srgbClr val="CC9933"/>
        </a:buClr>
        <a:buSzPct val="120000"/>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www.pngall.com/presentation-png"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thinkgeoenergy.com/thinkgeoenergys-top-10-geothermal-countries-2020-installed-power-generation-capacity-mwe/" TargetMode="External"/><Relationship Id="rId2" Type="http://schemas.openxmlformats.org/officeDocument/2006/relationships/hyperlink" Target="https://en.wikipedia.org/wiki/Geothermal_power_in_Indonesia#:~:text=Geothermal%20power%20in%20Indonesia%20is,at%2028%2C000%20megawatts%20(MW)"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42" name="Rectangle 18"/>
          <p:cNvSpPr>
            <a:spLocks noGrp="1" noChangeArrowheads="1"/>
          </p:cNvSpPr>
          <p:nvPr>
            <p:ph type="ctrTitle"/>
          </p:nvPr>
        </p:nvSpPr>
        <p:spPr>
          <a:xfrm>
            <a:off x="576717" y="1056493"/>
            <a:ext cx="8416925" cy="1470025"/>
          </a:xfrm>
        </p:spPr>
        <p:txBody>
          <a:bodyPr anchor="ctr"/>
          <a:lstStyle/>
          <a:p>
            <a:r>
              <a:rPr lang="en-US" sz="3600" dirty="0">
                <a:latin typeface="Calibri" panose="020F0502020204030204" pitchFamily="34" charset="0"/>
                <a:ea typeface="Times New Roman" panose="02020603050405020304" pitchFamily="18" charset="0"/>
              </a:rPr>
              <a:t>A Detailed Look at the Challenges of </a:t>
            </a:r>
            <a:r>
              <a:rPr lang="en-US" sz="3600" dirty="0">
                <a:effectLst/>
                <a:latin typeface="Calibri" panose="020F0502020204030204" pitchFamily="34" charset="0"/>
                <a:ea typeface="Times New Roman" panose="02020603050405020304" pitchFamily="18" charset="0"/>
              </a:rPr>
              <a:t>Geothermal Drilling Fluids</a:t>
            </a:r>
            <a:endParaRPr lang="en-GB" dirty="0"/>
          </a:p>
        </p:txBody>
      </p:sp>
      <p:sp>
        <p:nvSpPr>
          <p:cNvPr id="26643" name="Rectangle 19"/>
          <p:cNvSpPr>
            <a:spLocks noGrp="1" noChangeArrowheads="1"/>
          </p:cNvSpPr>
          <p:nvPr>
            <p:ph type="subTitle" idx="1"/>
          </p:nvPr>
        </p:nvSpPr>
        <p:spPr>
          <a:xfrm>
            <a:off x="576717" y="3100541"/>
            <a:ext cx="7613500" cy="1525827"/>
          </a:xfrm>
        </p:spPr>
        <p:txBody>
          <a:bodyPr/>
          <a:lstStyle/>
          <a:p>
            <a:r>
              <a:rPr lang="en-US" dirty="0"/>
              <a:t>David Horton</a:t>
            </a:r>
          </a:p>
          <a:p>
            <a:endParaRPr lang="en-US" dirty="0"/>
          </a:p>
          <a:p>
            <a:r>
              <a:rPr lang="en-US" sz="2400" dirty="0"/>
              <a:t>Wellbore Construction Fluids, Technology Delivery Group</a:t>
            </a:r>
          </a:p>
          <a:p>
            <a:endParaRPr lang="en-US" sz="2400" dirty="0"/>
          </a:p>
          <a:p>
            <a:r>
              <a:rPr lang="en-US" sz="1800" dirty="0"/>
              <a:t>AADE Fluids Management Group Meeting </a:t>
            </a:r>
            <a:r>
              <a:rPr lang="en-US" sz="1800"/>
              <a:t>– Sept</a:t>
            </a:r>
            <a:r>
              <a:rPr lang="en-US" sz="1800" dirty="0"/>
              <a:t>. 22, 2022</a:t>
            </a:r>
          </a:p>
          <a:p>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EEED83-0B81-4334-8788-C6EF2EAF16B3}"/>
              </a:ext>
            </a:extLst>
          </p:cNvPr>
          <p:cNvSpPr>
            <a:spLocks noGrp="1"/>
          </p:cNvSpPr>
          <p:nvPr>
            <p:ph idx="1"/>
          </p:nvPr>
        </p:nvSpPr>
        <p:spPr>
          <a:xfrm>
            <a:off x="733050" y="1168455"/>
            <a:ext cx="11055609" cy="4400550"/>
          </a:xfrm>
        </p:spPr>
        <p:txBody>
          <a:bodyPr/>
          <a:lstStyle/>
          <a:p>
            <a:r>
              <a:rPr lang="en-US" dirty="0"/>
              <a:t>Geothermal Economics:</a:t>
            </a:r>
          </a:p>
          <a:p>
            <a:pPr lvl="1">
              <a:buFont typeface="Wingdings" panose="05000000000000000000" pitchFamily="2" charset="2"/>
              <a:buChar char="§"/>
            </a:pPr>
            <a:r>
              <a:rPr lang="en-US" dirty="0"/>
              <a:t>“Lost circulation represents an average of 10 percent of total well costs in mature geothermal areas, and often accounts for more than 20 percent of the costs in exploratory wells and developing fields. Well costs, in turn, represent 35 percent to 50 percent of the total capital costs of a typical geothermal project. </a:t>
            </a:r>
            <a:r>
              <a:rPr lang="en-US" u="sng" dirty="0"/>
              <a:t>Therefore, roughly 3.5 - 10 percent of the total costs of a geothermal project can be attributable to lost circulation</a:t>
            </a:r>
            <a:r>
              <a:rPr lang="en-US" dirty="0"/>
              <a:t>.”*</a:t>
            </a:r>
          </a:p>
          <a:p>
            <a:pPr lvl="1">
              <a:buFont typeface="Wingdings" panose="05000000000000000000" pitchFamily="2" charset="2"/>
              <a:buChar char="§"/>
            </a:pPr>
            <a:r>
              <a:rPr lang="en-US" dirty="0"/>
              <a:t>ROI for geothermal is based on years of power plant’s service vs. 4-6 months for O&amp;G***</a:t>
            </a:r>
          </a:p>
          <a:p>
            <a:pPr lvl="1">
              <a:buFont typeface="Wingdings" panose="05000000000000000000" pitchFamily="2" charset="2"/>
              <a:buChar char="§"/>
            </a:pPr>
            <a:r>
              <a:rPr lang="en-US" dirty="0"/>
              <a:t>Analysis of ~4,500 lost circulation zones found:</a:t>
            </a:r>
          </a:p>
          <a:p>
            <a:pPr lvl="2"/>
            <a:r>
              <a:rPr lang="en-US" dirty="0"/>
              <a:t>Cement used 65%; LCM used 30%</a:t>
            </a:r>
          </a:p>
          <a:p>
            <a:pPr lvl="2"/>
            <a:r>
              <a:rPr lang="en-US" dirty="0"/>
              <a:t>Proportion of success is about 15% with cement and 10% with LCM**</a:t>
            </a:r>
          </a:p>
          <a:p>
            <a:pPr lvl="1">
              <a:buFont typeface="Wingdings" panose="05000000000000000000" pitchFamily="2" charset="2"/>
              <a:buChar char="§"/>
            </a:pPr>
            <a:r>
              <a:rPr lang="en-US" b="1" dirty="0"/>
              <a:t>Customer objective:  Lowest possible cost per barrel fluids used</a:t>
            </a:r>
          </a:p>
          <a:p>
            <a:pPr lvl="1"/>
            <a:endParaRPr lang="en-US" dirty="0"/>
          </a:p>
          <a:p>
            <a:pPr lvl="2"/>
            <a:endParaRPr lang="en-US" dirty="0"/>
          </a:p>
          <a:p>
            <a:pPr indent="0">
              <a:buNone/>
            </a:pPr>
            <a:br>
              <a:rPr lang="en-US" dirty="0"/>
            </a:br>
            <a:endParaRPr lang="en-US" dirty="0"/>
          </a:p>
        </p:txBody>
      </p:sp>
      <p:sp>
        <p:nvSpPr>
          <p:cNvPr id="4" name="Title 1">
            <a:extLst>
              <a:ext uri="{FF2B5EF4-FFF2-40B4-BE49-F238E27FC236}">
                <a16:creationId xmlns:a16="http://schemas.microsoft.com/office/drawing/2014/main" id="{BFCFB1DE-D217-4E21-BDD2-9AF7BE9AEC19}"/>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dirty="0">
                <a:solidFill>
                  <a:srgbClr val="003366"/>
                </a:solidFill>
                <a:latin typeface="Arial Narrow" panose="020B0606020202030204" pitchFamily="34" charset="0"/>
              </a:rPr>
              <a:t>Geothermal Challenges, Drilling Fluids</a:t>
            </a:r>
          </a:p>
        </p:txBody>
      </p:sp>
      <p:sp>
        <p:nvSpPr>
          <p:cNvPr id="5" name="TextBox 4">
            <a:extLst>
              <a:ext uri="{FF2B5EF4-FFF2-40B4-BE49-F238E27FC236}">
                <a16:creationId xmlns:a16="http://schemas.microsoft.com/office/drawing/2014/main" id="{E5F8F1AA-36C8-4E9E-BB21-CA4310DA7379}"/>
              </a:ext>
            </a:extLst>
          </p:cNvPr>
          <p:cNvSpPr txBox="1"/>
          <p:nvPr/>
        </p:nvSpPr>
        <p:spPr>
          <a:xfrm>
            <a:off x="0" y="5594461"/>
            <a:ext cx="6553200" cy="477054"/>
          </a:xfrm>
          <a:prstGeom prst="rect">
            <a:avLst/>
          </a:prstGeom>
          <a:noFill/>
        </p:spPr>
        <p:txBody>
          <a:bodyPr wrap="square" rtlCol="0">
            <a:spAutoFit/>
          </a:bodyPr>
          <a:lstStyle/>
          <a:p>
            <a:br>
              <a:rPr lang="en-US" sz="800" dirty="0"/>
            </a:br>
            <a:br>
              <a:rPr lang="en-US" sz="800" dirty="0"/>
            </a:br>
            <a:endParaRPr lang="en-US" sz="900" dirty="0"/>
          </a:p>
        </p:txBody>
      </p:sp>
      <p:sp>
        <p:nvSpPr>
          <p:cNvPr id="6" name="TextBox 5">
            <a:extLst>
              <a:ext uri="{FF2B5EF4-FFF2-40B4-BE49-F238E27FC236}">
                <a16:creationId xmlns:a16="http://schemas.microsoft.com/office/drawing/2014/main" id="{B38D8274-E949-412C-B141-2E0A1CC63D4F}"/>
              </a:ext>
            </a:extLst>
          </p:cNvPr>
          <p:cNvSpPr txBox="1"/>
          <p:nvPr/>
        </p:nvSpPr>
        <p:spPr>
          <a:xfrm>
            <a:off x="0" y="5745399"/>
            <a:ext cx="5694218" cy="1061829"/>
          </a:xfrm>
          <a:prstGeom prst="rect">
            <a:avLst/>
          </a:prstGeom>
          <a:noFill/>
        </p:spPr>
        <p:txBody>
          <a:bodyPr wrap="square">
            <a:spAutoFit/>
          </a:bodyPr>
          <a:lstStyle/>
          <a:p>
            <a:r>
              <a:rPr lang="en-US" sz="900" i="0" dirty="0">
                <a:solidFill>
                  <a:srgbClr val="000000"/>
                </a:solidFill>
                <a:effectLst/>
                <a:latin typeface="Arial Narrow" panose="020B0606020202030204" pitchFamily="34" charset="0"/>
              </a:rPr>
              <a:t>*Source:  </a:t>
            </a:r>
            <a:r>
              <a:rPr lang="en-US" sz="900" dirty="0">
                <a:solidFill>
                  <a:srgbClr val="000000"/>
                </a:solidFill>
                <a:latin typeface="Arial Narrow" panose="020B0606020202030204" pitchFamily="34" charset="0"/>
              </a:rPr>
              <a:t>Sandia Report, SAND2010-6048, “Handbook of Best Practices for Geothermal Drilling”</a:t>
            </a:r>
            <a:br>
              <a:rPr lang="en-US" sz="900" dirty="0">
                <a:solidFill>
                  <a:srgbClr val="000000"/>
                </a:solidFill>
                <a:latin typeface="Arial Narrow" panose="020B0606020202030204" pitchFamily="34" charset="0"/>
              </a:rPr>
            </a:br>
            <a:r>
              <a:rPr lang="en-US" sz="900" dirty="0">
                <a:solidFill>
                  <a:srgbClr val="000000"/>
                </a:solidFill>
                <a:latin typeface="Arial Narrow" panose="020B0606020202030204" pitchFamily="34" charset="0"/>
              </a:rPr>
              <a:t>Finger and Blankenship, Dec. 2010</a:t>
            </a:r>
            <a:br>
              <a:rPr lang="en-US" sz="800" dirty="0"/>
            </a:br>
            <a:r>
              <a:rPr lang="en-US" sz="900" dirty="0">
                <a:solidFill>
                  <a:srgbClr val="000000"/>
                </a:solidFill>
                <a:latin typeface="Arial Narrow" panose="020B0606020202030204" pitchFamily="34" charset="0"/>
              </a:rPr>
              <a:t>**Source:  “Development of Database System for Lost Circulation and analysis of the Data”</a:t>
            </a:r>
            <a:br>
              <a:rPr lang="en-US" sz="900" dirty="0">
                <a:solidFill>
                  <a:srgbClr val="000000"/>
                </a:solidFill>
                <a:latin typeface="Arial Narrow" panose="020B0606020202030204" pitchFamily="34" charset="0"/>
              </a:rPr>
            </a:br>
            <a:r>
              <a:rPr lang="en-US" sz="900" dirty="0" err="1">
                <a:solidFill>
                  <a:srgbClr val="000000"/>
                </a:solidFill>
                <a:latin typeface="Arial Narrow" panose="020B0606020202030204" pitchFamily="34" charset="0"/>
              </a:rPr>
              <a:t>Hyodo</a:t>
            </a:r>
            <a:r>
              <a:rPr lang="en-US" sz="900" dirty="0">
                <a:solidFill>
                  <a:srgbClr val="000000"/>
                </a:solidFill>
                <a:latin typeface="Arial Narrow" panose="020B0606020202030204" pitchFamily="34" charset="0"/>
              </a:rPr>
              <a:t>, Kitao, and Furukawa, 2000</a:t>
            </a:r>
            <a:br>
              <a:rPr lang="en-US" sz="900" dirty="0">
                <a:latin typeface="Arial Narrow" panose="020B0606020202030204" pitchFamily="34" charset="0"/>
              </a:rPr>
            </a:br>
            <a:r>
              <a:rPr lang="en-US" sz="900" dirty="0">
                <a:solidFill>
                  <a:srgbClr val="231F20"/>
                </a:solidFill>
                <a:latin typeface="Arial Narrow" panose="020B0606020202030204" pitchFamily="34" charset="0"/>
              </a:rPr>
              <a:t>***Source:  GRC Transactions, Vol. 44, 2020</a:t>
            </a:r>
            <a:br>
              <a:rPr lang="en-US" sz="900" dirty="0">
                <a:solidFill>
                  <a:srgbClr val="231F20"/>
                </a:solidFill>
                <a:latin typeface="Arial Narrow" panose="020B0606020202030204" pitchFamily="34" charset="0"/>
              </a:rPr>
            </a:br>
            <a:r>
              <a:rPr lang="en-US" sz="900" dirty="0">
                <a:solidFill>
                  <a:srgbClr val="231F20"/>
                </a:solidFill>
                <a:latin typeface="Arial Narrow" panose="020B0606020202030204" pitchFamily="34" charset="0"/>
              </a:rPr>
              <a:t>“Challenges and Opportunities of Geothermal Drilling for Renewable Energy Generation”</a:t>
            </a:r>
            <a:br>
              <a:rPr lang="en-US" sz="900" dirty="0">
                <a:solidFill>
                  <a:srgbClr val="231F20"/>
                </a:solidFill>
                <a:latin typeface="Arial Narrow" panose="020B0606020202030204" pitchFamily="34" charset="0"/>
              </a:rPr>
            </a:br>
            <a:r>
              <a:rPr lang="en-US" sz="900" dirty="0" err="1">
                <a:solidFill>
                  <a:srgbClr val="231F20"/>
                </a:solidFill>
                <a:latin typeface="Arial Narrow" panose="020B0606020202030204" pitchFamily="34" charset="0"/>
              </a:rPr>
              <a:t>Vivas</a:t>
            </a:r>
            <a:r>
              <a:rPr lang="en-US" sz="900" dirty="0">
                <a:solidFill>
                  <a:srgbClr val="231F20"/>
                </a:solidFill>
                <a:latin typeface="Arial Narrow" panose="020B0606020202030204" pitchFamily="34" charset="0"/>
              </a:rPr>
              <a:t>, Salehi1, Tuttle, Rickard</a:t>
            </a:r>
            <a:endParaRPr lang="en-US" sz="900" dirty="0">
              <a:latin typeface="Arial Narrow" panose="020B0606020202030204" pitchFamily="34" charset="0"/>
            </a:endParaRPr>
          </a:p>
        </p:txBody>
      </p:sp>
    </p:spTree>
    <p:extLst>
      <p:ext uri="{BB962C8B-B14F-4D97-AF65-F5344CB8AC3E}">
        <p14:creationId xmlns:p14="http://schemas.microsoft.com/office/powerpoint/2010/main" val="2965445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C407DF-BCB8-45DE-B3DB-980F911F72DB}"/>
              </a:ext>
            </a:extLst>
          </p:cNvPr>
          <p:cNvSpPr>
            <a:spLocks noGrp="1"/>
          </p:cNvSpPr>
          <p:nvPr>
            <p:ph idx="1"/>
          </p:nvPr>
        </p:nvSpPr>
        <p:spPr>
          <a:xfrm>
            <a:off x="527538" y="1143000"/>
            <a:ext cx="11055609" cy="4400550"/>
          </a:xfrm>
        </p:spPr>
        <p:txBody>
          <a:bodyPr/>
          <a:lstStyle/>
          <a:p>
            <a:r>
              <a:rPr lang="en-US" dirty="0"/>
              <a:t>Case Study:  Indonesia; Dry Steam Field X, April, 2022</a:t>
            </a:r>
          </a:p>
          <a:p>
            <a:endParaRPr lang="en-US" dirty="0"/>
          </a:p>
          <a:p>
            <a:endParaRPr lang="en-US" dirty="0"/>
          </a:p>
        </p:txBody>
      </p:sp>
      <p:sp>
        <p:nvSpPr>
          <p:cNvPr id="8" name="Content Placeholder 2">
            <a:extLst>
              <a:ext uri="{FF2B5EF4-FFF2-40B4-BE49-F238E27FC236}">
                <a16:creationId xmlns:a16="http://schemas.microsoft.com/office/drawing/2014/main" id="{A842B371-98C9-45C7-97C6-D4564408B508}"/>
              </a:ext>
            </a:extLst>
          </p:cNvPr>
          <p:cNvSpPr txBox="1">
            <a:spLocks/>
          </p:cNvSpPr>
          <p:nvPr/>
        </p:nvSpPr>
        <p:spPr bwMode="auto">
          <a:xfrm>
            <a:off x="527538" y="1635370"/>
            <a:ext cx="72009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SzPct val="125000"/>
              <a:buChar char="•"/>
              <a:defRPr sz="2800">
                <a:solidFill>
                  <a:srgbClr val="000099"/>
                </a:solidFill>
                <a:latin typeface="+mn-lt"/>
                <a:ea typeface="+mn-ea"/>
                <a:cs typeface="+mn-cs"/>
              </a:defRPr>
            </a:lvl1pPr>
            <a:lvl2pPr marL="742950" indent="-285750" algn="l" rtl="0" eaLnBrk="0" fontAlgn="base" hangingPunct="0">
              <a:spcBef>
                <a:spcPct val="20000"/>
              </a:spcBef>
              <a:spcAft>
                <a:spcPct val="0"/>
              </a:spcAft>
              <a:buSzPct val="125000"/>
              <a:buChar char="•"/>
              <a:defRPr sz="2400">
                <a:solidFill>
                  <a:srgbClr val="000099"/>
                </a:solidFill>
                <a:latin typeface="+mn-lt"/>
                <a:cs typeface="+mn-cs"/>
              </a:defRPr>
            </a:lvl2pPr>
            <a:lvl3pPr marL="1143000" indent="-228600" algn="l" rtl="0" eaLnBrk="0" fontAlgn="base" hangingPunct="0">
              <a:spcBef>
                <a:spcPct val="20000"/>
              </a:spcBef>
              <a:spcAft>
                <a:spcPct val="0"/>
              </a:spcAft>
              <a:buSzPct val="125000"/>
              <a:buChar char="•"/>
              <a:defRPr sz="2400">
                <a:solidFill>
                  <a:srgbClr val="000099"/>
                </a:solidFill>
                <a:latin typeface="+mn-lt"/>
                <a:cs typeface="+mn-cs"/>
              </a:defRPr>
            </a:lvl3pPr>
            <a:lvl4pPr marL="1600200" indent="-228600" algn="l" rtl="0" eaLnBrk="0" fontAlgn="base" hangingPunct="0">
              <a:spcBef>
                <a:spcPct val="20000"/>
              </a:spcBef>
              <a:spcAft>
                <a:spcPct val="0"/>
              </a:spcAft>
              <a:buSzPct val="125000"/>
              <a:buChar char="•"/>
              <a:defRPr sz="2400">
                <a:solidFill>
                  <a:srgbClr val="000099"/>
                </a:solidFill>
                <a:latin typeface="+mn-lt"/>
                <a:cs typeface="+mn-cs"/>
              </a:defRPr>
            </a:lvl4pPr>
            <a:lvl5pPr marL="2057400" indent="-228600" algn="l" rtl="0" eaLnBrk="0" fontAlgn="base" hangingPunct="0">
              <a:spcBef>
                <a:spcPct val="20000"/>
              </a:spcBef>
              <a:spcAft>
                <a:spcPct val="0"/>
              </a:spcAft>
              <a:buSzPct val="125000"/>
              <a:buChar char="•"/>
              <a:defRPr sz="2400">
                <a:solidFill>
                  <a:srgbClr val="000099"/>
                </a:solidFill>
                <a:latin typeface="+mn-lt"/>
                <a:cs typeface="+mn-cs"/>
              </a:defRPr>
            </a:lvl5pPr>
            <a:lvl6pPr marL="2514600" indent="-228600" algn="l" rtl="0" fontAlgn="base">
              <a:spcBef>
                <a:spcPct val="20000"/>
              </a:spcBef>
              <a:spcAft>
                <a:spcPct val="0"/>
              </a:spcAft>
              <a:buSzPct val="125000"/>
              <a:buChar char="•"/>
              <a:defRPr sz="2400">
                <a:solidFill>
                  <a:srgbClr val="000099"/>
                </a:solidFill>
                <a:latin typeface="+mn-lt"/>
                <a:cs typeface="+mn-cs"/>
              </a:defRPr>
            </a:lvl6pPr>
            <a:lvl7pPr marL="2971800" indent="-228600" algn="l" rtl="0" fontAlgn="base">
              <a:spcBef>
                <a:spcPct val="20000"/>
              </a:spcBef>
              <a:spcAft>
                <a:spcPct val="0"/>
              </a:spcAft>
              <a:buSzPct val="125000"/>
              <a:buChar char="•"/>
              <a:defRPr sz="2400">
                <a:solidFill>
                  <a:srgbClr val="000099"/>
                </a:solidFill>
                <a:latin typeface="+mn-lt"/>
                <a:cs typeface="+mn-cs"/>
              </a:defRPr>
            </a:lvl7pPr>
            <a:lvl8pPr marL="3429000" indent="-228600" algn="l" rtl="0" fontAlgn="base">
              <a:spcBef>
                <a:spcPct val="20000"/>
              </a:spcBef>
              <a:spcAft>
                <a:spcPct val="0"/>
              </a:spcAft>
              <a:buSzPct val="125000"/>
              <a:buChar char="•"/>
              <a:defRPr sz="2400">
                <a:solidFill>
                  <a:srgbClr val="000099"/>
                </a:solidFill>
                <a:latin typeface="+mn-lt"/>
                <a:cs typeface="+mn-cs"/>
              </a:defRPr>
            </a:lvl8pPr>
            <a:lvl9pPr marL="3886200" indent="-228600" algn="l" rtl="0" fontAlgn="base">
              <a:spcBef>
                <a:spcPct val="20000"/>
              </a:spcBef>
              <a:spcAft>
                <a:spcPct val="0"/>
              </a:spcAft>
              <a:buSzPct val="125000"/>
              <a:buChar char="•"/>
              <a:defRPr sz="2400">
                <a:solidFill>
                  <a:srgbClr val="000099"/>
                </a:solidFill>
                <a:latin typeface="+mn-lt"/>
                <a:cs typeface="+mn-cs"/>
              </a:defRPr>
            </a:lvl9pPr>
          </a:lstStyle>
          <a:p>
            <a:pPr>
              <a:buClr>
                <a:schemeClr val="accent4"/>
              </a:buClr>
              <a:buSzPct val="100000"/>
              <a:buFont typeface="Wingdings" panose="05000000000000000000" pitchFamily="2" charset="2"/>
              <a:buChar char="§"/>
            </a:pPr>
            <a:r>
              <a:rPr lang="en-US" kern="0" dirty="0">
                <a:solidFill>
                  <a:schemeClr val="tx1"/>
                </a:solidFill>
                <a:latin typeface="Arial Narrow" panose="020B0606020202030204" pitchFamily="34" charset="0"/>
              </a:rPr>
              <a:t>Section Summary:</a:t>
            </a:r>
          </a:p>
          <a:p>
            <a:pPr marL="793750" lvl="1" indent="-342900" eaLnBrk="1" hangingPunct="1">
              <a:buClr>
                <a:srgbClr val="336699"/>
              </a:buClr>
              <a:buSzPct val="100000"/>
              <a:buFont typeface="Wingdings" panose="05000000000000000000" pitchFamily="2" charset="2"/>
              <a:buChar char="§"/>
              <a:defRPr/>
            </a:pPr>
            <a:r>
              <a:rPr lang="en-US" kern="0" dirty="0">
                <a:solidFill>
                  <a:srgbClr val="000000"/>
                </a:solidFill>
                <a:latin typeface="Arial Narrow" pitchFamily="34" charset="0"/>
                <a:ea typeface="ヒラギノ角ゴ Pro W3"/>
              </a:rPr>
              <a:t>12 ¼” Section 3,151 - 5,488 ft MD (2,337 ft)</a:t>
            </a:r>
          </a:p>
          <a:p>
            <a:pPr marL="793750" lvl="1" indent="-342900" eaLnBrk="1" hangingPunct="1">
              <a:buClr>
                <a:srgbClr val="336699"/>
              </a:buClr>
              <a:buSzPct val="100000"/>
              <a:buFont typeface="Wingdings" panose="05000000000000000000" pitchFamily="2" charset="2"/>
              <a:buChar char="§"/>
              <a:defRPr/>
            </a:pPr>
            <a:r>
              <a:rPr lang="en-US" kern="0" dirty="0">
                <a:solidFill>
                  <a:srgbClr val="000000"/>
                </a:solidFill>
                <a:latin typeface="Arial Narrow" pitchFamily="34" charset="0"/>
                <a:ea typeface="ヒラギノ角ゴ Pro W3"/>
              </a:rPr>
              <a:t>Interval days:  13</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Drilled out with Gel Polymer (adjust Rheology; add inhibitors) </a:t>
            </a:r>
          </a:p>
          <a:p>
            <a:pPr marL="914400" lvl="4" indent="0">
              <a:buClr>
                <a:schemeClr val="accent4"/>
              </a:buClr>
              <a:buSzPct val="100000"/>
              <a:buNone/>
            </a:pPr>
            <a:r>
              <a:rPr lang="en-US" sz="1800" kern="0" dirty="0">
                <a:solidFill>
                  <a:schemeClr val="tx1"/>
                </a:solidFill>
                <a:latin typeface="Arial Narrow" panose="020B0606020202030204" pitchFamily="34" charset="0"/>
                <a:ea typeface="+mn-ea"/>
              </a:rPr>
              <a:t>       full returns (flow rate 900-920 </a:t>
            </a:r>
            <a:r>
              <a:rPr lang="en-US" sz="1800" kern="0" dirty="0" err="1">
                <a:solidFill>
                  <a:schemeClr val="tx1"/>
                </a:solidFill>
                <a:latin typeface="Arial Narrow" panose="020B0606020202030204" pitchFamily="34" charset="0"/>
                <a:ea typeface="+mn-ea"/>
              </a:rPr>
              <a:t>gpm</a:t>
            </a:r>
            <a:r>
              <a:rPr lang="en-US" sz="1800" kern="0" dirty="0">
                <a:solidFill>
                  <a:schemeClr val="tx1"/>
                </a:solidFill>
                <a:latin typeface="Arial Narrow" panose="020B0606020202030204" pitchFamily="34" charset="0"/>
                <a:ea typeface="+mn-ea"/>
              </a:rPr>
              <a:t>, aerate fluid 500 </a:t>
            </a:r>
            <a:r>
              <a:rPr lang="en-US" sz="1800" kern="0" dirty="0" err="1">
                <a:solidFill>
                  <a:schemeClr val="tx1"/>
                </a:solidFill>
                <a:latin typeface="Arial Narrow" panose="020B0606020202030204" pitchFamily="34" charset="0"/>
                <a:ea typeface="+mn-ea"/>
              </a:rPr>
              <a:t>scfm</a:t>
            </a:r>
            <a:r>
              <a:rPr lang="en-US" sz="1800" kern="0" dirty="0">
                <a:solidFill>
                  <a:schemeClr val="tx1"/>
                </a:solidFill>
                <a:latin typeface="Arial Narrow" panose="020B0606020202030204" pitchFamily="34" charset="0"/>
                <a:ea typeface="+mn-ea"/>
              </a:rPr>
              <a:t>)</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4,582’ – 4,900’ partial lost circulation (dynamic loss rate 10-15 </a:t>
            </a:r>
            <a:r>
              <a:rPr lang="en-US" sz="1800" kern="0" dirty="0" err="1">
                <a:solidFill>
                  <a:schemeClr val="tx1"/>
                </a:solidFill>
                <a:latin typeface="Arial Narrow" panose="020B0606020202030204" pitchFamily="34" charset="0"/>
                <a:ea typeface="+mn-ea"/>
              </a:rPr>
              <a:t>bph</a:t>
            </a:r>
            <a:r>
              <a:rPr lang="en-US" sz="1800" kern="0" dirty="0">
                <a:solidFill>
                  <a:schemeClr val="tx1"/>
                </a:solidFill>
                <a:latin typeface="Arial Narrow" panose="020B0606020202030204" pitchFamily="34" charset="0"/>
                <a:ea typeface="+mn-ea"/>
              </a:rPr>
              <a:t>)</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4,900’ Lost complete returns – increased air up to 3,000 </a:t>
            </a:r>
            <a:r>
              <a:rPr lang="en-US" sz="1800" kern="0" dirty="0" err="1">
                <a:solidFill>
                  <a:schemeClr val="tx1"/>
                </a:solidFill>
                <a:latin typeface="Arial Narrow" panose="020B0606020202030204" pitchFamily="34" charset="0"/>
                <a:ea typeface="+mn-ea"/>
              </a:rPr>
              <a:t>scfm</a:t>
            </a:r>
            <a:endParaRPr lang="en-US" sz="1800" kern="0" dirty="0">
              <a:solidFill>
                <a:schemeClr val="tx1"/>
              </a:solidFill>
              <a:latin typeface="Arial Narrow" panose="020B0606020202030204" pitchFamily="34" charset="0"/>
              <a:ea typeface="+mn-ea"/>
            </a:endParaRP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Drilled remainder of Section Blind with 900-1,000 </a:t>
            </a:r>
            <a:r>
              <a:rPr lang="en-US" sz="1800" kern="0" dirty="0" err="1">
                <a:solidFill>
                  <a:schemeClr val="tx1"/>
                </a:solidFill>
                <a:latin typeface="Arial Narrow" panose="020B0606020202030204" pitchFamily="34" charset="0"/>
                <a:ea typeface="+mn-ea"/>
              </a:rPr>
              <a:t>gpm</a:t>
            </a:r>
            <a:endParaRPr lang="en-US" sz="1800" kern="0" dirty="0">
              <a:solidFill>
                <a:schemeClr val="tx1"/>
              </a:solidFill>
              <a:latin typeface="Arial Narrow" panose="020B0606020202030204" pitchFamily="34" charset="0"/>
              <a:ea typeface="+mn-ea"/>
            </a:endParaRP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Pumped hole-cleaning sweeps (10bbl every 10min)</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During blind drilling – pumped viscous water (xanthan gum + KOH + filming amine corrosion inhibitor)</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Ran 10 ¾” perforated liner – pump backside 1,100 </a:t>
            </a:r>
            <a:r>
              <a:rPr lang="en-US" sz="1800" kern="0" dirty="0" err="1">
                <a:solidFill>
                  <a:schemeClr val="tx1"/>
                </a:solidFill>
                <a:latin typeface="Arial Narrow" panose="020B0606020202030204" pitchFamily="34" charset="0"/>
                <a:ea typeface="+mn-ea"/>
              </a:rPr>
              <a:t>gpm</a:t>
            </a:r>
            <a:r>
              <a:rPr lang="en-US" sz="1800" kern="0" dirty="0">
                <a:solidFill>
                  <a:schemeClr val="tx1"/>
                </a:solidFill>
                <a:latin typeface="Arial Narrow" panose="020B0606020202030204" pitchFamily="34" charset="0"/>
                <a:ea typeface="+mn-ea"/>
              </a:rPr>
              <a:t>, no return</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General and pitted corrosion (avg. 269.85 MPY)</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Total fluid lost:  33,243 </a:t>
            </a:r>
            <a:r>
              <a:rPr lang="en-US" sz="1800" kern="0" dirty="0" err="1">
                <a:solidFill>
                  <a:schemeClr val="tx1"/>
                </a:solidFill>
                <a:latin typeface="Arial Narrow" panose="020B0606020202030204" pitchFamily="34" charset="0"/>
                <a:ea typeface="+mn-ea"/>
              </a:rPr>
              <a:t>bbl</a:t>
            </a:r>
            <a:endParaRPr lang="en-US" sz="1800" kern="0" dirty="0">
              <a:solidFill>
                <a:schemeClr val="tx1"/>
              </a:solidFill>
              <a:latin typeface="Arial Narrow" panose="020B0606020202030204" pitchFamily="34" charset="0"/>
              <a:ea typeface="+mn-ea"/>
            </a:endParaRPr>
          </a:p>
          <a:p>
            <a:pPr marL="342900" lvl="1" indent="-342900">
              <a:buClr>
                <a:schemeClr val="accent4"/>
              </a:buClr>
              <a:buSzPct val="100000"/>
              <a:buFont typeface="Wingdings" panose="05000000000000000000" pitchFamily="2" charset="2"/>
              <a:buChar char="§"/>
            </a:pPr>
            <a:endParaRPr lang="en-US" sz="1800" kern="0" dirty="0">
              <a:solidFill>
                <a:schemeClr val="tx1"/>
              </a:solidFill>
              <a:latin typeface="Arial Narrow" panose="020B0606020202030204" pitchFamily="34" charset="0"/>
              <a:ea typeface="+mn-ea"/>
            </a:endParaRPr>
          </a:p>
          <a:p>
            <a:pPr lvl="1"/>
            <a:endParaRPr lang="en-US" kern="0" dirty="0"/>
          </a:p>
        </p:txBody>
      </p:sp>
      <p:sp>
        <p:nvSpPr>
          <p:cNvPr id="9" name="Title 1">
            <a:extLst>
              <a:ext uri="{FF2B5EF4-FFF2-40B4-BE49-F238E27FC236}">
                <a16:creationId xmlns:a16="http://schemas.microsoft.com/office/drawing/2014/main" id="{406DC151-2CAB-4C0C-893C-7729067232CD}"/>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dirty="0">
                <a:solidFill>
                  <a:srgbClr val="003366"/>
                </a:solidFill>
                <a:latin typeface="Arial Narrow" panose="020B0606020202030204" pitchFamily="34" charset="0"/>
              </a:rPr>
              <a:t>Geothermal Challenges, Drilling Fluids</a:t>
            </a:r>
          </a:p>
        </p:txBody>
      </p:sp>
    </p:spTree>
    <p:extLst>
      <p:ext uri="{BB962C8B-B14F-4D97-AF65-F5344CB8AC3E}">
        <p14:creationId xmlns:p14="http://schemas.microsoft.com/office/powerpoint/2010/main" val="1541762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C407DF-BCB8-45DE-B3DB-980F911F72DB}"/>
              </a:ext>
            </a:extLst>
          </p:cNvPr>
          <p:cNvSpPr>
            <a:spLocks noGrp="1"/>
          </p:cNvSpPr>
          <p:nvPr>
            <p:ph idx="1"/>
          </p:nvPr>
        </p:nvSpPr>
        <p:spPr>
          <a:xfrm>
            <a:off x="569595" y="1143000"/>
            <a:ext cx="11055609" cy="4400550"/>
          </a:xfrm>
        </p:spPr>
        <p:txBody>
          <a:bodyPr/>
          <a:lstStyle/>
          <a:p>
            <a:r>
              <a:rPr lang="en-US" dirty="0"/>
              <a:t>Case Study:  Indonesia; Dry Steam Field X, April, 2022</a:t>
            </a:r>
          </a:p>
        </p:txBody>
      </p:sp>
      <p:sp>
        <p:nvSpPr>
          <p:cNvPr id="8" name="Content Placeholder 2">
            <a:extLst>
              <a:ext uri="{FF2B5EF4-FFF2-40B4-BE49-F238E27FC236}">
                <a16:creationId xmlns:a16="http://schemas.microsoft.com/office/drawing/2014/main" id="{A842B371-98C9-45C7-97C6-D4564408B508}"/>
              </a:ext>
            </a:extLst>
          </p:cNvPr>
          <p:cNvSpPr txBox="1">
            <a:spLocks/>
          </p:cNvSpPr>
          <p:nvPr/>
        </p:nvSpPr>
        <p:spPr bwMode="auto">
          <a:xfrm>
            <a:off x="566796" y="1601054"/>
            <a:ext cx="976123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SzPct val="125000"/>
              <a:buChar char="•"/>
              <a:defRPr sz="2800">
                <a:solidFill>
                  <a:srgbClr val="000099"/>
                </a:solidFill>
                <a:latin typeface="+mn-lt"/>
                <a:ea typeface="+mn-ea"/>
                <a:cs typeface="+mn-cs"/>
              </a:defRPr>
            </a:lvl1pPr>
            <a:lvl2pPr marL="742950" indent="-285750" algn="l" rtl="0" eaLnBrk="0" fontAlgn="base" hangingPunct="0">
              <a:spcBef>
                <a:spcPct val="20000"/>
              </a:spcBef>
              <a:spcAft>
                <a:spcPct val="0"/>
              </a:spcAft>
              <a:buSzPct val="125000"/>
              <a:buChar char="•"/>
              <a:defRPr sz="2400">
                <a:solidFill>
                  <a:srgbClr val="000099"/>
                </a:solidFill>
                <a:latin typeface="+mn-lt"/>
                <a:cs typeface="+mn-cs"/>
              </a:defRPr>
            </a:lvl2pPr>
            <a:lvl3pPr marL="1143000" indent="-228600" algn="l" rtl="0" eaLnBrk="0" fontAlgn="base" hangingPunct="0">
              <a:spcBef>
                <a:spcPct val="20000"/>
              </a:spcBef>
              <a:spcAft>
                <a:spcPct val="0"/>
              </a:spcAft>
              <a:buSzPct val="125000"/>
              <a:buChar char="•"/>
              <a:defRPr sz="2400">
                <a:solidFill>
                  <a:srgbClr val="000099"/>
                </a:solidFill>
                <a:latin typeface="+mn-lt"/>
                <a:cs typeface="+mn-cs"/>
              </a:defRPr>
            </a:lvl3pPr>
            <a:lvl4pPr marL="1600200" indent="-228600" algn="l" rtl="0" eaLnBrk="0" fontAlgn="base" hangingPunct="0">
              <a:spcBef>
                <a:spcPct val="20000"/>
              </a:spcBef>
              <a:spcAft>
                <a:spcPct val="0"/>
              </a:spcAft>
              <a:buSzPct val="125000"/>
              <a:buChar char="•"/>
              <a:defRPr sz="2400">
                <a:solidFill>
                  <a:srgbClr val="000099"/>
                </a:solidFill>
                <a:latin typeface="+mn-lt"/>
                <a:cs typeface="+mn-cs"/>
              </a:defRPr>
            </a:lvl4pPr>
            <a:lvl5pPr marL="2057400" indent="-228600" algn="l" rtl="0" eaLnBrk="0" fontAlgn="base" hangingPunct="0">
              <a:spcBef>
                <a:spcPct val="20000"/>
              </a:spcBef>
              <a:spcAft>
                <a:spcPct val="0"/>
              </a:spcAft>
              <a:buSzPct val="125000"/>
              <a:buChar char="•"/>
              <a:defRPr sz="2400">
                <a:solidFill>
                  <a:srgbClr val="000099"/>
                </a:solidFill>
                <a:latin typeface="+mn-lt"/>
                <a:cs typeface="+mn-cs"/>
              </a:defRPr>
            </a:lvl5pPr>
            <a:lvl6pPr marL="2514600" indent="-228600" algn="l" rtl="0" fontAlgn="base">
              <a:spcBef>
                <a:spcPct val="20000"/>
              </a:spcBef>
              <a:spcAft>
                <a:spcPct val="0"/>
              </a:spcAft>
              <a:buSzPct val="125000"/>
              <a:buChar char="•"/>
              <a:defRPr sz="2400">
                <a:solidFill>
                  <a:srgbClr val="000099"/>
                </a:solidFill>
                <a:latin typeface="+mn-lt"/>
                <a:cs typeface="+mn-cs"/>
              </a:defRPr>
            </a:lvl6pPr>
            <a:lvl7pPr marL="2971800" indent="-228600" algn="l" rtl="0" fontAlgn="base">
              <a:spcBef>
                <a:spcPct val="20000"/>
              </a:spcBef>
              <a:spcAft>
                <a:spcPct val="0"/>
              </a:spcAft>
              <a:buSzPct val="125000"/>
              <a:buChar char="•"/>
              <a:defRPr sz="2400">
                <a:solidFill>
                  <a:srgbClr val="000099"/>
                </a:solidFill>
                <a:latin typeface="+mn-lt"/>
                <a:cs typeface="+mn-cs"/>
              </a:defRPr>
            </a:lvl7pPr>
            <a:lvl8pPr marL="3429000" indent="-228600" algn="l" rtl="0" fontAlgn="base">
              <a:spcBef>
                <a:spcPct val="20000"/>
              </a:spcBef>
              <a:spcAft>
                <a:spcPct val="0"/>
              </a:spcAft>
              <a:buSzPct val="125000"/>
              <a:buChar char="•"/>
              <a:defRPr sz="2400">
                <a:solidFill>
                  <a:srgbClr val="000099"/>
                </a:solidFill>
                <a:latin typeface="+mn-lt"/>
                <a:cs typeface="+mn-cs"/>
              </a:defRPr>
            </a:lvl8pPr>
            <a:lvl9pPr marL="3886200" indent="-228600" algn="l" rtl="0" fontAlgn="base">
              <a:spcBef>
                <a:spcPct val="20000"/>
              </a:spcBef>
              <a:spcAft>
                <a:spcPct val="0"/>
              </a:spcAft>
              <a:buSzPct val="125000"/>
              <a:buChar char="•"/>
              <a:defRPr sz="2400">
                <a:solidFill>
                  <a:srgbClr val="000099"/>
                </a:solidFill>
                <a:latin typeface="+mn-lt"/>
                <a:cs typeface="+mn-cs"/>
              </a:defRPr>
            </a:lvl9pPr>
          </a:lstStyle>
          <a:p>
            <a:pPr>
              <a:buClr>
                <a:schemeClr val="accent4"/>
              </a:buClr>
              <a:buSzPct val="100000"/>
              <a:buFont typeface="Wingdings" panose="05000000000000000000" pitchFamily="2" charset="2"/>
              <a:buChar char="§"/>
            </a:pPr>
            <a:r>
              <a:rPr lang="en-US" kern="0" dirty="0">
                <a:solidFill>
                  <a:schemeClr val="tx1"/>
                </a:solidFill>
                <a:latin typeface="Arial Narrow" panose="020B0606020202030204" pitchFamily="34" charset="0"/>
              </a:rPr>
              <a:t>Section Summary:</a:t>
            </a:r>
            <a:endParaRPr lang="en-US" kern="0" dirty="0"/>
          </a:p>
          <a:p>
            <a:pPr marL="793750" marR="0" lvl="1" indent="-342900" algn="l" defTabSz="914400" rtl="0" eaLnBrk="1" fontAlgn="base" latinLnBrk="0" hangingPunct="1">
              <a:lnSpc>
                <a:spcPct val="100000"/>
              </a:lnSpc>
              <a:spcBef>
                <a:spcPct val="20000"/>
              </a:spcBef>
              <a:spcAft>
                <a:spcPct val="0"/>
              </a:spcAft>
              <a:buClr>
                <a:srgbClr val="336699"/>
              </a:buClr>
              <a:buSzPct val="100000"/>
              <a:buFont typeface="Wingdings" panose="05000000000000000000" pitchFamily="2" charset="2"/>
              <a:buChar char="§"/>
              <a:tabLst/>
              <a:defRPr/>
            </a:pPr>
            <a:r>
              <a:rPr kumimoji="0" lang="en-US" sz="2400" b="0" i="0" u="none" strike="noStrike" kern="0" cap="none" spc="0" normalizeH="0" baseline="0" noProof="0" dirty="0">
                <a:ln>
                  <a:noFill/>
                </a:ln>
                <a:solidFill>
                  <a:srgbClr val="000000"/>
                </a:solidFill>
                <a:effectLst/>
                <a:uLnTx/>
                <a:uFillTx/>
                <a:latin typeface="Arial Narrow" pitchFamily="34" charset="0"/>
                <a:ea typeface="ヒラギノ角ゴ Pro W3"/>
              </a:rPr>
              <a:t>9 7/8” Section 5,488-5,749 </a:t>
            </a:r>
            <a:r>
              <a:rPr kumimoji="0" lang="en-US" sz="2400" b="0" i="0" u="none" strike="noStrike" kern="0" cap="none" spc="0" normalizeH="0" baseline="0" noProof="0" dirty="0" err="1">
                <a:ln>
                  <a:noFill/>
                </a:ln>
                <a:solidFill>
                  <a:srgbClr val="000000"/>
                </a:solidFill>
                <a:effectLst/>
                <a:uLnTx/>
                <a:uFillTx/>
                <a:latin typeface="Arial Narrow" pitchFamily="34" charset="0"/>
                <a:ea typeface="ヒラギノ角ゴ Pro W3"/>
              </a:rPr>
              <a:t>ftMD</a:t>
            </a:r>
            <a:r>
              <a:rPr kumimoji="0" lang="en-US" sz="2400" b="0" i="0" u="none" strike="noStrike" kern="0" cap="none" spc="0" normalizeH="0" baseline="0" noProof="0" dirty="0">
                <a:ln>
                  <a:noFill/>
                </a:ln>
                <a:solidFill>
                  <a:srgbClr val="000000"/>
                </a:solidFill>
                <a:effectLst/>
                <a:uLnTx/>
                <a:uFillTx/>
                <a:latin typeface="Arial Narrow" pitchFamily="34" charset="0"/>
                <a:ea typeface="ヒラギノ角ゴ Pro W3"/>
              </a:rPr>
              <a:t> (261 ft)</a:t>
            </a:r>
          </a:p>
          <a:p>
            <a:pPr marL="793750" marR="0" lvl="1" indent="-342900" algn="l" defTabSz="914400" rtl="0" eaLnBrk="1" fontAlgn="base" latinLnBrk="0" hangingPunct="1">
              <a:lnSpc>
                <a:spcPct val="100000"/>
              </a:lnSpc>
              <a:spcBef>
                <a:spcPct val="20000"/>
              </a:spcBef>
              <a:spcAft>
                <a:spcPct val="0"/>
              </a:spcAft>
              <a:buClr>
                <a:srgbClr val="336699"/>
              </a:buClr>
              <a:buSzPct val="100000"/>
              <a:buFont typeface="Wingdings" panose="05000000000000000000" pitchFamily="2" charset="2"/>
              <a:buChar char="§"/>
              <a:tabLst/>
              <a:defRPr/>
            </a:pPr>
            <a:r>
              <a:rPr kumimoji="0" lang="en-US" sz="2400" b="0" i="0" u="none" strike="noStrike" kern="0" cap="none" spc="0" normalizeH="0" baseline="0" noProof="0" dirty="0">
                <a:ln>
                  <a:noFill/>
                </a:ln>
                <a:solidFill>
                  <a:srgbClr val="000000"/>
                </a:solidFill>
                <a:effectLst/>
                <a:uLnTx/>
                <a:uFillTx/>
                <a:latin typeface="Arial Narrow" pitchFamily="34" charset="0"/>
                <a:ea typeface="ヒラギノ角ゴ Pro W3"/>
              </a:rPr>
              <a:t>Interval days:  5</a:t>
            </a:r>
          </a:p>
          <a:p>
            <a:pPr marL="1143000" marR="0" lvl="2" indent="-228600" algn="l" defTabSz="914400" rtl="0" eaLnBrk="1" fontAlgn="base" latinLnBrk="0" hangingPunct="1">
              <a:lnSpc>
                <a:spcPct val="100000"/>
              </a:lnSpc>
              <a:spcBef>
                <a:spcPct val="20000"/>
              </a:spcBef>
              <a:spcAft>
                <a:spcPct val="0"/>
              </a:spcAft>
              <a:buClr>
                <a:srgbClr val="336699"/>
              </a:buClr>
              <a:buSzPct val="100000"/>
              <a:buFont typeface="Wingdings"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rPr>
              <a:t>Drilled out shoe 10’ to 5,498’, lost complete returns</a:t>
            </a:r>
          </a:p>
          <a:p>
            <a:pPr lvl="2" eaLnBrk="1" hangingPunct="1">
              <a:buClr>
                <a:srgbClr val="336699"/>
              </a:buClr>
              <a:buSzPct val="100000"/>
              <a:buFont typeface="Wingdings" pitchFamily="2" charset="2"/>
              <a:buChar char="§"/>
              <a:defRPr/>
            </a:pPr>
            <a:r>
              <a:rPr lang="en-US" sz="1800" kern="0" dirty="0">
                <a:solidFill>
                  <a:srgbClr val="000000"/>
                </a:solidFill>
                <a:latin typeface="Arial Narrow" pitchFamily="34" charset="0"/>
                <a:ea typeface="ヒラギノ角ゴ Pro W3"/>
              </a:rPr>
              <a:t>Erratic torque 6-24 </a:t>
            </a:r>
            <a:r>
              <a:rPr lang="en-US" sz="1800" kern="0" dirty="0" err="1">
                <a:solidFill>
                  <a:srgbClr val="000000"/>
                </a:solidFill>
                <a:latin typeface="Arial Narrow" pitchFamily="34" charset="0"/>
                <a:ea typeface="ヒラギノ角ゴ Pro W3"/>
              </a:rPr>
              <a:t>Klbf</a:t>
            </a:r>
            <a:r>
              <a:rPr lang="en-US" sz="1800" kern="0" dirty="0">
                <a:solidFill>
                  <a:srgbClr val="000000"/>
                </a:solidFill>
                <a:latin typeface="Arial Narrow" pitchFamily="34" charset="0"/>
                <a:ea typeface="ヒラギノ角ゴ Pro W3"/>
              </a:rPr>
              <a:t>-ft &amp; </a:t>
            </a:r>
            <a:r>
              <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rPr>
              <a:t>Pipe stall at 5,498’</a:t>
            </a:r>
          </a:p>
          <a:p>
            <a:pPr lvl="2" eaLnBrk="1" hangingPunct="1">
              <a:buClr>
                <a:srgbClr val="336699"/>
              </a:buClr>
              <a:buSzPct val="100000"/>
              <a:buFont typeface="Wingdings" pitchFamily="2" charset="2"/>
              <a:buChar char="§"/>
              <a:defRPr/>
            </a:pPr>
            <a:r>
              <a:rPr lang="en-US" sz="1800" kern="0" dirty="0">
                <a:solidFill>
                  <a:srgbClr val="000000"/>
                </a:solidFill>
                <a:latin typeface="Arial Narrow" pitchFamily="34" charset="0"/>
                <a:ea typeface="ヒラギノ角ゴ Pro W3"/>
              </a:rPr>
              <a:t>Polished shoe and drilled ahead Blind to 5,749’ (pumping 900 </a:t>
            </a:r>
            <a:r>
              <a:rPr lang="en-US" sz="1800" kern="0" dirty="0" err="1">
                <a:solidFill>
                  <a:srgbClr val="000000"/>
                </a:solidFill>
                <a:latin typeface="Arial Narrow" pitchFamily="34" charset="0"/>
                <a:ea typeface="ヒラギノ角ゴ Pro W3"/>
              </a:rPr>
              <a:t>gpm</a:t>
            </a:r>
            <a:r>
              <a:rPr lang="en-US" sz="1800" kern="0" dirty="0">
                <a:solidFill>
                  <a:srgbClr val="000000"/>
                </a:solidFill>
                <a:latin typeface="Arial Narrow" pitchFamily="34" charset="0"/>
                <a:ea typeface="ヒラギノ角ゴ Pro W3"/>
              </a:rPr>
              <a:t>; air up to 3,000 </a:t>
            </a:r>
            <a:r>
              <a:rPr lang="en-US" sz="1800" kern="0" dirty="0" err="1">
                <a:solidFill>
                  <a:srgbClr val="000000"/>
                </a:solidFill>
                <a:latin typeface="Arial Narrow" pitchFamily="34" charset="0"/>
                <a:ea typeface="ヒラギノ角ゴ Pro W3"/>
              </a:rPr>
              <a:t>scfm</a:t>
            </a:r>
            <a:r>
              <a:rPr lang="en-US" sz="1800" kern="0" dirty="0">
                <a:solidFill>
                  <a:srgbClr val="000000"/>
                </a:solidFill>
                <a:latin typeface="Arial Narrow" pitchFamily="34" charset="0"/>
                <a:ea typeface="ヒラギノ角ゴ Pro W3"/>
              </a:rPr>
              <a:t>)</a:t>
            </a:r>
          </a:p>
          <a:p>
            <a:pPr marL="1143000" marR="0" lvl="2" indent="-228600" algn="l" defTabSz="914400" rtl="0" eaLnBrk="1" fontAlgn="base" latinLnBrk="0" hangingPunct="1">
              <a:lnSpc>
                <a:spcPct val="100000"/>
              </a:lnSpc>
              <a:spcBef>
                <a:spcPct val="20000"/>
              </a:spcBef>
              <a:spcAft>
                <a:spcPct val="0"/>
              </a:spcAft>
              <a:buClr>
                <a:srgbClr val="336699"/>
              </a:buClr>
              <a:buSzPct val="100000"/>
              <a:buFont typeface="Wingdings"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rPr>
              <a:t>Stuck pipe at 5,749’ – applied torque while P/U and slack off 5 times – pipe free</a:t>
            </a:r>
          </a:p>
          <a:p>
            <a:pPr marL="914400" marR="0" lvl="2" indent="0" algn="l" defTabSz="914400" rtl="0" eaLnBrk="1" fontAlgn="base" latinLnBrk="0" hangingPunct="1">
              <a:lnSpc>
                <a:spcPct val="100000"/>
              </a:lnSpc>
              <a:spcBef>
                <a:spcPct val="20000"/>
              </a:spcBef>
              <a:spcAft>
                <a:spcPct val="0"/>
              </a:spcAft>
              <a:buClr>
                <a:srgbClr val="336699"/>
              </a:buClr>
              <a:buSzPct val="100000"/>
              <a:buNone/>
              <a:tabLst/>
              <a:defRPr/>
            </a:pPr>
            <a:r>
              <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rPr>
              <a:t>     </a:t>
            </a:r>
            <a:r>
              <a:rPr kumimoji="0" lang="en-US" sz="1800" b="0" i="0" u="none" strike="noStrike" kern="0" cap="none" spc="0" normalizeH="0" baseline="0" noProof="0" dirty="0" err="1">
                <a:ln>
                  <a:noFill/>
                </a:ln>
                <a:solidFill>
                  <a:srgbClr val="000000"/>
                </a:solidFill>
                <a:effectLst/>
                <a:uLnTx/>
                <a:uFillTx/>
                <a:latin typeface="Arial Narrow" pitchFamily="34" charset="0"/>
                <a:ea typeface="ヒラギノ角ゴ Pro W3"/>
              </a:rPr>
              <a:t>backreamed</a:t>
            </a:r>
            <a:r>
              <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rPr>
              <a:t> to 5,613’&amp; Circulate Hole clean</a:t>
            </a:r>
          </a:p>
          <a:p>
            <a:pPr marL="1143000" marR="0" lvl="2" indent="-228600" algn="l" defTabSz="914400" rtl="0" eaLnBrk="1" fontAlgn="base" latinLnBrk="0" hangingPunct="1">
              <a:lnSpc>
                <a:spcPct val="100000"/>
              </a:lnSpc>
              <a:spcBef>
                <a:spcPct val="20000"/>
              </a:spcBef>
              <a:spcAft>
                <a:spcPct val="0"/>
              </a:spcAft>
              <a:buClr>
                <a:srgbClr val="336699"/>
              </a:buClr>
              <a:buSzPct val="100000"/>
              <a:buFont typeface="Wingdings"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rPr>
              <a:t>Reamed down to 5,743’  - stuck pipe – similar procedure as before – pipe free</a:t>
            </a:r>
          </a:p>
          <a:p>
            <a:pPr marL="1143000" marR="0" lvl="2" indent="-228600" algn="l" defTabSz="914400" rtl="0" eaLnBrk="1" fontAlgn="base" latinLnBrk="0" hangingPunct="1">
              <a:lnSpc>
                <a:spcPct val="100000"/>
              </a:lnSpc>
              <a:spcBef>
                <a:spcPct val="20000"/>
              </a:spcBef>
              <a:spcAft>
                <a:spcPct val="0"/>
              </a:spcAft>
              <a:buClr>
                <a:srgbClr val="336699"/>
              </a:buClr>
              <a:buSzPct val="100000"/>
              <a:buFont typeface="Wingdings" pitchFamily="2" charset="2"/>
              <a:buChar char="§"/>
              <a:tabLst/>
              <a:defRPr/>
            </a:pPr>
            <a:r>
              <a:rPr lang="en-US" sz="1800" kern="0" dirty="0">
                <a:solidFill>
                  <a:srgbClr val="000000"/>
                </a:solidFill>
                <a:latin typeface="Arial Narrow" pitchFamily="34" charset="0"/>
                <a:ea typeface="ヒラギノ角ゴ Pro W3"/>
              </a:rPr>
              <a:t>Called TD @ 5,749’</a:t>
            </a:r>
            <a:endPar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endParaRPr>
          </a:p>
          <a:p>
            <a:pPr marL="1143000" marR="0" lvl="2" indent="-228600" algn="l" defTabSz="914400" rtl="0" eaLnBrk="1" fontAlgn="base" latinLnBrk="0" hangingPunct="1">
              <a:lnSpc>
                <a:spcPct val="100000"/>
              </a:lnSpc>
              <a:spcBef>
                <a:spcPct val="20000"/>
              </a:spcBef>
              <a:spcAft>
                <a:spcPct val="0"/>
              </a:spcAft>
              <a:buClr>
                <a:srgbClr val="336699"/>
              </a:buClr>
              <a:buSzPct val="100000"/>
              <a:buFont typeface="Wingdings" pitchFamily="2" charset="2"/>
              <a:buChar char="§"/>
              <a:tabLst/>
              <a:defRPr/>
            </a:pPr>
            <a:r>
              <a:rPr lang="en-US" sz="1800" kern="0" dirty="0">
                <a:solidFill>
                  <a:srgbClr val="000000"/>
                </a:solidFill>
                <a:latin typeface="Arial Narrow" pitchFamily="34" charset="0"/>
                <a:ea typeface="ヒラギノ角ゴ Pro W3"/>
              </a:rPr>
              <a:t>B</a:t>
            </a:r>
            <a:r>
              <a:rPr kumimoji="0" lang="en-US" sz="1800" b="0" i="0" u="none" strike="noStrike" kern="0" cap="none" spc="0" normalizeH="0" baseline="0" noProof="0" dirty="0" err="1">
                <a:ln>
                  <a:noFill/>
                </a:ln>
                <a:solidFill>
                  <a:srgbClr val="000000"/>
                </a:solidFill>
                <a:effectLst/>
                <a:uLnTx/>
                <a:uFillTx/>
                <a:latin typeface="Arial Narrow" pitchFamily="34" charset="0"/>
                <a:ea typeface="ヒラギノ角ゴ Pro W3"/>
              </a:rPr>
              <a:t>ackreamed</a:t>
            </a:r>
            <a:r>
              <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rPr>
              <a:t> to 5,418’; pulled out on elevators</a:t>
            </a:r>
          </a:p>
          <a:p>
            <a:pPr marL="1143000" marR="0" lvl="2" indent="-228600" algn="l" defTabSz="914400" rtl="0" eaLnBrk="1" fontAlgn="base" latinLnBrk="0" hangingPunct="1">
              <a:lnSpc>
                <a:spcPct val="100000"/>
              </a:lnSpc>
              <a:spcBef>
                <a:spcPct val="20000"/>
              </a:spcBef>
              <a:spcAft>
                <a:spcPct val="0"/>
              </a:spcAft>
              <a:buClr>
                <a:srgbClr val="336699"/>
              </a:buClr>
              <a:buSzPct val="100000"/>
              <a:buFont typeface="Wingdings"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rPr>
              <a:t>General corrosion (16.4889 MPY) </a:t>
            </a:r>
          </a:p>
          <a:p>
            <a:pPr marL="1143000" marR="0" lvl="2" indent="-228600" algn="l" defTabSz="914400" rtl="0" eaLnBrk="1" fontAlgn="base" latinLnBrk="0" hangingPunct="1">
              <a:lnSpc>
                <a:spcPct val="100000"/>
              </a:lnSpc>
              <a:spcBef>
                <a:spcPct val="20000"/>
              </a:spcBef>
              <a:spcAft>
                <a:spcPct val="0"/>
              </a:spcAft>
              <a:buClr>
                <a:srgbClr val="336699"/>
              </a:buClr>
              <a:buSzPct val="100000"/>
              <a:buFont typeface="Wingdings" pitchFamily="2" charset="2"/>
              <a:buChar char="§"/>
              <a:tabLst/>
              <a:defRPr/>
            </a:pPr>
            <a:r>
              <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rPr>
              <a:t>Total fluid lost:  128,225 </a:t>
            </a:r>
            <a:r>
              <a:rPr kumimoji="0" lang="en-US" sz="1800" b="0" i="0" u="none" strike="noStrike" kern="0" cap="none" spc="0" normalizeH="0" baseline="0" noProof="0" dirty="0" err="1">
                <a:ln>
                  <a:noFill/>
                </a:ln>
                <a:solidFill>
                  <a:srgbClr val="000000"/>
                </a:solidFill>
                <a:effectLst/>
                <a:uLnTx/>
                <a:uFillTx/>
                <a:latin typeface="Arial Narrow" pitchFamily="34" charset="0"/>
                <a:ea typeface="ヒラギノ角ゴ Pro W3"/>
              </a:rPr>
              <a:t>bbl</a:t>
            </a:r>
            <a:endParaRPr kumimoji="0" lang="en-US" sz="1800" b="0" i="0" u="none" strike="noStrike" kern="0" cap="none" spc="0" normalizeH="0" baseline="0" noProof="0" dirty="0">
              <a:ln>
                <a:noFill/>
              </a:ln>
              <a:solidFill>
                <a:srgbClr val="000000"/>
              </a:solidFill>
              <a:effectLst/>
              <a:uLnTx/>
              <a:uFillTx/>
              <a:latin typeface="Arial Narrow" pitchFamily="34" charset="0"/>
              <a:ea typeface="ヒラギノ角ゴ Pro W3"/>
            </a:endParaRPr>
          </a:p>
          <a:p>
            <a:pPr lvl="1"/>
            <a:endParaRPr lang="en-US" kern="0" dirty="0"/>
          </a:p>
        </p:txBody>
      </p:sp>
      <p:sp>
        <p:nvSpPr>
          <p:cNvPr id="9" name="Title 1">
            <a:extLst>
              <a:ext uri="{FF2B5EF4-FFF2-40B4-BE49-F238E27FC236}">
                <a16:creationId xmlns:a16="http://schemas.microsoft.com/office/drawing/2014/main" id="{406DC151-2CAB-4C0C-893C-7729067232CD}"/>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dirty="0">
                <a:solidFill>
                  <a:srgbClr val="003366"/>
                </a:solidFill>
                <a:latin typeface="Arial Narrow" panose="020B0606020202030204" pitchFamily="34" charset="0"/>
              </a:rPr>
              <a:t>Geothermal Challenges, Drilling Fluids</a:t>
            </a:r>
          </a:p>
        </p:txBody>
      </p:sp>
    </p:spTree>
    <p:extLst>
      <p:ext uri="{BB962C8B-B14F-4D97-AF65-F5344CB8AC3E}">
        <p14:creationId xmlns:p14="http://schemas.microsoft.com/office/powerpoint/2010/main" val="3563831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C407DF-BCB8-45DE-B3DB-980F911F72DB}"/>
              </a:ext>
            </a:extLst>
          </p:cNvPr>
          <p:cNvSpPr>
            <a:spLocks noGrp="1"/>
          </p:cNvSpPr>
          <p:nvPr>
            <p:ph idx="1"/>
          </p:nvPr>
        </p:nvSpPr>
        <p:spPr>
          <a:xfrm>
            <a:off x="527538" y="1143000"/>
            <a:ext cx="11055609" cy="4400550"/>
          </a:xfrm>
        </p:spPr>
        <p:txBody>
          <a:bodyPr/>
          <a:lstStyle/>
          <a:p>
            <a:r>
              <a:rPr lang="en-US" dirty="0"/>
              <a:t>Case Study:  Indonesia; Dry Steam Field X, April, 2022</a:t>
            </a:r>
          </a:p>
        </p:txBody>
      </p:sp>
      <p:sp>
        <p:nvSpPr>
          <p:cNvPr id="8" name="Content Placeholder 2">
            <a:extLst>
              <a:ext uri="{FF2B5EF4-FFF2-40B4-BE49-F238E27FC236}">
                <a16:creationId xmlns:a16="http://schemas.microsoft.com/office/drawing/2014/main" id="{A842B371-98C9-45C7-97C6-D4564408B508}"/>
              </a:ext>
            </a:extLst>
          </p:cNvPr>
          <p:cNvSpPr txBox="1">
            <a:spLocks/>
          </p:cNvSpPr>
          <p:nvPr/>
        </p:nvSpPr>
        <p:spPr bwMode="auto">
          <a:xfrm>
            <a:off x="527538" y="1635370"/>
            <a:ext cx="7930662"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SzPct val="125000"/>
              <a:buChar char="•"/>
              <a:defRPr sz="2800">
                <a:solidFill>
                  <a:srgbClr val="000099"/>
                </a:solidFill>
                <a:latin typeface="+mn-lt"/>
                <a:ea typeface="+mn-ea"/>
                <a:cs typeface="+mn-cs"/>
              </a:defRPr>
            </a:lvl1pPr>
            <a:lvl2pPr marL="742950" indent="-285750" algn="l" rtl="0" eaLnBrk="0" fontAlgn="base" hangingPunct="0">
              <a:spcBef>
                <a:spcPct val="20000"/>
              </a:spcBef>
              <a:spcAft>
                <a:spcPct val="0"/>
              </a:spcAft>
              <a:buSzPct val="125000"/>
              <a:buChar char="•"/>
              <a:defRPr sz="2400">
                <a:solidFill>
                  <a:srgbClr val="000099"/>
                </a:solidFill>
                <a:latin typeface="+mn-lt"/>
                <a:cs typeface="+mn-cs"/>
              </a:defRPr>
            </a:lvl2pPr>
            <a:lvl3pPr marL="1143000" indent="-228600" algn="l" rtl="0" eaLnBrk="0" fontAlgn="base" hangingPunct="0">
              <a:spcBef>
                <a:spcPct val="20000"/>
              </a:spcBef>
              <a:spcAft>
                <a:spcPct val="0"/>
              </a:spcAft>
              <a:buSzPct val="125000"/>
              <a:buChar char="•"/>
              <a:defRPr sz="2400">
                <a:solidFill>
                  <a:srgbClr val="000099"/>
                </a:solidFill>
                <a:latin typeface="+mn-lt"/>
                <a:cs typeface="+mn-cs"/>
              </a:defRPr>
            </a:lvl3pPr>
            <a:lvl4pPr marL="1600200" indent="-228600" algn="l" rtl="0" eaLnBrk="0" fontAlgn="base" hangingPunct="0">
              <a:spcBef>
                <a:spcPct val="20000"/>
              </a:spcBef>
              <a:spcAft>
                <a:spcPct val="0"/>
              </a:spcAft>
              <a:buSzPct val="125000"/>
              <a:buChar char="•"/>
              <a:defRPr sz="2400">
                <a:solidFill>
                  <a:srgbClr val="000099"/>
                </a:solidFill>
                <a:latin typeface="+mn-lt"/>
                <a:cs typeface="+mn-cs"/>
              </a:defRPr>
            </a:lvl4pPr>
            <a:lvl5pPr marL="2057400" indent="-228600" algn="l" rtl="0" eaLnBrk="0" fontAlgn="base" hangingPunct="0">
              <a:spcBef>
                <a:spcPct val="20000"/>
              </a:spcBef>
              <a:spcAft>
                <a:spcPct val="0"/>
              </a:spcAft>
              <a:buSzPct val="125000"/>
              <a:buChar char="•"/>
              <a:defRPr sz="2400">
                <a:solidFill>
                  <a:srgbClr val="000099"/>
                </a:solidFill>
                <a:latin typeface="+mn-lt"/>
                <a:cs typeface="+mn-cs"/>
              </a:defRPr>
            </a:lvl5pPr>
            <a:lvl6pPr marL="2514600" indent="-228600" algn="l" rtl="0" fontAlgn="base">
              <a:spcBef>
                <a:spcPct val="20000"/>
              </a:spcBef>
              <a:spcAft>
                <a:spcPct val="0"/>
              </a:spcAft>
              <a:buSzPct val="125000"/>
              <a:buChar char="•"/>
              <a:defRPr sz="2400">
                <a:solidFill>
                  <a:srgbClr val="000099"/>
                </a:solidFill>
                <a:latin typeface="+mn-lt"/>
                <a:cs typeface="+mn-cs"/>
              </a:defRPr>
            </a:lvl6pPr>
            <a:lvl7pPr marL="2971800" indent="-228600" algn="l" rtl="0" fontAlgn="base">
              <a:spcBef>
                <a:spcPct val="20000"/>
              </a:spcBef>
              <a:spcAft>
                <a:spcPct val="0"/>
              </a:spcAft>
              <a:buSzPct val="125000"/>
              <a:buChar char="•"/>
              <a:defRPr sz="2400">
                <a:solidFill>
                  <a:srgbClr val="000099"/>
                </a:solidFill>
                <a:latin typeface="+mn-lt"/>
                <a:cs typeface="+mn-cs"/>
              </a:defRPr>
            </a:lvl7pPr>
            <a:lvl8pPr marL="3429000" indent="-228600" algn="l" rtl="0" fontAlgn="base">
              <a:spcBef>
                <a:spcPct val="20000"/>
              </a:spcBef>
              <a:spcAft>
                <a:spcPct val="0"/>
              </a:spcAft>
              <a:buSzPct val="125000"/>
              <a:buChar char="•"/>
              <a:defRPr sz="2400">
                <a:solidFill>
                  <a:srgbClr val="000099"/>
                </a:solidFill>
                <a:latin typeface="+mn-lt"/>
                <a:cs typeface="+mn-cs"/>
              </a:defRPr>
            </a:lvl8pPr>
            <a:lvl9pPr marL="3886200" indent="-228600" algn="l" rtl="0" fontAlgn="base">
              <a:spcBef>
                <a:spcPct val="20000"/>
              </a:spcBef>
              <a:spcAft>
                <a:spcPct val="0"/>
              </a:spcAft>
              <a:buSzPct val="125000"/>
              <a:buChar char="•"/>
              <a:defRPr sz="2400">
                <a:solidFill>
                  <a:srgbClr val="000099"/>
                </a:solidFill>
                <a:latin typeface="+mn-lt"/>
                <a:cs typeface="+mn-cs"/>
              </a:defRPr>
            </a:lvl9pPr>
          </a:lstStyle>
          <a:p>
            <a:pPr>
              <a:buClr>
                <a:schemeClr val="accent4"/>
              </a:buClr>
              <a:buSzPct val="100000"/>
              <a:buFont typeface="Wingdings" panose="05000000000000000000" pitchFamily="2" charset="2"/>
              <a:buChar char="§"/>
            </a:pPr>
            <a:r>
              <a:rPr lang="en-US" kern="0" dirty="0">
                <a:solidFill>
                  <a:schemeClr val="tx1"/>
                </a:solidFill>
                <a:latin typeface="Arial Narrow" panose="020B0606020202030204" pitchFamily="34" charset="0"/>
              </a:rPr>
              <a:t>Section Summary:</a:t>
            </a:r>
          </a:p>
          <a:p>
            <a:pPr marL="793750" lvl="1" indent="-342900" eaLnBrk="1" hangingPunct="1">
              <a:buClr>
                <a:srgbClr val="336699"/>
              </a:buClr>
              <a:buSzPct val="100000"/>
              <a:buFont typeface="Wingdings" panose="05000000000000000000" pitchFamily="2" charset="2"/>
              <a:buChar char="§"/>
              <a:defRPr/>
            </a:pPr>
            <a:r>
              <a:rPr lang="en-US" kern="0" dirty="0">
                <a:solidFill>
                  <a:srgbClr val="000000"/>
                </a:solidFill>
                <a:latin typeface="Arial Narrow" pitchFamily="34" charset="0"/>
                <a:ea typeface="ヒラギノ角ゴ Pro W3"/>
              </a:rPr>
              <a:t>Drilled 2,598’ in 18 days (overall avg. 144 ft/day)</a:t>
            </a:r>
          </a:p>
          <a:p>
            <a:pPr marL="793750" lvl="1" indent="-342900" eaLnBrk="1" hangingPunct="1">
              <a:buClr>
                <a:srgbClr val="336699"/>
              </a:buClr>
              <a:buSzPct val="100000"/>
              <a:buFont typeface="Wingdings" panose="05000000000000000000" pitchFamily="2" charset="2"/>
              <a:buChar char="§"/>
              <a:defRPr/>
            </a:pPr>
            <a:r>
              <a:rPr lang="en-US" kern="0" dirty="0">
                <a:solidFill>
                  <a:srgbClr val="000000"/>
                </a:solidFill>
                <a:latin typeface="Arial Narrow" pitchFamily="34" charset="0"/>
                <a:ea typeface="ヒラギノ角ゴ Pro W3"/>
              </a:rPr>
              <a:t>Maximum Angle 36</a:t>
            </a:r>
            <a:r>
              <a:rPr lang="en-US" kern="0" dirty="0">
                <a:solidFill>
                  <a:srgbClr val="000000"/>
                </a:solidFill>
                <a:latin typeface="Arial Narrow" pitchFamily="34" charset="0"/>
                <a:ea typeface="ヒラギノ角ゴ Pro W3"/>
                <a:cs typeface="72 Light" panose="020B0303030000000003" pitchFamily="34" charset="0"/>
              </a:rPr>
              <a:t>°</a:t>
            </a:r>
          </a:p>
          <a:p>
            <a:pPr marL="793750" lvl="1" indent="-342900" eaLnBrk="1" hangingPunct="1">
              <a:buClr>
                <a:srgbClr val="336699"/>
              </a:buClr>
              <a:buSzPct val="100000"/>
              <a:buFont typeface="Wingdings" panose="05000000000000000000" pitchFamily="2" charset="2"/>
              <a:buChar char="§"/>
              <a:defRPr/>
            </a:pPr>
            <a:r>
              <a:rPr lang="en-US" kern="0" dirty="0">
                <a:solidFill>
                  <a:srgbClr val="000000"/>
                </a:solidFill>
                <a:latin typeface="Arial Narrow" pitchFamily="34" charset="0"/>
                <a:ea typeface="ヒラギノ角ゴ Pro W3"/>
              </a:rPr>
              <a:t>Experienced:</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Partial and total lost circulation</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High / erratic torque &amp; pipe stall</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Stuck pipe</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Severe corrosion rates</a:t>
            </a:r>
          </a:p>
          <a:p>
            <a:pPr marL="1257300" lvl="4" indent="-342900">
              <a:buClr>
                <a:schemeClr val="accent4"/>
              </a:buClr>
              <a:buSzPct val="100000"/>
              <a:buFont typeface="Wingdings" panose="05000000000000000000" pitchFamily="2" charset="2"/>
              <a:buChar char="§"/>
            </a:pPr>
            <a:r>
              <a:rPr lang="en-US" sz="1800" kern="0" dirty="0">
                <a:solidFill>
                  <a:schemeClr val="tx1"/>
                </a:solidFill>
                <a:latin typeface="Arial Narrow" panose="020B0606020202030204" pitchFamily="34" charset="0"/>
                <a:ea typeface="+mn-ea"/>
              </a:rPr>
              <a:t>Total fluid lost 161,468 </a:t>
            </a:r>
            <a:r>
              <a:rPr lang="en-US" sz="1800" kern="0" dirty="0" err="1">
                <a:solidFill>
                  <a:schemeClr val="tx1"/>
                </a:solidFill>
                <a:latin typeface="Arial Narrow" panose="020B0606020202030204" pitchFamily="34" charset="0"/>
                <a:ea typeface="+mn-ea"/>
              </a:rPr>
              <a:t>bbl</a:t>
            </a:r>
            <a:endParaRPr lang="en-US" sz="1800" kern="0" dirty="0">
              <a:solidFill>
                <a:schemeClr val="tx1"/>
              </a:solidFill>
              <a:latin typeface="Arial Narrow" panose="020B0606020202030204" pitchFamily="34" charset="0"/>
              <a:ea typeface="+mn-ea"/>
            </a:endParaRPr>
          </a:p>
          <a:p>
            <a:pPr marL="1257300" lvl="4" indent="-342900">
              <a:buClr>
                <a:schemeClr val="accent4"/>
              </a:buClr>
              <a:buSzPct val="100000"/>
              <a:buFont typeface="Wingdings" panose="05000000000000000000" pitchFamily="2" charset="2"/>
              <a:buChar char="§"/>
            </a:pPr>
            <a:endParaRPr lang="en-US" sz="1800" kern="0" dirty="0">
              <a:solidFill>
                <a:schemeClr val="tx1"/>
              </a:solidFill>
              <a:latin typeface="Arial Narrow" panose="020B0606020202030204" pitchFamily="34" charset="0"/>
              <a:ea typeface="+mn-ea"/>
            </a:endParaRPr>
          </a:p>
          <a:p>
            <a:pPr marL="1257300" lvl="4" indent="-342900">
              <a:buClr>
                <a:schemeClr val="accent4"/>
              </a:buClr>
              <a:buSzPct val="100000"/>
              <a:buFont typeface="Wingdings" panose="05000000000000000000" pitchFamily="2" charset="2"/>
              <a:buChar char="§"/>
            </a:pPr>
            <a:endParaRPr lang="en-US" sz="1800" kern="0" dirty="0">
              <a:solidFill>
                <a:schemeClr val="tx1"/>
              </a:solidFill>
              <a:latin typeface="Arial Narrow" panose="020B0606020202030204" pitchFamily="34" charset="0"/>
              <a:ea typeface="+mn-ea"/>
            </a:endParaRPr>
          </a:p>
          <a:p>
            <a:pPr marL="1257300" lvl="4" indent="-342900">
              <a:buClr>
                <a:schemeClr val="accent4"/>
              </a:buClr>
              <a:buSzPct val="100000"/>
              <a:buFont typeface="Wingdings" panose="05000000000000000000" pitchFamily="2" charset="2"/>
              <a:buChar char="§"/>
            </a:pPr>
            <a:endParaRPr lang="en-US" sz="1800" kern="0" dirty="0">
              <a:solidFill>
                <a:schemeClr val="tx1"/>
              </a:solidFill>
              <a:latin typeface="Arial Narrow" panose="020B0606020202030204" pitchFamily="34" charset="0"/>
              <a:ea typeface="+mn-ea"/>
            </a:endParaRPr>
          </a:p>
          <a:p>
            <a:pPr lvl="1"/>
            <a:endParaRPr lang="en-US" kern="0" dirty="0"/>
          </a:p>
        </p:txBody>
      </p:sp>
      <p:sp>
        <p:nvSpPr>
          <p:cNvPr id="9" name="Title 1">
            <a:extLst>
              <a:ext uri="{FF2B5EF4-FFF2-40B4-BE49-F238E27FC236}">
                <a16:creationId xmlns:a16="http://schemas.microsoft.com/office/drawing/2014/main" id="{406DC151-2CAB-4C0C-893C-7729067232CD}"/>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dirty="0">
                <a:solidFill>
                  <a:srgbClr val="003366"/>
                </a:solidFill>
                <a:latin typeface="Arial Narrow" panose="020B0606020202030204" pitchFamily="34" charset="0"/>
              </a:rPr>
              <a:t>Geothermal Challenges, Drilling Fluids</a:t>
            </a:r>
          </a:p>
        </p:txBody>
      </p:sp>
    </p:spTree>
    <p:extLst>
      <p:ext uri="{BB962C8B-B14F-4D97-AF65-F5344CB8AC3E}">
        <p14:creationId xmlns:p14="http://schemas.microsoft.com/office/powerpoint/2010/main" val="3805898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86D2F7-326C-423A-B1BF-E11BE530322D}"/>
              </a:ext>
            </a:extLst>
          </p:cNvPr>
          <p:cNvSpPr>
            <a:spLocks noGrp="1"/>
          </p:cNvSpPr>
          <p:nvPr>
            <p:ph idx="1"/>
          </p:nvPr>
        </p:nvSpPr>
        <p:spPr/>
        <p:txBody>
          <a:bodyPr/>
          <a:lstStyle/>
          <a:p>
            <a:r>
              <a:rPr lang="en-US" dirty="0"/>
              <a:t>Summary and Conclusions:</a:t>
            </a:r>
          </a:p>
          <a:p>
            <a:pPr lvl="1">
              <a:buFont typeface="Wingdings" panose="05000000000000000000" pitchFamily="2" charset="2"/>
              <a:buChar char="§"/>
            </a:pPr>
            <a:r>
              <a:rPr lang="en-US" dirty="0"/>
              <a:t>Lost Circulation, Corrosion, Stuck pipe, High Temperature</a:t>
            </a:r>
          </a:p>
          <a:p>
            <a:pPr lvl="2"/>
            <a:r>
              <a:rPr lang="en-US" dirty="0"/>
              <a:t>Likely to occur simultaneously</a:t>
            </a:r>
          </a:p>
          <a:p>
            <a:pPr lvl="1">
              <a:buFont typeface="Wingdings" panose="05000000000000000000" pitchFamily="2" charset="2"/>
              <a:buChar char="§"/>
            </a:pPr>
            <a:r>
              <a:rPr lang="en-US" dirty="0"/>
              <a:t>Geothermal economics – low-cost fluids</a:t>
            </a:r>
          </a:p>
          <a:p>
            <a:pPr lvl="1">
              <a:buFont typeface="Wingdings" panose="05000000000000000000" pitchFamily="2" charset="2"/>
              <a:buChar char="§"/>
            </a:pPr>
            <a:r>
              <a:rPr lang="en-US" dirty="0"/>
              <a:t>Fit for purpose drilling fluids</a:t>
            </a:r>
          </a:p>
          <a:p>
            <a:pPr lvl="1">
              <a:buFont typeface="Wingdings" panose="05000000000000000000" pitchFamily="2" charset="2"/>
              <a:buChar char="§"/>
            </a:pPr>
            <a:r>
              <a:rPr lang="en-US" dirty="0"/>
              <a:t>Operational excellence (plan &amp; process) a must</a:t>
            </a:r>
          </a:p>
          <a:p>
            <a:pPr lvl="1">
              <a:buFont typeface="Wingdings" panose="05000000000000000000" pitchFamily="2" charset="2"/>
              <a:buChar char="§"/>
            </a:pPr>
            <a:r>
              <a:rPr lang="en-US" dirty="0"/>
              <a:t>Safe and economic delivery of the well</a:t>
            </a:r>
          </a:p>
          <a:p>
            <a:pPr lvl="1">
              <a:buFont typeface="Wingdings" panose="05000000000000000000" pitchFamily="2" charset="2"/>
              <a:buChar char="§"/>
            </a:pPr>
            <a:endParaRPr lang="en-US" dirty="0"/>
          </a:p>
          <a:p>
            <a:pPr lvl="1"/>
            <a:endParaRPr lang="en-US" dirty="0"/>
          </a:p>
        </p:txBody>
      </p:sp>
      <p:sp>
        <p:nvSpPr>
          <p:cNvPr id="5" name="Title 1">
            <a:extLst>
              <a:ext uri="{FF2B5EF4-FFF2-40B4-BE49-F238E27FC236}">
                <a16:creationId xmlns:a16="http://schemas.microsoft.com/office/drawing/2014/main" id="{67293442-C316-4494-8086-57277C9B6194}"/>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a:solidFill>
                  <a:srgbClr val="003366"/>
                </a:solidFill>
                <a:latin typeface="Arial Narrow" panose="020B0606020202030204" pitchFamily="34" charset="0"/>
              </a:rPr>
              <a:t>Geothermal Challenges, Drilling Fluids</a:t>
            </a:r>
            <a:endParaRPr lang="en-US" b="0" kern="0" dirty="0">
              <a:solidFill>
                <a:srgbClr val="003366"/>
              </a:solidFill>
              <a:latin typeface="Arial Narrow" panose="020B0606020202030204" pitchFamily="34" charset="0"/>
            </a:endParaRPr>
          </a:p>
        </p:txBody>
      </p:sp>
    </p:spTree>
    <p:extLst>
      <p:ext uri="{BB962C8B-B14F-4D97-AF65-F5344CB8AC3E}">
        <p14:creationId xmlns:p14="http://schemas.microsoft.com/office/powerpoint/2010/main" val="3527915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4">
            <a:extLst>
              <a:ext uri="{FF2B5EF4-FFF2-40B4-BE49-F238E27FC236}">
                <a16:creationId xmlns:a16="http://schemas.microsoft.com/office/drawing/2014/main" id="{25F5F7F3-6E33-4E40-B055-A00A831415FF}"/>
              </a:ext>
            </a:extLst>
          </p:cNvPr>
          <p:cNvSpPr txBox="1">
            <a:spLocks/>
          </p:cNvSpPr>
          <p:nvPr/>
        </p:nvSpPr>
        <p:spPr bwMode="auto">
          <a:xfrm>
            <a:off x="4460875" y="3238500"/>
            <a:ext cx="32702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45720" rIns="45720"/>
          <a:lstStyle>
            <a:lvl1pPr marL="209550" indent="-209550" algn="l" rtl="0" eaLnBrk="0" fontAlgn="base" hangingPunct="0">
              <a:spcBef>
                <a:spcPts val="275"/>
              </a:spcBef>
              <a:spcAft>
                <a:spcPct val="0"/>
              </a:spcAft>
              <a:buClr>
                <a:schemeClr val="tx2"/>
              </a:buClr>
              <a:buFont typeface="Wingdings" panose="05000000000000000000" pitchFamily="2" charset="2"/>
              <a:buChar char="§"/>
              <a:defRPr kumimoji="1" sz="1400">
                <a:solidFill>
                  <a:schemeClr val="tx1"/>
                </a:solidFill>
                <a:latin typeface="+mn-lt"/>
                <a:ea typeface="+mn-ea"/>
                <a:cs typeface="Arial" pitchFamily="34" charset="0"/>
              </a:defRPr>
            </a:lvl1pPr>
            <a:lvl2pPr marL="420688" indent="-209550" algn="l" rtl="0" eaLnBrk="0" fontAlgn="base" hangingPunct="0">
              <a:spcBef>
                <a:spcPts val="275"/>
              </a:spcBef>
              <a:spcAft>
                <a:spcPct val="0"/>
              </a:spcAft>
              <a:buClr>
                <a:schemeClr val="tx2"/>
              </a:buClr>
              <a:buFont typeface="Symbol" panose="05050102010706020507" pitchFamily="18" charset="2"/>
              <a:buChar char="-"/>
              <a:defRPr kumimoji="1" sz="1400">
                <a:solidFill>
                  <a:schemeClr val="tx1"/>
                </a:solidFill>
                <a:latin typeface="+mn-lt"/>
                <a:cs typeface="Arial" pitchFamily="34" charset="0"/>
              </a:defRPr>
            </a:lvl2pPr>
            <a:lvl3pPr marL="631825" indent="-209550" algn="l" rtl="0" eaLnBrk="0" fontAlgn="base" hangingPunct="0">
              <a:spcBef>
                <a:spcPts val="275"/>
              </a:spcBef>
              <a:spcAft>
                <a:spcPct val="0"/>
              </a:spcAft>
              <a:buClr>
                <a:schemeClr val="tx2"/>
              </a:buClr>
              <a:buFont typeface="Arial" panose="020B0604020202020204" pitchFamily="34" charset="0"/>
              <a:buChar char="•"/>
              <a:defRPr kumimoji="1" sz="1400">
                <a:solidFill>
                  <a:schemeClr val="tx1"/>
                </a:solidFill>
                <a:latin typeface="+mn-lt"/>
                <a:cs typeface="Arial" pitchFamily="34" charset="0"/>
              </a:defRPr>
            </a:lvl3pPr>
            <a:lvl4pPr marL="842963" indent="-209550" algn="l" rtl="0" eaLnBrk="0" fontAlgn="base" hangingPunct="0">
              <a:spcBef>
                <a:spcPts val="275"/>
              </a:spcBef>
              <a:spcAft>
                <a:spcPct val="0"/>
              </a:spcAft>
              <a:buClr>
                <a:schemeClr val="tx2"/>
              </a:buClr>
              <a:buSzPct val="100000"/>
              <a:buFont typeface="Symbol" panose="05050102010706020507" pitchFamily="18" charset="2"/>
              <a:buChar char="-"/>
              <a:defRPr kumimoji="1" sz="1400">
                <a:solidFill>
                  <a:schemeClr val="tx1"/>
                </a:solidFill>
                <a:latin typeface="+mn-lt"/>
                <a:cs typeface="Arial" pitchFamily="34" charset="0"/>
              </a:defRPr>
            </a:lvl4pPr>
            <a:lvl5pPr marL="1060450" indent="-215900" algn="l" rtl="0" eaLnBrk="0" fontAlgn="base" hangingPunct="0">
              <a:spcBef>
                <a:spcPts val="275"/>
              </a:spcBef>
              <a:spcAft>
                <a:spcPct val="0"/>
              </a:spcAft>
              <a:buClr>
                <a:schemeClr val="tx2"/>
              </a:buClr>
              <a:buFont typeface="Arial" panose="020B0604020202020204" pitchFamily="34" charset="0"/>
              <a:buChar char="•"/>
              <a:defRPr kumimoji="1" sz="1400">
                <a:solidFill>
                  <a:schemeClr val="tx1"/>
                </a:solidFill>
                <a:latin typeface="Arial" pitchFamily="34" charset="0"/>
                <a:cs typeface="Arial" pitchFamily="34" charset="0"/>
              </a:defRPr>
            </a:lvl5pPr>
            <a:lvl6pPr marL="1266124" indent="-205159" algn="l" rtl="0" eaLnBrk="1" fontAlgn="base" hangingPunct="1">
              <a:spcBef>
                <a:spcPts val="277"/>
              </a:spcBef>
              <a:spcAft>
                <a:spcPct val="0"/>
              </a:spcAft>
              <a:buClr>
                <a:schemeClr val="tx2"/>
              </a:buClr>
              <a:buFont typeface="Symbol" pitchFamily="18" charset="2"/>
              <a:buChar char="-"/>
              <a:defRPr kumimoji="1" sz="1477" baseline="0">
                <a:solidFill>
                  <a:schemeClr val="tx1"/>
                </a:solidFill>
                <a:latin typeface="+mn-lt"/>
              </a:defRPr>
            </a:lvl6pPr>
            <a:lvl7pPr marL="1821519" indent="-197832" algn="l" rtl="0" eaLnBrk="1" fontAlgn="base" hangingPunct="1">
              <a:spcBef>
                <a:spcPct val="15000"/>
              </a:spcBef>
              <a:spcAft>
                <a:spcPct val="0"/>
              </a:spcAft>
              <a:buClr>
                <a:srgbClr val="969696"/>
              </a:buClr>
              <a:buFont typeface="Symbol" pitchFamily="18" charset="2"/>
              <a:buChar char="·"/>
              <a:defRPr kumimoji="1" sz="1846">
                <a:solidFill>
                  <a:schemeClr val="tx1"/>
                </a:solidFill>
                <a:latin typeface="+mn-lt"/>
              </a:defRPr>
            </a:lvl7pPr>
            <a:lvl8pPr marL="2243560" indent="-197832" algn="l" rtl="0" eaLnBrk="1" fontAlgn="base" hangingPunct="1">
              <a:spcBef>
                <a:spcPct val="15000"/>
              </a:spcBef>
              <a:spcAft>
                <a:spcPct val="0"/>
              </a:spcAft>
              <a:buClr>
                <a:srgbClr val="969696"/>
              </a:buClr>
              <a:buFont typeface="Symbol" pitchFamily="18" charset="2"/>
              <a:buChar char="·"/>
              <a:defRPr kumimoji="1" sz="1846">
                <a:solidFill>
                  <a:schemeClr val="tx1"/>
                </a:solidFill>
                <a:latin typeface="+mn-lt"/>
              </a:defRPr>
            </a:lvl8pPr>
            <a:lvl9pPr marL="2665602" indent="-197832" algn="l" rtl="0" eaLnBrk="1" fontAlgn="base" hangingPunct="1">
              <a:spcBef>
                <a:spcPct val="15000"/>
              </a:spcBef>
              <a:spcAft>
                <a:spcPct val="0"/>
              </a:spcAft>
              <a:buClr>
                <a:srgbClr val="969696"/>
              </a:buClr>
              <a:buFont typeface="Symbol" pitchFamily="18" charset="2"/>
              <a:buChar char="·"/>
              <a:defRPr kumimoji="1" sz="1846">
                <a:solidFill>
                  <a:schemeClr val="tx1"/>
                </a:solidFill>
                <a:latin typeface="+mn-lt"/>
              </a:defRPr>
            </a:lvl9pPr>
          </a:lstStyle>
          <a:p>
            <a:pPr marL="171450" lvl="1" indent="0" algn="ctr">
              <a:spcBef>
                <a:spcPts val="450"/>
              </a:spcBef>
              <a:buClr>
                <a:srgbClr val="1D4EAF"/>
              </a:buClr>
              <a:buSzPct val="80000"/>
              <a:buNone/>
              <a:defRPr/>
            </a:pPr>
            <a:r>
              <a:rPr lang="en-US" sz="3200" dirty="0">
                <a:latin typeface="Arial Narrow" panose="020B0606020202030204" pitchFamily="34" charset="0"/>
                <a:ea typeface="+mj-ea"/>
                <a:cs typeface="+mj-cs"/>
              </a:rPr>
              <a:t>Questions</a:t>
            </a:r>
            <a:r>
              <a:rPr lang="en-US" sz="2800" kern="0" dirty="0">
                <a:latin typeface="Arial Narrow" panose="020B0606020202030204" pitchFamily="34" charset="0"/>
              </a:rPr>
              <a:t>?</a:t>
            </a:r>
          </a:p>
        </p:txBody>
      </p:sp>
      <p:sp>
        <p:nvSpPr>
          <p:cNvPr id="4" name="Title 1">
            <a:extLst>
              <a:ext uri="{FF2B5EF4-FFF2-40B4-BE49-F238E27FC236}">
                <a16:creationId xmlns:a16="http://schemas.microsoft.com/office/drawing/2014/main" id="{AE0985E8-CAF4-4E03-A6DF-B80C47D1F972}"/>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lnSpcReduction="10000"/>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a:solidFill>
                  <a:srgbClr val="003366"/>
                </a:solidFill>
                <a:latin typeface="Arial Narrow" panose="020B0606020202030204" pitchFamily="34" charset="0"/>
              </a:rPr>
              <a:t>Geothermal Challenges, Drilling Fluids</a:t>
            </a:r>
            <a:endParaRPr lang="en-US" b="0" kern="0" dirty="0">
              <a:solidFill>
                <a:srgbClr val="003366"/>
              </a:solidFill>
              <a:latin typeface="Arial Narrow" panose="020B0606020202030204" pitchFamily="34" charset="0"/>
            </a:endParaRPr>
          </a:p>
        </p:txBody>
      </p:sp>
      <p:sp>
        <p:nvSpPr>
          <p:cNvPr id="2" name="TextBox 1">
            <a:extLst>
              <a:ext uri="{FF2B5EF4-FFF2-40B4-BE49-F238E27FC236}">
                <a16:creationId xmlns:a16="http://schemas.microsoft.com/office/drawing/2014/main" id="{1238429B-D49E-4644-944F-4168370831D2}"/>
              </a:ext>
            </a:extLst>
          </p:cNvPr>
          <p:cNvSpPr txBox="1"/>
          <p:nvPr/>
        </p:nvSpPr>
        <p:spPr>
          <a:xfrm>
            <a:off x="527538" y="5345245"/>
            <a:ext cx="3335802" cy="461665"/>
          </a:xfrm>
          <a:prstGeom prst="rect">
            <a:avLst/>
          </a:prstGeom>
          <a:noFill/>
        </p:spPr>
        <p:txBody>
          <a:bodyPr wrap="square" rtlCol="0">
            <a:spAutoFit/>
          </a:bodyPr>
          <a:lstStyle/>
          <a:p>
            <a:r>
              <a:rPr lang="en-US" u="sng" dirty="0">
                <a:latin typeface="Arial Narrow" panose="020B0606020202030204" pitchFamily="34" charset="0"/>
              </a:rPr>
              <a:t>Special thanks to:</a:t>
            </a:r>
          </a:p>
        </p:txBody>
      </p:sp>
      <p:pic>
        <p:nvPicPr>
          <p:cNvPr id="6" name="Picture 5">
            <a:extLst>
              <a:ext uri="{FF2B5EF4-FFF2-40B4-BE49-F238E27FC236}">
                <a16:creationId xmlns:a16="http://schemas.microsoft.com/office/drawing/2014/main" id="{B64CCDE0-E518-43A6-B096-83792842496D}"/>
              </a:ext>
            </a:extLst>
          </p:cNvPr>
          <p:cNvPicPr>
            <a:picLocks noChangeAspect="1"/>
          </p:cNvPicPr>
          <p:nvPr/>
        </p:nvPicPr>
        <p:blipFill>
          <a:blip r:embed="rId2"/>
          <a:stretch>
            <a:fillRect/>
          </a:stretch>
        </p:blipFill>
        <p:spPr>
          <a:xfrm>
            <a:off x="2714139" y="5806910"/>
            <a:ext cx="1784106" cy="533454"/>
          </a:xfrm>
          <a:prstGeom prst="rect">
            <a:avLst/>
          </a:prstGeom>
        </p:spPr>
      </p:pic>
      <p:pic>
        <p:nvPicPr>
          <p:cNvPr id="8" name="Picture 7">
            <a:extLst>
              <a:ext uri="{FF2B5EF4-FFF2-40B4-BE49-F238E27FC236}">
                <a16:creationId xmlns:a16="http://schemas.microsoft.com/office/drawing/2014/main" id="{E0B2B625-18A3-47A0-A44B-8F28AF132F20}"/>
              </a:ext>
            </a:extLst>
          </p:cNvPr>
          <p:cNvPicPr>
            <a:picLocks noChangeAspect="1"/>
          </p:cNvPicPr>
          <p:nvPr/>
        </p:nvPicPr>
        <p:blipFill>
          <a:blip r:embed="rId3"/>
          <a:stretch>
            <a:fillRect/>
          </a:stretch>
        </p:blipFill>
        <p:spPr>
          <a:xfrm>
            <a:off x="527538" y="5869177"/>
            <a:ext cx="2186601" cy="47118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628117" y="1747161"/>
            <a:ext cx="5300221" cy="4054656"/>
          </a:xfrm>
        </p:spPr>
        <p:txBody>
          <a:bodyPr/>
          <a:lstStyle/>
          <a:p>
            <a:r>
              <a:rPr lang="en-US" dirty="0"/>
              <a:t>Geothermal Background</a:t>
            </a:r>
          </a:p>
          <a:p>
            <a:r>
              <a:rPr lang="en-US" dirty="0"/>
              <a:t>Drilling Fluids Challenges (summary)</a:t>
            </a:r>
          </a:p>
          <a:p>
            <a:r>
              <a:rPr lang="en-US" dirty="0"/>
              <a:t>Drilling Fluids Challenges (details)</a:t>
            </a:r>
          </a:p>
          <a:p>
            <a:r>
              <a:rPr lang="en-US" dirty="0"/>
              <a:t>Case Study</a:t>
            </a:r>
          </a:p>
          <a:p>
            <a:r>
              <a:rPr lang="en-US" dirty="0"/>
              <a:t>Summary</a:t>
            </a:r>
          </a:p>
          <a:p>
            <a:endParaRPr lang="en-US" sz="2000" dirty="0"/>
          </a:p>
          <a:p>
            <a:endParaRPr lang="en-US" sz="2000" dirty="0"/>
          </a:p>
          <a:p>
            <a:pPr lvl="4"/>
            <a:endParaRPr lang="en-US" sz="1400" dirty="0"/>
          </a:p>
          <a:p>
            <a:pPr lvl="3"/>
            <a:endParaRPr lang="en-US" sz="1400" dirty="0"/>
          </a:p>
          <a:p>
            <a:pPr lvl="2"/>
            <a:endParaRPr lang="en-US" sz="1600" dirty="0"/>
          </a:p>
          <a:p>
            <a:pPr lvl="1"/>
            <a:endParaRPr lang="en-US" sz="1800" dirty="0"/>
          </a:p>
        </p:txBody>
      </p:sp>
      <p:sp>
        <p:nvSpPr>
          <p:cNvPr id="3" name="Title 2"/>
          <p:cNvSpPr>
            <a:spLocks noGrp="1"/>
          </p:cNvSpPr>
          <p:nvPr>
            <p:ph type="title"/>
          </p:nvPr>
        </p:nvSpPr>
        <p:spPr>
          <a:xfrm>
            <a:off x="516073" y="543560"/>
            <a:ext cx="11156680" cy="887450"/>
          </a:xfrm>
          <a:prstGeom prst="rect">
            <a:avLst/>
          </a:prstGeom>
        </p:spPr>
        <p:txBody>
          <a:bodyPr vert="horz" lIns="91440" tIns="45720" rIns="91440" bIns="45720" rtlCol="0" anchor="t">
            <a:noAutofit/>
          </a:bodyPr>
          <a:lstStyle>
            <a:lvl1pPr algn="l" defTabSz="914400" rtl="0" eaLnBrk="1" latinLnBrk="0" hangingPunct="1">
              <a:spcBef>
                <a:spcPct val="0"/>
              </a:spcBef>
              <a:buNone/>
              <a:defRPr sz="3200" kern="1200">
                <a:solidFill>
                  <a:schemeClr val="accent1"/>
                </a:solidFill>
                <a:latin typeface="+mj-lt"/>
                <a:ea typeface="+mj-ea"/>
                <a:cs typeface="+mj-cs"/>
              </a:defRPr>
            </a:lvl1pPr>
          </a:lstStyle>
          <a:p>
            <a:r>
              <a:rPr lang="en-US" dirty="0">
                <a:solidFill>
                  <a:schemeClr val="tx2"/>
                </a:solidFill>
                <a:latin typeface="Arial Narrow" panose="020B0606020202030204" pitchFamily="34" charset="0"/>
              </a:rPr>
              <a:t>Agenda</a:t>
            </a:r>
          </a:p>
        </p:txBody>
      </p:sp>
      <p:pic>
        <p:nvPicPr>
          <p:cNvPr id="4" name="Picture 3">
            <a:extLst>
              <a:ext uri="{FF2B5EF4-FFF2-40B4-BE49-F238E27FC236}">
                <a16:creationId xmlns:a16="http://schemas.microsoft.com/office/drawing/2014/main" id="{0AA38158-89F9-4613-B157-7059A8309C5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80549" y="1250831"/>
            <a:ext cx="3357427" cy="4166558"/>
          </a:xfrm>
          <a:prstGeom prst="rect">
            <a:avLst/>
          </a:prstGeom>
        </p:spPr>
      </p:pic>
    </p:spTree>
    <p:extLst>
      <p:ext uri="{BB962C8B-B14F-4D97-AF65-F5344CB8AC3E}">
        <p14:creationId xmlns:p14="http://schemas.microsoft.com/office/powerpoint/2010/main" val="816375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DACC0-3769-469F-81AF-98F1483C0FC7}"/>
              </a:ext>
            </a:extLst>
          </p:cNvPr>
          <p:cNvSpPr>
            <a:spLocks noGrp="1"/>
          </p:cNvSpPr>
          <p:nvPr>
            <p:ph type="title"/>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cs typeface="Arial" charset="0"/>
              </a:defRPr>
            </a:lvl2pPr>
            <a:lvl3pPr algn="l" rtl="0" eaLnBrk="0" fontAlgn="base" hangingPunct="0">
              <a:spcBef>
                <a:spcPct val="0"/>
              </a:spcBef>
              <a:spcAft>
                <a:spcPct val="0"/>
              </a:spcAft>
              <a:defRPr sz="3200" b="1">
                <a:solidFill>
                  <a:srgbClr val="000099"/>
                </a:solidFill>
                <a:latin typeface="Arial" charset="0"/>
                <a:cs typeface="Arial" charset="0"/>
              </a:defRPr>
            </a:lvl3pPr>
            <a:lvl4pPr algn="l" rtl="0" eaLnBrk="0" fontAlgn="base" hangingPunct="0">
              <a:spcBef>
                <a:spcPct val="0"/>
              </a:spcBef>
              <a:spcAft>
                <a:spcPct val="0"/>
              </a:spcAft>
              <a:defRPr sz="3200" b="1">
                <a:solidFill>
                  <a:srgbClr val="000099"/>
                </a:solidFill>
                <a:latin typeface="Arial" charset="0"/>
                <a:cs typeface="Arial" charset="0"/>
              </a:defRPr>
            </a:lvl4pPr>
            <a:lvl5pPr algn="l" rtl="0" eaLnBrk="0" fontAlgn="base" hangingPunct="0">
              <a:spcBef>
                <a:spcPct val="0"/>
              </a:spcBef>
              <a:spcAft>
                <a:spcPct val="0"/>
              </a:spcAft>
              <a:defRPr sz="3200" b="1">
                <a:solidFill>
                  <a:srgbClr val="000099"/>
                </a:solidFill>
                <a:latin typeface="Arial" charset="0"/>
                <a:cs typeface="Arial" charset="0"/>
              </a:defRPr>
            </a:lvl5pPr>
            <a:lvl6pPr marL="457200" algn="l" rtl="0" fontAlgn="base">
              <a:spcBef>
                <a:spcPct val="0"/>
              </a:spcBef>
              <a:spcAft>
                <a:spcPct val="0"/>
              </a:spcAft>
              <a:defRPr sz="3200" b="1">
                <a:solidFill>
                  <a:srgbClr val="000099"/>
                </a:solidFill>
                <a:latin typeface="Arial" charset="0"/>
                <a:cs typeface="Arial" charset="0"/>
              </a:defRPr>
            </a:lvl6pPr>
            <a:lvl7pPr marL="914400" algn="l" rtl="0" fontAlgn="base">
              <a:spcBef>
                <a:spcPct val="0"/>
              </a:spcBef>
              <a:spcAft>
                <a:spcPct val="0"/>
              </a:spcAft>
              <a:defRPr sz="3200" b="1">
                <a:solidFill>
                  <a:srgbClr val="000099"/>
                </a:solidFill>
                <a:latin typeface="Arial" charset="0"/>
                <a:cs typeface="Arial" charset="0"/>
              </a:defRPr>
            </a:lvl7pPr>
            <a:lvl8pPr marL="1371600" algn="l" rtl="0" fontAlgn="base">
              <a:spcBef>
                <a:spcPct val="0"/>
              </a:spcBef>
              <a:spcAft>
                <a:spcPct val="0"/>
              </a:spcAft>
              <a:defRPr sz="3200" b="1">
                <a:solidFill>
                  <a:srgbClr val="000099"/>
                </a:solidFill>
                <a:latin typeface="Arial" charset="0"/>
                <a:cs typeface="Arial" charset="0"/>
              </a:defRPr>
            </a:lvl8pPr>
            <a:lvl9pPr marL="1828800" algn="l" rtl="0" fontAlgn="base">
              <a:spcBef>
                <a:spcPct val="0"/>
              </a:spcBef>
              <a:spcAft>
                <a:spcPct val="0"/>
              </a:spcAft>
              <a:defRPr sz="3200" b="1">
                <a:solidFill>
                  <a:srgbClr val="000099"/>
                </a:solidFill>
                <a:latin typeface="Arial" charset="0"/>
                <a:cs typeface="Arial" charset="0"/>
              </a:defRPr>
            </a:lvl9pPr>
          </a:lstStyle>
          <a:p>
            <a:r>
              <a:rPr lang="en-US" b="0" dirty="0">
                <a:solidFill>
                  <a:srgbClr val="003366"/>
                </a:solidFill>
                <a:latin typeface="Arial Narrow" panose="020B0606020202030204" pitchFamily="34" charset="0"/>
              </a:rPr>
              <a:t>Geothermal Challenges, Drilling Fluids</a:t>
            </a:r>
          </a:p>
        </p:txBody>
      </p:sp>
      <p:sp>
        <p:nvSpPr>
          <p:cNvPr id="7" name="Content Placeholder 2">
            <a:extLst>
              <a:ext uri="{FF2B5EF4-FFF2-40B4-BE49-F238E27FC236}">
                <a16:creationId xmlns:a16="http://schemas.microsoft.com/office/drawing/2014/main" id="{F19E0C1D-AD63-4902-ADB7-ADD3842BFD0D}"/>
              </a:ext>
            </a:extLst>
          </p:cNvPr>
          <p:cNvSpPr txBox="1">
            <a:spLocks/>
          </p:cNvSpPr>
          <p:nvPr/>
        </p:nvSpPr>
        <p:spPr bwMode="auto">
          <a:xfrm>
            <a:off x="609600" y="1547446"/>
            <a:ext cx="1097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SzPct val="125000"/>
              <a:buChar char="•"/>
              <a:defRPr sz="2800">
                <a:solidFill>
                  <a:srgbClr val="000099"/>
                </a:solidFill>
                <a:latin typeface="+mn-lt"/>
                <a:ea typeface="+mn-ea"/>
                <a:cs typeface="+mn-cs"/>
              </a:defRPr>
            </a:lvl1pPr>
            <a:lvl2pPr marL="742950" indent="-285750" algn="l" rtl="0" eaLnBrk="0" fontAlgn="base" hangingPunct="0">
              <a:spcBef>
                <a:spcPct val="20000"/>
              </a:spcBef>
              <a:spcAft>
                <a:spcPct val="0"/>
              </a:spcAft>
              <a:buSzPct val="125000"/>
              <a:buChar char="•"/>
              <a:defRPr sz="2400">
                <a:solidFill>
                  <a:srgbClr val="000099"/>
                </a:solidFill>
                <a:latin typeface="+mn-lt"/>
                <a:cs typeface="+mn-cs"/>
              </a:defRPr>
            </a:lvl2pPr>
            <a:lvl3pPr marL="1143000" indent="-228600" algn="l" rtl="0" eaLnBrk="0" fontAlgn="base" hangingPunct="0">
              <a:spcBef>
                <a:spcPct val="20000"/>
              </a:spcBef>
              <a:spcAft>
                <a:spcPct val="0"/>
              </a:spcAft>
              <a:buSzPct val="125000"/>
              <a:buChar char="•"/>
              <a:defRPr sz="2400">
                <a:solidFill>
                  <a:srgbClr val="000099"/>
                </a:solidFill>
                <a:latin typeface="+mn-lt"/>
                <a:cs typeface="+mn-cs"/>
              </a:defRPr>
            </a:lvl3pPr>
            <a:lvl4pPr marL="1600200" indent="-228600" algn="l" rtl="0" eaLnBrk="0" fontAlgn="base" hangingPunct="0">
              <a:spcBef>
                <a:spcPct val="20000"/>
              </a:spcBef>
              <a:spcAft>
                <a:spcPct val="0"/>
              </a:spcAft>
              <a:buSzPct val="125000"/>
              <a:buChar char="•"/>
              <a:defRPr sz="2400">
                <a:solidFill>
                  <a:srgbClr val="000099"/>
                </a:solidFill>
                <a:latin typeface="+mn-lt"/>
                <a:cs typeface="+mn-cs"/>
              </a:defRPr>
            </a:lvl4pPr>
            <a:lvl5pPr marL="2057400" indent="-228600" algn="l" rtl="0" eaLnBrk="0" fontAlgn="base" hangingPunct="0">
              <a:spcBef>
                <a:spcPct val="20000"/>
              </a:spcBef>
              <a:spcAft>
                <a:spcPct val="0"/>
              </a:spcAft>
              <a:buSzPct val="125000"/>
              <a:buChar char="•"/>
              <a:defRPr sz="2400">
                <a:solidFill>
                  <a:srgbClr val="000099"/>
                </a:solidFill>
                <a:latin typeface="+mn-lt"/>
                <a:cs typeface="+mn-cs"/>
              </a:defRPr>
            </a:lvl5pPr>
            <a:lvl6pPr marL="2514600" indent="-228600" algn="l" rtl="0" fontAlgn="base">
              <a:spcBef>
                <a:spcPct val="20000"/>
              </a:spcBef>
              <a:spcAft>
                <a:spcPct val="0"/>
              </a:spcAft>
              <a:buSzPct val="125000"/>
              <a:buChar char="•"/>
              <a:defRPr sz="2400">
                <a:solidFill>
                  <a:srgbClr val="000099"/>
                </a:solidFill>
                <a:latin typeface="+mn-lt"/>
                <a:cs typeface="+mn-cs"/>
              </a:defRPr>
            </a:lvl6pPr>
            <a:lvl7pPr marL="2971800" indent="-228600" algn="l" rtl="0" fontAlgn="base">
              <a:spcBef>
                <a:spcPct val="20000"/>
              </a:spcBef>
              <a:spcAft>
                <a:spcPct val="0"/>
              </a:spcAft>
              <a:buSzPct val="125000"/>
              <a:buChar char="•"/>
              <a:defRPr sz="2400">
                <a:solidFill>
                  <a:srgbClr val="000099"/>
                </a:solidFill>
                <a:latin typeface="+mn-lt"/>
                <a:cs typeface="+mn-cs"/>
              </a:defRPr>
            </a:lvl7pPr>
            <a:lvl8pPr marL="3429000" indent="-228600" algn="l" rtl="0" fontAlgn="base">
              <a:spcBef>
                <a:spcPct val="20000"/>
              </a:spcBef>
              <a:spcAft>
                <a:spcPct val="0"/>
              </a:spcAft>
              <a:buSzPct val="125000"/>
              <a:buChar char="•"/>
              <a:defRPr sz="2400">
                <a:solidFill>
                  <a:srgbClr val="000099"/>
                </a:solidFill>
                <a:latin typeface="+mn-lt"/>
                <a:cs typeface="+mn-cs"/>
              </a:defRPr>
            </a:lvl8pPr>
            <a:lvl9pPr marL="3886200" indent="-228600" algn="l" rtl="0" fontAlgn="base">
              <a:spcBef>
                <a:spcPct val="20000"/>
              </a:spcBef>
              <a:spcAft>
                <a:spcPct val="0"/>
              </a:spcAft>
              <a:buSzPct val="125000"/>
              <a:buChar char="•"/>
              <a:defRPr sz="2400">
                <a:solidFill>
                  <a:srgbClr val="000099"/>
                </a:solidFill>
                <a:latin typeface="+mn-lt"/>
                <a:cs typeface="+mn-cs"/>
              </a:defRPr>
            </a:lvl9pPr>
          </a:lstStyle>
          <a:p>
            <a:pPr>
              <a:buClr>
                <a:schemeClr val="accent4"/>
              </a:buClr>
              <a:buSzPct val="100000"/>
              <a:buFont typeface="Wingdings" panose="05000000000000000000" pitchFamily="2" charset="2"/>
              <a:buChar char="§"/>
            </a:pPr>
            <a:r>
              <a:rPr lang="en-US" kern="0" dirty="0">
                <a:solidFill>
                  <a:schemeClr val="tx1"/>
                </a:solidFill>
                <a:latin typeface="Arial Narrow" panose="020B0606020202030204" pitchFamily="34" charset="0"/>
              </a:rPr>
              <a:t>Types of Geothermal wells requiring drilling fluid:</a:t>
            </a:r>
          </a:p>
          <a:p>
            <a:pPr lvl="1">
              <a:buClr>
                <a:schemeClr val="accent4"/>
              </a:buClr>
              <a:buSzPct val="100000"/>
              <a:buFont typeface="Wingdings" panose="05000000000000000000" pitchFamily="2" charset="2"/>
              <a:buChar char="§"/>
            </a:pPr>
            <a:r>
              <a:rPr lang="en-US" kern="0" dirty="0">
                <a:solidFill>
                  <a:schemeClr val="tx1"/>
                </a:solidFill>
                <a:latin typeface="Arial Narrow" panose="020B0606020202030204" pitchFamily="34" charset="0"/>
              </a:rPr>
              <a:t>Direct Use:  Shallow geothermal heat pump</a:t>
            </a:r>
          </a:p>
          <a:p>
            <a:pPr lvl="1">
              <a:buClr>
                <a:schemeClr val="accent4"/>
              </a:buClr>
              <a:buSzPct val="100000"/>
              <a:buFont typeface="Wingdings" panose="05000000000000000000" pitchFamily="2" charset="2"/>
              <a:buChar char="§"/>
            </a:pPr>
            <a:r>
              <a:rPr lang="en-US" b="1" kern="0" dirty="0">
                <a:solidFill>
                  <a:schemeClr val="tx1"/>
                </a:solidFill>
                <a:latin typeface="Arial Narrow" panose="020B0606020202030204" pitchFamily="34" charset="0"/>
              </a:rPr>
              <a:t>Conventional Hydrothermal:  Naturally occurring dry steam</a:t>
            </a:r>
          </a:p>
          <a:p>
            <a:pPr lvl="1">
              <a:buClr>
                <a:schemeClr val="accent4"/>
              </a:buClr>
              <a:buSzPct val="100000"/>
              <a:buFont typeface="Wingdings" panose="05000000000000000000" pitchFamily="2" charset="2"/>
              <a:buChar char="§"/>
            </a:pPr>
            <a:r>
              <a:rPr lang="en-US" kern="0" dirty="0">
                <a:solidFill>
                  <a:schemeClr val="tx1"/>
                </a:solidFill>
                <a:latin typeface="Arial Narrow" panose="020B0606020202030204" pitchFamily="34" charset="0"/>
              </a:rPr>
              <a:t>Enhanced Geothermal Systems:  Require stimulation / hydro-shearing</a:t>
            </a:r>
          </a:p>
          <a:p>
            <a:pPr lvl="1">
              <a:buClr>
                <a:schemeClr val="accent4"/>
              </a:buClr>
              <a:buSzPct val="100000"/>
              <a:buFont typeface="Wingdings" panose="05000000000000000000" pitchFamily="2" charset="2"/>
              <a:buChar char="§"/>
            </a:pPr>
            <a:r>
              <a:rPr lang="en-US" kern="0" dirty="0">
                <a:solidFill>
                  <a:schemeClr val="tx1"/>
                </a:solidFill>
                <a:latin typeface="Arial Narrow" panose="020B0606020202030204" pitchFamily="34" charset="0"/>
              </a:rPr>
              <a:t>Advanced Geothermal Systems:  Closed loop</a:t>
            </a:r>
          </a:p>
          <a:p>
            <a:pPr lvl="1"/>
            <a:endParaRPr lang="en-US" kern="0" dirty="0"/>
          </a:p>
        </p:txBody>
      </p:sp>
    </p:spTree>
    <p:extLst>
      <p:ext uri="{BB962C8B-B14F-4D97-AF65-F5344CB8AC3E}">
        <p14:creationId xmlns:p14="http://schemas.microsoft.com/office/powerpoint/2010/main" val="774615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BE3813-534C-4D9A-A4C6-AF8262695590}"/>
              </a:ext>
            </a:extLst>
          </p:cNvPr>
          <p:cNvSpPr>
            <a:spLocks noGrp="1"/>
          </p:cNvSpPr>
          <p:nvPr>
            <p:ph idx="1"/>
          </p:nvPr>
        </p:nvSpPr>
        <p:spPr>
          <a:xfrm>
            <a:off x="527538" y="1548232"/>
            <a:ext cx="7557296" cy="4400550"/>
          </a:xfrm>
        </p:spPr>
        <p:txBody>
          <a:bodyPr/>
          <a:lstStyle/>
          <a:p>
            <a:r>
              <a:rPr lang="en-US" sz="2400" dirty="0"/>
              <a:t>It’s estimated Indonesia has up to 40% of the world’s potential geothermal resources*</a:t>
            </a:r>
          </a:p>
          <a:p>
            <a:r>
              <a:rPr lang="en-US" sz="2400" dirty="0"/>
              <a:t>Indonesia is the second largest geothermal producing country (based on power generation capacity, 2020)**</a:t>
            </a:r>
          </a:p>
          <a:p>
            <a:r>
              <a:rPr lang="en-US" sz="2400" dirty="0"/>
              <a:t>The Dry Steam Field X, is currently the largest steam dominated geothermal resource in Indonesia***</a:t>
            </a:r>
          </a:p>
          <a:p>
            <a:pPr lvl="1"/>
            <a:r>
              <a:rPr lang="en-US" sz="2000" dirty="0"/>
              <a:t>Volcano hosted geothermal system</a:t>
            </a:r>
          </a:p>
          <a:p>
            <a:pPr lvl="1"/>
            <a:r>
              <a:rPr lang="en-US" sz="2000" dirty="0"/>
              <a:t>Reservoir temperature range 240-280</a:t>
            </a:r>
            <a:r>
              <a:rPr lang="en-US" sz="2000" baseline="30000" dirty="0"/>
              <a:t>o</a:t>
            </a:r>
            <a:r>
              <a:rPr lang="en-US" sz="2000" dirty="0"/>
              <a:t>C (464-536</a:t>
            </a:r>
            <a:r>
              <a:rPr lang="en-US" sz="2000" baseline="30000" dirty="0"/>
              <a:t>o</a:t>
            </a:r>
            <a:r>
              <a:rPr lang="en-US" sz="2000" dirty="0"/>
              <a:t>F)</a:t>
            </a:r>
          </a:p>
          <a:p>
            <a:pPr lvl="1"/>
            <a:r>
              <a:rPr lang="en-US" sz="2000" dirty="0"/>
              <a:t>Permeability through faults and fractures</a:t>
            </a:r>
          </a:p>
          <a:p>
            <a:pPr lvl="1"/>
            <a:r>
              <a:rPr lang="en-US" sz="2000" dirty="0"/>
              <a:t>Produces dry stream</a:t>
            </a:r>
          </a:p>
          <a:p>
            <a:pPr lvl="1"/>
            <a:r>
              <a:rPr lang="en-US" sz="2000" dirty="0"/>
              <a:t>Reservoir Sections only</a:t>
            </a:r>
          </a:p>
          <a:p>
            <a:r>
              <a:rPr lang="en-US" sz="2400" dirty="0"/>
              <a:t>Internal study:  251 wells </a:t>
            </a:r>
          </a:p>
        </p:txBody>
      </p:sp>
      <p:sp>
        <p:nvSpPr>
          <p:cNvPr id="5" name="Title 1">
            <a:extLst>
              <a:ext uri="{FF2B5EF4-FFF2-40B4-BE49-F238E27FC236}">
                <a16:creationId xmlns:a16="http://schemas.microsoft.com/office/drawing/2014/main" id="{2BD26DBF-0CC5-4F15-8951-ECB10E31AB5E}"/>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dirty="0">
                <a:solidFill>
                  <a:srgbClr val="003366"/>
                </a:solidFill>
                <a:latin typeface="Arial Narrow" panose="020B0606020202030204" pitchFamily="34" charset="0"/>
              </a:rPr>
              <a:t>Geothermal Challenges, Drilling Fluids</a:t>
            </a:r>
          </a:p>
        </p:txBody>
      </p:sp>
      <p:sp>
        <p:nvSpPr>
          <p:cNvPr id="2" name="TextBox 1">
            <a:extLst>
              <a:ext uri="{FF2B5EF4-FFF2-40B4-BE49-F238E27FC236}">
                <a16:creationId xmlns:a16="http://schemas.microsoft.com/office/drawing/2014/main" id="{85EBF34E-4D65-44F1-86EA-C09C2C6E3287}"/>
              </a:ext>
            </a:extLst>
          </p:cNvPr>
          <p:cNvSpPr txBox="1"/>
          <p:nvPr/>
        </p:nvSpPr>
        <p:spPr>
          <a:xfrm>
            <a:off x="7772400" y="5348618"/>
            <a:ext cx="4419600" cy="1200329"/>
          </a:xfrm>
          <a:prstGeom prst="rect">
            <a:avLst/>
          </a:prstGeom>
          <a:noFill/>
        </p:spPr>
        <p:txBody>
          <a:bodyPr wrap="square" rtlCol="0">
            <a:spAutoFit/>
          </a:bodyPr>
          <a:lstStyle/>
          <a:p>
            <a:r>
              <a:rPr lang="en-US" sz="900" dirty="0">
                <a:latin typeface="Arial Narrow" panose="020B0606020202030204" pitchFamily="34" charset="0"/>
              </a:rPr>
              <a:t>*Source:  </a:t>
            </a:r>
            <a:r>
              <a:rPr lang="en-US" sz="900" dirty="0" err="1">
                <a:latin typeface="Arial Narrow" panose="020B0606020202030204" pitchFamily="34" charset="0"/>
              </a:rPr>
              <a:t>Wikepedia</a:t>
            </a:r>
            <a:r>
              <a:rPr lang="en-US" sz="900" dirty="0">
                <a:latin typeface="Arial Narrow" panose="020B0606020202030204" pitchFamily="34" charset="0"/>
              </a:rPr>
              <a:t>, “Geothermal power in </a:t>
            </a:r>
            <a:r>
              <a:rPr lang="en-US" sz="900" dirty="0" err="1">
                <a:latin typeface="Arial Narrow" panose="020B0606020202030204" pitchFamily="34" charset="0"/>
              </a:rPr>
              <a:t>Indinesia</a:t>
            </a:r>
            <a:r>
              <a:rPr lang="en-US" sz="900" dirty="0">
                <a:latin typeface="Arial Narrow" panose="020B0606020202030204" pitchFamily="34" charset="0"/>
              </a:rPr>
              <a:t>”</a:t>
            </a:r>
          </a:p>
          <a:p>
            <a:r>
              <a:rPr lang="en-US" sz="900" dirty="0">
                <a:latin typeface="Arial Narrow" panose="020B0606020202030204" pitchFamily="34" charset="0"/>
                <a:hlinkClick r:id="rId2">
                  <a:extLst>
                    <a:ext uri="{A12FA001-AC4F-418D-AE19-62706E023703}">
                      <ahyp:hlinkClr xmlns:ahyp="http://schemas.microsoft.com/office/drawing/2018/hyperlinkcolor" val="tx"/>
                    </a:ext>
                  </a:extLst>
                </a:hlinkClick>
              </a:rPr>
              <a:t>https://en.wikipedia.org/wiki/Geothermal_power_in_Indonesia#:~:text=Geothermal%20power%20in%20Indonesia%20is,at%2028%2C000%20megawatts%20(MW)</a:t>
            </a:r>
            <a:r>
              <a:rPr lang="en-US" sz="900" dirty="0">
                <a:latin typeface="Arial Narrow" panose="020B0606020202030204" pitchFamily="34" charset="0"/>
              </a:rPr>
              <a:t>.</a:t>
            </a:r>
          </a:p>
          <a:p>
            <a:r>
              <a:rPr lang="en-US" sz="900" dirty="0">
                <a:latin typeface="Arial Narrow" panose="020B0606020202030204" pitchFamily="34" charset="0"/>
              </a:rPr>
              <a:t>**Source:  </a:t>
            </a:r>
            <a:r>
              <a:rPr lang="en-US" sz="900" dirty="0" err="1">
                <a:latin typeface="Arial Narrow" panose="020B0606020202030204" pitchFamily="34" charset="0"/>
              </a:rPr>
              <a:t>ThinkGeoEnergy</a:t>
            </a:r>
            <a:r>
              <a:rPr lang="en-US" sz="900" dirty="0">
                <a:latin typeface="Arial Narrow" panose="020B0606020202030204" pitchFamily="34" charset="0"/>
              </a:rPr>
              <a:t>, “Top 10 Geothermal Countries – year-end 2020”</a:t>
            </a:r>
          </a:p>
          <a:p>
            <a:r>
              <a:rPr lang="en-US" sz="900" dirty="0">
                <a:latin typeface="Arial Narrow" panose="020B0606020202030204" pitchFamily="34" charset="0"/>
                <a:hlinkClick r:id="rId3">
                  <a:extLst>
                    <a:ext uri="{A12FA001-AC4F-418D-AE19-62706E023703}">
                      <ahyp:hlinkClr xmlns:ahyp="http://schemas.microsoft.com/office/drawing/2018/hyperlinkcolor" val="tx"/>
                    </a:ext>
                  </a:extLst>
                </a:hlinkClick>
              </a:rPr>
              <a:t>https://www.thinkgeoenergy.com/thinkgeoenergys-top-10-geothermal-countries-2020-installed-power-generation-capacity-mwe/</a:t>
            </a:r>
            <a:endParaRPr lang="en-US" sz="900" dirty="0">
              <a:latin typeface="Arial Narrow" panose="020B0606020202030204" pitchFamily="34" charset="0"/>
            </a:endParaRPr>
          </a:p>
          <a:p>
            <a:r>
              <a:rPr lang="en-US" sz="900" dirty="0">
                <a:latin typeface="Arial Narrow" panose="020B0606020202030204" pitchFamily="34" charset="0"/>
              </a:rPr>
              <a:t>***Source: </a:t>
            </a:r>
            <a:r>
              <a:rPr lang="en-US" sz="900" dirty="0" err="1">
                <a:latin typeface="Arial Narrow" panose="020B0606020202030204" pitchFamily="34" charset="0"/>
              </a:rPr>
              <a:t>Rindu</a:t>
            </a:r>
            <a:r>
              <a:rPr lang="en-US" sz="900" dirty="0">
                <a:latin typeface="Arial Narrow" panose="020B0606020202030204" pitchFamily="34" charset="0"/>
              </a:rPr>
              <a:t> </a:t>
            </a:r>
            <a:r>
              <a:rPr lang="en-US" sz="900" dirty="0" err="1">
                <a:latin typeface="Arial Narrow" panose="020B0606020202030204" pitchFamily="34" charset="0"/>
              </a:rPr>
              <a:t>Grahabhakti</a:t>
            </a:r>
            <a:r>
              <a:rPr lang="en-US" sz="900" dirty="0">
                <a:latin typeface="Arial Narrow" panose="020B0606020202030204" pitchFamily="34" charset="0"/>
              </a:rPr>
              <a:t> </a:t>
            </a:r>
            <a:r>
              <a:rPr lang="en-US" sz="900" dirty="0" err="1">
                <a:latin typeface="Arial Narrow" panose="020B0606020202030204" pitchFamily="34" charset="0"/>
              </a:rPr>
              <a:t>Intani</a:t>
            </a:r>
            <a:r>
              <a:rPr lang="en-US" sz="900" dirty="0">
                <a:latin typeface="Arial Narrow" panose="020B0606020202030204" pitchFamily="34" charset="0"/>
              </a:rPr>
              <a:t> et al 2021 IOP Conf. Ser.: Earth Environ. Sci. 732 012012 </a:t>
            </a:r>
          </a:p>
          <a:p>
            <a:endParaRPr lang="en-US" sz="900" dirty="0"/>
          </a:p>
        </p:txBody>
      </p:sp>
      <p:pic>
        <p:nvPicPr>
          <p:cNvPr id="6" name="Picture 5">
            <a:extLst>
              <a:ext uri="{FF2B5EF4-FFF2-40B4-BE49-F238E27FC236}">
                <a16:creationId xmlns:a16="http://schemas.microsoft.com/office/drawing/2014/main" id="{2CEFC4AB-5970-4E7F-9C0E-AEB77D931966}"/>
              </a:ext>
            </a:extLst>
          </p:cNvPr>
          <p:cNvPicPr>
            <a:picLocks noChangeAspect="1"/>
          </p:cNvPicPr>
          <p:nvPr/>
        </p:nvPicPr>
        <p:blipFill>
          <a:blip r:embed="rId4"/>
          <a:stretch>
            <a:fillRect/>
          </a:stretch>
        </p:blipFill>
        <p:spPr>
          <a:xfrm>
            <a:off x="8120558" y="1709935"/>
            <a:ext cx="3894471" cy="2738437"/>
          </a:xfrm>
          <a:prstGeom prst="rect">
            <a:avLst/>
          </a:prstGeom>
          <a:ln w="12700">
            <a:solidFill>
              <a:schemeClr val="tx1"/>
            </a:solidFill>
          </a:ln>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3CECD4CB-A424-4A7F-A695-7CC28E799EF5}"/>
              </a:ext>
            </a:extLst>
          </p:cNvPr>
          <p:cNvSpPr txBox="1"/>
          <p:nvPr/>
        </p:nvSpPr>
        <p:spPr>
          <a:xfrm>
            <a:off x="8084834" y="4448371"/>
            <a:ext cx="4248411" cy="600164"/>
          </a:xfrm>
          <a:prstGeom prst="rect">
            <a:avLst/>
          </a:prstGeom>
          <a:noFill/>
        </p:spPr>
        <p:txBody>
          <a:bodyPr wrap="square">
            <a:spAutoFit/>
          </a:bodyPr>
          <a:lstStyle/>
          <a:p>
            <a:r>
              <a:rPr lang="en-US" sz="900" dirty="0">
                <a:latin typeface="Arial Narrow" panose="020B0606020202030204" pitchFamily="34" charset="0"/>
              </a:rPr>
              <a:t>Source:  </a:t>
            </a:r>
            <a:r>
              <a:rPr lang="en-US" sz="900" dirty="0" err="1">
                <a:latin typeface="Arial Narrow" panose="020B0606020202030204" pitchFamily="34" charset="0"/>
              </a:rPr>
              <a:t>Rindu</a:t>
            </a:r>
            <a:r>
              <a:rPr lang="en-US" sz="900" dirty="0">
                <a:latin typeface="Arial Narrow" panose="020B0606020202030204" pitchFamily="34" charset="0"/>
              </a:rPr>
              <a:t> </a:t>
            </a:r>
            <a:r>
              <a:rPr lang="en-US" sz="900" dirty="0" err="1">
                <a:latin typeface="Arial Narrow" panose="020B0606020202030204" pitchFamily="34" charset="0"/>
              </a:rPr>
              <a:t>Grahabhakti</a:t>
            </a:r>
            <a:r>
              <a:rPr lang="en-US" sz="900" dirty="0">
                <a:latin typeface="Arial Narrow" panose="020B0606020202030204" pitchFamily="34" charset="0"/>
              </a:rPr>
              <a:t> </a:t>
            </a:r>
            <a:r>
              <a:rPr lang="en-US" sz="900" dirty="0" err="1">
                <a:latin typeface="Arial Narrow" panose="020B0606020202030204" pitchFamily="34" charset="0"/>
              </a:rPr>
              <a:t>Intani</a:t>
            </a:r>
            <a:r>
              <a:rPr lang="en-US" sz="900" dirty="0">
                <a:latin typeface="Arial Narrow" panose="020B0606020202030204" pitchFamily="34" charset="0"/>
              </a:rPr>
              <a:t> et al 2021 IOP Conf. Ser.: Earth Environ. Sci. 732 012012 </a:t>
            </a:r>
            <a:br>
              <a:rPr lang="en-US" dirty="0"/>
            </a:br>
            <a:endParaRPr lang="en-US" dirty="0"/>
          </a:p>
        </p:txBody>
      </p:sp>
    </p:spTree>
    <p:extLst>
      <p:ext uri="{BB962C8B-B14F-4D97-AF65-F5344CB8AC3E}">
        <p14:creationId xmlns:p14="http://schemas.microsoft.com/office/powerpoint/2010/main" val="3886153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43027A-F36F-4379-AE46-6522C17A868A}"/>
              </a:ext>
            </a:extLst>
          </p:cNvPr>
          <p:cNvSpPr>
            <a:spLocks noGrp="1"/>
          </p:cNvSpPr>
          <p:nvPr>
            <p:ph idx="1"/>
          </p:nvPr>
        </p:nvSpPr>
        <p:spPr>
          <a:xfrm>
            <a:off x="566797" y="1509382"/>
            <a:ext cx="5529204" cy="4400550"/>
          </a:xfrm>
        </p:spPr>
        <p:txBody>
          <a:bodyPr/>
          <a:lstStyle/>
          <a:p>
            <a:r>
              <a:rPr lang="en-US" dirty="0"/>
              <a:t>Drilling Fluid Challenges:</a:t>
            </a:r>
          </a:p>
          <a:p>
            <a:pPr lvl="1">
              <a:buFont typeface="Wingdings" panose="05000000000000000000" pitchFamily="2" charset="2"/>
              <a:buChar char="§"/>
            </a:pPr>
            <a:r>
              <a:rPr lang="en-US" dirty="0"/>
              <a:t>Lost Circulation</a:t>
            </a:r>
          </a:p>
          <a:p>
            <a:pPr lvl="1">
              <a:buFont typeface="Wingdings" panose="05000000000000000000" pitchFamily="2" charset="2"/>
              <a:buChar char="§"/>
            </a:pPr>
            <a:r>
              <a:rPr lang="en-US" dirty="0"/>
              <a:t>Stuck pipe / wellbore stability</a:t>
            </a:r>
          </a:p>
          <a:p>
            <a:pPr lvl="1">
              <a:buFont typeface="Wingdings" panose="05000000000000000000" pitchFamily="2" charset="2"/>
              <a:buChar char="§"/>
            </a:pPr>
            <a:r>
              <a:rPr lang="en-US" dirty="0"/>
              <a:t>Acid gas / corrosion / contamination</a:t>
            </a:r>
          </a:p>
          <a:p>
            <a:pPr lvl="1">
              <a:buFont typeface="Wingdings" panose="05000000000000000000" pitchFamily="2" charset="2"/>
              <a:buChar char="§"/>
            </a:pPr>
            <a:r>
              <a:rPr lang="en-US" dirty="0"/>
              <a:t>Formation damage</a:t>
            </a:r>
          </a:p>
          <a:p>
            <a:pPr lvl="1">
              <a:buFont typeface="Wingdings" panose="05000000000000000000" pitchFamily="2" charset="2"/>
              <a:buChar char="§"/>
            </a:pPr>
            <a:r>
              <a:rPr lang="en-US" dirty="0"/>
              <a:t>Remote locations; limited pad size; limited water source</a:t>
            </a:r>
          </a:p>
          <a:p>
            <a:pPr lvl="1">
              <a:buFont typeface="Wingdings" panose="05000000000000000000" pitchFamily="2" charset="2"/>
              <a:buChar char="§"/>
            </a:pPr>
            <a:r>
              <a:rPr lang="en-US" dirty="0"/>
              <a:t>Geothermal economics</a:t>
            </a:r>
          </a:p>
          <a:p>
            <a:pPr lvl="1"/>
            <a:endParaRPr lang="en-US" dirty="0"/>
          </a:p>
        </p:txBody>
      </p:sp>
      <p:sp>
        <p:nvSpPr>
          <p:cNvPr id="5" name="Title 1">
            <a:extLst>
              <a:ext uri="{FF2B5EF4-FFF2-40B4-BE49-F238E27FC236}">
                <a16:creationId xmlns:a16="http://schemas.microsoft.com/office/drawing/2014/main" id="{2643EE48-CD7C-47A5-A15B-A5B1E576E3BD}"/>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dirty="0">
                <a:solidFill>
                  <a:srgbClr val="003366"/>
                </a:solidFill>
                <a:latin typeface="Arial Narrow" panose="020B0606020202030204" pitchFamily="34" charset="0"/>
              </a:rPr>
              <a:t>Geothermal Challenges, Drilling Fluids</a:t>
            </a:r>
          </a:p>
        </p:txBody>
      </p:sp>
      <p:pic>
        <p:nvPicPr>
          <p:cNvPr id="4" name="Picture 3">
            <a:extLst>
              <a:ext uri="{FF2B5EF4-FFF2-40B4-BE49-F238E27FC236}">
                <a16:creationId xmlns:a16="http://schemas.microsoft.com/office/drawing/2014/main" id="{1DFEE2A2-C6D2-4A69-B5E1-33303F1E2727}"/>
              </a:ext>
            </a:extLst>
          </p:cNvPr>
          <p:cNvPicPr>
            <a:picLocks noChangeAspect="1"/>
          </p:cNvPicPr>
          <p:nvPr/>
        </p:nvPicPr>
        <p:blipFill rotWithShape="1">
          <a:blip r:embed="rId2"/>
          <a:srcRect l="2086" t="2890" r="2729" b="3067"/>
          <a:stretch/>
        </p:blipFill>
        <p:spPr>
          <a:xfrm>
            <a:off x="5946286" y="1617785"/>
            <a:ext cx="5920221" cy="3526933"/>
          </a:xfrm>
          <a:prstGeom prst="rect">
            <a:avLst/>
          </a:prstGeom>
          <a:ln>
            <a:solidFill>
              <a:schemeClr val="tx1"/>
            </a:solidFill>
          </a:ln>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4C6E3927-C261-4FF2-B2AD-3BD64EF9DE50}"/>
              </a:ext>
            </a:extLst>
          </p:cNvPr>
          <p:cNvSpPr txBox="1"/>
          <p:nvPr/>
        </p:nvSpPr>
        <p:spPr>
          <a:xfrm>
            <a:off x="5946286" y="5144718"/>
            <a:ext cx="5920221" cy="507831"/>
          </a:xfrm>
          <a:prstGeom prst="rect">
            <a:avLst/>
          </a:prstGeom>
          <a:noFill/>
        </p:spPr>
        <p:txBody>
          <a:bodyPr wrap="square" rtlCol="0">
            <a:spAutoFit/>
          </a:bodyPr>
          <a:lstStyle/>
          <a:p>
            <a:r>
              <a:rPr lang="en-US" sz="900" dirty="0">
                <a:latin typeface="Arial Narrow" panose="020B0606020202030204" pitchFamily="34" charset="0"/>
              </a:rPr>
              <a:t>Source:  GRC Transactions, Vol. 44, 2020; “Challenges and Opportunities of Geothermal Drilling for Renewable Energy Generation” </a:t>
            </a:r>
            <a:r>
              <a:rPr lang="en-US" sz="900" dirty="0" err="1">
                <a:latin typeface="Arial Narrow" panose="020B0606020202030204" pitchFamily="34" charset="0"/>
              </a:rPr>
              <a:t>Vivas</a:t>
            </a:r>
            <a:r>
              <a:rPr lang="en-US" sz="900" dirty="0">
                <a:latin typeface="Arial Narrow" panose="020B0606020202030204" pitchFamily="34" charset="0"/>
              </a:rPr>
              <a:t>, Salehi, Tuttle, &amp; Rickard; (modified from </a:t>
            </a:r>
            <a:r>
              <a:rPr lang="en-US" sz="900" dirty="0" err="1">
                <a:latin typeface="Arial Narrow" panose="020B0606020202030204" pitchFamily="34" charset="0"/>
              </a:rPr>
              <a:t>Denninger</a:t>
            </a:r>
            <a:r>
              <a:rPr lang="en-US" sz="900" dirty="0">
                <a:latin typeface="Arial Narrow" panose="020B0606020202030204" pitchFamily="34" charset="0"/>
              </a:rPr>
              <a:t> et al., 2015)</a:t>
            </a:r>
            <a:br>
              <a:rPr lang="en-US" sz="800" dirty="0"/>
            </a:br>
            <a:endParaRPr lang="en-US" sz="900" dirty="0"/>
          </a:p>
        </p:txBody>
      </p:sp>
    </p:spTree>
    <p:extLst>
      <p:ext uri="{BB962C8B-B14F-4D97-AF65-F5344CB8AC3E}">
        <p14:creationId xmlns:p14="http://schemas.microsoft.com/office/powerpoint/2010/main" val="3940235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CEA3FE-77BA-4D89-ADCA-B25E4AF68556}"/>
              </a:ext>
            </a:extLst>
          </p:cNvPr>
          <p:cNvSpPr>
            <a:spLocks noGrp="1"/>
          </p:cNvSpPr>
          <p:nvPr>
            <p:ph idx="1"/>
          </p:nvPr>
        </p:nvSpPr>
        <p:spPr>
          <a:xfrm>
            <a:off x="527538" y="1143000"/>
            <a:ext cx="8073112" cy="4400550"/>
          </a:xfrm>
        </p:spPr>
        <p:txBody>
          <a:bodyPr/>
          <a:lstStyle/>
          <a:p>
            <a:r>
              <a:rPr lang="en-US" dirty="0"/>
              <a:t>Lost Circulation</a:t>
            </a:r>
          </a:p>
          <a:p>
            <a:pPr lvl="1">
              <a:buFont typeface="Wingdings" panose="05000000000000000000" pitchFamily="2" charset="2"/>
              <a:buChar char="§"/>
            </a:pPr>
            <a:r>
              <a:rPr lang="en-US" dirty="0"/>
              <a:t>“Drilling for fractures” </a:t>
            </a:r>
          </a:p>
          <a:p>
            <a:pPr lvl="2"/>
            <a:r>
              <a:rPr lang="en-US" dirty="0"/>
              <a:t>“Lost circulation represents an average of 10 percent of total well costs in mature geothermal areas, and often accounts for more than 20 percent of the costs in exploratory wells and developing fields.”*</a:t>
            </a:r>
          </a:p>
          <a:p>
            <a:pPr lvl="1">
              <a:buFont typeface="Wingdings" panose="05000000000000000000" pitchFamily="2" charset="2"/>
              <a:buChar char="§"/>
            </a:pPr>
            <a:r>
              <a:rPr lang="en-US" dirty="0"/>
              <a:t>Cavernous hard rock; under-pressurized, with multiple zones of highly fractured and altered material*</a:t>
            </a:r>
          </a:p>
          <a:p>
            <a:pPr lvl="1">
              <a:buFont typeface="Wingdings" panose="05000000000000000000" pitchFamily="2" charset="2"/>
              <a:buChar char="§"/>
            </a:pPr>
            <a:r>
              <a:rPr lang="en-US" dirty="0"/>
              <a:t>Pump rates up to 1,000 </a:t>
            </a:r>
            <a:r>
              <a:rPr lang="en-US" dirty="0" err="1"/>
              <a:t>gpm</a:t>
            </a:r>
            <a:r>
              <a:rPr lang="en-US" dirty="0"/>
              <a:t> in 12 ¼” and 900 </a:t>
            </a:r>
            <a:r>
              <a:rPr lang="en-US" dirty="0" err="1"/>
              <a:t>gpm</a:t>
            </a:r>
            <a:r>
              <a:rPr lang="en-US" dirty="0"/>
              <a:t> in 9 7/8” </a:t>
            </a:r>
          </a:p>
          <a:p>
            <a:pPr lvl="1">
              <a:buFont typeface="Wingdings" panose="05000000000000000000" pitchFamily="2" charset="2"/>
              <a:buChar char="§"/>
            </a:pPr>
            <a:r>
              <a:rPr lang="en-US" dirty="0"/>
              <a:t>Severe and total lost circulation</a:t>
            </a:r>
          </a:p>
          <a:p>
            <a:pPr lvl="2"/>
            <a:r>
              <a:rPr lang="en-US" dirty="0"/>
              <a:t>Upwards of 650,000 </a:t>
            </a:r>
            <a:r>
              <a:rPr lang="en-US" dirty="0" err="1"/>
              <a:t>bbl</a:t>
            </a:r>
            <a:r>
              <a:rPr lang="en-US" dirty="0"/>
              <a:t> is the typical amount of water needed to drill a single geothermal well in this area.**</a:t>
            </a:r>
          </a:p>
          <a:p>
            <a:pPr lvl="1">
              <a:buFont typeface="Wingdings" panose="05000000000000000000" pitchFamily="2" charset="2"/>
              <a:buChar char="§"/>
            </a:pPr>
            <a:r>
              <a:rPr lang="en-US" dirty="0"/>
              <a:t>Internal data show avg. Reservoir losses:  120,501 </a:t>
            </a:r>
            <a:r>
              <a:rPr lang="en-US" dirty="0" err="1"/>
              <a:t>bbl</a:t>
            </a:r>
            <a:r>
              <a:rPr lang="en-US" dirty="0"/>
              <a:t> / well</a:t>
            </a:r>
          </a:p>
          <a:p>
            <a:pPr lvl="2"/>
            <a:r>
              <a:rPr lang="da-DK" dirty="0"/>
              <a:t>Maintain reservoir permeability</a:t>
            </a:r>
            <a:br>
              <a:rPr lang="da-DK" dirty="0"/>
            </a:br>
            <a:endParaRPr lang="en-US" dirty="0"/>
          </a:p>
        </p:txBody>
      </p:sp>
      <p:sp>
        <p:nvSpPr>
          <p:cNvPr id="5" name="Title 1">
            <a:extLst>
              <a:ext uri="{FF2B5EF4-FFF2-40B4-BE49-F238E27FC236}">
                <a16:creationId xmlns:a16="http://schemas.microsoft.com/office/drawing/2014/main" id="{DD39F6DB-7615-4302-B6E5-9D38CAF54B1C}"/>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a:solidFill>
                  <a:srgbClr val="003366"/>
                </a:solidFill>
                <a:latin typeface="Arial Narrow" panose="020B0606020202030204" pitchFamily="34" charset="0"/>
              </a:rPr>
              <a:t>Geothermal Challenges, Drilling Fluids</a:t>
            </a:r>
            <a:endParaRPr lang="en-US" b="0" kern="0" dirty="0">
              <a:solidFill>
                <a:srgbClr val="003366"/>
              </a:solidFill>
              <a:latin typeface="Arial Narrow" panose="020B0606020202030204" pitchFamily="34" charset="0"/>
            </a:endParaRPr>
          </a:p>
        </p:txBody>
      </p:sp>
      <p:sp>
        <p:nvSpPr>
          <p:cNvPr id="6" name="TextBox 5">
            <a:extLst>
              <a:ext uri="{FF2B5EF4-FFF2-40B4-BE49-F238E27FC236}">
                <a16:creationId xmlns:a16="http://schemas.microsoft.com/office/drawing/2014/main" id="{C77D7714-EC66-4850-B8F7-1119D896FD12}"/>
              </a:ext>
            </a:extLst>
          </p:cNvPr>
          <p:cNvSpPr txBox="1"/>
          <p:nvPr/>
        </p:nvSpPr>
        <p:spPr>
          <a:xfrm>
            <a:off x="71228" y="6232326"/>
            <a:ext cx="6725226" cy="784830"/>
          </a:xfrm>
          <a:prstGeom prst="rect">
            <a:avLst/>
          </a:prstGeom>
          <a:noFill/>
        </p:spPr>
        <p:txBody>
          <a:bodyPr wrap="square">
            <a:spAutoFit/>
          </a:bodyPr>
          <a:lstStyle/>
          <a:p>
            <a:r>
              <a:rPr lang="en-US" sz="900" i="0" dirty="0">
                <a:solidFill>
                  <a:srgbClr val="000000"/>
                </a:solidFill>
                <a:effectLst/>
                <a:latin typeface="Arial Narrow" panose="020B0606020202030204" pitchFamily="34" charset="0"/>
              </a:rPr>
              <a:t>* Source:  </a:t>
            </a:r>
            <a:r>
              <a:rPr lang="en-US" sz="900" dirty="0">
                <a:solidFill>
                  <a:srgbClr val="000000"/>
                </a:solidFill>
                <a:latin typeface="Arial Narrow" panose="020B0606020202030204" pitchFamily="34" charset="0"/>
              </a:rPr>
              <a:t>Sandia Report, SAND2010-6048, “Handbook of Best Practices for Geothermal Drilling”</a:t>
            </a:r>
            <a:br>
              <a:rPr lang="en-US" sz="900" dirty="0">
                <a:solidFill>
                  <a:srgbClr val="000000"/>
                </a:solidFill>
                <a:latin typeface="Arial Narrow" panose="020B0606020202030204" pitchFamily="34" charset="0"/>
              </a:rPr>
            </a:br>
            <a:r>
              <a:rPr lang="en-US" sz="900" dirty="0">
                <a:solidFill>
                  <a:srgbClr val="000000"/>
                </a:solidFill>
                <a:latin typeface="Arial Narrow" panose="020B0606020202030204" pitchFamily="34" charset="0"/>
              </a:rPr>
              <a:t>Finger and Blankenship, Dec. 2010</a:t>
            </a:r>
            <a:br>
              <a:rPr lang="en-US" sz="900" dirty="0">
                <a:latin typeface="Arial Narrow" panose="020B0606020202030204" pitchFamily="34" charset="0"/>
              </a:rPr>
            </a:br>
            <a:r>
              <a:rPr lang="en-US" sz="900" dirty="0">
                <a:latin typeface="Arial Narrow" panose="020B0606020202030204" pitchFamily="34" charset="0"/>
              </a:rPr>
              <a:t>**Source:  </a:t>
            </a:r>
            <a:r>
              <a:rPr lang="en-US" sz="900" dirty="0">
                <a:solidFill>
                  <a:srgbClr val="000000"/>
                </a:solidFill>
                <a:latin typeface="Arial Narrow" panose="020B0606020202030204" pitchFamily="34" charset="0"/>
              </a:rPr>
              <a:t>SPE-186922-MS “Drilling Problems Mitigation in Geothermal Environment, Case Studies of Stuck Pipe and Lost Circulation”</a:t>
            </a:r>
            <a:br>
              <a:rPr lang="en-US" sz="900" dirty="0">
                <a:solidFill>
                  <a:srgbClr val="000000"/>
                </a:solidFill>
                <a:latin typeface="Arial Narrow" panose="020B0606020202030204" pitchFamily="34" charset="0"/>
              </a:rPr>
            </a:br>
            <a:r>
              <a:rPr lang="en-US" sz="900" dirty="0">
                <a:solidFill>
                  <a:srgbClr val="000000"/>
                </a:solidFill>
                <a:latin typeface="Arial Narrow" panose="020B0606020202030204" pitchFamily="34" charset="0"/>
              </a:rPr>
              <a:t>W. A. Nugroho, S. </a:t>
            </a:r>
            <a:r>
              <a:rPr lang="en-US" sz="900" dirty="0" err="1">
                <a:solidFill>
                  <a:srgbClr val="000000"/>
                </a:solidFill>
                <a:latin typeface="Arial Narrow" panose="020B0606020202030204" pitchFamily="34" charset="0"/>
              </a:rPr>
              <a:t>Hermawan</a:t>
            </a:r>
            <a:r>
              <a:rPr lang="en-US" sz="900" dirty="0">
                <a:solidFill>
                  <a:srgbClr val="000000"/>
                </a:solidFill>
                <a:latin typeface="Arial Narrow" panose="020B0606020202030204" pitchFamily="34" charset="0"/>
              </a:rPr>
              <a:t>, B. H. </a:t>
            </a:r>
            <a:r>
              <a:rPr lang="en-US" sz="900" dirty="0" err="1">
                <a:solidFill>
                  <a:srgbClr val="000000"/>
                </a:solidFill>
                <a:latin typeface="Arial Narrow" panose="020B0606020202030204" pitchFamily="34" charset="0"/>
              </a:rPr>
              <a:t>Lazuardi</a:t>
            </a:r>
            <a:r>
              <a:rPr lang="en-US" sz="900" dirty="0">
                <a:solidFill>
                  <a:srgbClr val="000000"/>
                </a:solidFill>
                <a:latin typeface="Arial Narrow" panose="020B0606020202030204" pitchFamily="34" charset="0"/>
              </a:rPr>
              <a:t>, R. Mirza, PT., 2017 </a:t>
            </a:r>
            <a:br>
              <a:rPr lang="en-US" sz="800" dirty="0"/>
            </a:br>
            <a:endParaRPr lang="en-US" sz="900" dirty="0"/>
          </a:p>
        </p:txBody>
      </p:sp>
      <p:pic>
        <p:nvPicPr>
          <p:cNvPr id="7" name="Picture 6">
            <a:extLst>
              <a:ext uri="{FF2B5EF4-FFF2-40B4-BE49-F238E27FC236}">
                <a16:creationId xmlns:a16="http://schemas.microsoft.com/office/drawing/2014/main" id="{45704274-52BF-4AE2-8567-DC97831678A3}"/>
              </a:ext>
            </a:extLst>
          </p:cNvPr>
          <p:cNvPicPr>
            <a:picLocks noChangeAspect="1"/>
          </p:cNvPicPr>
          <p:nvPr/>
        </p:nvPicPr>
        <p:blipFill rotWithShape="1">
          <a:blip r:embed="rId2"/>
          <a:srcRect l="7610" t="2124" r="3029" b="6197"/>
          <a:stretch/>
        </p:blipFill>
        <p:spPr>
          <a:xfrm>
            <a:off x="9032630" y="1338627"/>
            <a:ext cx="2766646" cy="2004647"/>
          </a:xfrm>
          <a:prstGeom prst="rect">
            <a:avLst/>
          </a:prstGeom>
          <a:ln>
            <a:solidFill>
              <a:schemeClr val="tx1"/>
            </a:solidFill>
          </a:ln>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4C80527E-7C95-49B8-970B-5E78B3CE5B5C}"/>
              </a:ext>
            </a:extLst>
          </p:cNvPr>
          <p:cNvSpPr txBox="1"/>
          <p:nvPr/>
        </p:nvSpPr>
        <p:spPr>
          <a:xfrm>
            <a:off x="8951545" y="3343274"/>
            <a:ext cx="3065585" cy="646331"/>
          </a:xfrm>
          <a:prstGeom prst="rect">
            <a:avLst/>
          </a:prstGeom>
          <a:noFill/>
        </p:spPr>
        <p:txBody>
          <a:bodyPr wrap="square">
            <a:spAutoFit/>
          </a:bodyPr>
          <a:lstStyle/>
          <a:p>
            <a:r>
              <a:rPr lang="en-US" sz="900" i="0" dirty="0">
                <a:solidFill>
                  <a:srgbClr val="000000"/>
                </a:solidFill>
                <a:effectLst/>
                <a:latin typeface="Arial Narrow" panose="020B0606020202030204" pitchFamily="34" charset="0"/>
              </a:rPr>
              <a:t>Source:  “</a:t>
            </a:r>
            <a:r>
              <a:rPr lang="en-US" sz="900" dirty="0">
                <a:solidFill>
                  <a:srgbClr val="000000"/>
                </a:solidFill>
                <a:latin typeface="Arial Narrow" panose="020B0606020202030204" pitchFamily="34" charset="0"/>
              </a:rPr>
              <a:t>Geothermal Drilling: A Baseline Study of Nonproductive Time Related to Lost Circulation”, Cole, Young, Doke, Duncan, </a:t>
            </a:r>
            <a:r>
              <a:rPr lang="en-US" sz="900" dirty="0" err="1">
                <a:solidFill>
                  <a:srgbClr val="000000"/>
                </a:solidFill>
                <a:latin typeface="Arial Narrow" panose="020B0606020202030204" pitchFamily="34" charset="0"/>
              </a:rPr>
              <a:t>Eustes</a:t>
            </a:r>
            <a:r>
              <a:rPr lang="en-US" sz="900" dirty="0">
                <a:solidFill>
                  <a:srgbClr val="000000"/>
                </a:solidFill>
                <a:latin typeface="Arial Narrow" panose="020B0606020202030204" pitchFamily="34" charset="0"/>
              </a:rPr>
              <a:t>, 2017 </a:t>
            </a:r>
            <a:br>
              <a:rPr lang="en-US" sz="800" dirty="0"/>
            </a:br>
            <a:endParaRPr lang="en-US" sz="900" dirty="0"/>
          </a:p>
        </p:txBody>
      </p:sp>
      <p:pic>
        <p:nvPicPr>
          <p:cNvPr id="4" name="Picture 3">
            <a:extLst>
              <a:ext uri="{FF2B5EF4-FFF2-40B4-BE49-F238E27FC236}">
                <a16:creationId xmlns:a16="http://schemas.microsoft.com/office/drawing/2014/main" id="{A8FFC891-2F89-4B3F-A135-0259032822C0}"/>
              </a:ext>
            </a:extLst>
          </p:cNvPr>
          <p:cNvPicPr>
            <a:picLocks noChangeAspect="1"/>
          </p:cNvPicPr>
          <p:nvPr/>
        </p:nvPicPr>
        <p:blipFill>
          <a:blip r:embed="rId3"/>
          <a:stretch>
            <a:fillRect/>
          </a:stretch>
        </p:blipFill>
        <p:spPr>
          <a:xfrm>
            <a:off x="9032630" y="3989605"/>
            <a:ext cx="2766646" cy="1757973"/>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948E93B2-BF75-4D42-B4FC-BA1F249605DC}"/>
              </a:ext>
            </a:extLst>
          </p:cNvPr>
          <p:cNvSpPr txBox="1"/>
          <p:nvPr/>
        </p:nvSpPr>
        <p:spPr>
          <a:xfrm>
            <a:off x="8951545" y="5747578"/>
            <a:ext cx="2766646" cy="877163"/>
          </a:xfrm>
          <a:prstGeom prst="rect">
            <a:avLst/>
          </a:prstGeom>
          <a:noFill/>
        </p:spPr>
        <p:txBody>
          <a:bodyPr wrap="square">
            <a:spAutoFit/>
          </a:bodyPr>
          <a:lstStyle/>
          <a:p>
            <a:r>
              <a:rPr lang="en-US" sz="900" dirty="0">
                <a:solidFill>
                  <a:srgbClr val="000000"/>
                </a:solidFill>
                <a:latin typeface="Arial Narrow" panose="020B0606020202030204" pitchFamily="34" charset="0"/>
              </a:rPr>
              <a:t>Above:  A typical fracture in a geothermal well (courtesy of US DOE) and a core sample after a fracture-wellbore strengthening test at the University of Oklahoma </a:t>
            </a:r>
            <a:br>
              <a:rPr lang="en-US" dirty="0"/>
            </a:br>
            <a:endParaRPr lang="en-US" dirty="0"/>
          </a:p>
        </p:txBody>
      </p:sp>
    </p:spTree>
    <p:extLst>
      <p:ext uri="{BB962C8B-B14F-4D97-AF65-F5344CB8AC3E}">
        <p14:creationId xmlns:p14="http://schemas.microsoft.com/office/powerpoint/2010/main" val="1700167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4F7780-B11D-489F-91F4-BFC8E04FE8EB}"/>
              </a:ext>
            </a:extLst>
          </p:cNvPr>
          <p:cNvSpPr>
            <a:spLocks noGrp="1"/>
          </p:cNvSpPr>
          <p:nvPr>
            <p:ph idx="1"/>
          </p:nvPr>
        </p:nvSpPr>
        <p:spPr/>
        <p:txBody>
          <a:bodyPr/>
          <a:lstStyle/>
          <a:p>
            <a:r>
              <a:rPr lang="en-US" dirty="0"/>
              <a:t>Stuck Pipe / Wellbore Stability</a:t>
            </a:r>
          </a:p>
          <a:p>
            <a:pPr lvl="1">
              <a:buFont typeface="Wingdings" panose="05000000000000000000" pitchFamily="2" charset="2"/>
              <a:buChar char="§"/>
            </a:pPr>
            <a:r>
              <a:rPr lang="en-US" dirty="0"/>
              <a:t>“Data from 46 wells drilled in a geothermal field in West Java, Indonesia, show an average stuck pipe occurrence of ~1.9 incidents per well.”*  </a:t>
            </a:r>
          </a:p>
          <a:p>
            <a:pPr lvl="1">
              <a:buFont typeface="Wingdings" panose="05000000000000000000" pitchFamily="2" charset="2"/>
              <a:buChar char="§"/>
            </a:pPr>
            <a:r>
              <a:rPr lang="en-US" dirty="0"/>
              <a:t>Volcanic, intrusive, metamorphic formation</a:t>
            </a:r>
          </a:p>
          <a:p>
            <a:pPr lvl="1">
              <a:buFont typeface="Wingdings" panose="05000000000000000000" pitchFamily="2" charset="2"/>
              <a:buChar char="§"/>
            </a:pPr>
            <a:r>
              <a:rPr lang="en-US" dirty="0"/>
              <a:t>High matrix strength, yet highly fractured</a:t>
            </a:r>
          </a:p>
          <a:p>
            <a:pPr lvl="2"/>
            <a:r>
              <a:rPr lang="en-US" dirty="0"/>
              <a:t>Hard rock (above 240 MPa compressive strength)**</a:t>
            </a:r>
          </a:p>
          <a:p>
            <a:pPr lvl="1">
              <a:buFont typeface="Wingdings" panose="05000000000000000000" pitchFamily="2" charset="2"/>
              <a:buChar char="§"/>
            </a:pPr>
            <a:r>
              <a:rPr lang="en-US" dirty="0"/>
              <a:t>Working pipe to break ledges is common</a:t>
            </a:r>
          </a:p>
          <a:p>
            <a:pPr lvl="1">
              <a:buFont typeface="Wingdings" panose="05000000000000000000" pitchFamily="2" charset="2"/>
              <a:buChar char="§"/>
            </a:pPr>
            <a:r>
              <a:rPr lang="en-US" dirty="0"/>
              <a:t>Limitations for spotting or circulating (during lost circulation)</a:t>
            </a:r>
            <a:br>
              <a:rPr lang="en-US" dirty="0"/>
            </a:br>
            <a:endParaRPr lang="en-US" dirty="0"/>
          </a:p>
          <a:p>
            <a:pPr lvl="2"/>
            <a:endParaRPr lang="en-US" dirty="0"/>
          </a:p>
          <a:p>
            <a:pPr lvl="1"/>
            <a:endParaRPr lang="en-US" dirty="0"/>
          </a:p>
        </p:txBody>
      </p:sp>
      <p:sp>
        <p:nvSpPr>
          <p:cNvPr id="5" name="Title 1">
            <a:extLst>
              <a:ext uri="{FF2B5EF4-FFF2-40B4-BE49-F238E27FC236}">
                <a16:creationId xmlns:a16="http://schemas.microsoft.com/office/drawing/2014/main" id="{D2F5C652-7357-485F-9B49-E1222E9B503A}"/>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a:solidFill>
                  <a:srgbClr val="003366"/>
                </a:solidFill>
                <a:latin typeface="Arial Narrow" panose="020B0606020202030204" pitchFamily="34" charset="0"/>
              </a:rPr>
              <a:t>Geothermal Challenges, Drilling Fluids</a:t>
            </a:r>
            <a:endParaRPr lang="en-US" b="0" kern="0" dirty="0">
              <a:solidFill>
                <a:srgbClr val="003366"/>
              </a:solidFill>
              <a:latin typeface="Arial Narrow" panose="020B0606020202030204" pitchFamily="34" charset="0"/>
            </a:endParaRPr>
          </a:p>
        </p:txBody>
      </p:sp>
      <p:sp>
        <p:nvSpPr>
          <p:cNvPr id="7" name="TextBox 6">
            <a:extLst>
              <a:ext uri="{FF2B5EF4-FFF2-40B4-BE49-F238E27FC236}">
                <a16:creationId xmlns:a16="http://schemas.microsoft.com/office/drawing/2014/main" id="{622E68AE-CE3E-4AE0-8E3A-6807782415F2}"/>
              </a:ext>
            </a:extLst>
          </p:cNvPr>
          <p:cNvSpPr txBox="1"/>
          <p:nvPr/>
        </p:nvSpPr>
        <p:spPr>
          <a:xfrm>
            <a:off x="67913" y="5909932"/>
            <a:ext cx="6026687" cy="1661993"/>
          </a:xfrm>
          <a:prstGeom prst="rect">
            <a:avLst/>
          </a:prstGeom>
          <a:noFill/>
        </p:spPr>
        <p:txBody>
          <a:bodyPr wrap="square">
            <a:spAutoFit/>
          </a:bodyPr>
          <a:lstStyle/>
          <a:p>
            <a:r>
              <a:rPr lang="en-US" sz="900" dirty="0">
                <a:solidFill>
                  <a:srgbClr val="231F20"/>
                </a:solidFill>
                <a:latin typeface="Arial Narrow" panose="020B0606020202030204" pitchFamily="34" charset="0"/>
              </a:rPr>
              <a:t>*</a:t>
            </a:r>
            <a:r>
              <a:rPr lang="en-US" sz="900" i="0" dirty="0">
                <a:solidFill>
                  <a:srgbClr val="231F20"/>
                </a:solidFill>
                <a:effectLst/>
                <a:latin typeface="Arial Narrow" panose="020B0606020202030204" pitchFamily="34" charset="0"/>
              </a:rPr>
              <a:t>Source:  IADC/SPE-191074-MS</a:t>
            </a:r>
            <a:br>
              <a:rPr lang="en-US" sz="900" i="0" dirty="0">
                <a:solidFill>
                  <a:srgbClr val="231F20"/>
                </a:solidFill>
                <a:effectLst/>
                <a:latin typeface="Arial Narrow" panose="020B0606020202030204" pitchFamily="34" charset="0"/>
              </a:rPr>
            </a:br>
            <a:r>
              <a:rPr lang="en-US" sz="900" i="0" dirty="0">
                <a:solidFill>
                  <a:srgbClr val="231F20"/>
                </a:solidFill>
                <a:effectLst/>
                <a:latin typeface="Arial Narrow" panose="020B0606020202030204" pitchFamily="34" charset="0"/>
              </a:rPr>
              <a:t>“Using Drill Pipe Connection Continuous Circulation Technology on a Geothermal Drilling Project in Indonesia to Reduce Stuck Pipe Events”</a:t>
            </a:r>
            <a:r>
              <a:rPr lang="en-US" sz="900" dirty="0">
                <a:latin typeface="Arial Narrow" panose="020B0606020202030204" pitchFamily="34" charset="0"/>
              </a:rPr>
              <a:t> </a:t>
            </a:r>
          </a:p>
          <a:p>
            <a:r>
              <a:rPr lang="en-US" sz="900" dirty="0" err="1">
                <a:latin typeface="Arial Narrow" panose="020B0606020202030204" pitchFamily="34" charset="0"/>
                <a:ea typeface="+mn-ea"/>
              </a:rPr>
              <a:t>Wahyudin</a:t>
            </a:r>
            <a:r>
              <a:rPr lang="en-US" sz="900" dirty="0">
                <a:latin typeface="Arial Narrow" panose="020B0606020202030204" pitchFamily="34" charset="0"/>
                <a:ea typeface="+mn-ea"/>
              </a:rPr>
              <a:t>, S., </a:t>
            </a:r>
            <a:r>
              <a:rPr lang="en-US" sz="900" dirty="0" err="1">
                <a:latin typeface="Arial Narrow" panose="020B0606020202030204" pitchFamily="34" charset="0"/>
                <a:ea typeface="+mn-ea"/>
              </a:rPr>
              <a:t>Scagliarini</a:t>
            </a:r>
            <a:r>
              <a:rPr lang="en-US" sz="900" dirty="0">
                <a:latin typeface="Arial Narrow" panose="020B0606020202030204" pitchFamily="34" charset="0"/>
                <a:ea typeface="+mn-ea"/>
              </a:rPr>
              <a:t>, S., </a:t>
            </a:r>
            <a:r>
              <a:rPr lang="en-US" sz="900" dirty="0" err="1">
                <a:latin typeface="Arial Narrow" panose="020B0606020202030204" pitchFamily="34" charset="0"/>
                <a:ea typeface="+mn-ea"/>
              </a:rPr>
              <a:t>Napitupulu</a:t>
            </a:r>
            <a:r>
              <a:rPr lang="en-US" sz="900" dirty="0">
                <a:latin typeface="Arial Narrow" pitchFamily="34" charset="0"/>
                <a:ea typeface="+mn-ea"/>
              </a:rPr>
              <a:t>, G. et al, 2018</a:t>
            </a:r>
          </a:p>
          <a:p>
            <a:r>
              <a:rPr lang="en-US" sz="900" dirty="0">
                <a:solidFill>
                  <a:srgbClr val="231F20"/>
                </a:solidFill>
                <a:latin typeface="Arial Narrow" panose="020B0606020202030204" pitchFamily="34" charset="0"/>
              </a:rPr>
              <a:t>**Source:  GRC Transactions, Vol. 44, 2020</a:t>
            </a:r>
            <a:br>
              <a:rPr lang="en-US" sz="900" dirty="0">
                <a:solidFill>
                  <a:srgbClr val="231F20"/>
                </a:solidFill>
                <a:latin typeface="Arial Narrow" panose="020B0606020202030204" pitchFamily="34" charset="0"/>
              </a:rPr>
            </a:br>
            <a:r>
              <a:rPr lang="en-US" sz="900" dirty="0">
                <a:solidFill>
                  <a:srgbClr val="231F20"/>
                </a:solidFill>
                <a:latin typeface="Arial Narrow" panose="020B0606020202030204" pitchFamily="34" charset="0"/>
              </a:rPr>
              <a:t>“Challenges and Opportunities of Geothermal Drilling for Renewable Energy Generation”</a:t>
            </a:r>
            <a:br>
              <a:rPr lang="en-US" sz="900" dirty="0">
                <a:solidFill>
                  <a:srgbClr val="231F20"/>
                </a:solidFill>
                <a:latin typeface="Arial Narrow" panose="020B0606020202030204" pitchFamily="34" charset="0"/>
              </a:rPr>
            </a:br>
            <a:r>
              <a:rPr lang="en-US" sz="900" dirty="0" err="1">
                <a:solidFill>
                  <a:srgbClr val="231F20"/>
                </a:solidFill>
                <a:latin typeface="Arial Narrow" panose="020B0606020202030204" pitchFamily="34" charset="0"/>
              </a:rPr>
              <a:t>Vivas</a:t>
            </a:r>
            <a:r>
              <a:rPr lang="en-US" sz="900" dirty="0">
                <a:solidFill>
                  <a:srgbClr val="231F20"/>
                </a:solidFill>
                <a:latin typeface="Arial Narrow" panose="020B0606020202030204" pitchFamily="34" charset="0"/>
              </a:rPr>
              <a:t>, Salehi1, Tuttle, Rickard </a:t>
            </a:r>
            <a:br>
              <a:rPr lang="en-US" sz="900" dirty="0">
                <a:latin typeface="Arial Narrow" panose="020B0606020202030204" pitchFamily="34" charset="0"/>
              </a:rPr>
            </a:br>
            <a:br>
              <a:rPr lang="en-US" dirty="0"/>
            </a:br>
            <a:endParaRPr lang="en-US" dirty="0"/>
          </a:p>
        </p:txBody>
      </p:sp>
    </p:spTree>
    <p:extLst>
      <p:ext uri="{BB962C8B-B14F-4D97-AF65-F5344CB8AC3E}">
        <p14:creationId xmlns:p14="http://schemas.microsoft.com/office/powerpoint/2010/main" val="2608329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89DF39-5841-469B-AB80-00EF90CA136B}"/>
              </a:ext>
            </a:extLst>
          </p:cNvPr>
          <p:cNvSpPr>
            <a:spLocks noGrp="1"/>
          </p:cNvSpPr>
          <p:nvPr>
            <p:ph idx="1"/>
          </p:nvPr>
        </p:nvSpPr>
        <p:spPr/>
        <p:txBody>
          <a:bodyPr/>
          <a:lstStyle/>
          <a:p>
            <a:r>
              <a:rPr lang="en-US" dirty="0"/>
              <a:t>High Corrosion Rates:</a:t>
            </a:r>
          </a:p>
          <a:p>
            <a:pPr lvl="1">
              <a:buFont typeface="Wingdings" panose="05000000000000000000" pitchFamily="2" charset="2"/>
              <a:buChar char="§"/>
            </a:pPr>
            <a:r>
              <a:rPr lang="en-US" dirty="0"/>
              <a:t>Internal Data Average</a:t>
            </a:r>
            <a:r>
              <a:rPr lang="en-US" kern="0" dirty="0">
                <a:solidFill>
                  <a:schemeClr val="tx1"/>
                </a:solidFill>
                <a:latin typeface="Arial Narrow" panose="020B0606020202030204" pitchFamily="34" charset="0"/>
              </a:rPr>
              <a:t> 156.98 MPY (Avg. run time 85.15hr)</a:t>
            </a:r>
            <a:r>
              <a:rPr lang="en-US" dirty="0"/>
              <a:t> (on AISI 4130 alloy steel)</a:t>
            </a:r>
          </a:p>
          <a:p>
            <a:pPr lvl="2"/>
            <a:r>
              <a:rPr lang="en-US" dirty="0"/>
              <a:t>(Highest rate:  644 MPY; Lowest rate:  16.4 MPY)</a:t>
            </a:r>
          </a:p>
          <a:p>
            <a:r>
              <a:rPr lang="en-US" dirty="0"/>
              <a:t>Aerated fluid the likely key factor; exacerbated by temperature (and </a:t>
            </a:r>
            <a:r>
              <a:rPr lang="en-US" dirty="0" err="1"/>
              <a:t>KCl</a:t>
            </a:r>
            <a:r>
              <a:rPr lang="en-US" dirty="0"/>
              <a:t>, if used)</a:t>
            </a:r>
          </a:p>
          <a:p>
            <a:r>
              <a:rPr lang="en-US" dirty="0"/>
              <a:t>Steam charged with CO</a:t>
            </a:r>
            <a:r>
              <a:rPr lang="en-US" baseline="-25000" dirty="0"/>
              <a:t>2 </a:t>
            </a:r>
            <a:r>
              <a:rPr lang="en-US" dirty="0"/>
              <a:t>/ H</a:t>
            </a:r>
            <a:r>
              <a:rPr lang="en-US" baseline="-25000" dirty="0"/>
              <a:t>2</a:t>
            </a:r>
            <a:r>
              <a:rPr lang="en-US" dirty="0"/>
              <a:t>S / NH</a:t>
            </a:r>
            <a:r>
              <a:rPr lang="en-US" baseline="-25000" dirty="0"/>
              <a:t>3 </a:t>
            </a:r>
            <a:r>
              <a:rPr lang="en-US" dirty="0"/>
              <a:t>gas</a:t>
            </a:r>
          </a:p>
          <a:p>
            <a:r>
              <a:rPr lang="en-US" dirty="0"/>
              <a:t>Drill pipe inspected after every well (often requiring re-dress &amp; re-fabricate)</a:t>
            </a:r>
          </a:p>
          <a:p>
            <a:r>
              <a:rPr lang="en-US" dirty="0"/>
              <a:t>Fluid often pumped but not circulated (during lost circulation)</a:t>
            </a:r>
          </a:p>
          <a:p>
            <a:pPr marL="457200" lvl="1" indent="0">
              <a:buNone/>
            </a:pPr>
            <a:endParaRPr lang="en-US" dirty="0"/>
          </a:p>
        </p:txBody>
      </p:sp>
      <p:sp>
        <p:nvSpPr>
          <p:cNvPr id="5" name="Title 1">
            <a:extLst>
              <a:ext uri="{FF2B5EF4-FFF2-40B4-BE49-F238E27FC236}">
                <a16:creationId xmlns:a16="http://schemas.microsoft.com/office/drawing/2014/main" id="{608F1803-E800-4A08-8A8D-83BD72364949}"/>
              </a:ext>
            </a:extLst>
          </p:cNvPr>
          <p:cNvSpPr txBox="1">
            <a:spLocks/>
          </p:cNvSpPr>
          <p:nvPr/>
        </p:nvSpPr>
        <p:spPr bwMode="auto">
          <a:xfrm>
            <a:off x="527538" y="579438"/>
            <a:ext cx="99568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a:solidFill>
                  <a:srgbClr val="003366"/>
                </a:solidFill>
                <a:latin typeface="Arial Narrow" panose="020B0606020202030204" pitchFamily="34" charset="0"/>
              </a:rPr>
              <a:t>Geothermal Challenges, Drilling Fluids</a:t>
            </a:r>
            <a:endParaRPr lang="en-US" b="0" kern="0" dirty="0">
              <a:solidFill>
                <a:srgbClr val="003366"/>
              </a:solidFill>
              <a:latin typeface="Arial Narrow" panose="020B0606020202030204" pitchFamily="34" charset="0"/>
            </a:endParaRPr>
          </a:p>
        </p:txBody>
      </p:sp>
    </p:spTree>
    <p:extLst>
      <p:ext uri="{BB962C8B-B14F-4D97-AF65-F5344CB8AC3E}">
        <p14:creationId xmlns:p14="http://schemas.microsoft.com/office/powerpoint/2010/main" val="3929877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B21CEB8-FC16-4B66-A7F8-FE99B51D4E9E}"/>
              </a:ext>
            </a:extLst>
          </p:cNvPr>
          <p:cNvSpPr/>
          <p:nvPr/>
        </p:nvSpPr>
        <p:spPr bwMode="auto">
          <a:xfrm>
            <a:off x="5882585" y="1509382"/>
            <a:ext cx="4721203" cy="1620680"/>
          </a:xfrm>
          <a:prstGeom prst="roundRect">
            <a:avLst/>
          </a:prstGeom>
          <a:solidFill>
            <a:schemeClr val="tx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Univers 57 Condensed" pitchFamily="34" charset="0"/>
              <a:ea typeface="ヒラギノ角ゴ Pro W3" pitchFamily="48" charset="-128"/>
            </a:endParaRPr>
          </a:p>
        </p:txBody>
      </p:sp>
      <p:sp>
        <p:nvSpPr>
          <p:cNvPr id="6" name="Rectangle: Rounded Corners 5">
            <a:extLst>
              <a:ext uri="{FF2B5EF4-FFF2-40B4-BE49-F238E27FC236}">
                <a16:creationId xmlns:a16="http://schemas.microsoft.com/office/drawing/2014/main" id="{87833658-BF67-44DF-8798-B91A4805B451}"/>
              </a:ext>
            </a:extLst>
          </p:cNvPr>
          <p:cNvSpPr/>
          <p:nvPr/>
        </p:nvSpPr>
        <p:spPr bwMode="auto">
          <a:xfrm>
            <a:off x="5882584" y="3241431"/>
            <a:ext cx="4721203" cy="2233246"/>
          </a:xfrm>
          <a:prstGeom prst="roundRect">
            <a:avLst/>
          </a:prstGeom>
          <a:solidFill>
            <a:schemeClr val="tx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Univers 57 Condensed" pitchFamily="34" charset="0"/>
              <a:ea typeface="ヒラギノ角ゴ Pro W3" pitchFamily="48" charset="-128"/>
            </a:endParaRPr>
          </a:p>
        </p:txBody>
      </p:sp>
      <p:sp>
        <p:nvSpPr>
          <p:cNvPr id="8" name="TextBox 7">
            <a:extLst>
              <a:ext uri="{FF2B5EF4-FFF2-40B4-BE49-F238E27FC236}">
                <a16:creationId xmlns:a16="http://schemas.microsoft.com/office/drawing/2014/main" id="{9694EDFE-4932-4997-A209-DC8A53605E5E}"/>
              </a:ext>
            </a:extLst>
          </p:cNvPr>
          <p:cNvSpPr txBox="1"/>
          <p:nvPr/>
        </p:nvSpPr>
        <p:spPr>
          <a:xfrm>
            <a:off x="5987827" y="1521823"/>
            <a:ext cx="6761018" cy="4339650"/>
          </a:xfrm>
          <a:prstGeom prst="rect">
            <a:avLst/>
          </a:prstGeom>
          <a:noFill/>
        </p:spPr>
        <p:txBody>
          <a:bodyPr wrap="square">
            <a:spAutoFit/>
          </a:bodyPr>
          <a:lstStyle/>
          <a:p>
            <a:r>
              <a:rPr lang="en-US" b="1" dirty="0">
                <a:latin typeface="Arial Narrow" pitchFamily="34" charset="0"/>
                <a:ea typeface="+mn-ea"/>
              </a:rPr>
              <a:t>Primary Fluid Formulation:</a:t>
            </a:r>
          </a:p>
          <a:p>
            <a:r>
              <a:rPr lang="en-US" sz="1800" dirty="0">
                <a:latin typeface="Arial Narrow" pitchFamily="34" charset="0"/>
                <a:ea typeface="+mn-ea"/>
              </a:rPr>
              <a:t>Potassium Hydroxide (KOH) Alkalinity / pH Buffer</a:t>
            </a:r>
          </a:p>
          <a:p>
            <a:r>
              <a:rPr lang="en-US" sz="1800" dirty="0">
                <a:latin typeface="Arial Narrow" pitchFamily="34" charset="0"/>
                <a:ea typeface="+mn-ea"/>
              </a:rPr>
              <a:t>Xanthan Gum  Low Range </a:t>
            </a:r>
            <a:r>
              <a:rPr lang="en-US" sz="1800" dirty="0" err="1">
                <a:latin typeface="Arial Narrow" pitchFamily="34" charset="0"/>
                <a:ea typeface="+mn-ea"/>
              </a:rPr>
              <a:t>Viscosifier</a:t>
            </a:r>
            <a:endParaRPr lang="en-US" sz="1800" dirty="0">
              <a:latin typeface="Arial Narrow" pitchFamily="34" charset="0"/>
              <a:ea typeface="+mn-ea"/>
            </a:endParaRPr>
          </a:p>
          <a:p>
            <a:r>
              <a:rPr lang="en-US" sz="1800" dirty="0">
                <a:latin typeface="Arial Narrow" pitchFamily="34" charset="0"/>
                <a:ea typeface="+mn-ea"/>
              </a:rPr>
              <a:t>PAC Fluid Loss Control</a:t>
            </a:r>
          </a:p>
          <a:p>
            <a:r>
              <a:rPr lang="en-US" sz="1800" i="1" dirty="0">
                <a:latin typeface="Arial Narrow" pitchFamily="34" charset="0"/>
                <a:ea typeface="+mn-ea"/>
              </a:rPr>
              <a:t>Note:  Assume 4 day’s drilling with TLC at 1,000gpm</a:t>
            </a:r>
          </a:p>
          <a:p>
            <a:endParaRPr lang="en-US" dirty="0">
              <a:latin typeface="Arial Narrow" pitchFamily="34" charset="0"/>
              <a:ea typeface="+mn-ea"/>
            </a:endParaRPr>
          </a:p>
          <a:p>
            <a:r>
              <a:rPr lang="en-US" b="1" dirty="0">
                <a:latin typeface="Arial Narrow" pitchFamily="34" charset="0"/>
                <a:ea typeface="+mn-ea"/>
              </a:rPr>
              <a:t>Contingency (necessity) Materials:</a:t>
            </a:r>
          </a:p>
          <a:p>
            <a:r>
              <a:rPr lang="en-US" sz="1800" dirty="0">
                <a:latin typeface="Arial Narrow" pitchFamily="34" charset="0"/>
                <a:ea typeface="+mn-ea"/>
              </a:rPr>
              <a:t>De-foam</a:t>
            </a:r>
          </a:p>
          <a:p>
            <a:r>
              <a:rPr lang="en-US" sz="1800" dirty="0">
                <a:latin typeface="Arial Narrow" pitchFamily="34" charset="0"/>
                <a:ea typeface="+mn-ea"/>
              </a:rPr>
              <a:t>Lubricant</a:t>
            </a:r>
          </a:p>
          <a:p>
            <a:r>
              <a:rPr lang="en-US" sz="1800" dirty="0">
                <a:latin typeface="Arial Narrow" pitchFamily="34" charset="0"/>
                <a:ea typeface="+mn-ea"/>
              </a:rPr>
              <a:t>Corrosion inhibitor</a:t>
            </a:r>
          </a:p>
          <a:p>
            <a:r>
              <a:rPr lang="en-US" sz="1800" dirty="0">
                <a:latin typeface="Arial Narrow" pitchFamily="34" charset="0"/>
                <a:ea typeface="+mn-ea"/>
              </a:rPr>
              <a:t>H2S Scavenger</a:t>
            </a:r>
          </a:p>
          <a:p>
            <a:r>
              <a:rPr lang="en-US" sz="1800" dirty="0">
                <a:latin typeface="Arial Narrow" pitchFamily="34" charset="0"/>
                <a:ea typeface="+mn-ea"/>
              </a:rPr>
              <a:t>Sweeps (KOH, Xanthan Gum, Corrosion inhibitor)</a:t>
            </a:r>
          </a:p>
          <a:p>
            <a:r>
              <a:rPr lang="en-US" sz="1800" dirty="0">
                <a:latin typeface="Arial Narrow" pitchFamily="34" charset="0"/>
                <a:ea typeface="+mn-ea"/>
              </a:rPr>
              <a:t>Stuck pipe treatment</a:t>
            </a:r>
          </a:p>
          <a:p>
            <a:endParaRPr lang="en-US" dirty="0"/>
          </a:p>
        </p:txBody>
      </p:sp>
      <p:sp>
        <p:nvSpPr>
          <p:cNvPr id="2" name="Content Placeholder 1">
            <a:extLst>
              <a:ext uri="{FF2B5EF4-FFF2-40B4-BE49-F238E27FC236}">
                <a16:creationId xmlns:a16="http://schemas.microsoft.com/office/drawing/2014/main" id="{167C12A4-7469-49B5-830E-24D4D826BA49}"/>
              </a:ext>
            </a:extLst>
          </p:cNvPr>
          <p:cNvSpPr>
            <a:spLocks noGrp="1"/>
          </p:cNvSpPr>
          <p:nvPr>
            <p:ph idx="1"/>
          </p:nvPr>
        </p:nvSpPr>
        <p:spPr>
          <a:xfrm>
            <a:off x="555942" y="1489549"/>
            <a:ext cx="11055609" cy="4400550"/>
          </a:xfrm>
        </p:spPr>
        <p:txBody>
          <a:bodyPr/>
          <a:lstStyle/>
          <a:p>
            <a:r>
              <a:rPr lang="en-US" dirty="0"/>
              <a:t>Typical Drilling Fluids Utilized:</a:t>
            </a:r>
          </a:p>
          <a:p>
            <a:pPr lvl="1">
              <a:buFont typeface="Wingdings" panose="05000000000000000000" pitchFamily="2" charset="2"/>
              <a:buChar char="§"/>
            </a:pPr>
            <a:r>
              <a:rPr lang="en-US" dirty="0"/>
              <a:t>WBM Gel / Polymer</a:t>
            </a:r>
          </a:p>
          <a:p>
            <a:pPr lvl="1">
              <a:buFont typeface="Wingdings" panose="05000000000000000000" pitchFamily="2" charset="2"/>
              <a:buChar char="§"/>
            </a:pPr>
            <a:r>
              <a:rPr lang="en-US" dirty="0"/>
              <a:t>Viscous Water + Corrosion inhibition</a:t>
            </a:r>
          </a:p>
          <a:p>
            <a:pPr lvl="1">
              <a:buFont typeface="Wingdings" panose="05000000000000000000" pitchFamily="2" charset="2"/>
              <a:buChar char="§"/>
            </a:pPr>
            <a:r>
              <a:rPr lang="en-US"/>
              <a:t>Aerated </a:t>
            </a:r>
            <a:r>
              <a:rPr lang="en-US" dirty="0"/>
              <a:t>Mud </a:t>
            </a:r>
          </a:p>
          <a:p>
            <a:pPr lvl="1">
              <a:buFont typeface="Wingdings" panose="05000000000000000000" pitchFamily="2" charset="2"/>
              <a:buChar char="§"/>
            </a:pPr>
            <a:r>
              <a:rPr lang="en-US" dirty="0"/>
              <a:t>Sweeps (hole cleaning)</a:t>
            </a:r>
          </a:p>
          <a:p>
            <a:pPr lvl="2"/>
            <a:r>
              <a:rPr lang="en-US" dirty="0"/>
              <a:t>Small vol.; Frequent (YP = ~5)</a:t>
            </a:r>
          </a:p>
          <a:p>
            <a:pPr lvl="3">
              <a:buFont typeface="Wingdings" panose="05000000000000000000" pitchFamily="2" charset="2"/>
              <a:buChar char="§"/>
            </a:pPr>
            <a:r>
              <a:rPr lang="en-US" dirty="0"/>
              <a:t>Avoid induced pack-off</a:t>
            </a:r>
          </a:p>
        </p:txBody>
      </p:sp>
      <p:sp>
        <p:nvSpPr>
          <p:cNvPr id="4" name="Title 1">
            <a:extLst>
              <a:ext uri="{FF2B5EF4-FFF2-40B4-BE49-F238E27FC236}">
                <a16:creationId xmlns:a16="http://schemas.microsoft.com/office/drawing/2014/main" id="{CF5E0156-D78C-4132-8446-92E0591123D3}"/>
              </a:ext>
            </a:extLst>
          </p:cNvPr>
          <p:cNvSpPr txBox="1">
            <a:spLocks noGrp="1"/>
          </p:cNvSpPr>
          <p:nvPr>
            <p:ph type="title" idx="4294967295"/>
          </p:nvPr>
        </p:nvSpPr>
        <p:spPr bwMode="auto">
          <a:xfrm>
            <a:off x="555942" y="505557"/>
            <a:ext cx="11066463"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0099"/>
                </a:solidFill>
                <a:latin typeface="+mj-lt"/>
                <a:ea typeface="+mj-ea"/>
                <a:cs typeface="+mj-cs"/>
              </a:defRPr>
            </a:lvl1pPr>
            <a:lvl2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2pPr>
            <a:lvl3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3pPr>
            <a:lvl4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4pPr>
            <a:lvl5pPr algn="l" rtl="0" eaLnBrk="0" fontAlgn="base" hangingPunct="0">
              <a:spcBef>
                <a:spcPct val="0"/>
              </a:spcBef>
              <a:spcAft>
                <a:spcPct val="0"/>
              </a:spcAft>
              <a:defRPr sz="3200" b="1">
                <a:solidFill>
                  <a:srgbClr val="000099"/>
                </a:solidFill>
                <a:latin typeface="Arial" charset="0"/>
                <a:ea typeface="ヒラギノ角ゴ Pro W3" pitchFamily="48" charset="-128"/>
                <a:cs typeface="Arial" charset="0"/>
              </a:defRPr>
            </a:lvl5pPr>
            <a:lvl6pPr marL="4572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6pPr>
            <a:lvl7pPr marL="9144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7pPr>
            <a:lvl8pPr marL="13716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8pPr>
            <a:lvl9pPr marL="1828800" algn="l" rtl="0" eaLnBrk="1" fontAlgn="base" hangingPunct="1">
              <a:spcBef>
                <a:spcPct val="0"/>
              </a:spcBef>
              <a:spcAft>
                <a:spcPct val="0"/>
              </a:spcAft>
              <a:defRPr sz="3200" b="1">
                <a:solidFill>
                  <a:srgbClr val="000099"/>
                </a:solidFill>
                <a:latin typeface="Arial" charset="0"/>
                <a:ea typeface="ヒラギノ角ゴ Pro W3" pitchFamily="48" charset="-128"/>
                <a:cs typeface="Arial" charset="0"/>
              </a:defRPr>
            </a:lvl9pPr>
          </a:lstStyle>
          <a:p>
            <a:r>
              <a:rPr lang="en-US" b="0" kern="0" dirty="0">
                <a:solidFill>
                  <a:srgbClr val="003366"/>
                </a:solidFill>
                <a:latin typeface="Arial Narrow" panose="020B0606020202030204" pitchFamily="34" charset="0"/>
              </a:rPr>
              <a:t>Geothermal Challenges, Drilling Fluids</a:t>
            </a:r>
          </a:p>
        </p:txBody>
      </p:sp>
    </p:spTree>
    <p:extLst>
      <p:ext uri="{BB962C8B-B14F-4D97-AF65-F5344CB8AC3E}">
        <p14:creationId xmlns:p14="http://schemas.microsoft.com/office/powerpoint/2010/main" val="2811761019"/>
      </p:ext>
    </p:extLst>
  </p:cSld>
  <p:clrMapOvr>
    <a:masterClrMapping/>
  </p:clrMapOvr>
</p:sld>
</file>

<file path=ppt/theme/theme1.xml><?xml version="1.0" encoding="utf-8"?>
<a:theme xmlns:a="http://schemas.openxmlformats.org/drawingml/2006/main" name="EMS_template_general_no banner">
  <a:themeElements>
    <a:clrScheme name="Custom 49">
      <a:dk1>
        <a:srgbClr val="000000"/>
      </a:dk1>
      <a:lt1>
        <a:srgbClr val="FFFFFF"/>
      </a:lt1>
      <a:dk2>
        <a:srgbClr val="003366"/>
      </a:dk2>
      <a:lt2>
        <a:srgbClr val="B2B2B2"/>
      </a:lt2>
      <a:accent1>
        <a:srgbClr val="6297CC"/>
      </a:accent1>
      <a:accent2>
        <a:srgbClr val="C00000"/>
      </a:accent2>
      <a:accent3>
        <a:srgbClr val="7EA241"/>
      </a:accent3>
      <a:accent4>
        <a:srgbClr val="336699"/>
      </a:accent4>
      <a:accent5>
        <a:srgbClr val="DAEDEF"/>
      </a:accent5>
      <a:accent6>
        <a:srgbClr val="FF8601"/>
      </a:accent6>
      <a:hlink>
        <a:srgbClr val="0A84FF"/>
      </a:hlink>
      <a:folHlink>
        <a:srgbClr val="0062C6"/>
      </a:folHlink>
    </a:clrScheme>
    <a:fontScheme name="Default Design">
      <a:majorFont>
        <a:latin typeface="Univers 57 Condensed"/>
        <a:ea typeface="ヒラギノ角ゴ Pro W3"/>
        <a:cs typeface=""/>
      </a:majorFont>
      <a:minorFont>
        <a:latin typeface="Univers 57 Condensed"/>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Univers 57 Condensed" pitchFamily="34" charset="0"/>
            <a:ea typeface="ヒラギノ角ゴ Pro W3"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Univers 57 Condensed" pitchFamily="34" charset="0"/>
            <a:ea typeface="ヒラギノ角ゴ Pro W3" pitchFamily="48"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808080"/>
        </a:dk1>
        <a:lt1>
          <a:srgbClr val="FFFFFF"/>
        </a:lt1>
        <a:dk2>
          <a:srgbClr val="3366CC"/>
        </a:dk2>
        <a:lt2>
          <a:srgbClr val="FFFFFF"/>
        </a:lt2>
        <a:accent1>
          <a:srgbClr val="993366"/>
        </a:accent1>
        <a:accent2>
          <a:srgbClr val="339999"/>
        </a:accent2>
        <a:accent3>
          <a:srgbClr val="ADB8E2"/>
        </a:accent3>
        <a:accent4>
          <a:srgbClr val="DADADA"/>
        </a:accent4>
        <a:accent5>
          <a:srgbClr val="CAADB8"/>
        </a:accent5>
        <a:accent6>
          <a:srgbClr val="2D8A8A"/>
        </a:accent6>
        <a:hlink>
          <a:srgbClr val="CCCCFF"/>
        </a:hlink>
        <a:folHlink>
          <a:srgbClr val="99CCFF"/>
        </a:folHlink>
      </a:clrScheme>
      <a:clrMap bg1="dk2" tx1="lt1" bg2="dk1" tx2="lt2" accent1="accent1" accent2="accent2" accent3="accent3" accent4="accent4" accent5="accent5" accent6="accent6" hlink="hlink" folHlink="folHlink"/>
    </a:extraClrScheme>
    <a:extraClrScheme>
      <a:clrScheme name="Default Design 14">
        <a:dk1>
          <a:srgbClr val="808080"/>
        </a:dk1>
        <a:lt1>
          <a:srgbClr val="FFFFFF"/>
        </a:lt1>
        <a:dk2>
          <a:srgbClr val="3366CC"/>
        </a:dk2>
        <a:lt2>
          <a:srgbClr val="FFFFFF"/>
        </a:lt2>
        <a:accent1>
          <a:srgbClr val="993366"/>
        </a:accent1>
        <a:accent2>
          <a:srgbClr val="339999"/>
        </a:accent2>
        <a:accent3>
          <a:srgbClr val="ADB8E2"/>
        </a:accent3>
        <a:accent4>
          <a:srgbClr val="DADADA"/>
        </a:accent4>
        <a:accent5>
          <a:srgbClr val="CAADB8"/>
        </a:accent5>
        <a:accent6>
          <a:srgbClr val="2D8A8A"/>
        </a:accent6>
        <a:hlink>
          <a:srgbClr val="CCCCFF"/>
        </a:hlink>
        <a:folHlink>
          <a:srgbClr val="FFFF00"/>
        </a:folHlink>
      </a:clrScheme>
      <a:clrMap bg1="dk2" tx1="lt1" bg2="dk1" tx2="lt2" accent1="accent1" accent2="accent2" accent3="accent3" accent4="accent4" accent5="accent5" accent6="accent6" hlink="hlink" folHlink="folHlink"/>
    </a:extraClrScheme>
    <a:extraClrScheme>
      <a:clrScheme name="Default Design 15">
        <a:dk1>
          <a:srgbClr val="808080"/>
        </a:dk1>
        <a:lt1>
          <a:srgbClr val="FFFFFF"/>
        </a:lt1>
        <a:dk2>
          <a:srgbClr val="3366CC"/>
        </a:dk2>
        <a:lt2>
          <a:srgbClr val="FFFFFF"/>
        </a:lt2>
        <a:accent1>
          <a:srgbClr val="993366"/>
        </a:accent1>
        <a:accent2>
          <a:srgbClr val="339999"/>
        </a:accent2>
        <a:accent3>
          <a:srgbClr val="ADB8E2"/>
        </a:accent3>
        <a:accent4>
          <a:srgbClr val="DADADA"/>
        </a:accent4>
        <a:accent5>
          <a:srgbClr val="CAADB8"/>
        </a:accent5>
        <a:accent6>
          <a:srgbClr val="2D8A8A"/>
        </a:accent6>
        <a:hlink>
          <a:srgbClr val="CCFF33"/>
        </a:hlink>
        <a:folHlink>
          <a:srgbClr val="FFFF00"/>
        </a:folHlink>
      </a:clrScheme>
      <a:clrMap bg1="dk2" tx1="lt1" bg2="dk1" tx2="lt2" accent1="accent1" accent2="accent2" accent3="accent3" accent4="accent4" accent5="accent5" accent6="accent6" hlink="hlink" folHlink="folHlink"/>
    </a:extraClrScheme>
    <a:extraClrScheme>
      <a:clrScheme name="Default Design 16">
        <a:dk1>
          <a:srgbClr val="808080"/>
        </a:dk1>
        <a:lt1>
          <a:srgbClr val="FFFFFF"/>
        </a:lt1>
        <a:dk2>
          <a:srgbClr val="3366CC"/>
        </a:dk2>
        <a:lt2>
          <a:srgbClr val="FFFFFF"/>
        </a:lt2>
        <a:accent1>
          <a:srgbClr val="993366"/>
        </a:accent1>
        <a:accent2>
          <a:srgbClr val="339999"/>
        </a:accent2>
        <a:accent3>
          <a:srgbClr val="ADB8E2"/>
        </a:accent3>
        <a:accent4>
          <a:srgbClr val="DADADA"/>
        </a:accent4>
        <a:accent5>
          <a:srgbClr val="CAADB8"/>
        </a:accent5>
        <a:accent6>
          <a:srgbClr val="2D8A8A"/>
        </a:accent6>
        <a:hlink>
          <a:srgbClr val="FFFF00"/>
        </a:hlink>
        <a:folHlink>
          <a:srgbClr val="FFFF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6_EM_custom.potx" id="{6C62B13E-07DB-4384-BA5F-1D998B937F3E}" vid="{56D6388A-06E3-4F97-AEC8-15B03FAA9E9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XMLData TextToDisplay="%CLASSIFICATIONDATETIME%">12:21 07/06/2016</XMLData>
</file>

<file path=customXml/item2.xml><?xml version="1.0" encoding="utf-8"?>
<XMLData TextToDisplay="RightsWATCHMark">1|SCHLUMBERGER-Internal-PUBLIC|{00000000-0000-0000-0000-000000000000}</XMLData>
</file>

<file path=customXml/item3.xml><?xml version="1.0" encoding="utf-8"?>
<XMLData TextToDisplay="%HOSTNAME%">SLB-C3Y4Q12.DIR.slb.com</XMLData>
</file>

<file path=customXml/item4.xml><?xml version="1.0" encoding="utf-8"?>
<XMLData TextToDisplay="%EMAILADDRESS%">SDurand@slb.com</XMLData>
</file>

<file path=customXml/item5.xml><?xml version="1.0" encoding="utf-8"?>
<XMLData TextToDisplay="%USERNAME%">SDurand</XMLData>
</file>

<file path=customXml/item6.xml><?xml version="1.0" encoding="utf-8"?>
<XMLData TextToDisplay="%DOCUMENTGUID%">{00000000-0000-0000-0000-000000000000}</XMLData>
</file>

<file path=customXml/itemProps1.xml><?xml version="1.0" encoding="utf-8"?>
<ds:datastoreItem xmlns:ds="http://schemas.openxmlformats.org/officeDocument/2006/customXml" ds:itemID="{0D6D6342-5FCB-4F11-B0D0-43ECF4E54538}">
  <ds:schemaRefs/>
</ds:datastoreItem>
</file>

<file path=customXml/itemProps2.xml><?xml version="1.0" encoding="utf-8"?>
<ds:datastoreItem xmlns:ds="http://schemas.openxmlformats.org/officeDocument/2006/customXml" ds:itemID="{243CB581-F01B-40FF-8FC1-FE05BE9B4157}">
  <ds:schemaRefs/>
</ds:datastoreItem>
</file>

<file path=customXml/itemProps3.xml><?xml version="1.0" encoding="utf-8"?>
<ds:datastoreItem xmlns:ds="http://schemas.openxmlformats.org/officeDocument/2006/customXml" ds:itemID="{70878198-99A9-4856-9C48-45AC6C4E8D6F}">
  <ds:schemaRefs/>
</ds:datastoreItem>
</file>

<file path=customXml/itemProps4.xml><?xml version="1.0" encoding="utf-8"?>
<ds:datastoreItem xmlns:ds="http://schemas.openxmlformats.org/officeDocument/2006/customXml" ds:itemID="{ABBB0C93-7296-4163-8B9F-D4661FED09FD}">
  <ds:schemaRefs/>
</ds:datastoreItem>
</file>

<file path=customXml/itemProps5.xml><?xml version="1.0" encoding="utf-8"?>
<ds:datastoreItem xmlns:ds="http://schemas.openxmlformats.org/officeDocument/2006/customXml" ds:itemID="{B331D3E3-30E2-4569-A16C-21D2A299124C}">
  <ds:schemaRefs/>
</ds:datastoreItem>
</file>

<file path=customXml/itemProps6.xml><?xml version="1.0" encoding="utf-8"?>
<ds:datastoreItem xmlns:ds="http://schemas.openxmlformats.org/officeDocument/2006/customXml" ds:itemID="{BC07CEBC-24CE-49D1-B155-D9AEC70E0ACD}">
  <ds:schemaRefs/>
</ds:datastoreItem>
</file>

<file path=docMetadata/LabelInfo.xml><?xml version="1.0" encoding="utf-8"?>
<clbl:labelList xmlns:clbl="http://schemas.microsoft.com/office/2020/mipLabelMetadata">
  <clbl:label id="{8bb759f6-5337-4dc5-b19b-e74b6da11f8f}" enabled="1" method="Standard" siteId="{41ff26dc-250f-4b13-8981-739be8610c21}" removed="0"/>
</clbl:labelList>
</file>

<file path=docProps/app.xml><?xml version="1.0" encoding="utf-8"?>
<Properties xmlns="http://schemas.openxmlformats.org/officeDocument/2006/extended-properties" xmlns:vt="http://schemas.openxmlformats.org/officeDocument/2006/docPropsVTypes">
  <Template>2016_EM_custom</Template>
  <TotalTime>9863</TotalTime>
  <Words>1623</Words>
  <Application>Microsoft Office PowerPoint</Application>
  <PresentationFormat>Widescreen</PresentationFormat>
  <Paragraphs>169</Paragraphs>
  <Slides>15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Arial Narrow</vt:lpstr>
      <vt:lpstr>Calibri</vt:lpstr>
      <vt:lpstr>Symbol</vt:lpstr>
      <vt:lpstr>Tahoma</vt:lpstr>
      <vt:lpstr>Univers 57 Condensed</vt:lpstr>
      <vt:lpstr>Wingdings</vt:lpstr>
      <vt:lpstr>EMS_template_general_no banner</vt:lpstr>
      <vt:lpstr>A Detailed Look at the Challenges of Geothermal Drilling Fluids</vt:lpstr>
      <vt:lpstr>Agenda</vt:lpstr>
      <vt:lpstr>Geothermal Challenges, Drilling Fluids</vt:lpstr>
      <vt:lpstr>PowerPoint Presentation</vt:lpstr>
      <vt:lpstr>PowerPoint Presentation</vt:lpstr>
      <vt:lpstr>PowerPoint Presentation</vt:lpstr>
      <vt:lpstr>PowerPoint Presentation</vt:lpstr>
      <vt:lpstr>PowerPoint Presentation</vt:lpstr>
      <vt:lpstr>Geothermal Challenges, Drilling Fluids</vt:lpstr>
      <vt:lpstr>PowerPoint Presentation</vt:lpstr>
      <vt:lpstr>PowerPoint Presentation</vt:lpstr>
      <vt:lpstr>PowerPoint Presentation</vt:lpstr>
      <vt:lpstr>PowerPoint Presentation</vt:lpstr>
      <vt:lpstr>PowerPoint Presentation</vt:lpstr>
      <vt:lpstr>PowerPoint Presentation</vt:lpstr>
    </vt:vector>
  </TitlesOfParts>
  <Company>Schlumberger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(36-pt Arial Narrow)</dc:title>
  <dc:creator>Stephane Durand</dc:creator>
  <cp:keywords>SLB-Private,</cp:keywords>
  <cp:lastModifiedBy>David Horton</cp:lastModifiedBy>
  <cp:revision>9</cp:revision>
  <dcterms:created xsi:type="dcterms:W3CDTF">2016-06-07T11:43:48Z</dcterms:created>
  <dcterms:modified xsi:type="dcterms:W3CDTF">2022-09-29T14:31:34Z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ecurity-level">
    <vt:lpwstr>SLB-Private</vt:lpwstr>
  </property>
  <property fmtid="{D5CDD505-2E9C-101B-9397-08002B2CF9AE}" pid="3" name="classification-date">
    <vt:lpwstr>02/03/2006</vt:lpwstr>
  </property>
  <property fmtid="{D5CDD505-2E9C-101B-9397-08002B2CF9AE}" pid="4" name="classification-version">
    <vt:lpwstr>Version 3.8.0</vt:lpwstr>
  </property>
  <property fmtid="{D5CDD505-2E9C-101B-9397-08002B2CF9AE}" pid="5" name="RightsWATCHMark">
    <vt:lpwstr>1|SCHLUMBERGER-Internal-PUBLIC|{00000000-0000-0000-0000-000000000000}</vt:lpwstr>
  </property>
  <property fmtid="{D5CDD505-2E9C-101B-9397-08002B2CF9AE}" pid="6" name="MSIP_Label_585f1f62-8d2b-4457-869c-0a13c6549635_Enabled">
    <vt:lpwstr>True</vt:lpwstr>
  </property>
  <property fmtid="{D5CDD505-2E9C-101B-9397-08002B2CF9AE}" pid="7" name="MSIP_Label_585f1f62-8d2b-4457-869c-0a13c6549635_SiteId">
    <vt:lpwstr>41ff26dc-250f-4b13-8981-739be8610c21</vt:lpwstr>
  </property>
  <property fmtid="{D5CDD505-2E9C-101B-9397-08002B2CF9AE}" pid="8" name="MSIP_Label_585f1f62-8d2b-4457-869c-0a13c6549635_Owner">
    <vt:lpwstr>TVaughn@slb.com</vt:lpwstr>
  </property>
  <property fmtid="{D5CDD505-2E9C-101B-9397-08002B2CF9AE}" pid="9" name="MSIP_Label_585f1f62-8d2b-4457-869c-0a13c6549635_SetDate">
    <vt:lpwstr>2020-02-06T19:12:30.4190682Z</vt:lpwstr>
  </property>
  <property fmtid="{D5CDD505-2E9C-101B-9397-08002B2CF9AE}" pid="10" name="MSIP_Label_585f1f62-8d2b-4457-869c-0a13c6549635_Name">
    <vt:lpwstr>Private</vt:lpwstr>
  </property>
  <property fmtid="{D5CDD505-2E9C-101B-9397-08002B2CF9AE}" pid="11" name="MSIP_Label_585f1f62-8d2b-4457-869c-0a13c6549635_Application">
    <vt:lpwstr>Microsoft Azure Information Protection</vt:lpwstr>
  </property>
  <property fmtid="{D5CDD505-2E9C-101B-9397-08002B2CF9AE}" pid="12" name="MSIP_Label_585f1f62-8d2b-4457-869c-0a13c6549635_ActionId">
    <vt:lpwstr>e1192714-cf17-44f5-aa43-fc8405485f63</vt:lpwstr>
  </property>
  <property fmtid="{D5CDD505-2E9C-101B-9397-08002B2CF9AE}" pid="13" name="MSIP_Label_585f1f62-8d2b-4457-869c-0a13c6549635_Extended_MSFT_Method">
    <vt:lpwstr>Automatic</vt:lpwstr>
  </property>
  <property fmtid="{D5CDD505-2E9C-101B-9397-08002B2CF9AE}" pid="14" name="MSIP_Label_8bb759f6-5337-4dc5-b19b-e74b6da11f8f_Enabled">
    <vt:lpwstr>True</vt:lpwstr>
  </property>
  <property fmtid="{D5CDD505-2E9C-101B-9397-08002B2CF9AE}" pid="15" name="MSIP_Label_8bb759f6-5337-4dc5-b19b-e74b6da11f8f_SiteId">
    <vt:lpwstr>41ff26dc-250f-4b13-8981-739be8610c21</vt:lpwstr>
  </property>
  <property fmtid="{D5CDD505-2E9C-101B-9397-08002B2CF9AE}" pid="16" name="MSIP_Label_8bb759f6-5337-4dc5-b19b-e74b6da11f8f_Owner">
    <vt:lpwstr>TVaughn@slb.com</vt:lpwstr>
  </property>
  <property fmtid="{D5CDD505-2E9C-101B-9397-08002B2CF9AE}" pid="17" name="MSIP_Label_8bb759f6-5337-4dc5-b19b-e74b6da11f8f_SetDate">
    <vt:lpwstr>2020-02-06T19:12:30.4190682Z</vt:lpwstr>
  </property>
  <property fmtid="{D5CDD505-2E9C-101B-9397-08002B2CF9AE}" pid="18" name="MSIP_Label_8bb759f6-5337-4dc5-b19b-e74b6da11f8f_Name">
    <vt:lpwstr>Internal</vt:lpwstr>
  </property>
  <property fmtid="{D5CDD505-2E9C-101B-9397-08002B2CF9AE}" pid="19" name="MSIP_Label_8bb759f6-5337-4dc5-b19b-e74b6da11f8f_Application">
    <vt:lpwstr>Microsoft Azure Information Protection</vt:lpwstr>
  </property>
  <property fmtid="{D5CDD505-2E9C-101B-9397-08002B2CF9AE}" pid="20" name="MSIP_Label_8bb759f6-5337-4dc5-b19b-e74b6da11f8f_ActionId">
    <vt:lpwstr>e1192714-cf17-44f5-aa43-fc8405485f63</vt:lpwstr>
  </property>
  <property fmtid="{D5CDD505-2E9C-101B-9397-08002B2CF9AE}" pid="21" name="MSIP_Label_8bb759f6-5337-4dc5-b19b-e74b6da11f8f_Parent">
    <vt:lpwstr>585f1f62-8d2b-4457-869c-0a13c6549635</vt:lpwstr>
  </property>
  <property fmtid="{D5CDD505-2E9C-101B-9397-08002B2CF9AE}" pid="22" name="MSIP_Label_8bb759f6-5337-4dc5-b19b-e74b6da11f8f_Extended_MSFT_Method">
    <vt:lpwstr>Automatic</vt:lpwstr>
  </property>
  <property fmtid="{D5CDD505-2E9C-101B-9397-08002B2CF9AE}" pid="23" name="Sensitivity">
    <vt:lpwstr>Private Internal</vt:lpwstr>
  </property>
  <property fmtid="{D5CDD505-2E9C-101B-9397-08002B2CF9AE}" pid="24" name="ClassificationContentMarkingFooterLocations">
    <vt:lpwstr>EMS_template_general_no banner:3</vt:lpwstr>
  </property>
  <property fmtid="{D5CDD505-2E9C-101B-9397-08002B2CF9AE}" pid="25" name="ClassificationContentMarkingFooterText">
    <vt:lpwstr>Schlumberger-Private</vt:lpwstr>
  </property>
</Properties>
</file>