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B63F-9B3F-F8F8-641F-709A9E4D1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EA939-22EA-7840-F000-654ABBA32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8610A-04B3-F680-2A4C-E4F9A29F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0FAF9-43A1-596F-D93C-73F1CC3D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B1B06-7FD5-C679-E2D4-04160E0D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7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4F6F-FEB8-4D05-7B2C-AE6078F9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7BC4C-2C83-747C-8195-830FAF922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CC383-7322-DE5D-5756-3A4DE65B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912C2-CBE6-9555-6A2B-52B625CB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6E302-A13E-50C0-E898-8B8C0AB2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1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2BAE1-F1C7-D620-F7EB-335FDD14C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355F2-5766-3BD3-8D78-ECA9CCEFA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22ED0-DB53-ACE3-422A-EE3162AD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7D47A-5824-6FBB-4527-4AAB384D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19C3D-86E3-2251-0C23-6A78D77B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3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0F60-E651-528A-BC04-B4D4B477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5CF3-5C95-CA32-5F00-882934A84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681F-912C-65CD-0553-BB3B481F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18012-61B3-61AC-C6D2-DA84E029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09074-C6B5-0C3F-77AE-A2F53458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5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BE94-A472-9E16-DD5C-80849217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CBB1C-6E03-5852-342C-89F56A78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467F-5093-BCC9-DCC1-AA1B638E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A0327-C307-9D99-1169-9B226FD4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1D739-E225-A57B-0FCF-A99272FB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D2E90-83FF-3760-C4E3-78B1CCB1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D8A54-CD61-D65B-24AD-163F37B3A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BB62A-141F-998A-9C73-B86078AF1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B6762-8CA5-7C18-6029-CBEDC3B8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01D3C-E8EB-7D99-4968-ED0BBD6D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96818-EC5D-29DE-A6BC-06BCCEA7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97D3-6BBE-70BB-076C-ED13CAC3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54289-D952-FC0A-051A-4CF9A2CD4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740ED-E39A-BF7E-40A1-B80C83EBF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D75F1-6ED3-BB56-9014-D8ABDDDBB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73CFF-E4FB-5498-5233-F9EB586D2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6F7FFD-A8D9-D0BC-FCC5-9B4D7CA0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8B7FE-F275-430F-6961-FD9D9B18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5CAF1-CCC5-5285-8CA5-0C1E4752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2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2C75-9916-5A80-0F21-5ABA202F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F241A-85B9-3214-28CE-CE601C03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F035-3EF8-40CD-BD75-65AFF027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AAA50-9605-6418-4C2B-CA42AA2E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2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DB0BE-53F0-A15B-3120-6A360F9F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692F13-CF38-2909-08E2-E8EE1D31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4D310-A0C6-9619-96C2-515E0AEF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7DE4-3DAC-03DA-44B0-7D3BB4B1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FCD58-C0B3-C973-238B-631677D9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9B349-1628-1E64-93E9-35AE19D8A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CF369-E407-C955-9C52-136A1866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1F546-1BC2-C8B3-261B-ED93C2C6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D0534-EC0F-3805-3023-389C468A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3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54AD-3580-F520-FE6D-6B23D9B3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DDD26-D716-80CA-50E5-36CC2A06B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0858E-1A17-17A0-2AA4-4E3AB0137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0499-2F63-173E-9500-FF2CE444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1EDC3-85A0-9C21-69F3-D08ADA2A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D9226-1AD6-B6FC-988E-696B7975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3280DA-6B8C-A161-B09A-29FD4A7C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76F27-A7CF-57F0-1A0C-59A7864E0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43BF-E962-119C-DE10-C73CE8658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7D17-618A-4DE2-9925-052255E718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D61D-B8C0-E1A3-D992-060939607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D11C9-3829-F4CD-E4E4-52209FEC2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68C0-BF55-4FC6-94B9-A143A56F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A718B9-255B-4BC2-984C-3AFF73470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89" y="1431118"/>
            <a:ext cx="3168883" cy="3995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056F6E-2306-D53F-CB19-C2C8A111978E}"/>
              </a:ext>
            </a:extLst>
          </p:cNvPr>
          <p:cNvSpPr txBox="1"/>
          <p:nvPr/>
        </p:nvSpPr>
        <p:spPr>
          <a:xfrm>
            <a:off x="517160" y="1701383"/>
            <a:ext cx="564943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20+ Years and Still a “Novel” Product</a:t>
            </a:r>
          </a:p>
          <a:p>
            <a:endParaRPr lang="en-US" dirty="0"/>
          </a:p>
          <a:p>
            <a:pPr algn="ctr"/>
            <a:r>
              <a:rPr lang="en-US" b="1" i="1" dirty="0"/>
              <a:t>Importance of Epoxy Exotherm and Delivery Systems</a:t>
            </a:r>
          </a:p>
          <a:p>
            <a:pPr algn="ctr"/>
            <a:endParaRPr lang="en-US" b="1" i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P Martial Burguieres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AADE IETC Houston</a:t>
            </a:r>
          </a:p>
          <a:p>
            <a:pPr algn="ctr"/>
            <a:r>
              <a:rPr lang="en-US" b="1" dirty="0"/>
              <a:t>October 20, 2022</a:t>
            </a:r>
          </a:p>
        </p:txBody>
      </p:sp>
    </p:spTree>
    <p:extLst>
      <p:ext uri="{BB962C8B-B14F-4D97-AF65-F5344CB8AC3E}">
        <p14:creationId xmlns:p14="http://schemas.microsoft.com/office/powerpoint/2010/main" val="271791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85C0-30F6-C5A2-AFE6-5F79E8033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DF53F-71E4-680F-32BE-100AB16D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resistance to using epoxy stems from handling issues</a:t>
            </a:r>
          </a:p>
          <a:p>
            <a:pPr marL="457200" lvl="1" indent="0">
              <a:buNone/>
            </a:pPr>
            <a:r>
              <a:rPr lang="en-US" u="sng" dirty="0"/>
              <a:t>Pumping</a:t>
            </a:r>
          </a:p>
          <a:p>
            <a:pPr lvl="1">
              <a:buFontTx/>
              <a:buChar char="-"/>
            </a:pPr>
            <a:r>
              <a:rPr lang="en-US" dirty="0"/>
              <a:t>Pump vendors don’t want to pump epoxy (liability issues)</a:t>
            </a:r>
          </a:p>
          <a:p>
            <a:pPr lvl="1">
              <a:buFontTx/>
              <a:buChar char="-"/>
            </a:pPr>
            <a:r>
              <a:rPr lang="en-US" dirty="0"/>
              <a:t>Volatile solvents used to flush equipment and clean residual epoxy</a:t>
            </a:r>
          </a:p>
          <a:p>
            <a:pPr lvl="1">
              <a:buFontTx/>
              <a:buChar char="-"/>
            </a:pPr>
            <a:r>
              <a:rPr lang="en-US" dirty="0"/>
              <a:t>Sudden changes in </a:t>
            </a:r>
            <a:r>
              <a:rPr lang="en-US" dirty="0" err="1"/>
              <a:t>cP</a:t>
            </a:r>
            <a:r>
              <a:rPr lang="en-US" dirty="0"/>
              <a:t> can severely effect pumping pressures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457200" lvl="1" indent="0">
              <a:buNone/>
            </a:pPr>
            <a:r>
              <a:rPr lang="en-US" u="sng" dirty="0"/>
              <a:t>Wireline Bailing</a:t>
            </a:r>
          </a:p>
          <a:p>
            <a:pPr lvl="1">
              <a:buFontTx/>
              <a:buChar char="-"/>
            </a:pPr>
            <a:r>
              <a:rPr lang="en-US" dirty="0"/>
              <a:t>Operational delays can cause compromised sealing ability or ruin bailer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9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85C0-30F6-C5A2-AFE6-5F79E8033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Application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DF53F-71E4-680F-32BE-100AB16D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Current developments will increase the efficacy and efficiency of epoxy use in wellbores…</a:t>
            </a:r>
          </a:p>
          <a:p>
            <a:r>
              <a:rPr lang="en-US" dirty="0"/>
              <a:t>Mix “on the fly” method</a:t>
            </a:r>
          </a:p>
          <a:p>
            <a:pPr marL="0" indent="0">
              <a:buNone/>
            </a:pPr>
            <a:r>
              <a:rPr lang="en-US" dirty="0"/>
              <a:t>	-Ability to pressure pump epoxy that is only catalyzed the instant it leaves the high 	pressure side of a piston pump  </a:t>
            </a:r>
          </a:p>
          <a:p>
            <a:pPr marL="0" indent="0">
              <a:buNone/>
            </a:pPr>
            <a:r>
              <a:rPr lang="en-US" dirty="0"/>
              <a:t>	-Any rate and pressure needed for the particular job</a:t>
            </a:r>
          </a:p>
          <a:p>
            <a:pPr marL="0" indent="0">
              <a:buNone/>
            </a:pPr>
            <a:r>
              <a:rPr lang="en-US" dirty="0"/>
              <a:t>	-Can bullhead initial epoxy dose, then be displaced with rig pumps</a:t>
            </a:r>
          </a:p>
          <a:p>
            <a:pPr marL="0" indent="0">
              <a:buNone/>
            </a:pPr>
            <a:r>
              <a:rPr lang="en-US" dirty="0"/>
              <a:t>	-Greatly reduced cleanup with a small footprint</a:t>
            </a:r>
          </a:p>
          <a:p>
            <a:r>
              <a:rPr lang="en-US" dirty="0"/>
              <a:t>Hybrid Bailer</a:t>
            </a:r>
          </a:p>
          <a:p>
            <a:pPr marL="0" indent="0">
              <a:buNone/>
            </a:pPr>
            <a:r>
              <a:rPr lang="en-US" dirty="0"/>
              <a:t>	-Epoxy components are stored inside the bailer disparately</a:t>
            </a:r>
          </a:p>
          <a:p>
            <a:pPr marL="0" indent="0">
              <a:buNone/>
            </a:pPr>
            <a:r>
              <a:rPr lang="en-US" dirty="0"/>
              <a:t>	-The components are dispensed and catalyzed only upon actuation of the tool</a:t>
            </a:r>
          </a:p>
          <a:p>
            <a:pPr marL="0" indent="0">
              <a:buNone/>
            </a:pPr>
            <a:r>
              <a:rPr lang="en-US" dirty="0"/>
              <a:t>	-Aggressive chemistry can be used</a:t>
            </a:r>
          </a:p>
          <a:p>
            <a:pPr marL="0" indent="0">
              <a:buNone/>
            </a:pPr>
            <a:r>
              <a:rPr lang="en-US" dirty="0"/>
              <a:t>	-Unaffected by temperature variations with unlimited operational window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7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C1D7C1-DF56-284A-98E6-F68B527AB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94" y="161717"/>
            <a:ext cx="3128412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064676-6F3D-E0A6-65F9-2A28927DA272}"/>
              </a:ext>
            </a:extLst>
          </p:cNvPr>
          <p:cNvSpPr txBox="1"/>
          <p:nvPr/>
        </p:nvSpPr>
        <p:spPr>
          <a:xfrm>
            <a:off x="4562630" y="5846165"/>
            <a:ext cx="306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mburguieres@ecolockusa.com</a:t>
            </a:r>
          </a:p>
        </p:txBody>
      </p:sp>
    </p:spTree>
    <p:extLst>
      <p:ext uri="{BB962C8B-B14F-4D97-AF65-F5344CB8AC3E}">
        <p14:creationId xmlns:p14="http://schemas.microsoft.com/office/powerpoint/2010/main" val="135310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872F-51DD-21E4-F3F9-C9D8EA6D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236"/>
          </a:xfrm>
        </p:spPr>
        <p:txBody>
          <a:bodyPr>
            <a:normAutofit/>
          </a:bodyPr>
          <a:lstStyle/>
          <a:p>
            <a:r>
              <a:rPr lang="en-US" sz="3200" b="1" dirty="0"/>
              <a:t>Multi-Component Thermoset Epoxy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CA86-47BA-8ED2-80E6-46C526CB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93" y="1253331"/>
            <a:ext cx="11188908" cy="5417292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/>
              <a:t>Nothing new…</a:t>
            </a:r>
          </a:p>
          <a:p>
            <a:pPr marL="0" indent="0">
              <a:buNone/>
            </a:pPr>
            <a:r>
              <a:rPr lang="en-US" sz="4500" dirty="0"/>
              <a:t>	-epoxy first used in wellbores circa 1960s	</a:t>
            </a:r>
          </a:p>
          <a:p>
            <a:pPr marL="0" indent="0">
              <a:buNone/>
            </a:pPr>
            <a:r>
              <a:rPr lang="en-US" sz="4500" dirty="0"/>
              <a:t>	-several different vendors, and one Major have developed products</a:t>
            </a:r>
          </a:p>
          <a:p>
            <a:pPr marL="0" indent="0">
              <a:buNone/>
            </a:pPr>
            <a:r>
              <a:rPr lang="en-US" sz="4500" dirty="0"/>
              <a:t>	-significant successes… and failures…</a:t>
            </a:r>
          </a:p>
          <a:p>
            <a:r>
              <a:rPr lang="en-US" sz="6200" dirty="0"/>
              <a:t>Pros of Epoxy:</a:t>
            </a:r>
          </a:p>
          <a:p>
            <a:pPr marL="0" indent="0">
              <a:buNone/>
            </a:pPr>
            <a:r>
              <a:rPr lang="en-US" sz="4500" dirty="0"/>
              <a:t>	-Immiscible in water</a:t>
            </a:r>
          </a:p>
          <a:p>
            <a:pPr marL="0" indent="0">
              <a:buNone/>
            </a:pPr>
            <a:r>
              <a:rPr lang="en-US" sz="4500" dirty="0"/>
              <a:t>	-Resistant to hydrocarbons, acids, chlorides, C02, H2S…</a:t>
            </a:r>
          </a:p>
          <a:p>
            <a:pPr marL="0" indent="0">
              <a:buNone/>
            </a:pPr>
            <a:r>
              <a:rPr lang="en-US" sz="4500" dirty="0"/>
              <a:t>	-Far greater compressive and tensional strength compared to cements</a:t>
            </a:r>
          </a:p>
          <a:p>
            <a:pPr marL="0" indent="0">
              <a:buNone/>
            </a:pPr>
            <a:r>
              <a:rPr lang="en-US" sz="4500" dirty="0"/>
              <a:t>	-Resistant to channeling and debonding</a:t>
            </a:r>
          </a:p>
          <a:p>
            <a:pPr marL="0" indent="0">
              <a:buNone/>
            </a:pPr>
            <a:r>
              <a:rPr lang="en-US" sz="4500" dirty="0"/>
              <a:t>	-Non-permeable</a:t>
            </a:r>
          </a:p>
          <a:p>
            <a:r>
              <a:rPr lang="en-US" sz="6200" dirty="0"/>
              <a:t>And cons:</a:t>
            </a:r>
          </a:p>
          <a:p>
            <a:pPr marL="0" indent="0">
              <a:buNone/>
            </a:pPr>
            <a:r>
              <a:rPr lang="en-US" sz="4500" dirty="0"/>
              <a:t>	-Highly temperature dependent (curing time)</a:t>
            </a:r>
          </a:p>
          <a:p>
            <a:pPr marL="0" indent="0">
              <a:buNone/>
            </a:pPr>
            <a:r>
              <a:rPr lang="en-US" sz="4500" dirty="0"/>
              <a:t>		-heat is a catalyst, but epoxy can also exotherm significantly</a:t>
            </a:r>
          </a:p>
          <a:p>
            <a:pPr marL="0" indent="0">
              <a:buNone/>
            </a:pPr>
            <a:r>
              <a:rPr lang="en-US" sz="4500" dirty="0"/>
              <a:t>	-Handling issues:</a:t>
            </a:r>
          </a:p>
          <a:p>
            <a:pPr marL="0" indent="0">
              <a:buNone/>
            </a:pPr>
            <a:r>
              <a:rPr lang="en-US" sz="4500" dirty="0"/>
              <a:t>		-Large volumes can exotherm violently</a:t>
            </a:r>
          </a:p>
          <a:p>
            <a:pPr marL="0" indent="0">
              <a:buNone/>
            </a:pPr>
            <a:r>
              <a:rPr lang="en-US" sz="4500" dirty="0"/>
              <a:t>		-Handling times vary with temperatures (pot life)</a:t>
            </a:r>
          </a:p>
          <a:p>
            <a:pPr marL="0" indent="0">
              <a:buNone/>
            </a:pPr>
            <a:r>
              <a:rPr lang="en-US" sz="4500" dirty="0"/>
              <a:t>		-Impossible to pump once it begins to gel (potentially catastrophic) </a:t>
            </a:r>
          </a:p>
          <a:p>
            <a:pPr marL="0" indent="0">
              <a:buNone/>
            </a:pPr>
            <a:r>
              <a:rPr lang="en-US" sz="4500" dirty="0"/>
              <a:t>		-It’s a mess… High cleanup costs and solvents involved are not environmentally friendly</a:t>
            </a:r>
          </a:p>
          <a:p>
            <a:pPr marL="0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665DD-9304-C61B-5843-53997BFF8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42" y="1907498"/>
            <a:ext cx="2325332" cy="2973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E605FD-2346-B510-0399-A48F8FC7F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363" y="177749"/>
            <a:ext cx="1232864" cy="60356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BA9714-2108-E554-4587-A4E5CBA882CB}"/>
              </a:ext>
            </a:extLst>
          </p:cNvPr>
          <p:cNvSpPr txBox="1"/>
          <p:nvPr/>
        </p:nvSpPr>
        <p:spPr>
          <a:xfrm>
            <a:off x="7896442" y="4898272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10,000# press test on 1.44” dia. cylinder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0105A-90D8-D80C-ECA6-6EF5A60C1E8C}"/>
              </a:ext>
            </a:extLst>
          </p:cNvPr>
          <p:cNvSpPr txBox="1"/>
          <p:nvPr/>
        </p:nvSpPr>
        <p:spPr>
          <a:xfrm>
            <a:off x="10297367" y="6213423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H20 immiscibility demonstration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0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872F-51DD-21E4-F3F9-C9D8EA6D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236"/>
          </a:xfrm>
        </p:spPr>
        <p:txBody>
          <a:bodyPr>
            <a:normAutofit/>
          </a:bodyPr>
          <a:lstStyle/>
          <a:p>
            <a:r>
              <a:rPr lang="en-US" sz="3200" b="1" dirty="0"/>
              <a:t>It’s all about the exotherm…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CA86-47BA-8ED2-80E6-46C526CB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417292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Epoxy has very high success rates when attempting to squeeze micro-annuli and porous formations</a:t>
            </a:r>
          </a:p>
          <a:p>
            <a:r>
              <a:rPr lang="en-US" sz="3600" dirty="0"/>
              <a:t>Epoxy has very low success rates when attempting to plug ID of tubulars…</a:t>
            </a:r>
          </a:p>
          <a:p>
            <a:pPr marL="0" indent="0" algn="ctr">
              <a:buNone/>
            </a:pPr>
            <a:r>
              <a:rPr lang="en-US" sz="3800" dirty="0">
                <a:solidFill>
                  <a:srgbClr val="C00000"/>
                </a:solidFill>
              </a:rPr>
              <a:t>-EFFECT OF THERMAL MASS!-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sz="3600" dirty="0"/>
              <a:t>We have recorded epoxy resin exotherm to 288°F over ambient!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300" dirty="0"/>
              <a:t>-Commonly believed epoxy “shrinks” once cured (partially true)</a:t>
            </a:r>
          </a:p>
          <a:p>
            <a:pPr marL="0" indent="0">
              <a:buNone/>
            </a:pPr>
            <a:r>
              <a:rPr lang="en-US" sz="3300" dirty="0"/>
              <a:t>	-Thermal mass and associated exotherm causes epoxy to expand significantly as it solidifies</a:t>
            </a:r>
          </a:p>
          <a:p>
            <a:pPr marL="0" indent="0">
              <a:buNone/>
            </a:pPr>
            <a:r>
              <a:rPr lang="en-US" sz="3300" dirty="0"/>
              <a:t>	-As epoxy cools to ambient, the strain from shrinkage causes bond failure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600" dirty="0"/>
              <a:t>In testing, performance (bonding) of epoxy begins to degrade when exotherm temperatures    surpass 180°F above ambient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Adding micro-fine solids can assist in controlling exotherm and has been practiced for decades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Yes, </a:t>
            </a:r>
            <a:r>
              <a:rPr lang="en-US" sz="3600" u="sng" dirty="0"/>
              <a:t>less aggressive chemistry can be deployed</a:t>
            </a:r>
            <a:r>
              <a:rPr lang="en-US" sz="3600" dirty="0"/>
              <a:t>, but setting times increase significantly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300" dirty="0"/>
              <a:t>-Two hours is believed to be operationally ideal time for cure and testing </a:t>
            </a:r>
          </a:p>
          <a:p>
            <a:pPr marL="0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4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872F-51DD-21E4-F3F9-C9D8EA6D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236"/>
          </a:xfrm>
        </p:spPr>
        <p:txBody>
          <a:bodyPr>
            <a:normAutofit/>
          </a:bodyPr>
          <a:lstStyle/>
          <a:p>
            <a:r>
              <a:rPr lang="en-US" sz="3200" b="1" dirty="0"/>
              <a:t>It’s all about the exotherm…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CA86-47BA-8ED2-80E6-46C526CB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417292"/>
          </a:xfrm>
        </p:spPr>
        <p:txBody>
          <a:bodyPr>
            <a:normAutofit/>
          </a:bodyPr>
          <a:lstStyle/>
          <a:p>
            <a:r>
              <a:rPr lang="en-US" sz="2200" dirty="0"/>
              <a:t>Current methods involve mixing epoxy on surface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1900" dirty="0"/>
              <a:t>-exotherm begins and temperatures must be monitored</a:t>
            </a:r>
          </a:p>
          <a:p>
            <a:pPr marL="0" indent="0">
              <a:buNone/>
            </a:pPr>
            <a:r>
              <a:rPr lang="en-US" sz="1900" dirty="0"/>
              <a:t>	-increasing temperatures = decreased </a:t>
            </a:r>
            <a:r>
              <a:rPr lang="en-US" sz="1900" dirty="0" err="1"/>
              <a:t>cP</a:t>
            </a:r>
            <a:r>
              <a:rPr lang="en-US" sz="1900" dirty="0"/>
              <a:t> until polymer chains begin to form then </a:t>
            </a:r>
            <a:r>
              <a:rPr lang="en-US" sz="1900" dirty="0" err="1"/>
              <a:t>cP</a:t>
            </a:r>
            <a:r>
              <a:rPr lang="en-US" sz="1900" dirty="0"/>
              <a:t> 		dramatically increases (gel time)</a:t>
            </a:r>
          </a:p>
          <a:p>
            <a:pPr marL="0" indent="0">
              <a:buNone/>
            </a:pPr>
            <a:r>
              <a:rPr lang="en-US" sz="1900" dirty="0"/>
              <a:t>	-Retardants are employed to slow the reaction and increase pot life, but they can then result in 	long cure times</a:t>
            </a:r>
          </a:p>
          <a:p>
            <a:pPr marL="0" indent="0">
              <a:buNone/>
            </a:pPr>
            <a:r>
              <a:rPr lang="en-US" sz="1900" dirty="0"/>
              <a:t>	-Pumping/Bailing a catalyzing epoxy resin is a very high risk operation!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2400" dirty="0"/>
              <a:t>It is critical to completely understand the exotherm of the epoxy</a:t>
            </a:r>
          </a:p>
          <a:p>
            <a:pPr marL="0" indent="0" algn="ctr">
              <a:buNone/>
            </a:pPr>
            <a:r>
              <a:rPr lang="en-US" sz="2000" dirty="0"/>
              <a:t>1.From inception of catalyzation to displacement</a:t>
            </a:r>
          </a:p>
          <a:p>
            <a:pPr marL="0" indent="0" algn="ctr">
              <a:buNone/>
            </a:pPr>
            <a:r>
              <a:rPr lang="en-US" sz="2000" dirty="0"/>
              <a:t>2. Additional heat from “thermal mass” effect</a:t>
            </a:r>
          </a:p>
        </p:txBody>
      </p:sp>
    </p:spTree>
    <p:extLst>
      <p:ext uri="{BB962C8B-B14F-4D97-AF65-F5344CB8AC3E}">
        <p14:creationId xmlns:p14="http://schemas.microsoft.com/office/powerpoint/2010/main" val="6324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872F-51DD-21E4-F3F9-C9D8EA6D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236"/>
          </a:xfrm>
        </p:spPr>
        <p:txBody>
          <a:bodyPr>
            <a:normAutofit/>
          </a:bodyPr>
          <a:lstStyle/>
          <a:p>
            <a:r>
              <a:rPr lang="en-US" sz="3200" b="1" dirty="0"/>
              <a:t>Thermal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CA86-47BA-8ED2-80E6-46C526CB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390"/>
            <a:ext cx="10515600" cy="1909594"/>
          </a:xfrm>
        </p:spPr>
        <p:txBody>
          <a:bodyPr>
            <a:normAutofit/>
          </a:bodyPr>
          <a:lstStyle/>
          <a:p>
            <a:r>
              <a:rPr lang="en-US" sz="2200" dirty="0"/>
              <a:t>Tests were conducted to begin “mapping” the thermal mass effect of gradually increasing volumes of epoxy resin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EAB51-F9F1-55A2-3BAE-03971F1E5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8566" y="1889699"/>
            <a:ext cx="5140377" cy="3855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3FFDC-7CD4-3AA2-1F65-A9F01AC8D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531" y="2266122"/>
            <a:ext cx="6164360" cy="31024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3462FB-CFAB-4AC7-FB55-40338FA27C72}"/>
              </a:ext>
            </a:extLst>
          </p:cNvPr>
          <p:cNvSpPr txBox="1">
            <a:spLocks/>
          </p:cNvSpPr>
          <p:nvPr/>
        </p:nvSpPr>
        <p:spPr>
          <a:xfrm>
            <a:off x="713282" y="5903203"/>
            <a:ext cx="10515600" cy="1909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Tests were done at select ambient temperatures (77°, 100°, 125° and 150°F)</a:t>
            </a:r>
          </a:p>
          <a:p>
            <a:r>
              <a:rPr lang="en-US" sz="2200" dirty="0"/>
              <a:t>Centralized temperature probes recorded temperatures </a:t>
            </a:r>
          </a:p>
          <a:p>
            <a:pPr>
              <a:buFontTx/>
              <a:buChar char="-"/>
            </a:pPr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8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872F-51DD-21E4-F3F9-C9D8EA6D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236"/>
          </a:xfrm>
        </p:spPr>
        <p:txBody>
          <a:bodyPr>
            <a:normAutofit/>
          </a:bodyPr>
          <a:lstStyle/>
          <a:p>
            <a:r>
              <a:rPr lang="en-US" sz="3200" b="1" dirty="0"/>
              <a:t>Thermal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CA86-47BA-8ED2-80E6-46C526CB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390"/>
            <a:ext cx="7451361" cy="20520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After mapping the thermal mass, tests were conducted to ascertain the effect of “thermal rise” through a cylindrical column</a:t>
            </a:r>
          </a:p>
          <a:p>
            <a:r>
              <a:rPr lang="en-US" sz="2200" dirty="0"/>
              <a:t>Temperature probes were inserted to record exotherm along the length of the “plug”</a:t>
            </a:r>
          </a:p>
          <a:p>
            <a:r>
              <a:rPr lang="en-US" sz="2200" dirty="0"/>
              <a:t>Currently conducting identical test on a 48” cylinder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B36A1-4069-8163-B0FB-41FFA9AF3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46" y="235528"/>
            <a:ext cx="2465370" cy="3287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26F770-BA3C-D2FA-138E-57DBF51F9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82" y="3814768"/>
            <a:ext cx="6163590" cy="2609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75F80-B0D6-D2DF-A57C-72B77CC5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846" y="3522689"/>
            <a:ext cx="2897055" cy="31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872F-51DD-21E4-F3F9-C9D8EA6D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236"/>
          </a:xfrm>
        </p:spPr>
        <p:txBody>
          <a:bodyPr>
            <a:normAutofit/>
          </a:bodyPr>
          <a:lstStyle/>
          <a:p>
            <a:r>
              <a:rPr lang="en-US" sz="3200" b="1" dirty="0"/>
              <a:t>Thermal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CA86-47BA-8ED2-80E6-46C526CB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390"/>
            <a:ext cx="7451361" cy="20520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After mapping the thermal mass, tests were conducted to ascertain the effect of “thermal rise” through a cylindrical column</a:t>
            </a:r>
          </a:p>
          <a:p>
            <a:r>
              <a:rPr lang="en-US" sz="2200" dirty="0"/>
              <a:t>Temperature probes were inserted to record exotherm along the length of the “plug”</a:t>
            </a:r>
          </a:p>
          <a:p>
            <a:r>
              <a:rPr lang="en-US" sz="2200" dirty="0"/>
              <a:t>Currently conducting identical test on a 48” cylinder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B36A1-4069-8163-B0FB-41FFA9AF3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46" y="235528"/>
            <a:ext cx="2465370" cy="3287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26F770-BA3C-D2FA-138E-57DBF51F9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82" y="3814768"/>
            <a:ext cx="6163590" cy="2609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75F80-B0D6-D2DF-A57C-72B77CC5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846" y="3522689"/>
            <a:ext cx="2897055" cy="31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6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872F-51DD-21E4-F3F9-C9D8EA6D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236"/>
          </a:xfrm>
        </p:spPr>
        <p:txBody>
          <a:bodyPr>
            <a:normAutofit/>
          </a:bodyPr>
          <a:lstStyle/>
          <a:p>
            <a:r>
              <a:rPr lang="en-US" sz="3200" b="1" dirty="0"/>
              <a:t>Thermal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CA86-47BA-8ED2-80E6-46C526CB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06" y="1163389"/>
            <a:ext cx="7839856" cy="2426755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Pre-Cured epoxy cylinder is inserted into another test fixture</a:t>
            </a:r>
          </a:p>
          <a:p>
            <a:r>
              <a:rPr lang="en-US" sz="2200" dirty="0"/>
              <a:t>The cylinder reduces volume and controls the exotherm to a predetermined temperature</a:t>
            </a:r>
          </a:p>
          <a:p>
            <a:r>
              <a:rPr lang="en-US" sz="2200" dirty="0"/>
              <a:t>Cylinders can be made to whatever length and diameter is deemed necessary</a:t>
            </a:r>
          </a:p>
          <a:p>
            <a:r>
              <a:rPr lang="en-US" sz="2200" dirty="0"/>
              <a:t>Spheres have also been molded for occasions when cylinders are not ideal</a:t>
            </a:r>
          </a:p>
          <a:p>
            <a:r>
              <a:rPr lang="en-US" sz="2200" dirty="0"/>
              <a:t>The cylinders can be deposited in the well via slickline, wireline or freefall</a:t>
            </a:r>
          </a:p>
          <a:p>
            <a:r>
              <a:rPr lang="en-US" sz="2200" dirty="0"/>
              <a:t>Enables control of exotherm in very large diameter pipe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6EDD3-F3AC-4A6A-6F5B-01985CD60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67642" y="740567"/>
            <a:ext cx="2886710" cy="21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55BB8-61AC-3F74-D744-F6F9493DE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06" y="3771254"/>
            <a:ext cx="5450296" cy="2706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62960-1DA6-B95E-3272-64BE8F633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76" y="3400445"/>
            <a:ext cx="3164724" cy="307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1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377B0-E6A7-6640-E50F-C5054527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50" y="1158562"/>
            <a:ext cx="7114081" cy="3758212"/>
          </a:xfrm>
        </p:spPr>
        <p:txBody>
          <a:bodyPr/>
          <a:lstStyle/>
          <a:p>
            <a:r>
              <a:rPr lang="en-US" dirty="0"/>
              <a:t>Catalyzing epoxy exhibits extreme bonding to pre-cured components</a:t>
            </a:r>
          </a:p>
          <a:p>
            <a:r>
              <a:rPr lang="en-US" dirty="0"/>
              <a:t>When compressed to failure (&gt;10,000#) test articles reacted identically to homogenous articles</a:t>
            </a:r>
          </a:p>
          <a:p>
            <a:r>
              <a:rPr lang="en-US" dirty="0"/>
              <a:t>Cylinders can be machine and threaded</a:t>
            </a:r>
          </a:p>
          <a:p>
            <a:pPr lvl="2"/>
            <a:r>
              <a:rPr lang="en-US" sz="2400" dirty="0"/>
              <a:t>Bullnose profiles</a:t>
            </a:r>
          </a:p>
          <a:p>
            <a:pPr lvl="2"/>
            <a:r>
              <a:rPr lang="en-US" sz="2400" dirty="0"/>
              <a:t>Threaded connectors and fish necks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9CD3B4-FDFA-EA28-94B1-1CB6A082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236"/>
          </a:xfrm>
        </p:spPr>
        <p:txBody>
          <a:bodyPr>
            <a:normAutofit/>
          </a:bodyPr>
          <a:lstStyle/>
          <a:p>
            <a:r>
              <a:rPr lang="en-US" sz="3200" b="1" dirty="0"/>
              <a:t>Thermal Mass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A5508-8B34-EF93-55C5-8A365ADC4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91" y="365126"/>
            <a:ext cx="4085237" cy="61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2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914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Multi-Component Thermoset Epoxy</vt:lpstr>
      <vt:lpstr>It’s all about the exotherm…</vt:lpstr>
      <vt:lpstr>It’s all about the exotherm… continued…</vt:lpstr>
      <vt:lpstr>Thermal Mass</vt:lpstr>
      <vt:lpstr>Thermal Mass</vt:lpstr>
      <vt:lpstr>Thermal Mass</vt:lpstr>
      <vt:lpstr>Thermal Mass</vt:lpstr>
      <vt:lpstr>Thermal Mass</vt:lpstr>
      <vt:lpstr>Application Methodology</vt:lpstr>
      <vt:lpstr>Improved Application Methodology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Martial Burguieres</dc:creator>
  <cp:lastModifiedBy>Martial Burguieres</cp:lastModifiedBy>
  <cp:revision>3</cp:revision>
  <dcterms:created xsi:type="dcterms:W3CDTF">2022-10-17T17:57:23Z</dcterms:created>
  <dcterms:modified xsi:type="dcterms:W3CDTF">2022-10-18T16:26:08Z</dcterms:modified>
</cp:coreProperties>
</file>