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9" r:id="rId4"/>
    <p:sldId id="263" r:id="rId5"/>
    <p:sldId id="269" r:id="rId6"/>
    <p:sldId id="261" r:id="rId7"/>
    <p:sldId id="264" r:id="rId8"/>
    <p:sldId id="258" r:id="rId9"/>
    <p:sldId id="26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336" autoAdjust="0"/>
  </p:normalViewPr>
  <p:slideViewPr>
    <p:cSldViewPr snapToGrid="0">
      <p:cViewPr varScale="1">
        <p:scale>
          <a:sx n="60" d="100"/>
          <a:sy n="60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3FD3E-13B7-4980-BFCD-A0A874E9840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CCB7E-EF42-4BA7-84D5-8B99821A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 producing offshore platform</a:t>
            </a:r>
          </a:p>
          <a:p>
            <a:r>
              <a:rPr lang="en-US" dirty="0"/>
              <a:t>1,700’ WD</a:t>
            </a:r>
          </a:p>
          <a:p>
            <a:r>
              <a:rPr lang="en-US" dirty="0"/>
              <a:t>Options: 1. Hydraulic Work Over (HWO Unit and rig-up pictured here). Modified snubbing unit that gave us the ability to run light tubulars. 2. Shut in all producing wells and bring in a workover rig for full abandonment.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CCB7E-EF42-4BA7-84D5-8B99821A2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that we will get into the details, but the ballistic optimization that went into accessing the C Annulus was extensive and impressive.</a:t>
            </a:r>
          </a:p>
          <a:p>
            <a:endParaRPr lang="en-US" dirty="0"/>
          </a:p>
          <a:p>
            <a:r>
              <a:rPr lang="en-US" dirty="0"/>
              <a:t>Were not sure if were going to be able to breakdown the shoe or circular.  Fortunately, the shoe was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CCB7E-EF42-4BA7-84D5-8B99821A2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7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CCB7E-EF42-4BA7-84D5-8B99821A2E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8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 shots per foot over a 14’ foot interval.</a:t>
            </a:r>
          </a:p>
          <a:p>
            <a:endParaRPr lang="en-US" dirty="0"/>
          </a:p>
          <a:p>
            <a:r>
              <a:rPr lang="en-US" dirty="0"/>
              <a:t>Understand that our starting point for a resin application is less than 1 bpm and greater than 1,000psi.</a:t>
            </a:r>
          </a:p>
          <a:p>
            <a:endParaRPr lang="en-US" dirty="0"/>
          </a:p>
          <a:p>
            <a:r>
              <a:rPr lang="en-US" dirty="0"/>
              <a:t>Operator chose to move to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CCB7E-EF42-4BA7-84D5-8B99821A2E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0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The blue and green lines were historic build up rates.</a:t>
            </a:r>
          </a:p>
          <a:p>
            <a:pPr>
              <a:spcBef>
                <a:spcPts val="1800"/>
              </a:spcBef>
            </a:pPr>
            <a:r>
              <a:rPr lang="en-US" dirty="0"/>
              <a:t>The first 7 hours it appeared the resin plug was not success (similar to previous test)</a:t>
            </a:r>
          </a:p>
          <a:p>
            <a:pPr>
              <a:spcBef>
                <a:spcPts val="1800"/>
              </a:spcBef>
            </a:pPr>
            <a:r>
              <a:rPr lang="en-US" dirty="0"/>
              <a:t>Then we see an anomaly where the pressures looks to flatline. The first test was stopped at that point.</a:t>
            </a:r>
          </a:p>
          <a:p>
            <a:pPr>
              <a:spcBef>
                <a:spcPts val="1800"/>
              </a:spcBef>
            </a:pPr>
            <a:r>
              <a:rPr lang="en-US" dirty="0"/>
              <a:t>Operator decided to commit to a 48 hour build up test…the theory was that there was residual gas trapped in the C Annulus above the resin plug.</a:t>
            </a:r>
          </a:p>
          <a:p>
            <a:pPr>
              <a:spcBef>
                <a:spcPts val="1800"/>
              </a:spcBef>
            </a:pPr>
            <a:r>
              <a:rPr lang="en-US" dirty="0"/>
              <a:t>Continued to see favorable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CCB7E-EF42-4BA7-84D5-8B99821A2E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final venting of the well to atmospheric pressure, a third and final build up test was performed as is shown in this graph.</a:t>
            </a:r>
          </a:p>
          <a:p>
            <a:r>
              <a:rPr lang="en-US" dirty="0"/>
              <a:t>Notice the previous tests graphed to the left.</a:t>
            </a:r>
          </a:p>
          <a:p>
            <a:r>
              <a:rPr lang="en-US" dirty="0"/>
              <a:t>There was less 10 psi build up over a 14 period…I’ll let that sink in for a minute.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CCB7E-EF42-4BA7-84D5-8B99821A2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8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C2F3-4114-97E2-9B9D-EB7D8F656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39DB2-F328-B78F-0FB7-90B53A61D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DD51-B3B0-7530-DA73-078B2034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1B7-5ED5-494D-8535-5215A35F700C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E424-3B3C-A089-126E-D86888ED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61379-02BF-DE17-4B1C-E9DB90B6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7959-FDC8-8A74-7999-2B259E74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4606E-5BC8-DFBD-2A27-335C28026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0EA0-9776-3DFB-4C3A-2BFDA30E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C6D-BF21-4F61-AE22-440C8A45697D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A1F84-818D-5B0F-8D8A-97963960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ECCD8-F2AB-29F0-FD58-8F049366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6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C51F6-B6DD-AFA5-BA47-157BD1CCA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2D8CE-7C99-D4C2-F8B3-735A9EEA8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14E0C-628B-9355-322A-CE1B2407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E789-B07D-445D-A58C-2385A119A707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70219-5D31-FD2C-27D0-87C64875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2DA3E-9A67-A2A1-8525-F1E56C4A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6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901B-9350-8E4C-AF44-6A35ABDE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7DBB-E9B6-147D-DC41-09487183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A8D87-1196-EB49-CBD5-36D8C7D7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41F5-D179-4C14-A815-61E30615CE3A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97C41-8DC4-814D-F84E-B612A49D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B1206-777B-3609-D365-BAA2E49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1510-FBB8-A209-877C-94DE7172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8E36B-51C7-CC21-CC57-FBE8B7906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6AC16-02E4-D8E0-B771-DE3FC6D2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EBE3-D526-4A9C-9654-5DDFED189017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05E5-C7D4-9D9E-1043-67A239C6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45B88-3423-292A-5C2B-D474C5FF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7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208A-A6F2-802D-5F73-743607C5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9EAA8-8564-B9E9-22A9-32AADED70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14229-0A93-B236-EAC3-E387CB8B4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2F41C-952B-E1A3-1323-B010A539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4C3-BA78-4E83-ACBB-DDE40AE07DB4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ECD41-87C4-30E5-EC20-FEBB47C5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C3C75-DA40-1141-A583-7EEB3E1E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2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8892-B8A8-E261-BD25-10CB045F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4FD6C-96A9-9209-951D-A3BF6D645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E6463-851E-0DEB-250D-8CA9AC2FB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2A5BD-E7E6-BCCB-C97F-FBF1715EC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62844F-BB87-1C2A-4E15-A8E03E008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C931B-9D9E-65D6-CFE9-F5135B14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D8A0-BE18-4563-80A9-1AF5AD9C75D9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EC2FB-4D55-D8B2-53D6-759F065E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9D7A1-A97D-17BD-4554-D2AA7E33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C73A-CF78-2DCB-E1AB-2C4C2D01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18444-13DB-E951-3AF6-FB663101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91D-C55B-4651-B2B1-D321504513FA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5CCCA-5B0B-2749-8288-F031531C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2FE4C-4E3C-41B9-49F2-7B039BE7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80E0AA-DEBC-95E2-6A44-C0E37379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D9D-9490-4B3C-A97E-368CF68928FF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D70F2-82F8-F5DA-1520-6BEDEDCF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220A1-E389-4BF9-5F6F-C59FE151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0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BC03-0BCD-5D63-0357-8A81AEAE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46E8-635B-AA74-461A-544B6ABF9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724D8-0BBC-A8E2-A046-F886F2AAF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85165-C0D6-E72C-773D-726B05DA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54F5-D644-442B-8ED7-10873837CF23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D0F92-6160-7BBB-5E3E-BA47980C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9DBA0-5BDB-F36C-10A1-3BF6722E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9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8F77-D18F-7D6F-8192-F1CD7FE1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2AD93-B279-C96C-4890-EC78EF358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8E931-D197-50EA-54EF-8A3C6605A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5238E-80B8-7FB1-4BC0-538FAAE9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22D5-C5FC-4AC8-82B7-DF01F8137A34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6E152-267A-B6F7-A2C7-67681175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5D7E7-3F7F-8B5F-E7D5-307C4B52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DE2437-56E3-BCCC-9CB9-3319F7B9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17661-106B-1E75-4A14-EC9D0732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C5720-74A2-5B13-F614-EDB971566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BF2F3-94D3-497F-92D2-30C994925CF0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A29A5-0346-62DA-18B8-51298F715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AEAC-F886-BE01-7654-07FBD6632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C412-AFA8-4DBE-97A9-B166E51F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86F1-B7A9-38DD-17B7-EBEE4C9EE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Mitigating C Annulus Sustained Casing Pressure With a Permanent Epoxy Resin Barrier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CC26A-8342-F6E7-5CF9-2B913031E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Jeff Everage</a:t>
            </a:r>
          </a:p>
          <a:p>
            <a:r>
              <a:rPr lang="en-US" dirty="0"/>
              <a:t>Tactical Oilfield Products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CA4C3-BBF3-E1CF-A3F2-F77494859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DB1E-9761-8433-5DFD-5F2DC899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CCFE7-9E34-41C1-B03F-CC017D32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to the resin treatment, the well built 500 psi annular gas pressure in less than 24 hours. (And continued to climb over a 2-3 day period to achieve ±1,800 psi).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Initially following resin treatment, pressure response reduced by 50% and flat-lined in the 200 – 300 psi range. 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extended bleed down and build up cycles, used to vent annular trapped gas above the newly installed resin barrier, pressure was effectively eliminated from the annular all together (&lt;10 psi in 24 hours, and zero (0) gas bubble in 30 min.).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303D4-C9BC-4AA5-310A-16E5BB399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DB1E-9761-8433-5DFD-5F2DC899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CCFE7-9E34-41C1-B03F-CC017D32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annular resin plug was determined to have achieved all operational objectives and with BSEE approval, the C-Annulus intervention was considered successful.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one year after treatment the well continues to show negligible SCP.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E8AEF-255E-438A-AE33-03F71567B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5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DB1E-9761-8433-5DFD-5F2DC899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30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638E8-D452-3335-D9B9-295A6BA1D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3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E904-419F-A721-DE29-A9D9D371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History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54B1-B361-26E7-31AC-43A03A7F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87328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Sustained Casing Pressure (SCP) issue was threatening to shut down a producing platform in the </a:t>
            </a:r>
            <a:r>
              <a:rPr lang="en-US" dirty="0" err="1"/>
              <a:t>GoM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Multiple cement jobs had failed to isolate the reservoir gas pressure.</a:t>
            </a:r>
          </a:p>
          <a:p>
            <a:endParaRPr lang="en-US" dirty="0"/>
          </a:p>
          <a:p>
            <a:r>
              <a:rPr lang="en-US" dirty="0"/>
              <a:t>Flow restrictions that were created compromised conventional annular treatment options.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7497B-D15B-CED5-E9ED-9516BA2C1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2A10E3-C6AE-0DE2-699B-4DD2F22B5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69" y="2932669"/>
            <a:ext cx="3069167" cy="2301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3098A4-6E58-309E-BDCD-FD997EBEE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483" y="1846573"/>
            <a:ext cx="3069167" cy="44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9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78FA-6FB5-F101-5448-13CD0FFD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33DEB-F4ED-D36D-9CC9-DA93E28A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Isolate C annulus from pressure source.</a:t>
            </a:r>
          </a:p>
          <a:p>
            <a:endParaRPr lang="en-US" dirty="0"/>
          </a:p>
          <a:p>
            <a:r>
              <a:rPr lang="en-US" dirty="0"/>
              <a:t>Perforate through 7-5/8” and 9-7/8” casing to access C annulus (9-7/8” X 13-5/8”)</a:t>
            </a:r>
          </a:p>
          <a:p>
            <a:endParaRPr lang="en-US" dirty="0"/>
          </a:p>
          <a:p>
            <a:r>
              <a:rPr lang="en-US" dirty="0"/>
              <a:t>Shoot second set of perforations if circulation or injection to the 13-5/8” shoe was not achievable.</a:t>
            </a:r>
          </a:p>
          <a:p>
            <a:endParaRPr lang="en-US" dirty="0"/>
          </a:p>
          <a:p>
            <a:r>
              <a:rPr lang="en-US" dirty="0"/>
              <a:t>Place 30 </a:t>
            </a:r>
            <a:r>
              <a:rPr lang="en-US" dirty="0" err="1"/>
              <a:t>bbls</a:t>
            </a:r>
            <a:r>
              <a:rPr lang="en-US" dirty="0"/>
              <a:t> of EPOX-Я™ through perforations.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65DE6-974E-1380-0621-44330C5A8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E83E1-7B68-AB0F-5440-836EA63E7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963" y="1690688"/>
            <a:ext cx="4921150" cy="404660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4613B2-DE05-02C3-5817-61F5D1E3CA2C}"/>
              </a:ext>
            </a:extLst>
          </p:cNvPr>
          <p:cNvCxnSpPr>
            <a:cxnSpLocks/>
          </p:cNvCxnSpPr>
          <p:nvPr/>
        </p:nvCxnSpPr>
        <p:spPr>
          <a:xfrm flipH="1" flipV="1">
            <a:off x="10153649" y="3543300"/>
            <a:ext cx="819151" cy="217566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92A36D-9E22-BA4E-4385-F6714E456B62}"/>
              </a:ext>
            </a:extLst>
          </p:cNvPr>
          <p:cNvSpPr txBox="1"/>
          <p:nvPr/>
        </p:nvSpPr>
        <p:spPr>
          <a:xfrm>
            <a:off x="9925050" y="5737289"/>
            <a:ext cx="19431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 Annulus</a:t>
            </a:r>
          </a:p>
        </p:txBody>
      </p:sp>
    </p:spTree>
    <p:extLst>
      <p:ext uri="{BB962C8B-B14F-4D97-AF65-F5344CB8AC3E}">
        <p14:creationId xmlns:p14="http://schemas.microsoft.com/office/powerpoint/2010/main" val="77896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DB1E-9761-8433-5DFD-5F2DC899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Resin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CCFE7-9E34-41C1-B03F-CC017D32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775"/>
            <a:ext cx="5829300" cy="2860675"/>
          </a:xfrm>
        </p:spPr>
        <p:txBody>
          <a:bodyPr>
            <a:noAutofit/>
          </a:bodyPr>
          <a:lstStyle/>
          <a:p>
            <a:r>
              <a:rPr lang="en-US" sz="3600" dirty="0"/>
              <a:t>13.2 ppg density.</a:t>
            </a:r>
          </a:p>
          <a:p>
            <a:r>
              <a:rPr lang="en-US" sz="3600" dirty="0"/>
              <a:t>Resin chemistry design was based on an 80</a:t>
            </a:r>
            <a:r>
              <a:rPr lang="en-US" sz="3600" baseline="30000" dirty="0"/>
              <a:t>o</a:t>
            </a:r>
            <a:r>
              <a:rPr lang="en-US" sz="3600" dirty="0"/>
              <a:t>F target temperature.</a:t>
            </a:r>
          </a:p>
          <a:p>
            <a:r>
              <a:rPr lang="en-US" sz="3600" dirty="0"/>
              <a:t>Six (6) hours of handling time.</a:t>
            </a:r>
          </a:p>
          <a:p>
            <a:r>
              <a:rPr lang="en-US" sz="3600" dirty="0"/>
              <a:t>48 hour curing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5BE42-C4A7-3363-6EC5-3D7C56C21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780A045D-DA87-F11D-5106-B4495484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1122363"/>
            <a:ext cx="5335487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70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DB1E-9761-8433-5DFD-5F2DC899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CCFE7-9E34-41C1-B03F-CC017D32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50045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CR was set at 5029’ with a 3-1/2” </a:t>
            </a:r>
            <a:r>
              <a:rPr lang="en-US" dirty="0" err="1"/>
              <a:t>workstring</a:t>
            </a:r>
            <a:r>
              <a:rPr lang="en-US" dirty="0"/>
              <a:t>.</a:t>
            </a:r>
          </a:p>
          <a:p>
            <a:r>
              <a:rPr lang="en-US" dirty="0"/>
              <a:t>Perforations were made through the 7-5/8” and 9-7/8” casings to access the C annulus (5,064’ – 5,078’).</a:t>
            </a:r>
          </a:p>
          <a:p>
            <a:r>
              <a:rPr lang="en-US" dirty="0"/>
              <a:t>Shot details: .25” diameter, 16 SPF, 60</a:t>
            </a:r>
            <a:r>
              <a:rPr lang="en-US" baseline="30000" dirty="0"/>
              <a:t>o</a:t>
            </a:r>
            <a:r>
              <a:rPr lang="en-US" dirty="0"/>
              <a:t> phasing.</a:t>
            </a:r>
          </a:p>
          <a:p>
            <a:r>
              <a:rPr lang="en-US" dirty="0"/>
              <a:t>Injection was achieved with first phase of perforations at 3 bpm and 550 psi.</a:t>
            </a:r>
          </a:p>
          <a:p>
            <a:r>
              <a:rPr lang="en-US" dirty="0"/>
              <a:t>The 30 </a:t>
            </a:r>
            <a:r>
              <a:rPr lang="en-US" dirty="0" err="1"/>
              <a:t>bbls</a:t>
            </a:r>
            <a:r>
              <a:rPr lang="en-US" dirty="0"/>
              <a:t> of EPOX-Я™ was bull-head squeezed below the </a:t>
            </a:r>
            <a:r>
              <a:rPr lang="en-US" dirty="0" err="1"/>
              <a:t>perfs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5BE42-C4A7-3363-6EC5-3D7C56C21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47363A-4DCD-7956-4860-08F1BDC04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039" y="1122363"/>
            <a:ext cx="4419600" cy="5707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246B4D-C5DF-58C2-598E-43412877CD65}"/>
              </a:ext>
            </a:extLst>
          </p:cNvPr>
          <p:cNvSpPr/>
          <p:nvPr/>
        </p:nvSpPr>
        <p:spPr>
          <a:xfrm>
            <a:off x="8468531" y="2219326"/>
            <a:ext cx="1284916" cy="193727"/>
          </a:xfrm>
          <a:prstGeom prst="rect">
            <a:avLst/>
          </a:prstGeom>
          <a:solidFill>
            <a:schemeClr val="bg1"/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53CF6E0-F62B-B639-6C3A-047EE46C0060}"/>
              </a:ext>
            </a:extLst>
          </p:cNvPr>
          <p:cNvSpPr/>
          <p:nvPr/>
        </p:nvSpPr>
        <p:spPr>
          <a:xfrm>
            <a:off x="9277618" y="2541293"/>
            <a:ext cx="799257" cy="324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730D1-A338-66A3-7B23-2C262DC22C89}"/>
              </a:ext>
            </a:extLst>
          </p:cNvPr>
          <p:cNvSpPr/>
          <p:nvPr/>
        </p:nvSpPr>
        <p:spPr>
          <a:xfrm>
            <a:off x="9981625" y="3096972"/>
            <a:ext cx="286325" cy="7511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DB1E-9761-8433-5DFD-5F2DC899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CCFE7-9E34-41C1-B03F-CC017D32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8950" cy="435133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Resin was prepared in a single batch with a conventional (cementing) 50-barrel batch mixer. </a:t>
            </a:r>
          </a:p>
          <a:p>
            <a:pPr>
              <a:spcBef>
                <a:spcPts val="1800"/>
              </a:spcBef>
            </a:pPr>
            <a:r>
              <a:rPr lang="en-US" dirty="0"/>
              <a:t>Resin components (base resin, weighting material, and hardener) were gravity fed into the mixing package.</a:t>
            </a:r>
          </a:p>
          <a:p>
            <a:pPr>
              <a:spcBef>
                <a:spcPts val="1800"/>
              </a:spcBef>
            </a:pPr>
            <a:r>
              <a:rPr lang="en-US" dirty="0"/>
              <a:t>Resin was displaced with 8.6ppg SW @ 3bpm.</a:t>
            </a:r>
          </a:p>
          <a:p>
            <a:pPr>
              <a:spcBef>
                <a:spcPts val="1800"/>
              </a:spcBef>
            </a:pPr>
            <a:r>
              <a:rPr lang="en-US" dirty="0"/>
              <a:t>Total pump time: 43 min</a:t>
            </a:r>
          </a:p>
          <a:p>
            <a:pPr>
              <a:spcBef>
                <a:spcPts val="1800"/>
              </a:spcBef>
            </a:pPr>
            <a:r>
              <a:rPr lang="en-US" dirty="0"/>
              <a:t>Cleaned surface equipment with vendor cleaning solution (provided).</a:t>
            </a:r>
          </a:p>
          <a:p>
            <a:pPr>
              <a:spcBef>
                <a:spcPts val="1800"/>
              </a:spcBef>
            </a:pPr>
            <a:r>
              <a:rPr lang="en-US" dirty="0"/>
              <a:t>Well was shut in for 48 hours for EPOX-Я™ to cure.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C069C-142F-367E-EBBA-8FEDF3715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33E7A-DD6B-1E6F-0309-4CC326E6B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604963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8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DB1E-9761-8433-5DFD-5F2DC899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CCFE7-9E34-41C1-B03F-CC017D32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After work string was circulated through to verify no residual resin remained, stung back into CR.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Pressured up on resin plug to 1,300 psi (39 psi bleed off over 30 min).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Operator agreed to a successful positive test.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Proceed to build-up test…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7DB42-4D1E-F291-3070-94C284CE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9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9508C1-1057-4E83-A375-25795D316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8426C736-28D9-45F3-A2C7-16E44811E8F8}"/>
              </a:ext>
            </a:extLst>
          </p:cNvPr>
          <p:cNvSpPr txBox="1"/>
          <p:nvPr/>
        </p:nvSpPr>
        <p:spPr>
          <a:xfrm>
            <a:off x="6451369" y="1722441"/>
            <a:ext cx="259500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Inadvertent Bleed Off during BOP Testing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5398C4-39D7-44DF-84FB-693A631A7139}"/>
              </a:ext>
            </a:extLst>
          </p:cNvPr>
          <p:cNvCxnSpPr>
            <a:cxnSpLocks/>
          </p:cNvCxnSpPr>
          <p:nvPr/>
        </p:nvCxnSpPr>
        <p:spPr>
          <a:xfrm flipH="1">
            <a:off x="5914185" y="2466961"/>
            <a:ext cx="1074368" cy="644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4">
            <a:extLst>
              <a:ext uri="{FF2B5EF4-FFF2-40B4-BE49-F238E27FC236}">
                <a16:creationId xmlns:a16="http://schemas.microsoft.com/office/drawing/2014/main" id="{F7704F31-E9D9-4EA0-8064-2893FBD01819}"/>
              </a:ext>
            </a:extLst>
          </p:cNvPr>
          <p:cNvSpPr txBox="1"/>
          <p:nvPr/>
        </p:nvSpPr>
        <p:spPr>
          <a:xfrm>
            <a:off x="1133112" y="1304942"/>
            <a:ext cx="2328999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Pressure Anomaly expected to be from a migrating gas bubble.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E577C9-18EB-44E4-BC5B-93F821155D84}"/>
              </a:ext>
            </a:extLst>
          </p:cNvPr>
          <p:cNvCxnSpPr>
            <a:cxnSpLocks/>
          </p:cNvCxnSpPr>
          <p:nvPr/>
        </p:nvCxnSpPr>
        <p:spPr>
          <a:xfrm>
            <a:off x="2029934" y="3429000"/>
            <a:ext cx="1621364" cy="644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7">
            <a:extLst>
              <a:ext uri="{FF2B5EF4-FFF2-40B4-BE49-F238E27FC236}">
                <a16:creationId xmlns:a16="http://schemas.microsoft.com/office/drawing/2014/main" id="{26A7B049-D691-4484-9654-94F2A16A0FDE}"/>
              </a:ext>
            </a:extLst>
          </p:cNvPr>
          <p:cNvSpPr txBox="1"/>
          <p:nvPr/>
        </p:nvSpPr>
        <p:spPr>
          <a:xfrm>
            <a:off x="6988553" y="4667451"/>
            <a:ext cx="28690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 psi pressure build in last 8 hours prior to bleed off.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29CC01-CA1F-41FE-8760-DD8A2657E4A9}"/>
              </a:ext>
            </a:extLst>
          </p:cNvPr>
          <p:cNvCxnSpPr>
            <a:cxnSpLocks/>
          </p:cNvCxnSpPr>
          <p:nvPr/>
        </p:nvCxnSpPr>
        <p:spPr>
          <a:xfrm flipH="1" flipV="1">
            <a:off x="7748873" y="4073467"/>
            <a:ext cx="1157011" cy="48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1">
            <a:extLst>
              <a:ext uri="{FF2B5EF4-FFF2-40B4-BE49-F238E27FC236}">
                <a16:creationId xmlns:a16="http://schemas.microsoft.com/office/drawing/2014/main" id="{6C5E8B01-B96F-45AF-A78A-5DB02DA61B8E}"/>
              </a:ext>
            </a:extLst>
          </p:cNvPr>
          <p:cNvSpPr txBox="1"/>
          <p:nvPr/>
        </p:nvSpPr>
        <p:spPr>
          <a:xfrm>
            <a:off x="2791029" y="4906727"/>
            <a:ext cx="259500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Build Up  Test. Stopped at 13 hours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99543C-B6B1-4B5F-AF8D-D17070C94EA7}"/>
              </a:ext>
            </a:extLst>
          </p:cNvPr>
          <p:cNvCxnSpPr>
            <a:cxnSpLocks/>
          </p:cNvCxnSpPr>
          <p:nvPr/>
        </p:nvCxnSpPr>
        <p:spPr>
          <a:xfrm flipH="1" flipV="1">
            <a:off x="2791029" y="4447711"/>
            <a:ext cx="860269" cy="36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1837EBA-EC7D-A4FB-2035-99FD8CABF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6A753B-C4D3-F5AA-44DE-BAA78F1F9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585" y="1167"/>
            <a:ext cx="9347209" cy="6856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7D3522-84CC-B90E-0D28-699DB44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53" y="144399"/>
            <a:ext cx="1653573" cy="9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4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826</Words>
  <Application>Microsoft Office PowerPoint</Application>
  <PresentationFormat>Widescreen</PresentationFormat>
  <Paragraphs>80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Mitigating C Annulus Sustained Casing Pressure With a Permanent Epoxy Resin Barrier</vt:lpstr>
      <vt:lpstr>Case History Overview</vt:lpstr>
      <vt:lpstr>Operator Objective</vt:lpstr>
      <vt:lpstr>Resin Design</vt:lpstr>
      <vt:lpstr>Operations</vt:lpstr>
      <vt:lpstr>Mixing Logistics</vt:lpstr>
      <vt:lpstr>Post Treatment</vt:lpstr>
      <vt:lpstr>PowerPoint Presentation</vt:lpstr>
      <vt:lpstr>PowerPoint Presentation</vt:lpstr>
      <vt:lpstr>Summary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Jeffery Everage</dc:creator>
  <cp:lastModifiedBy>Jeffery Everage</cp:lastModifiedBy>
  <cp:revision>14</cp:revision>
  <dcterms:created xsi:type="dcterms:W3CDTF">2022-10-07T15:29:49Z</dcterms:created>
  <dcterms:modified xsi:type="dcterms:W3CDTF">2022-10-18T13:58:58Z</dcterms:modified>
</cp:coreProperties>
</file>