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256" r:id="rId5"/>
    <p:sldId id="397" r:id="rId6"/>
    <p:sldId id="368" r:id="rId7"/>
    <p:sldId id="369" r:id="rId8"/>
    <p:sldId id="370" r:id="rId9"/>
    <p:sldId id="314" r:id="rId10"/>
    <p:sldId id="405" r:id="rId11"/>
    <p:sldId id="372" r:id="rId12"/>
    <p:sldId id="376" r:id="rId13"/>
    <p:sldId id="355" r:id="rId14"/>
    <p:sldId id="390" r:id="rId15"/>
    <p:sldId id="398" r:id="rId16"/>
    <p:sldId id="321" r:id="rId17"/>
    <p:sldId id="375" r:id="rId18"/>
    <p:sldId id="365" r:id="rId19"/>
    <p:sldId id="392" r:id="rId20"/>
    <p:sldId id="381" r:id="rId21"/>
    <p:sldId id="382" r:id="rId22"/>
    <p:sldId id="380" r:id="rId23"/>
    <p:sldId id="384" r:id="rId24"/>
    <p:sldId id="406" r:id="rId25"/>
    <p:sldId id="401" r:id="rId26"/>
    <p:sldId id="388" r:id="rId27"/>
    <p:sldId id="385" r:id="rId28"/>
    <p:sldId id="402" r:id="rId29"/>
    <p:sldId id="367" r:id="rId30"/>
    <p:sldId id="387" r:id="rId31"/>
    <p:sldId id="393" r:id="rId32"/>
    <p:sldId id="347" r:id="rId33"/>
    <p:sldId id="353" r:id="rId34"/>
    <p:sldId id="386" r:id="rId3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64"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08B766-D4EE-035F-D154-C78C3E36A3A8}" name="Jeff Lane" initials="JL" userId="S::jlane@ulcomm.com::d67e93ef-5bae-44b9-b57c-779d7d307f6f" providerId="AD"/>
  <p188:author id="{4945D28F-CBEC-EDB4-E103-1BA4AC320193}" name="Sarah Schmidt" initials="SS" userId="21128833311fd3c5" providerId="Windows Live"/>
  <p188:author id="{560242AF-83AE-B8E4-ABC0-6DD48586ECA1}" name="Rachael Porter" initials="RP" userId="S::rporter@ulcomm.com::a67c75a9-f2d5-45d5-b22a-ddf796e4248a" providerId="AD"/>
  <p188:author id="{3613D4BD-F5F8-A438-5715-BE8B9B39EE5F}" name="Austin Loya" initials="AL" userId="S::aloya@ulcomm.com::e3a34ff1-b1c7-4d0d-abc2-46dff30b21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ttone, Anthony J" initials="CAJ" lastIdx="20" clrIdx="0">
    <p:extLst>
      <p:ext uri="{19B8F6BF-5375-455C-9EA6-DF929625EA0E}">
        <p15:presenceInfo xmlns:p15="http://schemas.microsoft.com/office/powerpoint/2012/main" userId="S::Anthony_Cottone@oxy.com::0d5f6d67-5f3d-4b4f-9690-e6f0cc7306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789"/>
  </p:normalViewPr>
  <p:slideViewPr>
    <p:cSldViewPr snapToGrid="0">
      <p:cViewPr varScale="1">
        <p:scale>
          <a:sx n="105" d="100"/>
          <a:sy n="105" d="100"/>
        </p:scale>
        <p:origin x="120" y="216"/>
      </p:cViewPr>
      <p:guideLst>
        <p:guide orient="horz" pos="1464"/>
        <p:guide pos="3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AC9E3F-0988-4295-4F6F-5FEBC8CF2B4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507973CE-83F0-920F-D8DC-D78241991EE5}"/>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8FE63E1-541D-1F4A-B978-43F12F8EF59C}" type="datetimeFigureOut">
              <a:rPr lang="en-US" smtClean="0"/>
              <a:t>1/18/2023</a:t>
            </a:fld>
            <a:endParaRPr lang="en-US"/>
          </a:p>
        </p:txBody>
      </p:sp>
      <p:sp>
        <p:nvSpPr>
          <p:cNvPr id="4" name="Footer Placeholder 3">
            <a:extLst>
              <a:ext uri="{FF2B5EF4-FFF2-40B4-BE49-F238E27FC236}">
                <a16:creationId xmlns:a16="http://schemas.microsoft.com/office/drawing/2014/main" id="{DDE5CC53-304C-012D-8521-6C2BABB2238D}"/>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8F83D6-0325-CFD1-2739-346F5E49C2C3}"/>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07F5C87-BBA7-8840-8D69-2C38265FCD04}" type="slidenum">
              <a:rPr lang="en-US" smtClean="0"/>
              <a:t>‹#›</a:t>
            </a:fld>
            <a:endParaRPr lang="en-US"/>
          </a:p>
        </p:txBody>
      </p:sp>
    </p:spTree>
    <p:extLst>
      <p:ext uri="{BB962C8B-B14F-4D97-AF65-F5344CB8AC3E}">
        <p14:creationId xmlns:p14="http://schemas.microsoft.com/office/powerpoint/2010/main" val="1123197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B7D94DD-8E1F-BA41-B1D9-7260A1941CC2}" type="datetimeFigureOut">
              <a:rPr lang="en-US" smtClean="0"/>
              <a:t>1/18/2023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31C1C49-157C-3A48-8100-3AC0566BEEB4}" type="slidenum">
              <a:rPr lang="en-US" smtClean="0"/>
              <a:t>‹#›</a:t>
            </a:fld>
            <a:endParaRPr lang="en-US"/>
          </a:p>
        </p:txBody>
      </p:sp>
    </p:spTree>
    <p:extLst>
      <p:ext uri="{BB962C8B-B14F-4D97-AF65-F5344CB8AC3E}">
        <p14:creationId xmlns:p14="http://schemas.microsoft.com/office/powerpoint/2010/main" val="172671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1</a:t>
            </a:fld>
            <a:endParaRPr lang="en-US"/>
          </a:p>
        </p:txBody>
      </p:sp>
    </p:spTree>
    <p:extLst>
      <p:ext uri="{BB962C8B-B14F-4D97-AF65-F5344CB8AC3E}">
        <p14:creationId xmlns:p14="http://schemas.microsoft.com/office/powerpoint/2010/main" val="230319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is pulled into the facility with dozens of high-powered fans and sent through a series of processes that separate the carbon dioxide from other atmospheric molecules. </a:t>
            </a:r>
          </a:p>
          <a:p>
            <a:r>
              <a:rPr lang="en-US" dirty="0"/>
              <a:t> </a:t>
            </a:r>
          </a:p>
          <a:p>
            <a:r>
              <a:rPr lang="en-US" dirty="0"/>
              <a:t>The isolated CO</a:t>
            </a:r>
            <a:r>
              <a:rPr lang="en-US" baseline="-25000" dirty="0"/>
              <a:t>2</a:t>
            </a:r>
            <a:r>
              <a:rPr lang="en-US" dirty="0"/>
              <a:t> is then converted into a liquid, which can be pumped underground to be safely and permanently stored or used as a feedstock from products that improve our quality of life.</a:t>
            </a:r>
          </a:p>
          <a:p>
            <a:r>
              <a:rPr lang="en-US" dirty="0"/>
              <a:t> </a:t>
            </a:r>
          </a:p>
          <a:p>
            <a:r>
              <a:rPr lang="en-US" dirty="0"/>
              <a:t>A DAC facility will have large fans that draw air into each unit where it is absorbed into a chemical solution of potassium hydroxide and water, which bonds to the CO</a:t>
            </a:r>
            <a:r>
              <a:rPr lang="en-US" baseline="-25000" dirty="0"/>
              <a:t>2</a:t>
            </a:r>
            <a:r>
              <a:rPr lang="en-US" dirty="0"/>
              <a:t>. </a:t>
            </a:r>
          </a:p>
          <a:p>
            <a:r>
              <a:rPr lang="en-US" dirty="0"/>
              <a:t> </a:t>
            </a:r>
          </a:p>
          <a:p>
            <a:r>
              <a:rPr lang="en-US" dirty="0"/>
              <a:t>This bonding happens as the potassium hydroxide flows across a highly engineered PVC packing system designed to increase the surface area and amount of CO</a:t>
            </a:r>
            <a:r>
              <a:rPr lang="en-US" baseline="-25000" dirty="0"/>
              <a:t>2</a:t>
            </a:r>
            <a:r>
              <a:rPr lang="en-US" dirty="0"/>
              <a:t> captured.</a:t>
            </a:r>
          </a:p>
          <a:p>
            <a:r>
              <a:rPr lang="en-US" dirty="0"/>
              <a:t> </a:t>
            </a:r>
          </a:p>
          <a:p>
            <a:r>
              <a:rPr lang="en-US" dirty="0"/>
              <a:t>Once the liquid solution reaches the unit's outlet, the process of concentrating the captured CO</a:t>
            </a:r>
            <a:r>
              <a:rPr lang="en-US" baseline="-25000" dirty="0"/>
              <a:t>2</a:t>
            </a:r>
            <a:r>
              <a:rPr lang="en-US" dirty="0"/>
              <a:t> begins. </a:t>
            </a:r>
          </a:p>
          <a:p>
            <a:r>
              <a:rPr lang="en-US" dirty="0"/>
              <a:t> </a:t>
            </a:r>
          </a:p>
          <a:p>
            <a:r>
              <a:rPr lang="en-US" dirty="0"/>
              <a:t>First, the solution is pumped into a pellet reactor. Calcium hydroxide is added, forming small pellets of calcium carbonate that hold the captured carbon.</a:t>
            </a:r>
          </a:p>
          <a:p>
            <a:r>
              <a:rPr lang="en-US" dirty="0"/>
              <a:t> </a:t>
            </a:r>
          </a:p>
          <a:p>
            <a:r>
              <a:rPr lang="en-US" dirty="0"/>
              <a:t>The pellet/liquid solution is pumped into a centrifuge where the pellets are separated from the refreshed potassium hydroxide.</a:t>
            </a:r>
          </a:p>
          <a:p>
            <a:r>
              <a:rPr lang="en-US" dirty="0"/>
              <a:t> </a:t>
            </a:r>
          </a:p>
          <a:p>
            <a:r>
              <a:rPr lang="en-US" dirty="0"/>
              <a:t>The pellets are then dried while the potassium hydroxide liquid is filtered and recycled back to the air contactors to capture more CO</a:t>
            </a:r>
            <a:r>
              <a:rPr lang="en-US" baseline="-25000" dirty="0"/>
              <a:t>2</a:t>
            </a:r>
            <a:r>
              <a:rPr lang="en-US" dirty="0"/>
              <a:t>.</a:t>
            </a:r>
          </a:p>
          <a:p>
            <a:r>
              <a:rPr lang="en-US" dirty="0"/>
              <a:t> </a:t>
            </a:r>
          </a:p>
          <a:p>
            <a:r>
              <a:rPr lang="en-US" dirty="0"/>
              <a:t>From the centrifuge, the calcium carbonate pellets are moved to a calciner where they are exposed to high temperatures and converted into calcium oxide and carbon dioxide.</a:t>
            </a:r>
          </a:p>
          <a:p>
            <a:r>
              <a:rPr lang="en-US" dirty="0"/>
              <a:t> </a:t>
            </a:r>
          </a:p>
          <a:p>
            <a:r>
              <a:rPr lang="en-US" dirty="0"/>
              <a:t>The captured carbon dioxide is sent off to be compressed, and either stored or utilized.</a:t>
            </a:r>
          </a:p>
          <a:p>
            <a:r>
              <a:rPr lang="en-US" dirty="0"/>
              <a:t> </a:t>
            </a:r>
          </a:p>
          <a:p>
            <a:r>
              <a:rPr lang="en-US" dirty="0"/>
              <a:t>The calcium oxide pellets are recycled back into the process. They are first sent to a slaker, where, mixed with water, calcium hydroxide is formed and ready to go back into the pellet reactor, where it will be used again to create new calcium carbonate pellets.</a:t>
            </a:r>
          </a:p>
          <a:p>
            <a:r>
              <a:rPr lang="en-US" dirty="0"/>
              <a:t> </a:t>
            </a:r>
          </a:p>
          <a:p>
            <a:r>
              <a:rPr lang="en-US" dirty="0"/>
              <a:t>With the CO</a:t>
            </a:r>
            <a:r>
              <a:rPr lang="en-US" baseline="-25000" dirty="0"/>
              <a:t>2</a:t>
            </a:r>
            <a:r>
              <a:rPr lang="en-US" dirty="0"/>
              <a:t> captured, separated, purified and compressed, it can be permanently stored deep underground or used as a feedstock for new products such as cement, plastics or even low-carbon fuels.</a:t>
            </a:r>
          </a:p>
          <a:p>
            <a:r>
              <a:rPr lang="en-US" dirty="0"/>
              <a:t> </a:t>
            </a:r>
          </a:p>
          <a:p>
            <a:endParaRPr lang="en-US" dirty="0"/>
          </a:p>
        </p:txBody>
      </p:sp>
      <p:sp>
        <p:nvSpPr>
          <p:cNvPr id="4" name="Slide Number Placeholder 3"/>
          <p:cNvSpPr>
            <a:spLocks noGrp="1"/>
          </p:cNvSpPr>
          <p:nvPr>
            <p:ph type="sldNum" sz="quarter" idx="5"/>
          </p:nvPr>
        </p:nvSpPr>
        <p:spPr/>
        <p:txBody>
          <a:bodyPr/>
          <a:lstStyle/>
          <a:p>
            <a:fld id="{F31C1C49-157C-3A48-8100-3AC0566BEEB4}" type="slidenum">
              <a:rPr lang="en-US" smtClean="0"/>
              <a:t>10</a:t>
            </a:fld>
            <a:endParaRPr lang="en-US"/>
          </a:p>
        </p:txBody>
      </p:sp>
    </p:spTree>
    <p:extLst>
      <p:ext uri="{BB962C8B-B14F-4D97-AF65-F5344CB8AC3E}">
        <p14:creationId xmlns:p14="http://schemas.microsoft.com/office/powerpoint/2010/main" val="2358795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advantages of Carbon Engineering’s DAC technology are significant.</a:t>
            </a:r>
          </a:p>
          <a:p>
            <a:r>
              <a:rPr lang="en-US"/>
              <a:t> </a:t>
            </a:r>
          </a:p>
          <a:p>
            <a:pPr marL="174982" indent="-174982">
              <a:buFont typeface="Arial" panose="020B0604020202020204" pitchFamily="34" charset="0"/>
              <a:buChar char="•"/>
            </a:pPr>
            <a:r>
              <a:rPr lang="en-US"/>
              <a:t>Utilizes proven industrial-scale equipment and processes, served by known supply chains</a:t>
            </a:r>
          </a:p>
          <a:p>
            <a:pPr marL="174982" indent="-174982">
              <a:buFont typeface="Arial" panose="020B0604020202020204" pitchFamily="34" charset="0"/>
              <a:buChar char="•"/>
            </a:pPr>
            <a:r>
              <a:rPr lang="en-US"/>
              <a:t>Closed-loop process recycles chemical reactants</a:t>
            </a:r>
          </a:p>
          <a:p>
            <a:pPr marL="174982" indent="-174982">
              <a:buFont typeface="Arial" panose="020B0604020202020204" pitchFamily="34" charset="0"/>
              <a:buChar char="•"/>
            </a:pPr>
            <a:r>
              <a:rPr lang="en-US"/>
              <a:t>Continuous cycle enables megaton scale DAC – 24/7 operation</a:t>
            </a:r>
          </a:p>
          <a:p>
            <a:pPr marL="174982" indent="-174982">
              <a:buFont typeface="Arial" panose="020B0604020202020204" pitchFamily="34" charset="0"/>
              <a:buChar char="•"/>
            </a:pPr>
            <a:r>
              <a:rPr lang="en-US"/>
              <a:t>DAC technologies can be located in many areas around the globe </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11</a:t>
            </a:fld>
            <a:endParaRPr lang="en-US"/>
          </a:p>
        </p:txBody>
      </p:sp>
    </p:spTree>
    <p:extLst>
      <p:ext uri="{BB962C8B-B14F-4D97-AF65-F5344CB8AC3E}">
        <p14:creationId xmlns:p14="http://schemas.microsoft.com/office/powerpoint/2010/main" val="401966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Already, we are taking important strides toward broad development and commercialization.</a:t>
            </a:r>
          </a:p>
          <a:p>
            <a:r>
              <a:rPr lang="en-US"/>
              <a:t> </a:t>
            </a:r>
          </a:p>
          <a:p>
            <a:r>
              <a:rPr lang="en-US"/>
              <a:t>This now includes holding an exclusive license for Direct Air Capture and Air-to-Fuels development in the United States. Additionally, OLCV has an agreement to be execution partner for all Carbon Engineering DAC and Air-to-Fuels technologies worldwide.</a:t>
            </a:r>
          </a:p>
          <a:p>
            <a:r>
              <a:rPr lang="en-US"/>
              <a:t> </a:t>
            </a:r>
          </a:p>
          <a:p>
            <a:r>
              <a:rPr lang="en-US"/>
              <a:t>Oxy Low Carbon Ventures is working with Carbon Engineering in their new innovation center which provides large-scale process capability to advance improvements not only for DAC plant 1, but importantly for future generations of plants.</a:t>
            </a:r>
          </a:p>
          <a:p>
            <a:r>
              <a:rPr lang="en-US"/>
              <a:t> </a:t>
            </a:r>
          </a:p>
          <a:p>
            <a:r>
              <a:rPr lang="en-US"/>
              <a:t>With Worley, we are nearing completion of Front-End Engineering and Design for 1PointFive’s first Direct Air Capture facility, which is anticipated to be in the Permian Basin — Startup is expected late 2024.</a:t>
            </a:r>
          </a:p>
          <a:p>
            <a:r>
              <a:rPr lang="en-US"/>
              <a:t> </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12</a:t>
            </a:fld>
            <a:endParaRPr lang="en-US"/>
          </a:p>
        </p:txBody>
      </p:sp>
    </p:spTree>
    <p:extLst>
      <p:ext uri="{BB962C8B-B14F-4D97-AF65-F5344CB8AC3E}">
        <p14:creationId xmlns:p14="http://schemas.microsoft.com/office/powerpoint/2010/main" val="765238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High-integrity, internationally recognized CCUS protocols and methodologies for generating tax and carbon credits are paramount for scaling the CCUS industry.</a:t>
            </a:r>
          </a:p>
          <a:p>
            <a:r>
              <a:rPr lang="en-US" dirty="0"/>
              <a:t> </a:t>
            </a:r>
          </a:p>
          <a:p>
            <a:r>
              <a:rPr lang="en-US" dirty="0"/>
              <a:t>We are very familiar with these protocols and methodologies, as well as the governing bodies and industry institutions involved.</a:t>
            </a:r>
          </a:p>
          <a:p>
            <a:r>
              <a:rPr lang="en-US" dirty="0"/>
              <a:t> </a:t>
            </a:r>
          </a:p>
          <a:p>
            <a:r>
              <a:rPr lang="en-US" dirty="0"/>
              <a:t>We secured the first two monitoring, reporting and verification (MRV) plans approved by the United States Environmental Protection Association, and we've been reporting under these for over a decade to generate 45Q tax credits. </a:t>
            </a:r>
          </a:p>
          <a:p>
            <a:r>
              <a:rPr lang="en-US" dirty="0"/>
              <a:t> </a:t>
            </a:r>
          </a:p>
          <a:p>
            <a:r>
              <a:rPr lang="en-US" dirty="0"/>
              <a:t>We filed the first California Air Resources Board (CARB) reservoir permanence certification for EOR to generate LCFS credits.</a:t>
            </a:r>
          </a:p>
          <a:p>
            <a:r>
              <a:rPr lang="en-US" dirty="0"/>
              <a:t> </a:t>
            </a:r>
          </a:p>
          <a:p>
            <a:r>
              <a:rPr lang="en-US" dirty="0"/>
              <a:t>And we are a founding member of the CCS+ Initiative, which is developing an expansive set of CCS methodologies for use in the voluntary and international (Article 6) carbon markets.</a:t>
            </a:r>
          </a:p>
          <a:p>
            <a:endParaRPr lang="en-US" dirty="0"/>
          </a:p>
        </p:txBody>
      </p:sp>
      <p:sp>
        <p:nvSpPr>
          <p:cNvPr id="4" name="Slide Number Placeholder 3"/>
          <p:cNvSpPr>
            <a:spLocks noGrp="1"/>
          </p:cNvSpPr>
          <p:nvPr>
            <p:ph type="sldNum" sz="quarter" idx="5"/>
          </p:nvPr>
        </p:nvSpPr>
        <p:spPr/>
        <p:txBody>
          <a:bodyPr/>
          <a:lstStyle/>
          <a:p>
            <a:fld id="{F31C1C49-157C-3A48-8100-3AC0566BEEB4}" type="slidenum">
              <a:rPr lang="en-US" smtClean="0"/>
              <a:t>13</a:t>
            </a:fld>
            <a:endParaRPr lang="en-US"/>
          </a:p>
        </p:txBody>
      </p:sp>
    </p:spTree>
    <p:extLst>
      <p:ext uri="{BB962C8B-B14F-4D97-AF65-F5344CB8AC3E}">
        <p14:creationId xmlns:p14="http://schemas.microsoft.com/office/powerpoint/2010/main" val="317449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process for generating carbon removal credits with DAC facilities by removing CO2 from the atmosphere.</a:t>
            </a:r>
          </a:p>
          <a:p>
            <a:r>
              <a:rPr lang="en-US"/>
              <a:t> </a:t>
            </a:r>
          </a:p>
          <a:p>
            <a:pPr lvl="0"/>
            <a:r>
              <a:rPr lang="en-US"/>
              <a:t>1. 1PointFive monitors CO</a:t>
            </a:r>
            <a:r>
              <a:rPr lang="en-US" baseline="-25000"/>
              <a:t>2</a:t>
            </a:r>
            <a:r>
              <a:rPr lang="en-US"/>
              <a:t> capture and sequestration and submits validation, monitoring and verification reports to the Carbon Standard and Registry, in accordance with the approved methodology.</a:t>
            </a:r>
          </a:p>
          <a:p>
            <a:pPr lvl="0"/>
            <a:r>
              <a:rPr lang="en-US"/>
              <a:t>2. Credits are issued to 1PointFive by the Carbon Standard and listed on the registry.</a:t>
            </a:r>
          </a:p>
          <a:p>
            <a:pPr lvl="0"/>
            <a:r>
              <a:rPr lang="en-US"/>
              <a:t>3. 1PointFive sells issued carbon removal credits to end users.</a:t>
            </a:r>
          </a:p>
          <a:p>
            <a:pPr lvl="0"/>
            <a:r>
              <a:rPr lang="en-US"/>
              <a:t>4. The end user removes carbon liability, and the credit is retired from the carbon registry.</a:t>
            </a:r>
          </a:p>
          <a:p>
            <a:r>
              <a:rPr lang="en-US"/>
              <a:t> </a:t>
            </a:r>
          </a:p>
          <a:p>
            <a:r>
              <a:rPr lang="en-US"/>
              <a:t> </a:t>
            </a:r>
          </a:p>
          <a:p>
            <a:r>
              <a:rPr lang="en-US"/>
              <a:t>Our credits will comply with the approved methodology of the Carbon Standard and Registry.</a:t>
            </a:r>
          </a:p>
          <a:p>
            <a:r>
              <a:rPr lang="en-US"/>
              <a:t> </a:t>
            </a:r>
          </a:p>
          <a:p>
            <a:r>
              <a:rPr lang="en-US"/>
              <a:t>This reporting process happens every quarter.</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14</a:t>
            </a:fld>
            <a:endParaRPr lang="en-US"/>
          </a:p>
        </p:txBody>
      </p:sp>
    </p:spTree>
    <p:extLst>
      <p:ext uri="{BB962C8B-B14F-4D97-AF65-F5344CB8AC3E}">
        <p14:creationId xmlns:p14="http://schemas.microsoft.com/office/powerpoint/2010/main" val="59370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1PointFive is developing CO</a:t>
            </a:r>
            <a:r>
              <a:rPr lang="en-US" baseline="-25000" dirty="0"/>
              <a:t>2</a:t>
            </a:r>
            <a:r>
              <a:rPr lang="en-US" dirty="0"/>
              <a:t> sequestration hubs that will be dedicated to underground CO</a:t>
            </a:r>
            <a:r>
              <a:rPr lang="en-US" baseline="-25000" dirty="0"/>
              <a:t>2</a:t>
            </a:r>
            <a:r>
              <a:rPr lang="en-US" dirty="0"/>
              <a:t> storage in saline formations. These hubs will aggregate CO</a:t>
            </a:r>
            <a:r>
              <a:rPr lang="en-US" baseline="-25000" dirty="0"/>
              <a:t>2</a:t>
            </a:r>
            <a:r>
              <a:rPr lang="en-US" dirty="0"/>
              <a:t> from multiple point source emitters and may also be anchored by Direct Air Capture facilities for permanent CO</a:t>
            </a:r>
            <a:r>
              <a:rPr lang="en-US" baseline="-25000" dirty="0"/>
              <a:t>2</a:t>
            </a:r>
            <a:r>
              <a:rPr lang="en-US" dirty="0"/>
              <a:t> storage.</a:t>
            </a:r>
          </a:p>
          <a:p>
            <a:endParaRPr lang="en-US" dirty="0"/>
          </a:p>
        </p:txBody>
      </p:sp>
      <p:sp>
        <p:nvSpPr>
          <p:cNvPr id="4" name="Slide Number Placeholder 3"/>
          <p:cNvSpPr>
            <a:spLocks noGrp="1"/>
          </p:cNvSpPr>
          <p:nvPr>
            <p:ph type="sldNum" sz="quarter" idx="5"/>
          </p:nvPr>
        </p:nvSpPr>
        <p:spPr/>
        <p:txBody>
          <a:bodyPr/>
          <a:lstStyle/>
          <a:p>
            <a:fld id="{F31C1C49-157C-3A48-8100-3AC0566BEEB4}" type="slidenum">
              <a:rPr lang="en-US" smtClean="0"/>
              <a:t>15</a:t>
            </a:fld>
            <a:endParaRPr lang="en-US"/>
          </a:p>
        </p:txBody>
      </p:sp>
    </p:spTree>
    <p:extLst>
      <p:ext uri="{BB962C8B-B14F-4D97-AF65-F5344CB8AC3E}">
        <p14:creationId xmlns:p14="http://schemas.microsoft.com/office/powerpoint/2010/main" val="2429667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plan is to establish sequestration hubs in regions where emitters are concentrated. Here is glimpse of the location of major emission sources as well as potential storage area.</a:t>
            </a:r>
          </a:p>
          <a:p>
            <a:r>
              <a:rPr lang="en-US"/>
              <a:t> </a:t>
            </a:r>
          </a:p>
          <a:p>
            <a:r>
              <a:rPr lang="en-US"/>
              <a:t>There are currently ___ gigatons of storage capacity available in the U.S. </a:t>
            </a:r>
          </a:p>
          <a:p>
            <a:r>
              <a:rPr lang="en-US"/>
              <a:t> </a:t>
            </a:r>
          </a:p>
          <a:p>
            <a:r>
              <a:rPr lang="en-US"/>
              <a:t>Globally, the total geologic CO</a:t>
            </a:r>
            <a:r>
              <a:rPr lang="en-US" baseline="-25000"/>
              <a:t>2</a:t>
            </a:r>
            <a:r>
              <a:rPr lang="en-US"/>
              <a:t> storage capacity has been estimated to be as large as 55 gigatons.</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16</a:t>
            </a:fld>
            <a:endParaRPr lang="en-US"/>
          </a:p>
        </p:txBody>
      </p:sp>
    </p:spTree>
    <p:extLst>
      <p:ext uri="{BB962C8B-B14F-4D97-AF65-F5344CB8AC3E}">
        <p14:creationId xmlns:p14="http://schemas.microsoft.com/office/powerpoint/2010/main" val="3266856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Injection wells, which are used to get the CO</a:t>
            </a:r>
            <a:r>
              <a:rPr lang="en-US" baseline="-25000"/>
              <a:t>2</a:t>
            </a:r>
            <a:r>
              <a:rPr lang="en-US"/>
              <a:t> deep underground, will typically run between 5,000 and 7,500 feet below the surface. Primary storage of CO</a:t>
            </a:r>
            <a:r>
              <a:rPr lang="en-US" baseline="-25000"/>
              <a:t>2</a:t>
            </a:r>
            <a:r>
              <a:rPr lang="en-US"/>
              <a:t> usually be between 6,000 and 7,500 feet underground, below a primary seal, or caprock, that is greater than 100 feet thick.</a:t>
            </a:r>
          </a:p>
          <a:p>
            <a:r>
              <a:rPr lang="en-US"/>
              <a:t> </a:t>
            </a:r>
          </a:p>
          <a:p>
            <a:r>
              <a:rPr lang="en-US"/>
              <a:t>These storage reservoirs will be several thousand feet below the deepest underground source of drinking water (USDW).</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17</a:t>
            </a:fld>
            <a:endParaRPr lang="en-US"/>
          </a:p>
        </p:txBody>
      </p:sp>
    </p:spTree>
    <p:extLst>
      <p:ext uri="{BB962C8B-B14F-4D97-AF65-F5344CB8AC3E}">
        <p14:creationId xmlns:p14="http://schemas.microsoft.com/office/powerpoint/2010/main" val="2830443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underground, the CO</a:t>
            </a:r>
            <a:r>
              <a:rPr lang="en-US" baseline="-25000"/>
              <a:t>2</a:t>
            </a:r>
            <a:r>
              <a:rPr lang="en-US"/>
              <a:t> is trapped by a variety of naturally occurring mechanisms.</a:t>
            </a:r>
          </a:p>
          <a:p>
            <a:r>
              <a:rPr lang="en-US"/>
              <a:t> </a:t>
            </a:r>
          </a:p>
          <a:p>
            <a:r>
              <a:rPr lang="en-US"/>
              <a:t>Stratigraphic trapping</a:t>
            </a:r>
          </a:p>
          <a:p>
            <a:r>
              <a:rPr lang="en-US"/>
              <a:t>A non-porous, impermeable caprock serves as a giant lid, isolating any CO</a:t>
            </a:r>
            <a:r>
              <a:rPr lang="en-US" baseline="-25000"/>
              <a:t>2</a:t>
            </a:r>
            <a:r>
              <a:rPr lang="en-US"/>
              <a:t> that is injected below it. This rock can be hundreds of feet thick. These barriers can store hydrocarbons for millions of years.</a:t>
            </a:r>
          </a:p>
          <a:p>
            <a:r>
              <a:rPr lang="en-US"/>
              <a:t> </a:t>
            </a:r>
          </a:p>
          <a:p>
            <a:r>
              <a:rPr lang="en-US"/>
              <a:t>Residual trapping</a:t>
            </a:r>
          </a:p>
          <a:p>
            <a:r>
              <a:rPr lang="en-US"/>
              <a:t>These reservoirs are not large, hollow spaces. They’re composed of huge strata of porous rock, more like a sponge than a cave. When residual trapping occurs, the CO</a:t>
            </a:r>
            <a:r>
              <a:rPr lang="en-US" baseline="-25000"/>
              <a:t>2</a:t>
            </a:r>
            <a:r>
              <a:rPr lang="en-US"/>
              <a:t> is contained within the tiny pores of the rock itself and rendered immobile.</a:t>
            </a:r>
          </a:p>
          <a:p>
            <a:r>
              <a:rPr lang="en-US"/>
              <a:t> </a:t>
            </a:r>
          </a:p>
          <a:p>
            <a:r>
              <a:rPr lang="en-US"/>
              <a:t>Solubility trapping</a:t>
            </a:r>
          </a:p>
          <a:p>
            <a:r>
              <a:rPr lang="en-US"/>
              <a:t>Injected CO</a:t>
            </a:r>
            <a:r>
              <a:rPr lang="en-US" baseline="-25000"/>
              <a:t>2</a:t>
            </a:r>
            <a:r>
              <a:rPr lang="en-US"/>
              <a:t> can also dissolve into the salty brines that naturally occur within the reservoir. This process of molecular diffusion is caused by varying concentration gradients. This dissolution increases the density of brines, causing them to sink even lower in the formation—reducing upward migration of CO</a:t>
            </a:r>
            <a:r>
              <a:rPr lang="en-US" baseline="-25000"/>
              <a:t>2</a:t>
            </a:r>
            <a:r>
              <a:rPr lang="en-US"/>
              <a:t> and increasing reservoir storage capacity. </a:t>
            </a:r>
          </a:p>
          <a:p>
            <a:r>
              <a:rPr lang="en-US"/>
              <a:t> </a:t>
            </a:r>
          </a:p>
          <a:p>
            <a:r>
              <a:rPr lang="en-US"/>
              <a:t>Mineral trapping</a:t>
            </a:r>
          </a:p>
          <a:p>
            <a:r>
              <a:rPr lang="en-US"/>
              <a:t>With this form of trapping, the liquid CO</a:t>
            </a:r>
            <a:r>
              <a:rPr lang="en-US" baseline="-25000"/>
              <a:t>2</a:t>
            </a:r>
            <a:r>
              <a:rPr lang="en-US"/>
              <a:t> interacts with minerals present in the rock formation at the molecular level via a series of geochemical reactions. These reactions result in the formation of new, solid and stable carbonate minerals which are practically immobile. The CO</a:t>
            </a:r>
            <a:r>
              <a:rPr lang="en-US" baseline="-25000"/>
              <a:t>2</a:t>
            </a:r>
            <a:r>
              <a:rPr lang="en-US"/>
              <a:t> actually becomes part of the rock.</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18</a:t>
            </a:fld>
            <a:endParaRPr lang="en-US"/>
          </a:p>
        </p:txBody>
      </p:sp>
    </p:spTree>
    <p:extLst>
      <p:ext uri="{BB962C8B-B14F-4D97-AF65-F5344CB8AC3E}">
        <p14:creationId xmlns:p14="http://schemas.microsoft.com/office/powerpoint/2010/main" val="400083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1PointFive has leased land from Weyerhaeuser Company to develop a carbon sequestration hub in Livingston Parish in Louisiana. Plans are for the hub to store six million </a:t>
            </a:r>
            <a:r>
              <a:rPr lang="en-US" err="1"/>
              <a:t>tonnes</a:t>
            </a:r>
            <a:r>
              <a:rPr lang="en-US"/>
              <a:t> of CO</a:t>
            </a:r>
            <a:r>
              <a:rPr lang="en-US" baseline="-25000"/>
              <a:t>2</a:t>
            </a:r>
            <a:r>
              <a:rPr lang="en-US"/>
              <a:t> per year starting in 2025.</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19</a:t>
            </a:fld>
            <a:endParaRPr lang="en-US"/>
          </a:p>
        </p:txBody>
      </p:sp>
    </p:spTree>
    <p:extLst>
      <p:ext uri="{BB962C8B-B14F-4D97-AF65-F5344CB8AC3E}">
        <p14:creationId xmlns:p14="http://schemas.microsoft.com/office/powerpoint/2010/main" val="588176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2</a:t>
            </a:fld>
            <a:endParaRPr lang="en-US"/>
          </a:p>
        </p:txBody>
      </p:sp>
    </p:spTree>
    <p:extLst>
      <p:ext uri="{BB962C8B-B14F-4D97-AF65-F5344CB8AC3E}">
        <p14:creationId xmlns:p14="http://schemas.microsoft.com/office/powerpoint/2010/main" val="1572512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geologic sequestration of CO</a:t>
            </a:r>
            <a:r>
              <a:rPr lang="en-US" baseline="-25000"/>
              <a:t>2</a:t>
            </a:r>
            <a:r>
              <a:rPr lang="en-US"/>
              <a:t> employs highly engineered wells that feature multiple layers of steel casing and cement. In the United States, these are known as Class VI wells and are rigorously reviewed and permitted by the United States Environmental Protection Agency (EPA). These structures are designed and engineered specifically to protect underground sources of drinking water and ensure safe long-term CO</a:t>
            </a:r>
            <a:r>
              <a:rPr lang="en-US" baseline="-25000"/>
              <a:t>2</a:t>
            </a:r>
            <a:r>
              <a:rPr lang="en-US"/>
              <a:t> storage. </a:t>
            </a:r>
          </a:p>
          <a:p>
            <a:r>
              <a:rPr lang="en-US"/>
              <a:t> </a:t>
            </a:r>
          </a:p>
          <a:p>
            <a:r>
              <a:rPr lang="en-US"/>
              <a:t>We will have EPA-approved programs in place to monitor pressure, temperature, corrosion, water and soil. The programs will remain in place throughout construction and during ongoing operations. In-zone and above-zone monitoring wells enable us to keep an eye on subsurface fluid movement and make sure the CO</a:t>
            </a:r>
            <a:r>
              <a:rPr lang="en-US" baseline="-25000"/>
              <a:t>2</a:t>
            </a:r>
            <a:r>
              <a:rPr lang="en-US"/>
              <a:t> remains in the storage area, safely beneath the caprock.</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20</a:t>
            </a:fld>
            <a:endParaRPr lang="en-US"/>
          </a:p>
        </p:txBody>
      </p:sp>
    </p:spTree>
    <p:extLst>
      <p:ext uri="{BB962C8B-B14F-4D97-AF65-F5344CB8AC3E}">
        <p14:creationId xmlns:p14="http://schemas.microsoft.com/office/powerpoint/2010/main" val="157504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geologic sequestration of CO</a:t>
            </a:r>
            <a:r>
              <a:rPr lang="en-US" baseline="-25000"/>
              <a:t>2</a:t>
            </a:r>
            <a:r>
              <a:rPr lang="en-US"/>
              <a:t> employs highly engineered wells that feature multiple layers of steel casing and cement. In the United States, these are known as Class VI wells and are rigorously reviewed and permitted by the United States Environmental Protection Agency (EPA). These structures are designed and engineered specifically to protect underground sources of drinking water and ensure safe long-term CO</a:t>
            </a:r>
            <a:r>
              <a:rPr lang="en-US" baseline="-25000"/>
              <a:t>2</a:t>
            </a:r>
            <a:r>
              <a:rPr lang="en-US"/>
              <a:t> storage. </a:t>
            </a:r>
          </a:p>
          <a:p>
            <a:r>
              <a:rPr lang="en-US"/>
              <a:t> </a:t>
            </a:r>
          </a:p>
          <a:p>
            <a:r>
              <a:rPr lang="en-US"/>
              <a:t>We will have EPA-approved programs in place to monitor pressure, temperature, corrosion, water and soil. The programs will remain in place throughout construction and during ongoing operations. In-zone and above-zone monitoring wells enable us to keep an eye on subsurface fluid movement and make sure the CO</a:t>
            </a:r>
            <a:r>
              <a:rPr lang="en-US" baseline="-25000"/>
              <a:t>2</a:t>
            </a:r>
            <a:r>
              <a:rPr lang="en-US"/>
              <a:t> remains in the storage area, safely beneath the caprock.</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21</a:t>
            </a:fld>
            <a:endParaRPr lang="en-US"/>
          </a:p>
        </p:txBody>
      </p:sp>
    </p:spTree>
    <p:extLst>
      <p:ext uri="{BB962C8B-B14F-4D97-AF65-F5344CB8AC3E}">
        <p14:creationId xmlns:p14="http://schemas.microsoft.com/office/powerpoint/2010/main" val="1888808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process captures CO</a:t>
            </a:r>
            <a:r>
              <a:rPr lang="en-US" baseline="-25000"/>
              <a:t>2</a:t>
            </a:r>
            <a:r>
              <a:rPr lang="en-US"/>
              <a:t> from industrial facility processes before it enters the atmosphere. </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22</a:t>
            </a:fld>
            <a:endParaRPr lang="en-US"/>
          </a:p>
        </p:txBody>
      </p:sp>
    </p:spTree>
    <p:extLst>
      <p:ext uri="{BB962C8B-B14F-4D97-AF65-F5344CB8AC3E}">
        <p14:creationId xmlns:p14="http://schemas.microsoft.com/office/powerpoint/2010/main" val="1111943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1PointFive supports industrial and manufacturing facilities such as ethanol, steel, cement, biofuels and LNG, by engineering and developing capture plants at their facilities. </a:t>
            </a:r>
          </a:p>
          <a:p>
            <a:r>
              <a:rPr lang="en-US" dirty="0"/>
              <a:t> </a:t>
            </a:r>
          </a:p>
          <a:p>
            <a:r>
              <a:rPr lang="en-US" dirty="0"/>
              <a:t>This CO</a:t>
            </a:r>
            <a:r>
              <a:rPr lang="en-US" baseline="-25000" dirty="0"/>
              <a:t>2</a:t>
            </a:r>
            <a:r>
              <a:rPr lang="en-US" dirty="0"/>
              <a:t> is transported and permanently stored in CO</a:t>
            </a:r>
            <a:r>
              <a:rPr lang="en-US" baseline="-25000" dirty="0"/>
              <a:t>2</a:t>
            </a:r>
            <a:r>
              <a:rPr lang="en-US" dirty="0"/>
              <a:t> sequestration hubs. This enables production of end products with a lower carbon intensity because they were produced without adding CO</a:t>
            </a:r>
            <a:r>
              <a:rPr lang="en-US" baseline="-25000" dirty="0"/>
              <a:t>2</a:t>
            </a:r>
            <a:r>
              <a:rPr lang="en-US" dirty="0"/>
              <a:t> to the atmosphere.</a:t>
            </a:r>
          </a:p>
          <a:p>
            <a:r>
              <a:rPr lang="en-US" dirty="0"/>
              <a:t> </a:t>
            </a:r>
          </a:p>
          <a:p>
            <a:r>
              <a:rPr lang="en-US" dirty="0"/>
              <a:t>Whatever business or industry you're in, if you have emissions challenges, we can work with you to solve them.</a:t>
            </a:r>
          </a:p>
          <a:p>
            <a:endParaRPr lang="en-US" dirty="0"/>
          </a:p>
        </p:txBody>
      </p:sp>
      <p:sp>
        <p:nvSpPr>
          <p:cNvPr id="4" name="Slide Number Placeholder 3"/>
          <p:cNvSpPr>
            <a:spLocks noGrp="1"/>
          </p:cNvSpPr>
          <p:nvPr>
            <p:ph type="sldNum" sz="quarter" idx="5"/>
          </p:nvPr>
        </p:nvSpPr>
        <p:spPr/>
        <p:txBody>
          <a:bodyPr/>
          <a:lstStyle/>
          <a:p>
            <a:fld id="{F31C1C49-157C-3A48-8100-3AC0566BEEB4}" type="slidenum">
              <a:rPr lang="en-US" smtClean="0"/>
              <a:t>23</a:t>
            </a:fld>
            <a:endParaRPr lang="en-US"/>
          </a:p>
        </p:txBody>
      </p:sp>
    </p:spTree>
    <p:extLst>
      <p:ext uri="{BB962C8B-B14F-4D97-AF65-F5344CB8AC3E}">
        <p14:creationId xmlns:p14="http://schemas.microsoft.com/office/powerpoint/2010/main" val="2126480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provide capture expertise across the entire project lifecycle. From feasibility analysis to the engineering and construction of the capture facility. As well as the CO</a:t>
            </a:r>
            <a:r>
              <a:rPr lang="en-US" baseline="-25000"/>
              <a:t>2</a:t>
            </a:r>
            <a:r>
              <a:rPr lang="en-US"/>
              <a:t> transportation to a hub and, ultimately, the sequestration itself.</a:t>
            </a:r>
          </a:p>
          <a:p>
            <a:endParaRPr lang="en-US"/>
          </a:p>
          <a:p>
            <a:pPr marL="174982" indent="-174982">
              <a:buFont typeface="Arial" panose="020B0604020202020204" pitchFamily="34" charset="0"/>
              <a:buChar char="•"/>
            </a:pPr>
            <a:r>
              <a:rPr lang="en-US"/>
              <a:t>We can come in and do analysis to see if you can make money</a:t>
            </a:r>
          </a:p>
          <a:p>
            <a:pPr marL="174982" indent="-174982">
              <a:buFont typeface="Arial" panose="020B0604020202020204" pitchFamily="34" charset="0"/>
              <a:buChar char="•"/>
            </a:pPr>
            <a:r>
              <a:rPr lang="en-US"/>
              <a:t>Determine where the best capture points in your facility are</a:t>
            </a:r>
          </a:p>
          <a:p>
            <a:pPr marL="174982" indent="-174982">
              <a:buFont typeface="Arial" panose="020B0604020202020204" pitchFamily="34" charset="0"/>
              <a:buChar char="•"/>
            </a:pPr>
            <a:r>
              <a:rPr lang="en-US"/>
              <a:t>Help decide what to do with the CO</a:t>
            </a:r>
            <a:r>
              <a:rPr lang="en-US" baseline="-25000"/>
              <a:t>2</a:t>
            </a:r>
            <a:endParaRPr lang="en-US"/>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24</a:t>
            </a:fld>
            <a:endParaRPr lang="en-US"/>
          </a:p>
        </p:txBody>
      </p:sp>
    </p:spTree>
    <p:extLst>
      <p:ext uri="{BB962C8B-B14F-4D97-AF65-F5344CB8AC3E}">
        <p14:creationId xmlns:p14="http://schemas.microsoft.com/office/powerpoint/2010/main" val="1245723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actively engaged in CCS project development and advisory services for several years, leveraging our experience to support projects across the United States.</a:t>
            </a:r>
          </a:p>
          <a:p>
            <a:r>
              <a:rPr lang="en-US" dirty="0"/>
              <a:t> </a:t>
            </a:r>
          </a:p>
          <a:p>
            <a:r>
              <a:rPr lang="en-US" dirty="0"/>
              <a:t>Ethanol</a:t>
            </a:r>
          </a:p>
          <a:p>
            <a:pPr marL="174982" indent="-174982">
              <a:buFont typeface="Arial" panose="020B0604020202020204" pitchFamily="34" charset="0"/>
              <a:buChar char="•"/>
            </a:pPr>
            <a:r>
              <a:rPr lang="en-US" dirty="0"/>
              <a:t>Carbon capture and transportation of CO</a:t>
            </a:r>
            <a:r>
              <a:rPr lang="en-US" baseline="-25000" dirty="0"/>
              <a:t>2</a:t>
            </a:r>
            <a:r>
              <a:rPr lang="en-US" dirty="0"/>
              <a:t> from White Energy’s two ethanol plants in Texas</a:t>
            </a:r>
          </a:p>
          <a:p>
            <a:pPr marL="174982" indent="-174982">
              <a:buFont typeface="Arial" panose="020B0604020202020204" pitchFamily="34" charset="0"/>
              <a:buChar char="•"/>
            </a:pPr>
            <a:r>
              <a:rPr lang="en-US" dirty="0"/>
              <a:t>Expect to capture up to 700,000 TPA CO</a:t>
            </a:r>
            <a:r>
              <a:rPr lang="en-US" baseline="-25000" dirty="0"/>
              <a:t>2</a:t>
            </a:r>
            <a:endParaRPr lang="en-US" dirty="0"/>
          </a:p>
          <a:p>
            <a:pPr marL="174982" indent="-174982">
              <a:buFont typeface="Arial" panose="020B0604020202020204" pitchFamily="34" charset="0"/>
              <a:buChar char="•"/>
            </a:pPr>
            <a:r>
              <a:rPr lang="en-US" dirty="0"/>
              <a:t>CO</a:t>
            </a:r>
            <a:r>
              <a:rPr lang="en-US" baseline="-25000" dirty="0"/>
              <a:t>2</a:t>
            </a:r>
            <a:r>
              <a:rPr lang="en-US" dirty="0"/>
              <a:t> to be sequestered in CARB/MRV field in the Permian Basin</a:t>
            </a:r>
          </a:p>
          <a:p>
            <a:r>
              <a:rPr lang="en-US" dirty="0"/>
              <a:t> </a:t>
            </a:r>
          </a:p>
          <a:p>
            <a:r>
              <a:rPr lang="en-US" dirty="0"/>
              <a:t>Biofuels</a:t>
            </a:r>
          </a:p>
          <a:p>
            <a:pPr marL="174982" indent="-174982">
              <a:buFont typeface="Arial" panose="020B0604020202020204" pitchFamily="34" charset="0"/>
              <a:buChar char="•"/>
            </a:pPr>
            <a:r>
              <a:rPr lang="en-US" dirty="0"/>
              <a:t>CO</a:t>
            </a:r>
            <a:r>
              <a:rPr lang="en-US" baseline="-25000" dirty="0"/>
              <a:t>2</a:t>
            </a:r>
            <a:r>
              <a:rPr lang="en-US" dirty="0"/>
              <a:t> offtake, transportation and sequestration of CO</a:t>
            </a:r>
            <a:r>
              <a:rPr lang="en-US" baseline="-25000" dirty="0"/>
              <a:t>2</a:t>
            </a:r>
            <a:r>
              <a:rPr lang="en-US" dirty="0"/>
              <a:t> captured from planned </a:t>
            </a:r>
            <a:r>
              <a:rPr lang="en-US" dirty="0" err="1"/>
              <a:t>Velocys</a:t>
            </a:r>
            <a:r>
              <a:rPr lang="en-US" dirty="0"/>
              <a:t>’ Bayou Fuels biomass-to-fuels project in Natchez, Mississippi</a:t>
            </a:r>
          </a:p>
          <a:p>
            <a:pPr marL="174982" indent="-174982">
              <a:buFont typeface="Arial" panose="020B0604020202020204" pitchFamily="34" charset="0"/>
              <a:buChar char="•"/>
            </a:pPr>
            <a:r>
              <a:rPr lang="en-US" dirty="0"/>
              <a:t>This project is expected to make </a:t>
            </a:r>
            <a:r>
              <a:rPr lang="en-US" dirty="0" err="1"/>
              <a:t>Velocys</a:t>
            </a:r>
            <a:r>
              <a:rPr lang="en-US" dirty="0"/>
              <a:t>’ facility a net-negative emitter of CO</a:t>
            </a:r>
            <a:r>
              <a:rPr lang="en-US" baseline="-25000" dirty="0"/>
              <a:t>2</a:t>
            </a:r>
            <a:r>
              <a:rPr lang="en-US" dirty="0"/>
              <a:t>, enabling zero-carbon transportation fuels</a:t>
            </a:r>
          </a:p>
          <a:p>
            <a:r>
              <a:rPr lang="en-US" dirty="0"/>
              <a:t> </a:t>
            </a:r>
          </a:p>
          <a:p>
            <a:r>
              <a:rPr lang="en-US" dirty="0"/>
              <a:t>Coal-fired power</a:t>
            </a:r>
          </a:p>
          <a:p>
            <a:pPr marL="174982" indent="-174982">
              <a:buFont typeface="Arial" panose="020B0604020202020204" pitchFamily="34" charset="0"/>
              <a:buChar char="•"/>
            </a:pPr>
            <a:r>
              <a:rPr lang="en-US" dirty="0"/>
              <a:t>Led by the </a:t>
            </a:r>
            <a:r>
              <a:rPr lang="en-US" dirty="0" err="1"/>
              <a:t>Minnkota</a:t>
            </a:r>
            <a:r>
              <a:rPr lang="en-US" dirty="0"/>
              <a:t> Power Cooperative, this project is to build the world’s largest CO</a:t>
            </a:r>
            <a:r>
              <a:rPr lang="en-US" baseline="-25000" dirty="0"/>
              <a:t>2</a:t>
            </a:r>
            <a:r>
              <a:rPr lang="en-US" dirty="0"/>
              <a:t> capture facility at the Milton R. Young Station, a coal-fired power plant in North Dakota</a:t>
            </a:r>
          </a:p>
          <a:p>
            <a:pPr marL="174982" indent="-174982">
              <a:buFont typeface="Arial" panose="020B0604020202020204" pitchFamily="34" charset="0"/>
              <a:buChar char="•"/>
            </a:pPr>
            <a:r>
              <a:rPr lang="en-US" dirty="0"/>
              <a:t>LCV is providing carbon storage consulting services and recently supported with Class VI permitting </a:t>
            </a:r>
          </a:p>
          <a:p>
            <a:r>
              <a:rPr lang="en-US" dirty="0"/>
              <a:t> </a:t>
            </a:r>
          </a:p>
          <a:p>
            <a:r>
              <a:rPr lang="en-US" dirty="0"/>
              <a:t> </a:t>
            </a:r>
          </a:p>
          <a:p>
            <a:r>
              <a:rPr lang="en-US" dirty="0"/>
              <a:t>Cement</a:t>
            </a:r>
          </a:p>
          <a:p>
            <a:pPr marL="174982" indent="-174982">
              <a:buFont typeface="Arial" panose="020B0604020202020204" pitchFamily="34" charset="0"/>
              <a:buChar char="•"/>
            </a:pPr>
            <a:r>
              <a:rPr lang="en-US" dirty="0"/>
              <a:t>LCV is engaged on a joint pre-FEED study to assess the viability and design of a commercial scale CO</a:t>
            </a:r>
            <a:r>
              <a:rPr lang="en-US" baseline="-25000" dirty="0"/>
              <a:t>2</a:t>
            </a:r>
            <a:r>
              <a:rPr lang="en-US" dirty="0"/>
              <a:t> capture facility at the Holcim Portland Cement Plant in Florence, Colorado</a:t>
            </a:r>
          </a:p>
          <a:p>
            <a:pPr marL="174982" indent="-174982">
              <a:buFont typeface="Arial" panose="020B0604020202020204" pitchFamily="34" charset="0"/>
              <a:buChar char="•"/>
            </a:pPr>
            <a:r>
              <a:rPr lang="en-US" dirty="0"/>
              <a:t>The capture project would be designed to capture 725,000 TPA CO</a:t>
            </a:r>
            <a:r>
              <a:rPr lang="en-US" baseline="-25000" dirty="0"/>
              <a:t>2</a:t>
            </a:r>
            <a:r>
              <a:rPr lang="en-US" dirty="0"/>
              <a:t> to be stored in geologic sequestration</a:t>
            </a:r>
          </a:p>
          <a:p>
            <a:pPr marL="174982" indent="-174982">
              <a:buFont typeface="Arial" panose="020B0604020202020204" pitchFamily="34" charset="0"/>
              <a:buChar char="•"/>
            </a:pPr>
            <a:endParaRPr lang="en-US" dirty="0"/>
          </a:p>
          <a:p>
            <a:r>
              <a:rPr lang="en-US" dirty="0"/>
              <a:t>LNG</a:t>
            </a:r>
          </a:p>
          <a:p>
            <a:pPr marL="174982" indent="-174982">
              <a:buFont typeface="Arial" panose="020B0604020202020204" pitchFamily="34" charset="0"/>
              <a:buChar char="•"/>
            </a:pPr>
            <a:r>
              <a:rPr lang="en-US" dirty="0"/>
              <a:t>Plans to offtake and permanently store CO</a:t>
            </a:r>
            <a:r>
              <a:rPr lang="en-US" baseline="-25000" dirty="0"/>
              <a:t>2</a:t>
            </a:r>
            <a:r>
              <a:rPr lang="en-US" dirty="0"/>
              <a:t> captured from </a:t>
            </a:r>
            <a:r>
              <a:rPr lang="en-US" dirty="0" err="1"/>
              <a:t>NextDecade’s</a:t>
            </a:r>
            <a:r>
              <a:rPr lang="en-US" dirty="0"/>
              <a:t> planned Rio Grande LNG project in the Port of Brownsville, Texas</a:t>
            </a:r>
          </a:p>
          <a:p>
            <a:pPr marL="174982" indent="-174982">
              <a:buFont typeface="Arial" panose="020B0604020202020204" pitchFamily="34" charset="0"/>
              <a:buChar char="•"/>
            </a:pPr>
            <a:r>
              <a:rPr lang="en-US" dirty="0"/>
              <a:t>Expected to enable the capture and permanent sequestration of more than </a:t>
            </a:r>
            <a:br>
              <a:rPr lang="en-US" dirty="0"/>
            </a:br>
            <a:r>
              <a:rPr lang="en-US" dirty="0"/>
              <a:t>5 MTPA CO</a:t>
            </a:r>
            <a:r>
              <a:rPr lang="en-US" baseline="-25000" dirty="0"/>
              <a:t>2</a:t>
            </a:r>
            <a:endParaRPr lang="en-US" dirty="0"/>
          </a:p>
          <a:p>
            <a:endParaRPr lang="en-US" dirty="0"/>
          </a:p>
        </p:txBody>
      </p:sp>
      <p:sp>
        <p:nvSpPr>
          <p:cNvPr id="4" name="Slide Number Placeholder 3"/>
          <p:cNvSpPr>
            <a:spLocks noGrp="1"/>
          </p:cNvSpPr>
          <p:nvPr>
            <p:ph type="sldNum" sz="quarter" idx="5"/>
          </p:nvPr>
        </p:nvSpPr>
        <p:spPr/>
        <p:txBody>
          <a:bodyPr/>
          <a:lstStyle/>
          <a:p>
            <a:fld id="{F31C1C49-157C-3A48-8100-3AC0566BEEB4}" type="slidenum">
              <a:rPr lang="en-US" smtClean="0"/>
              <a:t>25</a:t>
            </a:fld>
            <a:endParaRPr lang="en-US"/>
          </a:p>
        </p:txBody>
      </p:sp>
    </p:spTree>
    <p:extLst>
      <p:ext uri="{BB962C8B-B14F-4D97-AF65-F5344CB8AC3E}">
        <p14:creationId xmlns:p14="http://schemas.microsoft.com/office/powerpoint/2010/main" val="3901980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Utilizing CO</a:t>
            </a:r>
            <a:r>
              <a:rPr lang="en-US" baseline="-25000"/>
              <a:t>2</a:t>
            </a:r>
            <a:r>
              <a:rPr lang="en-US"/>
              <a:t> captured from the air, 1PointFive plans to attach fuel synthesis processes to Direct Air Capture facilities in order to create low-carbon diesel and jet fuels. </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26</a:t>
            </a:fld>
            <a:endParaRPr lang="en-US"/>
          </a:p>
        </p:txBody>
      </p:sp>
    </p:spTree>
    <p:extLst>
      <p:ext uri="{BB962C8B-B14F-4D97-AF65-F5344CB8AC3E}">
        <p14:creationId xmlns:p14="http://schemas.microsoft.com/office/powerpoint/2010/main" val="3201969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TO FUELS</a:t>
            </a:r>
            <a:r>
              <a:rPr lang="en-US" baseline="30000"/>
              <a:t>TM</a:t>
            </a:r>
            <a:r>
              <a:rPr lang="en-US"/>
              <a:t> facilities can be co-located with Direct Air Capture sites. Pure CO</a:t>
            </a:r>
            <a:r>
              <a:rPr lang="en-US" baseline="-25000"/>
              <a:t>2</a:t>
            </a:r>
            <a:r>
              <a:rPr lang="en-US"/>
              <a:t> captured from DAC will feed into the process to synthesize diesel or jet fuel. The benefits are significant.</a:t>
            </a:r>
          </a:p>
          <a:p>
            <a:r>
              <a:rPr lang="en-US"/>
              <a:t> </a:t>
            </a:r>
          </a:p>
          <a:p>
            <a:pPr marL="174982" indent="-174982">
              <a:buFont typeface="Arial" panose="020B0604020202020204" pitchFamily="34" charset="0"/>
              <a:buChar char="•"/>
            </a:pPr>
            <a:r>
              <a:rPr lang="en-US"/>
              <a:t>Produces low-carbon fuels with up to ~90% emissions reduction factor (ERF) when compared to conventional diesel and jet fuels</a:t>
            </a:r>
          </a:p>
          <a:p>
            <a:pPr marL="174982" indent="-174982">
              <a:buFont typeface="Arial" panose="020B0604020202020204" pitchFamily="34" charset="0"/>
              <a:buChar char="•"/>
            </a:pPr>
            <a:r>
              <a:rPr lang="en-US"/>
              <a:t>Provides highly competitive carbon intensity versus competing renewable fuels that are capable of scale to large volumes</a:t>
            </a:r>
          </a:p>
          <a:p>
            <a:pPr marL="174982" indent="-174982">
              <a:buFont typeface="Arial" panose="020B0604020202020204" pitchFamily="34" charset="0"/>
              <a:buChar char="•"/>
            </a:pPr>
            <a:r>
              <a:rPr lang="en-US"/>
              <a:t>Requires no change in diesel or jet engines to operate and can be blended up to 50% with conventional fuels</a:t>
            </a:r>
          </a:p>
          <a:p>
            <a:pPr marL="174982" indent="-174982">
              <a:buFont typeface="Arial" panose="020B0604020202020204" pitchFamily="34" charset="0"/>
              <a:buChar char="•"/>
            </a:pPr>
            <a:r>
              <a:rPr lang="en-US"/>
              <a:t>Meets American Society for Testing and Materials (ASTM) standards </a:t>
            </a:r>
          </a:p>
          <a:p>
            <a:pPr marL="174982" indent="-174982">
              <a:buFont typeface="Arial" panose="020B0604020202020204" pitchFamily="34" charset="0"/>
              <a:buChar char="•"/>
            </a:pPr>
            <a:r>
              <a:rPr lang="en-US"/>
              <a:t>Creates drop-in fuels, keeping costs competitive </a:t>
            </a:r>
          </a:p>
          <a:p>
            <a:pPr marL="174982" indent="-174982">
              <a:buFont typeface="Arial" panose="020B0604020202020204" pitchFamily="34" charset="0"/>
              <a:buChar char="•"/>
            </a:pPr>
            <a:r>
              <a:rPr lang="en-US"/>
              <a:t>Uses proven processes and equipment</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27</a:t>
            </a:fld>
            <a:endParaRPr lang="en-US"/>
          </a:p>
        </p:txBody>
      </p:sp>
    </p:spTree>
    <p:extLst>
      <p:ext uri="{BB962C8B-B14F-4D97-AF65-F5344CB8AC3E}">
        <p14:creationId xmlns:p14="http://schemas.microsoft.com/office/powerpoint/2010/main" val="2775978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CO</a:t>
            </a:r>
            <a:r>
              <a:rPr lang="en-US" baseline="-25000"/>
              <a:t>2</a:t>
            </a:r>
            <a:r>
              <a:rPr lang="en-US"/>
              <a:t> eliminates feedstock constraints for large-scale fuel production.</a:t>
            </a:r>
          </a:p>
          <a:p>
            <a:r>
              <a:rPr lang="en-US"/>
              <a:t> </a:t>
            </a:r>
          </a:p>
          <a:p>
            <a:r>
              <a:rPr lang="en-US"/>
              <a:t>This can be achieved through a multiple of fuel synthesis processes and 1PointFive and Carbon Engineering are exploring all of them.</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28</a:t>
            </a:fld>
            <a:endParaRPr lang="en-US"/>
          </a:p>
        </p:txBody>
      </p:sp>
    </p:spTree>
    <p:extLst>
      <p:ext uri="{BB962C8B-B14F-4D97-AF65-F5344CB8AC3E}">
        <p14:creationId xmlns:p14="http://schemas.microsoft.com/office/powerpoint/2010/main" val="2372818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TO FUELS</a:t>
            </a:r>
            <a:r>
              <a:rPr lang="en-US" baseline="30000"/>
              <a:t>TM</a:t>
            </a:r>
            <a:r>
              <a:rPr lang="en-US"/>
              <a:t> SAFs represent a new class of fuel that has lower carbon intensity than most biofuels and is more scalable.</a:t>
            </a:r>
            <a:endParaRPr lang="en-US" sz="1400"/>
          </a:p>
          <a:p>
            <a:r>
              <a:rPr lang="en-US"/>
              <a:t> </a:t>
            </a:r>
            <a:endParaRPr lang="en-US" sz="1400"/>
          </a:p>
          <a:p>
            <a:pPr marL="174982" indent="-174982">
              <a:buFont typeface="Arial" panose="020B0604020202020204" pitchFamily="34" charset="0"/>
              <a:buChar char="•"/>
            </a:pPr>
            <a:r>
              <a:rPr lang="en-US"/>
              <a:t>Up to 90% emissions reduction factor (ERF) when compared to conventional jet fuels</a:t>
            </a:r>
            <a:r>
              <a:rPr lang="en-US" baseline="30000"/>
              <a:t>1</a:t>
            </a:r>
            <a:endParaRPr lang="en-US" sz="1400"/>
          </a:p>
          <a:p>
            <a:pPr marL="174982" indent="-174982">
              <a:buFont typeface="Arial" panose="020B0604020202020204" pitchFamily="34" charset="0"/>
              <a:buChar char="•"/>
            </a:pPr>
            <a:r>
              <a:rPr lang="en-US"/>
              <a:t>Carbon intensity as low as &lt;10 gCO</a:t>
            </a:r>
            <a:r>
              <a:rPr lang="en-US" baseline="-25000"/>
              <a:t>2</a:t>
            </a:r>
            <a:r>
              <a:rPr lang="en-US"/>
              <a:t>e/MJ</a:t>
            </a:r>
            <a:r>
              <a:rPr lang="en-US" baseline="30000"/>
              <a:t>1</a:t>
            </a:r>
            <a:endParaRPr lang="en-US" sz="1400"/>
          </a:p>
          <a:p>
            <a:pPr marL="174982" indent="-174982">
              <a:buFont typeface="Arial" panose="020B0604020202020204" pitchFamily="34" charset="0"/>
              <a:buChar char="•"/>
            </a:pPr>
            <a:r>
              <a:rPr lang="en-US"/>
              <a:t>Fully scalable</a:t>
            </a:r>
            <a:endParaRPr lang="en-US" sz="1400"/>
          </a:p>
          <a:p>
            <a:pPr marL="641600" lvl="1" indent="-174982">
              <a:buFont typeface="Arial" panose="020B0604020202020204" pitchFamily="34" charset="0"/>
              <a:buChar char="•"/>
            </a:pPr>
            <a:r>
              <a:rPr lang="en-US"/>
              <a:t>Proven technologies and processes</a:t>
            </a:r>
            <a:endParaRPr lang="en-US" sz="1400"/>
          </a:p>
          <a:p>
            <a:pPr marL="641600" lvl="1" indent="-174982">
              <a:buFont typeface="Arial" panose="020B0604020202020204" pitchFamily="34" charset="0"/>
              <a:buChar char="•"/>
            </a:pPr>
            <a:r>
              <a:rPr lang="en-US"/>
              <a:t>No technological blending limits</a:t>
            </a:r>
            <a:endParaRPr lang="en-US" sz="1400"/>
          </a:p>
          <a:p>
            <a:pPr marL="641600" lvl="1" indent="-174982">
              <a:buFont typeface="Arial" panose="020B0604020202020204" pitchFamily="34" charset="0"/>
              <a:buChar char="•"/>
            </a:pPr>
            <a:r>
              <a:rPr lang="en-US"/>
              <a:t>Location flexibility</a:t>
            </a:r>
            <a:endParaRPr lang="en-US" sz="1400"/>
          </a:p>
          <a:p>
            <a:pPr marL="641600" lvl="1" indent="-174982">
              <a:buFont typeface="Arial" panose="020B0604020202020204" pitchFamily="34" charset="0"/>
              <a:buChar char="•"/>
            </a:pPr>
            <a:r>
              <a:rPr lang="en-US"/>
              <a:t>Small footprint for production facilities</a:t>
            </a:r>
            <a:endParaRPr lang="en-US" sz="1400"/>
          </a:p>
          <a:p>
            <a:r>
              <a:rPr lang="en-US"/>
              <a:t> </a:t>
            </a:r>
            <a:endParaRPr lang="en-US" sz="1400"/>
          </a:p>
          <a:p>
            <a:r>
              <a:rPr lang="en-US" i="1" baseline="30000"/>
              <a:t>1</a:t>
            </a:r>
            <a:r>
              <a:rPr lang="en-US" i="1"/>
              <a:t>Company data</a:t>
            </a:r>
            <a:endParaRPr lang="en-US" sz="2000"/>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29</a:t>
            </a:fld>
            <a:endParaRPr lang="en-US"/>
          </a:p>
        </p:txBody>
      </p:sp>
    </p:spTree>
    <p:extLst>
      <p:ext uri="{BB962C8B-B14F-4D97-AF65-F5344CB8AC3E}">
        <p14:creationId xmlns:p14="http://schemas.microsoft.com/office/powerpoint/2010/main" val="88854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At 1PointFive, we're on a mission to help curb global temperature rise to 1.5°C by 2050.</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3</a:t>
            </a:fld>
            <a:endParaRPr lang="en-US"/>
          </a:p>
        </p:txBody>
      </p:sp>
    </p:spTree>
    <p:extLst>
      <p:ext uri="{BB962C8B-B14F-4D97-AF65-F5344CB8AC3E}">
        <p14:creationId xmlns:p14="http://schemas.microsoft.com/office/powerpoint/2010/main" val="450493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AIR TO FUELS</a:t>
            </a:r>
            <a:r>
              <a:rPr lang="en-US" baseline="30000"/>
              <a:t>TM</a:t>
            </a:r>
            <a:r>
              <a:rPr lang="en-US"/>
              <a:t> process produces an FT crude that has been certified through two CORSIA-eligible jet fuel pathways.</a:t>
            </a:r>
          </a:p>
          <a:p>
            <a:r>
              <a:rPr lang="en-US"/>
              <a:t> </a:t>
            </a:r>
          </a:p>
          <a:p>
            <a:r>
              <a:rPr lang="en-US"/>
              <a:t>Blending</a:t>
            </a:r>
          </a:p>
          <a:p>
            <a:r>
              <a:rPr lang="en-US"/>
              <a:t>FT Synthetic Paraffinic Kerosene (FT-SPK) is drop-in jet fuel compatible with existing commercial airline engines, blended up to 50% with conventional jet fuel. </a:t>
            </a:r>
          </a:p>
          <a:p>
            <a:r>
              <a:rPr lang="en-US"/>
              <a:t> </a:t>
            </a:r>
          </a:p>
          <a:p>
            <a:r>
              <a:rPr lang="en-US"/>
              <a:t>Co-Processing</a:t>
            </a:r>
          </a:p>
          <a:p>
            <a:r>
              <a:rPr lang="en-US"/>
              <a:t>AIR TO FUELS</a:t>
            </a:r>
            <a:r>
              <a:rPr lang="en-US" baseline="30000"/>
              <a:t>TM</a:t>
            </a:r>
            <a:r>
              <a:rPr lang="en-US"/>
              <a:t> FT Crude can be directly blended with conventional fuel up to 5% without any additional processing necessary.</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30</a:t>
            </a:fld>
            <a:endParaRPr lang="en-US"/>
          </a:p>
        </p:txBody>
      </p:sp>
    </p:spTree>
    <p:extLst>
      <p:ext uri="{BB962C8B-B14F-4D97-AF65-F5344CB8AC3E}">
        <p14:creationId xmlns:p14="http://schemas.microsoft.com/office/powerpoint/2010/main" val="14165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31</a:t>
            </a:fld>
            <a:endParaRPr lang="en-US"/>
          </a:p>
        </p:txBody>
      </p:sp>
    </p:spTree>
    <p:extLst>
      <p:ext uri="{BB962C8B-B14F-4D97-AF65-F5344CB8AC3E}">
        <p14:creationId xmlns:p14="http://schemas.microsoft.com/office/powerpoint/2010/main" val="341554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1PointFive is a Carbon Capture, Utilization and Sequestration (CCUS) platform.</a:t>
            </a:r>
          </a:p>
          <a:p>
            <a:r>
              <a:rPr lang="en-US" dirty="0"/>
              <a:t> </a:t>
            </a:r>
          </a:p>
          <a:p>
            <a:r>
              <a:rPr lang="en-US" dirty="0"/>
              <a:t>By commercializing numerous decarbonization solutions, 1PointFive expects to provide practical options for organizations to reduce their carbon impact.</a:t>
            </a:r>
          </a:p>
          <a:p>
            <a:r>
              <a:rPr lang="en-US" dirty="0"/>
              <a:t> </a:t>
            </a:r>
          </a:p>
          <a:p>
            <a:r>
              <a:rPr lang="en-US" dirty="0"/>
              <a:t>Currently, 1PointFive is developing solutions that include Direct Air Capture, point-source capture, geologic sequestration hubs and AIR TO FUELS™ facilities.</a:t>
            </a:r>
          </a:p>
          <a:p>
            <a:endParaRPr lang="en-US" dirty="0"/>
          </a:p>
        </p:txBody>
      </p:sp>
      <p:sp>
        <p:nvSpPr>
          <p:cNvPr id="4" name="Slide Number Placeholder 3"/>
          <p:cNvSpPr>
            <a:spLocks noGrp="1"/>
          </p:cNvSpPr>
          <p:nvPr>
            <p:ph type="sldNum" sz="quarter" idx="5"/>
          </p:nvPr>
        </p:nvSpPr>
        <p:spPr/>
        <p:txBody>
          <a:bodyPr/>
          <a:lstStyle/>
          <a:p>
            <a:fld id="{F31C1C49-157C-3A48-8100-3AC0566BEEB4}" type="slidenum">
              <a:rPr lang="en-US" smtClean="0"/>
              <a:t>4</a:t>
            </a:fld>
            <a:endParaRPr lang="en-US"/>
          </a:p>
        </p:txBody>
      </p:sp>
    </p:spTree>
    <p:extLst>
      <p:ext uri="{BB962C8B-B14F-4D97-AF65-F5344CB8AC3E}">
        <p14:creationId xmlns:p14="http://schemas.microsoft.com/office/powerpoint/2010/main" val="44349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Though 1PointFive is a new force in the battle to meet global climate targets, we have a legacy of innovation and execution. </a:t>
            </a:r>
          </a:p>
          <a:p>
            <a:r>
              <a:rPr lang="en-US"/>
              <a:t> </a:t>
            </a:r>
          </a:p>
          <a:p>
            <a:r>
              <a:rPr lang="en-US"/>
              <a:t>We are experts in managing the carbon lifecycle with skills and experience in CO</a:t>
            </a:r>
            <a:r>
              <a:rPr lang="en-US" baseline="-25000"/>
              <a:t>2</a:t>
            </a:r>
            <a:r>
              <a:rPr lang="en-US"/>
              <a:t> separation, transportation, utilization and storage.</a:t>
            </a:r>
          </a:p>
          <a:p>
            <a:r>
              <a:rPr lang="en-US"/>
              <a:t> </a:t>
            </a:r>
          </a:p>
          <a:p>
            <a:r>
              <a:rPr lang="en-US"/>
              <a:t>We are part of the business unit within Oxy that is investing across the carbon capture value chain in emerging carbon markets.</a:t>
            </a:r>
          </a:p>
          <a:p>
            <a:r>
              <a:rPr lang="en-US"/>
              <a:t> </a:t>
            </a:r>
          </a:p>
          <a:p>
            <a:r>
              <a:rPr lang="en-US"/>
              <a:t>We are an integrated CCUS platform, developed from combining technologies to create solutions for emitters to reduce their CO</a:t>
            </a:r>
            <a:r>
              <a:rPr lang="en-US" baseline="-25000"/>
              <a:t>2</a:t>
            </a:r>
            <a:r>
              <a:rPr lang="en-US"/>
              <a:t> impact through point-source capture and Direct Air Capture. </a:t>
            </a:r>
          </a:p>
          <a:p>
            <a:r>
              <a:rPr lang="en-US"/>
              <a:t> </a:t>
            </a:r>
          </a:p>
          <a:p>
            <a:r>
              <a:rPr lang="en-US"/>
              <a:t>1PointFive's products and services can be contracted and purchased today.</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5</a:t>
            </a:fld>
            <a:endParaRPr lang="en-US"/>
          </a:p>
        </p:txBody>
      </p:sp>
    </p:spTree>
    <p:extLst>
      <p:ext uri="{BB962C8B-B14F-4D97-AF65-F5344CB8AC3E}">
        <p14:creationId xmlns:p14="http://schemas.microsoft.com/office/powerpoint/2010/main" val="4185664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1PointFive has teamed up with Carbon Engineering to deploy technologies to remove CO</a:t>
            </a:r>
            <a:r>
              <a:rPr lang="en-US" baseline="-25000"/>
              <a:t>2</a:t>
            </a:r>
            <a:r>
              <a:rPr lang="en-US"/>
              <a:t> from the atmosphere at scale. </a:t>
            </a:r>
          </a:p>
          <a:p>
            <a:r>
              <a:rPr lang="en-US"/>
              <a:t> </a:t>
            </a:r>
          </a:p>
          <a:p>
            <a:r>
              <a:rPr lang="en-US"/>
              <a:t>What does that include?</a:t>
            </a:r>
          </a:p>
          <a:p>
            <a:r>
              <a:rPr lang="en-US"/>
              <a:t> </a:t>
            </a:r>
          </a:p>
          <a:p>
            <a:pPr marL="174982" indent="-174982">
              <a:buFont typeface="Arial" panose="020B0604020202020204" pitchFamily="34" charset="0"/>
              <a:buChar char="•"/>
            </a:pPr>
            <a:r>
              <a:rPr lang="en-US"/>
              <a:t>First commercial DAC facility—the world's largest—to be built in the Permian Basin</a:t>
            </a:r>
          </a:p>
          <a:p>
            <a:pPr marL="174982" indent="-174982">
              <a:buFont typeface="Arial" panose="020B0604020202020204" pitchFamily="34" charset="0"/>
              <a:buChar char="•"/>
            </a:pPr>
            <a:r>
              <a:rPr lang="en-US"/>
              <a:t>Expected to remove up to one million </a:t>
            </a:r>
            <a:r>
              <a:rPr lang="en-US" err="1"/>
              <a:t>tonnes</a:t>
            </a:r>
            <a:r>
              <a:rPr lang="en-US"/>
              <a:t> of CO</a:t>
            </a:r>
            <a:r>
              <a:rPr lang="en-US" baseline="-25000"/>
              <a:t>2</a:t>
            </a:r>
            <a:r>
              <a:rPr lang="en-US"/>
              <a:t> annually</a:t>
            </a:r>
          </a:p>
          <a:p>
            <a:pPr marL="174982" indent="-174982">
              <a:buFont typeface="Arial" panose="020B0604020202020204" pitchFamily="34" charset="0"/>
              <a:buChar char="•"/>
            </a:pPr>
            <a:r>
              <a:rPr lang="en-US"/>
              <a:t>Expected operational in late 2024</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6</a:t>
            </a:fld>
            <a:endParaRPr lang="en-US"/>
          </a:p>
        </p:txBody>
      </p:sp>
    </p:spTree>
    <p:extLst>
      <p:ext uri="{BB962C8B-B14F-4D97-AF65-F5344CB8AC3E}">
        <p14:creationId xmlns:p14="http://schemas.microsoft.com/office/powerpoint/2010/main" val="407242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Air Capture uses mechanical means to extract CO</a:t>
            </a:r>
            <a:r>
              <a:rPr lang="en-US" baseline="-25000" dirty="0"/>
              <a:t>2</a:t>
            </a:r>
            <a:r>
              <a:rPr lang="en-US" dirty="0"/>
              <a:t> straight from the air, where it can be safely and permanently stored underground or used to make products. </a:t>
            </a:r>
          </a:p>
          <a:p>
            <a:r>
              <a:rPr lang="en-US" dirty="0"/>
              <a:t> </a:t>
            </a:r>
          </a:p>
          <a:p>
            <a:r>
              <a:rPr lang="en-US" dirty="0"/>
              <a:t>DAC facilities using Carbon Engineering technology draw in CO</a:t>
            </a:r>
            <a:r>
              <a:rPr lang="en-US" baseline="-25000" dirty="0"/>
              <a:t>2</a:t>
            </a:r>
            <a:r>
              <a:rPr lang="en-US" dirty="0"/>
              <a:t>-laden air and then remove the CO</a:t>
            </a:r>
            <a:r>
              <a:rPr lang="en-US" baseline="-25000" dirty="0"/>
              <a:t>2</a:t>
            </a:r>
            <a:r>
              <a:rPr lang="en-US" dirty="0"/>
              <a:t>.</a:t>
            </a:r>
          </a:p>
          <a:p>
            <a:r>
              <a:rPr lang="en-US" dirty="0"/>
              <a:t> </a:t>
            </a:r>
          </a:p>
          <a:p>
            <a:r>
              <a:rPr lang="en-US" dirty="0"/>
              <a:t>EPA-regulated 1PointFive sequestration sites bury that CO</a:t>
            </a:r>
            <a:r>
              <a:rPr lang="en-US" baseline="-25000" dirty="0"/>
              <a:t>2</a:t>
            </a:r>
            <a:r>
              <a:rPr lang="en-US" dirty="0"/>
              <a:t> deep underground.</a:t>
            </a:r>
          </a:p>
          <a:p>
            <a:endParaRPr lang="en-US" dirty="0"/>
          </a:p>
        </p:txBody>
      </p:sp>
      <p:sp>
        <p:nvSpPr>
          <p:cNvPr id="4" name="Slide Number Placeholder 3"/>
          <p:cNvSpPr>
            <a:spLocks noGrp="1"/>
          </p:cNvSpPr>
          <p:nvPr>
            <p:ph type="sldNum" sz="quarter" idx="5"/>
          </p:nvPr>
        </p:nvSpPr>
        <p:spPr/>
        <p:txBody>
          <a:bodyPr/>
          <a:lstStyle/>
          <a:p>
            <a:fld id="{F31C1C49-157C-3A48-8100-3AC0566BEEB4}" type="slidenum">
              <a:rPr lang="en-US" smtClean="0"/>
              <a:t>7</a:t>
            </a:fld>
            <a:endParaRPr lang="en-US"/>
          </a:p>
        </p:txBody>
      </p:sp>
    </p:spTree>
    <p:extLst>
      <p:ext uri="{BB962C8B-B14F-4D97-AF65-F5344CB8AC3E}">
        <p14:creationId xmlns:p14="http://schemas.microsoft.com/office/powerpoint/2010/main" val="2013191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responsible for more than 36 thousand </a:t>
            </a:r>
            <a:r>
              <a:rPr lang="en-US" dirty="0" err="1"/>
              <a:t>megatonnes</a:t>
            </a:r>
            <a:r>
              <a:rPr lang="en-US" dirty="0"/>
              <a:t> of CO</a:t>
            </a:r>
            <a:r>
              <a:rPr lang="en-US" baseline="-25000" dirty="0"/>
              <a:t>2</a:t>
            </a:r>
            <a:r>
              <a:rPr lang="en-US" dirty="0"/>
              <a:t> emissions per year.</a:t>
            </a:r>
          </a:p>
          <a:p>
            <a:r>
              <a:rPr lang="en-US" dirty="0"/>
              <a:t> </a:t>
            </a:r>
          </a:p>
          <a:p>
            <a:r>
              <a:rPr lang="en-US" dirty="0"/>
              <a:t>Since pre-industrial times, the increase has been staggering... up to approximately 420 parts per million.</a:t>
            </a:r>
          </a:p>
          <a:p>
            <a:r>
              <a:rPr lang="en-US" dirty="0"/>
              <a:t> </a:t>
            </a:r>
          </a:p>
          <a:p>
            <a:r>
              <a:rPr lang="en-US" dirty="0"/>
              <a:t>To avoid the worst impacts, we cannot allow it to exceed 430 ppm.</a:t>
            </a:r>
          </a:p>
          <a:p>
            <a:r>
              <a:rPr lang="en-US" dirty="0"/>
              <a:t> </a:t>
            </a:r>
          </a:p>
          <a:p>
            <a:r>
              <a:rPr lang="en-US" dirty="0"/>
              <a:t>According to the IPCC's sixth Assessment, we will need to remove approximately 15,000 million </a:t>
            </a:r>
            <a:r>
              <a:rPr lang="en-US" dirty="0" err="1"/>
              <a:t>tonnes</a:t>
            </a:r>
            <a:r>
              <a:rPr lang="en-US" dirty="0"/>
              <a:t> of </a:t>
            </a:r>
            <a:r>
              <a:rPr lang="en-US" dirty="0" err="1"/>
              <a:t>unabatable</a:t>
            </a:r>
            <a:r>
              <a:rPr lang="en-US" dirty="0"/>
              <a:t> emissions from the atmosphere, annually through 2050. </a:t>
            </a:r>
          </a:p>
          <a:p>
            <a:r>
              <a:rPr lang="en-US" dirty="0"/>
              <a:t> </a:t>
            </a:r>
          </a:p>
          <a:p>
            <a:r>
              <a:rPr lang="en-US" dirty="0"/>
              <a:t>To achieve such goals, carbon removals will be necessary. </a:t>
            </a:r>
          </a:p>
          <a:p>
            <a:r>
              <a:rPr lang="en-US" dirty="0"/>
              <a:t> </a:t>
            </a:r>
          </a:p>
          <a:p>
            <a:r>
              <a:rPr lang="en-US" dirty="0"/>
              <a:t>Why is DAC a preferred method? We can measure how much CO</a:t>
            </a:r>
            <a:r>
              <a:rPr lang="en-US" baseline="-25000" dirty="0"/>
              <a:t>2</a:t>
            </a:r>
            <a:r>
              <a:rPr lang="en-US" dirty="0"/>
              <a:t> we capture and store. And it's permanent. We can track it and monitor it per United States EPA-approved programs. </a:t>
            </a:r>
          </a:p>
          <a:p>
            <a:endParaRPr lang="en-US" dirty="0"/>
          </a:p>
        </p:txBody>
      </p:sp>
      <p:sp>
        <p:nvSpPr>
          <p:cNvPr id="4" name="Slide Number Placeholder 3"/>
          <p:cNvSpPr>
            <a:spLocks noGrp="1"/>
          </p:cNvSpPr>
          <p:nvPr>
            <p:ph type="sldNum" sz="quarter" idx="5"/>
          </p:nvPr>
        </p:nvSpPr>
        <p:spPr/>
        <p:txBody>
          <a:bodyPr/>
          <a:lstStyle/>
          <a:p>
            <a:fld id="{F31C1C49-157C-3A48-8100-3AC0566BEEB4}" type="slidenum">
              <a:rPr lang="en-US" smtClean="0"/>
              <a:t>8</a:t>
            </a:fld>
            <a:endParaRPr lang="en-US"/>
          </a:p>
        </p:txBody>
      </p:sp>
    </p:spTree>
    <p:extLst>
      <p:ext uri="{BB962C8B-B14F-4D97-AF65-F5344CB8AC3E}">
        <p14:creationId xmlns:p14="http://schemas.microsoft.com/office/powerpoint/2010/main" val="3551022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Direct Air Capture is expected to provide a competitive solution for the hardest-to-decarbonize industries. Collectively that represents approximately 5,000 MTPA. The cost to abate for these industries is up to $1,000/</a:t>
            </a:r>
            <a:r>
              <a:rPr lang="en-US" err="1"/>
              <a:t>tonne</a:t>
            </a:r>
            <a:r>
              <a:rPr lang="en-US"/>
              <a:t> today.</a:t>
            </a:r>
          </a:p>
          <a:p>
            <a:endParaRPr lang="en-US"/>
          </a:p>
        </p:txBody>
      </p:sp>
      <p:sp>
        <p:nvSpPr>
          <p:cNvPr id="4" name="Slide Number Placeholder 3"/>
          <p:cNvSpPr>
            <a:spLocks noGrp="1"/>
          </p:cNvSpPr>
          <p:nvPr>
            <p:ph type="sldNum" sz="quarter" idx="5"/>
          </p:nvPr>
        </p:nvSpPr>
        <p:spPr/>
        <p:txBody>
          <a:bodyPr/>
          <a:lstStyle/>
          <a:p>
            <a:fld id="{F31C1C49-157C-3A48-8100-3AC0566BEEB4}" type="slidenum">
              <a:rPr lang="en-US" smtClean="0"/>
              <a:t>9</a:t>
            </a:fld>
            <a:endParaRPr lang="en-US"/>
          </a:p>
        </p:txBody>
      </p:sp>
    </p:spTree>
    <p:extLst>
      <p:ext uri="{BB962C8B-B14F-4D97-AF65-F5344CB8AC3E}">
        <p14:creationId xmlns:p14="http://schemas.microsoft.com/office/powerpoint/2010/main" val="4275929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No Image-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A8F0F61-53A7-174D-A702-CE4C0D167B8A}"/>
              </a:ext>
            </a:extLst>
          </p:cNvPr>
          <p:cNvSpPr/>
          <p:nvPr userDrawn="1"/>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94B72E-2D40-B04C-8CDE-93DB2BFB6B60}"/>
              </a:ext>
            </a:extLst>
          </p:cNvPr>
          <p:cNvSpPr>
            <a:spLocks noGrp="1"/>
          </p:cNvSpPr>
          <p:nvPr>
            <p:ph type="ctrTitle" hasCustomPrompt="1"/>
          </p:nvPr>
        </p:nvSpPr>
        <p:spPr>
          <a:xfrm>
            <a:off x="1637120" y="1970775"/>
            <a:ext cx="9144000" cy="2387600"/>
          </a:xfrm>
        </p:spPr>
        <p:txBody>
          <a:bodyPr anchor="b">
            <a:normAutofit/>
          </a:bodyPr>
          <a:lstStyle>
            <a:lvl1pPr algn="l">
              <a:defRPr sz="5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3953606-05C8-A749-8374-D9311C932CEA}"/>
              </a:ext>
            </a:extLst>
          </p:cNvPr>
          <p:cNvSpPr>
            <a:spLocks noGrp="1"/>
          </p:cNvSpPr>
          <p:nvPr>
            <p:ph type="subTitle" idx="1"/>
          </p:nvPr>
        </p:nvSpPr>
        <p:spPr>
          <a:xfrm>
            <a:off x="1646547" y="4497585"/>
            <a:ext cx="9144000" cy="73429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10;&#10;Description automatically generated">
            <a:extLst>
              <a:ext uri="{FF2B5EF4-FFF2-40B4-BE49-F238E27FC236}">
                <a16:creationId xmlns:a16="http://schemas.microsoft.com/office/drawing/2014/main" id="{A2FC4F92-6716-EA45-B132-DEAD773B71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557" y="460855"/>
            <a:ext cx="1337578" cy="660937"/>
          </a:xfrm>
          <a:prstGeom prst="rect">
            <a:avLst/>
          </a:prstGeom>
        </p:spPr>
      </p:pic>
    </p:spTree>
    <p:extLst>
      <p:ext uri="{BB962C8B-B14F-4D97-AF65-F5344CB8AC3E}">
        <p14:creationId xmlns:p14="http://schemas.microsoft.com/office/powerpoint/2010/main" val="71496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ngle Content-No Subhead-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02BA8C-1F3E-C046-92C0-260D022C1806}"/>
              </a:ext>
            </a:extLst>
          </p:cNvPr>
          <p:cNvSpPr/>
          <p:nvPr userDrawn="1"/>
        </p:nvSpPr>
        <p:spPr>
          <a:xfrm>
            <a:off x="0" y="-1"/>
            <a:ext cx="192024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85E6C-5237-5D49-BBF0-CE90E4AAE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2A6CAD-14E4-2F40-9D2C-10C4AE2DE3B3}"/>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pic>
        <p:nvPicPr>
          <p:cNvPr id="10" name="Picture 9">
            <a:extLst>
              <a:ext uri="{FF2B5EF4-FFF2-40B4-BE49-F238E27FC236}">
                <a16:creationId xmlns:a16="http://schemas.microsoft.com/office/drawing/2014/main" id="{A56BF1A9-630A-7447-A1FC-5B9E53ED8F4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11" name="Straight Connector 10">
            <a:extLst>
              <a:ext uri="{FF2B5EF4-FFF2-40B4-BE49-F238E27FC236}">
                <a16:creationId xmlns:a16="http://schemas.microsoft.com/office/drawing/2014/main" id="{0D487897-AE41-D748-9960-D004A53E29D0}"/>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13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Content-With Subhead-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02BA8C-1F3E-C046-92C0-260D022C1806}"/>
              </a:ext>
            </a:extLst>
          </p:cNvPr>
          <p:cNvSpPr/>
          <p:nvPr userDrawn="1"/>
        </p:nvSpPr>
        <p:spPr>
          <a:xfrm>
            <a:off x="0" y="-1"/>
            <a:ext cx="192024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13" name="Text Placeholder 2">
            <a:extLst>
              <a:ext uri="{FF2B5EF4-FFF2-40B4-BE49-F238E27FC236}">
                <a16:creationId xmlns:a16="http://schemas.microsoft.com/office/drawing/2014/main" id="{862417FE-8A56-2A49-8A6F-4491FCFAE853}"/>
              </a:ext>
            </a:extLst>
          </p:cNvPr>
          <p:cNvSpPr>
            <a:spLocks noGrp="1"/>
          </p:cNvSpPr>
          <p:nvPr>
            <p:ph type="body" idx="13" hasCustomPrompt="1"/>
          </p:nvPr>
        </p:nvSpPr>
        <p:spPr>
          <a:xfrm>
            <a:off x="2441354" y="1954966"/>
            <a:ext cx="879703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6EF3A9D7-5C1B-C84C-89A3-C5A5A67D4689}"/>
              </a:ext>
            </a:extLst>
          </p:cNvPr>
          <p:cNvSpPr>
            <a:spLocks noGrp="1"/>
          </p:cNvSpPr>
          <p:nvPr>
            <p:ph sz="half" idx="2"/>
          </p:nvPr>
        </p:nvSpPr>
        <p:spPr>
          <a:xfrm>
            <a:off x="2441354" y="2778878"/>
            <a:ext cx="879703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B93CAC67-2086-D5BB-D705-705F437453A0}"/>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5" name="Picture 4">
            <a:extLst>
              <a:ext uri="{FF2B5EF4-FFF2-40B4-BE49-F238E27FC236}">
                <a16:creationId xmlns:a16="http://schemas.microsoft.com/office/drawing/2014/main" id="{2CA20418-7908-1AFB-EB59-9B9837414E7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6" name="Straight Connector 5">
            <a:extLst>
              <a:ext uri="{FF2B5EF4-FFF2-40B4-BE49-F238E27FC236}">
                <a16:creationId xmlns:a16="http://schemas.microsoft.com/office/drawing/2014/main" id="{6DA5506A-4D1F-2A59-595C-34BDA678D1FB}"/>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3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ngle Content-With Subhead-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02BA8C-1F3E-C046-92C0-260D022C1806}"/>
              </a:ext>
            </a:extLst>
          </p:cNvPr>
          <p:cNvSpPr/>
          <p:nvPr userDrawn="1"/>
        </p:nvSpPr>
        <p:spPr>
          <a:xfrm>
            <a:off x="0" y="-1"/>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3" name="Slide Number Placeholder 5">
            <a:extLst>
              <a:ext uri="{FF2B5EF4-FFF2-40B4-BE49-F238E27FC236}">
                <a16:creationId xmlns:a16="http://schemas.microsoft.com/office/drawing/2014/main" id="{B93CAC67-2086-D5BB-D705-705F437453A0}"/>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5" name="Picture 4">
            <a:extLst>
              <a:ext uri="{FF2B5EF4-FFF2-40B4-BE49-F238E27FC236}">
                <a16:creationId xmlns:a16="http://schemas.microsoft.com/office/drawing/2014/main" id="{2CA20418-7908-1AFB-EB59-9B9837414E7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6" name="Straight Connector 5">
            <a:extLst>
              <a:ext uri="{FF2B5EF4-FFF2-40B4-BE49-F238E27FC236}">
                <a16:creationId xmlns:a16="http://schemas.microsoft.com/office/drawing/2014/main" id="{6DA5506A-4D1F-2A59-595C-34BDA678D1FB}"/>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576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ingle Content-With Subhead-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02BA8C-1F3E-C046-92C0-260D022C1806}"/>
              </a:ext>
            </a:extLst>
          </p:cNvPr>
          <p:cNvSpPr/>
          <p:nvPr userDrawn="1"/>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2" name="Slide Number Placeholder 5">
            <a:extLst>
              <a:ext uri="{FF2B5EF4-FFF2-40B4-BE49-F238E27FC236}">
                <a16:creationId xmlns:a16="http://schemas.microsoft.com/office/drawing/2014/main" id="{35C8ACDB-198C-C2ED-0297-5CF4D0984617}"/>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4" name="Straight Connector 3">
            <a:extLst>
              <a:ext uri="{FF2B5EF4-FFF2-40B4-BE49-F238E27FC236}">
                <a16:creationId xmlns:a16="http://schemas.microsoft.com/office/drawing/2014/main" id="{07BEDA8B-DDCB-6926-47DB-02B570EF83C6}"/>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B293714-AA92-22CB-F64E-A0A5923EAB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2702054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ntent-No Subhead-Image-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040A1EC-ED5B-494E-8196-12C333F1DF1A}"/>
              </a:ext>
            </a:extLst>
          </p:cNvPr>
          <p:cNvSpPr>
            <a:spLocks noGrp="1"/>
          </p:cNvSpPr>
          <p:nvPr>
            <p:ph type="pic" sz="quarter" idx="13"/>
          </p:nvPr>
        </p:nvSpPr>
        <p:spPr>
          <a:xfrm>
            <a:off x="0" y="0"/>
            <a:ext cx="1920240" cy="6858000"/>
          </a:xfrm>
          <a:solidFill>
            <a:schemeClr val="accent6"/>
          </a:solidFill>
        </p:spPr>
        <p:txBody>
          <a:bodyPr/>
          <a:lstStyle/>
          <a:p>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85E6C-5237-5D49-BBF0-CE90E4AAE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4" name="Slide Number Placeholder 5">
            <a:extLst>
              <a:ext uri="{FF2B5EF4-FFF2-40B4-BE49-F238E27FC236}">
                <a16:creationId xmlns:a16="http://schemas.microsoft.com/office/drawing/2014/main" id="{E9627697-E2DD-89C5-C4DF-44E196CD7EB9}"/>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7" name="Picture 6">
            <a:extLst>
              <a:ext uri="{FF2B5EF4-FFF2-40B4-BE49-F238E27FC236}">
                <a16:creationId xmlns:a16="http://schemas.microsoft.com/office/drawing/2014/main" id="{9A61B5D9-48AF-E9B3-2769-CA75F4B411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8" name="Straight Connector 7">
            <a:extLst>
              <a:ext uri="{FF2B5EF4-FFF2-40B4-BE49-F238E27FC236}">
                <a16:creationId xmlns:a16="http://schemas.microsoft.com/office/drawing/2014/main" id="{F9A63F44-1E58-1730-4E3A-FB3E351E9AC5}"/>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37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ntent-With Subhead-Image-Whit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0EC4B3B-3613-2E44-86CD-259276157758}"/>
              </a:ext>
            </a:extLst>
          </p:cNvPr>
          <p:cNvSpPr>
            <a:spLocks noGrp="1"/>
          </p:cNvSpPr>
          <p:nvPr>
            <p:ph type="pic" sz="quarter" idx="14"/>
          </p:nvPr>
        </p:nvSpPr>
        <p:spPr>
          <a:xfrm>
            <a:off x="0" y="0"/>
            <a:ext cx="1920240" cy="6858000"/>
          </a:xfrm>
          <a:solidFill>
            <a:schemeClr val="accent6"/>
          </a:solidFill>
        </p:spPr>
        <p:txBody>
          <a:bodyPr/>
          <a:lstStyle/>
          <a:p>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13" name="Text Placeholder 2">
            <a:extLst>
              <a:ext uri="{FF2B5EF4-FFF2-40B4-BE49-F238E27FC236}">
                <a16:creationId xmlns:a16="http://schemas.microsoft.com/office/drawing/2014/main" id="{862417FE-8A56-2A49-8A6F-4491FCFAE853}"/>
              </a:ext>
            </a:extLst>
          </p:cNvPr>
          <p:cNvSpPr>
            <a:spLocks noGrp="1"/>
          </p:cNvSpPr>
          <p:nvPr>
            <p:ph type="body" idx="13" hasCustomPrompt="1"/>
          </p:nvPr>
        </p:nvSpPr>
        <p:spPr>
          <a:xfrm>
            <a:off x="2441354" y="1954966"/>
            <a:ext cx="879703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6EF3A9D7-5C1B-C84C-89A3-C5A5A67D4689}"/>
              </a:ext>
            </a:extLst>
          </p:cNvPr>
          <p:cNvSpPr>
            <a:spLocks noGrp="1"/>
          </p:cNvSpPr>
          <p:nvPr>
            <p:ph sz="half" idx="2"/>
          </p:nvPr>
        </p:nvSpPr>
        <p:spPr>
          <a:xfrm>
            <a:off x="2441354" y="2778878"/>
            <a:ext cx="879703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1B4A1A4D-610A-BA38-E7FF-D94413ABEB2F}"/>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8F0B8EBF-84AD-0AAC-62AB-D7C40AA300E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DB9574D1-8C0A-22AA-5798-D1C59614EF45}"/>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229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ntent-No Subhead-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02BA8C-1F3E-C046-92C0-260D022C1806}"/>
              </a:ext>
            </a:extLst>
          </p:cNvPr>
          <p:cNvSpPr/>
          <p:nvPr userDrawn="1"/>
        </p:nvSpPr>
        <p:spPr>
          <a:xfrm>
            <a:off x="0" y="-1"/>
            <a:ext cx="192024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18" name="Content Placeholder 2">
            <a:extLst>
              <a:ext uri="{FF2B5EF4-FFF2-40B4-BE49-F238E27FC236}">
                <a16:creationId xmlns:a16="http://schemas.microsoft.com/office/drawing/2014/main" id="{4FAE4592-D28B-EC46-B350-1BA080C9BCB8}"/>
              </a:ext>
            </a:extLst>
          </p:cNvPr>
          <p:cNvSpPr>
            <a:spLocks noGrp="1"/>
          </p:cNvSpPr>
          <p:nvPr>
            <p:ph idx="1"/>
          </p:nvPr>
        </p:nvSpPr>
        <p:spPr>
          <a:xfrm>
            <a:off x="2441354" y="2411574"/>
            <a:ext cx="4405496" cy="3743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D792E6FF-58D3-9442-A305-EA7E25ED6FDB}"/>
              </a:ext>
            </a:extLst>
          </p:cNvPr>
          <p:cNvSpPr>
            <a:spLocks noGrp="1"/>
          </p:cNvSpPr>
          <p:nvPr>
            <p:ph idx="13"/>
          </p:nvPr>
        </p:nvSpPr>
        <p:spPr>
          <a:xfrm>
            <a:off x="7122818" y="2411574"/>
            <a:ext cx="4405496" cy="3743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BE266BCE-3121-A94B-981B-6E104C956194}"/>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0D394093-C75D-704D-4933-CE1C7A51CC1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4EBB1557-AB3D-1706-A8C5-F4B24EADD310}"/>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330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ntent-With Subhead-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02BA8C-1F3E-C046-92C0-260D022C1806}"/>
              </a:ext>
            </a:extLst>
          </p:cNvPr>
          <p:cNvSpPr/>
          <p:nvPr userDrawn="1"/>
        </p:nvSpPr>
        <p:spPr>
          <a:xfrm>
            <a:off x="0" y="-1"/>
            <a:ext cx="192024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13" name="Text Placeholder 2">
            <a:extLst>
              <a:ext uri="{FF2B5EF4-FFF2-40B4-BE49-F238E27FC236}">
                <a16:creationId xmlns:a16="http://schemas.microsoft.com/office/drawing/2014/main" id="{5A7DCB06-DC50-894A-BCA5-AF359375EED6}"/>
              </a:ext>
            </a:extLst>
          </p:cNvPr>
          <p:cNvSpPr>
            <a:spLocks noGrp="1"/>
          </p:cNvSpPr>
          <p:nvPr>
            <p:ph type="body" idx="13" hasCustomPrompt="1"/>
          </p:nvPr>
        </p:nvSpPr>
        <p:spPr>
          <a:xfrm>
            <a:off x="2441354" y="1954966"/>
            <a:ext cx="4405496"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2441354" y="2778878"/>
            <a:ext cx="440549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8AE8D42B-4445-F445-A3CC-F3FE3266BB6C}"/>
              </a:ext>
            </a:extLst>
          </p:cNvPr>
          <p:cNvSpPr>
            <a:spLocks noGrp="1"/>
          </p:cNvSpPr>
          <p:nvPr>
            <p:ph type="body" sz="quarter" idx="3" hasCustomPrompt="1"/>
          </p:nvPr>
        </p:nvSpPr>
        <p:spPr>
          <a:xfrm>
            <a:off x="7114479" y="1954966"/>
            <a:ext cx="4413835"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8ED81BC4-1EF4-4F44-808F-E90FA94DB76F}"/>
              </a:ext>
            </a:extLst>
          </p:cNvPr>
          <p:cNvSpPr>
            <a:spLocks noGrp="1"/>
          </p:cNvSpPr>
          <p:nvPr>
            <p:ph sz="quarter" idx="4"/>
          </p:nvPr>
        </p:nvSpPr>
        <p:spPr>
          <a:xfrm>
            <a:off x="7114479" y="2778878"/>
            <a:ext cx="441383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A2BED81-6D93-F895-EF13-52E9255D8BDD}"/>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0989C229-FF01-D479-9706-99042995763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85E2E893-24ED-9FAE-3BC4-B0C7B2E0F421}"/>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027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ntent-No Subhead-Image-Whit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2906E273-90CC-AA48-BB61-BAB0636515AF}"/>
              </a:ext>
            </a:extLst>
          </p:cNvPr>
          <p:cNvSpPr>
            <a:spLocks noGrp="1"/>
          </p:cNvSpPr>
          <p:nvPr>
            <p:ph type="pic" sz="quarter" idx="14"/>
          </p:nvPr>
        </p:nvSpPr>
        <p:spPr>
          <a:xfrm>
            <a:off x="0" y="0"/>
            <a:ext cx="1920240" cy="6858000"/>
          </a:xfrm>
          <a:solidFill>
            <a:schemeClr val="accent6"/>
          </a:solidFill>
        </p:spPr>
        <p:txBody>
          <a:bodyPr/>
          <a:lstStyle/>
          <a:p>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18" name="Content Placeholder 2">
            <a:extLst>
              <a:ext uri="{FF2B5EF4-FFF2-40B4-BE49-F238E27FC236}">
                <a16:creationId xmlns:a16="http://schemas.microsoft.com/office/drawing/2014/main" id="{4FAE4592-D28B-EC46-B350-1BA080C9BCB8}"/>
              </a:ext>
            </a:extLst>
          </p:cNvPr>
          <p:cNvSpPr>
            <a:spLocks noGrp="1"/>
          </p:cNvSpPr>
          <p:nvPr>
            <p:ph idx="1"/>
          </p:nvPr>
        </p:nvSpPr>
        <p:spPr>
          <a:xfrm>
            <a:off x="2441354" y="2411574"/>
            <a:ext cx="4405496" cy="3743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D792E6FF-58D3-9442-A305-EA7E25ED6FDB}"/>
              </a:ext>
            </a:extLst>
          </p:cNvPr>
          <p:cNvSpPr>
            <a:spLocks noGrp="1"/>
          </p:cNvSpPr>
          <p:nvPr>
            <p:ph idx="13"/>
          </p:nvPr>
        </p:nvSpPr>
        <p:spPr>
          <a:xfrm>
            <a:off x="7122818" y="2411574"/>
            <a:ext cx="4405496" cy="3743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B1A8E97-893C-4BDC-560F-F169A2282F6C}"/>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8E652C5A-E6BE-BDF5-8B2D-8FABA8D05FD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922A358C-3719-DA0B-5E5F-39AFA6071B6A}"/>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958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ntent-With Subhead-Image-White">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B155452C-BBC5-E740-89C3-D1A98D763957}"/>
              </a:ext>
            </a:extLst>
          </p:cNvPr>
          <p:cNvSpPr>
            <a:spLocks noGrp="1"/>
          </p:cNvSpPr>
          <p:nvPr>
            <p:ph type="pic" sz="quarter" idx="14"/>
          </p:nvPr>
        </p:nvSpPr>
        <p:spPr>
          <a:xfrm>
            <a:off x="0" y="0"/>
            <a:ext cx="1920240" cy="6858000"/>
          </a:xfrm>
          <a:solidFill>
            <a:schemeClr val="accent6"/>
          </a:solidFill>
        </p:spPr>
        <p:txBody>
          <a:bodyPr/>
          <a:lstStyle/>
          <a:p>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13" name="Text Placeholder 2">
            <a:extLst>
              <a:ext uri="{FF2B5EF4-FFF2-40B4-BE49-F238E27FC236}">
                <a16:creationId xmlns:a16="http://schemas.microsoft.com/office/drawing/2014/main" id="{5A7DCB06-DC50-894A-BCA5-AF359375EED6}"/>
              </a:ext>
            </a:extLst>
          </p:cNvPr>
          <p:cNvSpPr>
            <a:spLocks noGrp="1"/>
          </p:cNvSpPr>
          <p:nvPr>
            <p:ph type="body" idx="13" hasCustomPrompt="1"/>
          </p:nvPr>
        </p:nvSpPr>
        <p:spPr>
          <a:xfrm>
            <a:off x="2441354" y="1954966"/>
            <a:ext cx="4405496"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2441354" y="2778878"/>
            <a:ext cx="440549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8AE8D42B-4445-F445-A3CC-F3FE3266BB6C}"/>
              </a:ext>
            </a:extLst>
          </p:cNvPr>
          <p:cNvSpPr>
            <a:spLocks noGrp="1"/>
          </p:cNvSpPr>
          <p:nvPr>
            <p:ph type="body" sz="quarter" idx="3" hasCustomPrompt="1"/>
          </p:nvPr>
        </p:nvSpPr>
        <p:spPr>
          <a:xfrm>
            <a:off x="7114479" y="1954966"/>
            <a:ext cx="4413835"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8ED81BC4-1EF4-4F44-808F-E90FA94DB76F}"/>
              </a:ext>
            </a:extLst>
          </p:cNvPr>
          <p:cNvSpPr>
            <a:spLocks noGrp="1"/>
          </p:cNvSpPr>
          <p:nvPr>
            <p:ph sz="quarter" idx="4"/>
          </p:nvPr>
        </p:nvSpPr>
        <p:spPr>
          <a:xfrm>
            <a:off x="7114479" y="2778878"/>
            <a:ext cx="441383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9056ACC-2C94-0F39-E0FB-85763F90569B}"/>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ED194439-D124-BAAF-A04F-80657A2D44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55653772-7A90-7F2E-F277-D8EF3B486E68}"/>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714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With Image-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A8F0F61-53A7-174D-A702-CE4C0D167B8A}"/>
              </a:ext>
            </a:extLst>
          </p:cNvPr>
          <p:cNvSpPr/>
          <p:nvPr userDrawn="1"/>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6">
            <a:extLst>
              <a:ext uri="{FF2B5EF4-FFF2-40B4-BE49-F238E27FC236}">
                <a16:creationId xmlns:a16="http://schemas.microsoft.com/office/drawing/2014/main" id="{252D3BC6-B5EB-8149-B14E-289678EACA71}"/>
              </a:ext>
            </a:extLst>
          </p:cNvPr>
          <p:cNvSpPr>
            <a:spLocks noGrp="1"/>
          </p:cNvSpPr>
          <p:nvPr>
            <p:ph type="pic" sz="quarter" idx="11"/>
          </p:nvPr>
        </p:nvSpPr>
        <p:spPr>
          <a:xfrm>
            <a:off x="5346917" y="-316525"/>
            <a:ext cx="8358675" cy="8358676"/>
          </a:xfrm>
          <a:prstGeom prst="ellipse">
            <a:avLst/>
          </a:prstGeom>
          <a:solidFill>
            <a:schemeClr val="accent5"/>
          </a:solidFill>
        </p:spPr>
        <p:txBody>
          <a:bodyPr/>
          <a:lstStyle/>
          <a:p>
            <a:endParaRPr lang="en-US"/>
          </a:p>
        </p:txBody>
      </p:sp>
      <p:pic>
        <p:nvPicPr>
          <p:cNvPr id="14" name="Picture 13" descr="Logo, icon&#10;&#10;Description automatically generated">
            <a:extLst>
              <a:ext uri="{FF2B5EF4-FFF2-40B4-BE49-F238E27FC236}">
                <a16:creationId xmlns:a16="http://schemas.microsoft.com/office/drawing/2014/main" id="{D3DF68CE-4AD5-8045-93A6-60D8C9ED60D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09933" y="-1"/>
            <a:ext cx="7982067" cy="6858001"/>
          </a:xfrm>
          <a:prstGeom prst="rect">
            <a:avLst/>
          </a:prstGeom>
        </p:spPr>
      </p:pic>
      <p:sp>
        <p:nvSpPr>
          <p:cNvPr id="2" name="Title 1">
            <a:extLst>
              <a:ext uri="{FF2B5EF4-FFF2-40B4-BE49-F238E27FC236}">
                <a16:creationId xmlns:a16="http://schemas.microsoft.com/office/drawing/2014/main" id="{6294B72E-2D40-B04C-8CDE-93DB2BFB6B60}"/>
              </a:ext>
            </a:extLst>
          </p:cNvPr>
          <p:cNvSpPr>
            <a:spLocks noGrp="1"/>
          </p:cNvSpPr>
          <p:nvPr>
            <p:ph type="ctrTitle" hasCustomPrompt="1"/>
          </p:nvPr>
        </p:nvSpPr>
        <p:spPr>
          <a:xfrm>
            <a:off x="1637120" y="1970775"/>
            <a:ext cx="9144000" cy="2387600"/>
          </a:xfrm>
        </p:spPr>
        <p:txBody>
          <a:bodyPr anchor="b">
            <a:normAutofit/>
          </a:bodyPr>
          <a:lstStyle>
            <a:lvl1pPr algn="l">
              <a:defRPr sz="5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3953606-05C8-A749-8374-D9311C932CEA}"/>
              </a:ext>
            </a:extLst>
          </p:cNvPr>
          <p:cNvSpPr>
            <a:spLocks noGrp="1"/>
          </p:cNvSpPr>
          <p:nvPr>
            <p:ph type="subTitle" idx="1"/>
          </p:nvPr>
        </p:nvSpPr>
        <p:spPr>
          <a:xfrm>
            <a:off x="1646547" y="4497585"/>
            <a:ext cx="9144000" cy="73429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10;&#10;Description automatically generated">
            <a:extLst>
              <a:ext uri="{FF2B5EF4-FFF2-40B4-BE49-F238E27FC236}">
                <a16:creationId xmlns:a16="http://schemas.microsoft.com/office/drawing/2014/main" id="{A2FC4F92-6716-EA45-B132-DEAD773B71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557" y="460855"/>
            <a:ext cx="1337578" cy="660937"/>
          </a:xfrm>
          <a:prstGeom prst="rect">
            <a:avLst/>
          </a:prstGeom>
        </p:spPr>
      </p:pic>
      <p:pic>
        <p:nvPicPr>
          <p:cNvPr id="11" name="Picture 10">
            <a:extLst>
              <a:ext uri="{FF2B5EF4-FFF2-40B4-BE49-F238E27FC236}">
                <a16:creationId xmlns:a16="http://schemas.microsoft.com/office/drawing/2014/main" id="{A42196CA-DCDA-8E4E-BD96-710F544833D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70557" y="6146105"/>
            <a:ext cx="2743200" cy="241819"/>
          </a:xfrm>
          <a:prstGeom prst="rect">
            <a:avLst/>
          </a:prstGeom>
        </p:spPr>
      </p:pic>
    </p:spTree>
    <p:extLst>
      <p:ext uri="{BB962C8B-B14F-4D97-AF65-F5344CB8AC3E}">
        <p14:creationId xmlns:p14="http://schemas.microsoft.com/office/powerpoint/2010/main" val="2018751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Column-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02BA8C-1F3E-C046-92C0-260D022C1806}"/>
              </a:ext>
            </a:extLst>
          </p:cNvPr>
          <p:cNvSpPr/>
          <p:nvPr userDrawn="1"/>
        </p:nvSpPr>
        <p:spPr>
          <a:xfrm>
            <a:off x="0" y="-1"/>
            <a:ext cx="192024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13" name="Text Placeholder 2">
            <a:extLst>
              <a:ext uri="{FF2B5EF4-FFF2-40B4-BE49-F238E27FC236}">
                <a16:creationId xmlns:a16="http://schemas.microsoft.com/office/drawing/2014/main" id="{5A7DCB06-DC50-894A-BCA5-AF359375EED6}"/>
              </a:ext>
            </a:extLst>
          </p:cNvPr>
          <p:cNvSpPr>
            <a:spLocks noGrp="1"/>
          </p:cNvSpPr>
          <p:nvPr>
            <p:ph type="body" idx="13" hasCustomPrompt="1"/>
          </p:nvPr>
        </p:nvSpPr>
        <p:spPr>
          <a:xfrm>
            <a:off x="2441354" y="3982372"/>
            <a:ext cx="2917455" cy="823912"/>
          </a:xfrm>
        </p:spPr>
        <p:txBody>
          <a:bodyPr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2441354" y="4806284"/>
            <a:ext cx="2917455" cy="184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744CECD8-B7A8-2847-B938-DBD8A9DA598B}"/>
              </a:ext>
            </a:extLst>
          </p:cNvPr>
          <p:cNvSpPr>
            <a:spLocks noGrp="1"/>
          </p:cNvSpPr>
          <p:nvPr>
            <p:ph type="body" idx="14" hasCustomPrompt="1"/>
          </p:nvPr>
        </p:nvSpPr>
        <p:spPr>
          <a:xfrm>
            <a:off x="5524796" y="3982372"/>
            <a:ext cx="2917455" cy="823912"/>
          </a:xfrm>
        </p:spPr>
        <p:txBody>
          <a:bodyPr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C382A919-D47A-E044-AFEC-84B2AC812033}"/>
              </a:ext>
            </a:extLst>
          </p:cNvPr>
          <p:cNvSpPr>
            <a:spLocks noGrp="1"/>
          </p:cNvSpPr>
          <p:nvPr>
            <p:ph sz="half" idx="15"/>
          </p:nvPr>
        </p:nvSpPr>
        <p:spPr>
          <a:xfrm>
            <a:off x="5524796" y="4806284"/>
            <a:ext cx="2917455" cy="184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4E11E9AC-51D8-934C-996F-E51CB678F2D4}"/>
              </a:ext>
            </a:extLst>
          </p:cNvPr>
          <p:cNvSpPr>
            <a:spLocks noGrp="1"/>
          </p:cNvSpPr>
          <p:nvPr>
            <p:ph type="body" idx="16" hasCustomPrompt="1"/>
          </p:nvPr>
        </p:nvSpPr>
        <p:spPr>
          <a:xfrm>
            <a:off x="8608237" y="3988167"/>
            <a:ext cx="2917455" cy="823912"/>
          </a:xfrm>
        </p:spPr>
        <p:txBody>
          <a:bodyPr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D0B1719A-B60C-8548-B369-FEE0B1E96B17}"/>
              </a:ext>
            </a:extLst>
          </p:cNvPr>
          <p:cNvSpPr>
            <a:spLocks noGrp="1"/>
          </p:cNvSpPr>
          <p:nvPr>
            <p:ph sz="half" idx="17"/>
          </p:nvPr>
        </p:nvSpPr>
        <p:spPr>
          <a:xfrm>
            <a:off x="8608237" y="4812079"/>
            <a:ext cx="2917455" cy="184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24">
            <a:extLst>
              <a:ext uri="{FF2B5EF4-FFF2-40B4-BE49-F238E27FC236}">
                <a16:creationId xmlns:a16="http://schemas.microsoft.com/office/drawing/2014/main" id="{096CFBED-93CE-8943-86FB-07F92BE69611}"/>
              </a:ext>
            </a:extLst>
          </p:cNvPr>
          <p:cNvSpPr>
            <a:spLocks noGrp="1"/>
          </p:cNvSpPr>
          <p:nvPr>
            <p:ph type="pic" sz="quarter" idx="18"/>
          </p:nvPr>
        </p:nvSpPr>
        <p:spPr>
          <a:xfrm>
            <a:off x="2441354" y="2296632"/>
            <a:ext cx="2152782" cy="1686405"/>
          </a:xfrm>
        </p:spPr>
        <p:txBody>
          <a:bodyPr/>
          <a:lstStyle/>
          <a:p>
            <a:endParaRPr lang="en-US"/>
          </a:p>
        </p:txBody>
      </p:sp>
      <p:sp>
        <p:nvSpPr>
          <p:cNvPr id="26" name="Picture Placeholder 24">
            <a:extLst>
              <a:ext uri="{FF2B5EF4-FFF2-40B4-BE49-F238E27FC236}">
                <a16:creationId xmlns:a16="http://schemas.microsoft.com/office/drawing/2014/main" id="{6E271FB4-7E33-9E40-AE0D-F288946BDBD6}"/>
              </a:ext>
            </a:extLst>
          </p:cNvPr>
          <p:cNvSpPr>
            <a:spLocks noGrp="1"/>
          </p:cNvSpPr>
          <p:nvPr>
            <p:ph type="pic" sz="quarter" idx="19"/>
          </p:nvPr>
        </p:nvSpPr>
        <p:spPr>
          <a:xfrm>
            <a:off x="5524796" y="2296632"/>
            <a:ext cx="2152782" cy="1686405"/>
          </a:xfrm>
        </p:spPr>
        <p:txBody>
          <a:bodyPr/>
          <a:lstStyle/>
          <a:p>
            <a:endParaRPr lang="en-US"/>
          </a:p>
        </p:txBody>
      </p:sp>
      <p:sp>
        <p:nvSpPr>
          <p:cNvPr id="27" name="Picture Placeholder 24">
            <a:extLst>
              <a:ext uri="{FF2B5EF4-FFF2-40B4-BE49-F238E27FC236}">
                <a16:creationId xmlns:a16="http://schemas.microsoft.com/office/drawing/2014/main" id="{0EEEDB4C-0603-CE4A-B409-2EBD5368A072}"/>
              </a:ext>
            </a:extLst>
          </p:cNvPr>
          <p:cNvSpPr>
            <a:spLocks noGrp="1"/>
          </p:cNvSpPr>
          <p:nvPr>
            <p:ph type="pic" sz="quarter" idx="20"/>
          </p:nvPr>
        </p:nvSpPr>
        <p:spPr>
          <a:xfrm>
            <a:off x="8608237" y="2295009"/>
            <a:ext cx="2152782" cy="1686405"/>
          </a:xfrm>
        </p:spPr>
        <p:txBody>
          <a:bodyPr/>
          <a:lstStyle/>
          <a:p>
            <a:endParaRPr lang="en-US"/>
          </a:p>
        </p:txBody>
      </p:sp>
      <p:sp>
        <p:nvSpPr>
          <p:cNvPr id="3" name="Slide Number Placeholder 5">
            <a:extLst>
              <a:ext uri="{FF2B5EF4-FFF2-40B4-BE49-F238E27FC236}">
                <a16:creationId xmlns:a16="http://schemas.microsoft.com/office/drawing/2014/main" id="{AACC382A-12E3-533C-4C27-5540E2AFE0D4}"/>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41B19229-F59A-3F3F-F9D1-760A18CF0E0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61DE7093-0050-79DD-3717-146B5DDC2BFD}"/>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053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Column-Image-White">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B155452C-BBC5-E740-89C3-D1A98D763957}"/>
              </a:ext>
            </a:extLst>
          </p:cNvPr>
          <p:cNvSpPr>
            <a:spLocks noGrp="1"/>
          </p:cNvSpPr>
          <p:nvPr>
            <p:ph type="pic" sz="quarter" idx="14"/>
          </p:nvPr>
        </p:nvSpPr>
        <p:spPr>
          <a:xfrm>
            <a:off x="0" y="0"/>
            <a:ext cx="1920240" cy="6858000"/>
          </a:xfrm>
          <a:solidFill>
            <a:schemeClr val="accent6"/>
          </a:solidFill>
        </p:spPr>
        <p:txBody>
          <a:bodyPr/>
          <a:lstStyle/>
          <a:p>
            <a:endParaRPr lang="en-US"/>
          </a:p>
        </p:txBody>
      </p:sp>
      <p:pic>
        <p:nvPicPr>
          <p:cNvPr id="9" name="Picture 8" descr="Logo&#10;&#10;Description automatically generated">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12" name="Title 1">
            <a:extLst>
              <a:ext uri="{FF2B5EF4-FFF2-40B4-BE49-F238E27FC236}">
                <a16:creationId xmlns:a16="http://schemas.microsoft.com/office/drawing/2014/main" id="{D08DB61E-35CC-2D4C-9A37-D50A4A1DD4A6}"/>
              </a:ext>
            </a:extLst>
          </p:cNvPr>
          <p:cNvSpPr>
            <a:spLocks noGrp="1"/>
          </p:cNvSpPr>
          <p:nvPr>
            <p:ph type="title" hasCustomPrompt="1"/>
          </p:nvPr>
        </p:nvSpPr>
        <p:spPr>
          <a:xfrm>
            <a:off x="2441354" y="941034"/>
            <a:ext cx="8797031" cy="1198484"/>
          </a:xfrm>
        </p:spPr>
        <p:txBody>
          <a:bodyPr/>
          <a:lstStyle/>
          <a:p>
            <a:r>
              <a:rPr lang="en-US"/>
              <a:t>CLICK TO EDIT MASTER TITLE STYLE</a:t>
            </a:r>
          </a:p>
        </p:txBody>
      </p:sp>
      <p:sp>
        <p:nvSpPr>
          <p:cNvPr id="18" name="Text Placeholder 2">
            <a:extLst>
              <a:ext uri="{FF2B5EF4-FFF2-40B4-BE49-F238E27FC236}">
                <a16:creationId xmlns:a16="http://schemas.microsoft.com/office/drawing/2014/main" id="{D9E6AF03-B3B7-364C-8036-C8FB58203F63}"/>
              </a:ext>
            </a:extLst>
          </p:cNvPr>
          <p:cNvSpPr>
            <a:spLocks noGrp="1"/>
          </p:cNvSpPr>
          <p:nvPr>
            <p:ph type="body" idx="13" hasCustomPrompt="1"/>
          </p:nvPr>
        </p:nvSpPr>
        <p:spPr>
          <a:xfrm>
            <a:off x="2441354" y="3982372"/>
            <a:ext cx="2917455" cy="823912"/>
          </a:xfrm>
        </p:spPr>
        <p:txBody>
          <a:bodyPr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D115B0-CC69-4C46-A488-88BC707EC7A9}"/>
              </a:ext>
            </a:extLst>
          </p:cNvPr>
          <p:cNvSpPr>
            <a:spLocks noGrp="1"/>
          </p:cNvSpPr>
          <p:nvPr>
            <p:ph sz="half" idx="2"/>
          </p:nvPr>
        </p:nvSpPr>
        <p:spPr>
          <a:xfrm>
            <a:off x="2441354" y="4806284"/>
            <a:ext cx="2917455" cy="184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8D2A2B5-EECD-C34D-ACC7-7F1E83653341}"/>
              </a:ext>
            </a:extLst>
          </p:cNvPr>
          <p:cNvSpPr>
            <a:spLocks noGrp="1"/>
          </p:cNvSpPr>
          <p:nvPr>
            <p:ph type="body" idx="15" hasCustomPrompt="1"/>
          </p:nvPr>
        </p:nvSpPr>
        <p:spPr>
          <a:xfrm>
            <a:off x="5524796" y="3982372"/>
            <a:ext cx="2917455" cy="823912"/>
          </a:xfrm>
        </p:spPr>
        <p:txBody>
          <a:bodyPr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97CEB466-353F-504D-B99D-BA2414A12802}"/>
              </a:ext>
            </a:extLst>
          </p:cNvPr>
          <p:cNvSpPr>
            <a:spLocks noGrp="1"/>
          </p:cNvSpPr>
          <p:nvPr>
            <p:ph sz="half" idx="16"/>
          </p:nvPr>
        </p:nvSpPr>
        <p:spPr>
          <a:xfrm>
            <a:off x="5524796" y="4806284"/>
            <a:ext cx="2917455" cy="184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A08A5F0D-4798-4D45-BA15-CFA5261BDC8B}"/>
              </a:ext>
            </a:extLst>
          </p:cNvPr>
          <p:cNvSpPr>
            <a:spLocks noGrp="1"/>
          </p:cNvSpPr>
          <p:nvPr>
            <p:ph type="body" idx="17" hasCustomPrompt="1"/>
          </p:nvPr>
        </p:nvSpPr>
        <p:spPr>
          <a:xfrm>
            <a:off x="8608237" y="3988167"/>
            <a:ext cx="2917455" cy="823912"/>
          </a:xfrm>
        </p:spPr>
        <p:txBody>
          <a:bodyPr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D5758FFD-91F6-FE41-B283-D22D277B404A}"/>
              </a:ext>
            </a:extLst>
          </p:cNvPr>
          <p:cNvSpPr>
            <a:spLocks noGrp="1"/>
          </p:cNvSpPr>
          <p:nvPr>
            <p:ph sz="half" idx="18"/>
          </p:nvPr>
        </p:nvSpPr>
        <p:spPr>
          <a:xfrm>
            <a:off x="8608237" y="4812079"/>
            <a:ext cx="2917455" cy="184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4">
            <a:extLst>
              <a:ext uri="{FF2B5EF4-FFF2-40B4-BE49-F238E27FC236}">
                <a16:creationId xmlns:a16="http://schemas.microsoft.com/office/drawing/2014/main" id="{1A5CE554-AC4B-B24D-9537-12F06E1B8AA3}"/>
              </a:ext>
            </a:extLst>
          </p:cNvPr>
          <p:cNvSpPr>
            <a:spLocks noGrp="1"/>
          </p:cNvSpPr>
          <p:nvPr>
            <p:ph type="pic" sz="quarter" idx="19"/>
          </p:nvPr>
        </p:nvSpPr>
        <p:spPr>
          <a:xfrm>
            <a:off x="2441354" y="2296632"/>
            <a:ext cx="2152782" cy="1686405"/>
          </a:xfrm>
        </p:spPr>
        <p:txBody>
          <a:bodyPr/>
          <a:lstStyle/>
          <a:p>
            <a:endParaRPr lang="en-US"/>
          </a:p>
        </p:txBody>
      </p:sp>
      <p:sp>
        <p:nvSpPr>
          <p:cNvPr id="25" name="Picture Placeholder 24">
            <a:extLst>
              <a:ext uri="{FF2B5EF4-FFF2-40B4-BE49-F238E27FC236}">
                <a16:creationId xmlns:a16="http://schemas.microsoft.com/office/drawing/2014/main" id="{6E163E09-545B-814F-B2FC-9B6527DC8AE1}"/>
              </a:ext>
            </a:extLst>
          </p:cNvPr>
          <p:cNvSpPr>
            <a:spLocks noGrp="1"/>
          </p:cNvSpPr>
          <p:nvPr>
            <p:ph type="pic" sz="quarter" idx="20"/>
          </p:nvPr>
        </p:nvSpPr>
        <p:spPr>
          <a:xfrm>
            <a:off x="5524796" y="2296632"/>
            <a:ext cx="2152782" cy="1686405"/>
          </a:xfrm>
        </p:spPr>
        <p:txBody>
          <a:bodyPr/>
          <a:lstStyle/>
          <a:p>
            <a:endParaRPr lang="en-US"/>
          </a:p>
        </p:txBody>
      </p:sp>
      <p:sp>
        <p:nvSpPr>
          <p:cNvPr id="26" name="Picture Placeholder 24">
            <a:extLst>
              <a:ext uri="{FF2B5EF4-FFF2-40B4-BE49-F238E27FC236}">
                <a16:creationId xmlns:a16="http://schemas.microsoft.com/office/drawing/2014/main" id="{FC9CDD5E-CCA8-D144-B9DE-6EB7CA639BE0}"/>
              </a:ext>
            </a:extLst>
          </p:cNvPr>
          <p:cNvSpPr>
            <a:spLocks noGrp="1"/>
          </p:cNvSpPr>
          <p:nvPr>
            <p:ph type="pic" sz="quarter" idx="21"/>
          </p:nvPr>
        </p:nvSpPr>
        <p:spPr>
          <a:xfrm>
            <a:off x="8608237" y="2295009"/>
            <a:ext cx="2152782" cy="1686405"/>
          </a:xfrm>
        </p:spPr>
        <p:txBody>
          <a:bodyPr/>
          <a:lstStyle/>
          <a:p>
            <a:endParaRPr lang="en-US"/>
          </a:p>
        </p:txBody>
      </p:sp>
      <p:sp>
        <p:nvSpPr>
          <p:cNvPr id="2" name="Slide Number Placeholder 5">
            <a:extLst>
              <a:ext uri="{FF2B5EF4-FFF2-40B4-BE49-F238E27FC236}">
                <a16:creationId xmlns:a16="http://schemas.microsoft.com/office/drawing/2014/main" id="{36EAB83A-C018-B65F-4D16-66E57C769271}"/>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3" name="Picture 2">
            <a:extLst>
              <a:ext uri="{FF2B5EF4-FFF2-40B4-BE49-F238E27FC236}">
                <a16:creationId xmlns:a16="http://schemas.microsoft.com/office/drawing/2014/main" id="{5E479A92-ABF1-D826-0339-37666F72692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4" name="Straight Connector 3">
            <a:extLst>
              <a:ext uri="{FF2B5EF4-FFF2-40B4-BE49-F238E27FC236}">
                <a16:creationId xmlns:a16="http://schemas.microsoft.com/office/drawing/2014/main" id="{C6396732-926F-4922-841F-0CA5C2E3D9F8}"/>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8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With Images-White">
    <p:spTree>
      <p:nvGrpSpPr>
        <p:cNvPr id="1" name=""/>
        <p:cNvGrpSpPr/>
        <p:nvPr/>
      </p:nvGrpSpPr>
      <p:grpSpPr>
        <a:xfrm>
          <a:off x="0" y="0"/>
          <a:ext cx="0" cy="0"/>
          <a:chOff x="0" y="0"/>
          <a:chExt cx="0" cy="0"/>
        </a:xfrm>
      </p:grpSpPr>
      <p:sp>
        <p:nvSpPr>
          <p:cNvPr id="28" name="Picture Placeholder 4">
            <a:extLst>
              <a:ext uri="{FF2B5EF4-FFF2-40B4-BE49-F238E27FC236}">
                <a16:creationId xmlns:a16="http://schemas.microsoft.com/office/drawing/2014/main" id="{8D8ABE4E-C303-C843-995C-E97F6DF021BB}"/>
              </a:ext>
            </a:extLst>
          </p:cNvPr>
          <p:cNvSpPr>
            <a:spLocks noGrp="1"/>
          </p:cNvSpPr>
          <p:nvPr>
            <p:ph type="pic" sz="quarter" idx="19"/>
          </p:nvPr>
        </p:nvSpPr>
        <p:spPr>
          <a:xfrm>
            <a:off x="4066032" y="3440112"/>
            <a:ext cx="4059936" cy="3429000"/>
          </a:xfrm>
          <a:solidFill>
            <a:schemeClr val="accent6"/>
          </a:solidFill>
        </p:spPr>
        <p:txBody>
          <a:bodyPr/>
          <a:lstStyle/>
          <a:p>
            <a:endParaRPr lang="en-US"/>
          </a:p>
        </p:txBody>
      </p:sp>
      <p:sp>
        <p:nvSpPr>
          <p:cNvPr id="29" name="Picture Placeholder 4">
            <a:extLst>
              <a:ext uri="{FF2B5EF4-FFF2-40B4-BE49-F238E27FC236}">
                <a16:creationId xmlns:a16="http://schemas.microsoft.com/office/drawing/2014/main" id="{36EC959A-D784-144B-914C-FFA2A243DD20}"/>
              </a:ext>
            </a:extLst>
          </p:cNvPr>
          <p:cNvSpPr>
            <a:spLocks noGrp="1"/>
          </p:cNvSpPr>
          <p:nvPr>
            <p:ph type="pic" sz="quarter" idx="20"/>
          </p:nvPr>
        </p:nvSpPr>
        <p:spPr>
          <a:xfrm>
            <a:off x="8132064" y="0"/>
            <a:ext cx="4059936" cy="3429000"/>
          </a:xfrm>
          <a:solidFill>
            <a:schemeClr val="accent6"/>
          </a:solidFill>
        </p:spPr>
        <p:txBody>
          <a:bodyPr/>
          <a:lstStyle/>
          <a:p>
            <a:endParaRPr lang="en-US"/>
          </a:p>
        </p:txBody>
      </p:sp>
      <p:sp>
        <p:nvSpPr>
          <p:cNvPr id="17" name="Picture Placeholder 4">
            <a:extLst>
              <a:ext uri="{FF2B5EF4-FFF2-40B4-BE49-F238E27FC236}">
                <a16:creationId xmlns:a16="http://schemas.microsoft.com/office/drawing/2014/main" id="{B155452C-BBC5-E740-89C3-D1A98D763957}"/>
              </a:ext>
            </a:extLst>
          </p:cNvPr>
          <p:cNvSpPr>
            <a:spLocks noGrp="1"/>
          </p:cNvSpPr>
          <p:nvPr>
            <p:ph type="pic" sz="quarter" idx="14"/>
          </p:nvPr>
        </p:nvSpPr>
        <p:spPr>
          <a:xfrm>
            <a:off x="0" y="0"/>
            <a:ext cx="4059936" cy="3429000"/>
          </a:xfrm>
          <a:solidFill>
            <a:schemeClr val="accent6"/>
          </a:solidFill>
        </p:spPr>
        <p:txBody>
          <a:bodyPr/>
          <a:lstStyle/>
          <a:p>
            <a:endParaRPr lang="en-US"/>
          </a:p>
        </p:txBody>
      </p:sp>
      <p:sp>
        <p:nvSpPr>
          <p:cNvPr id="18" name="Text Placeholder 2">
            <a:extLst>
              <a:ext uri="{FF2B5EF4-FFF2-40B4-BE49-F238E27FC236}">
                <a16:creationId xmlns:a16="http://schemas.microsoft.com/office/drawing/2014/main" id="{D9E6AF03-B3B7-364C-8036-C8FB58203F63}"/>
              </a:ext>
            </a:extLst>
          </p:cNvPr>
          <p:cNvSpPr>
            <a:spLocks noGrp="1"/>
          </p:cNvSpPr>
          <p:nvPr>
            <p:ph type="body" idx="13" hasCustomPrompt="1"/>
          </p:nvPr>
        </p:nvSpPr>
        <p:spPr>
          <a:xfrm>
            <a:off x="571241" y="3757877"/>
            <a:ext cx="2917455" cy="823912"/>
          </a:xfrm>
        </p:spPr>
        <p:txBody>
          <a:bodyPr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BD115B0-CC69-4C46-A488-88BC707EC7A9}"/>
              </a:ext>
            </a:extLst>
          </p:cNvPr>
          <p:cNvSpPr>
            <a:spLocks noGrp="1"/>
          </p:cNvSpPr>
          <p:nvPr>
            <p:ph sz="half" idx="2"/>
          </p:nvPr>
        </p:nvSpPr>
        <p:spPr>
          <a:xfrm>
            <a:off x="571241" y="4581789"/>
            <a:ext cx="2917455" cy="184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D8D2A2B5-EECD-C34D-ACC7-7F1E83653341}"/>
              </a:ext>
            </a:extLst>
          </p:cNvPr>
          <p:cNvSpPr>
            <a:spLocks noGrp="1"/>
          </p:cNvSpPr>
          <p:nvPr>
            <p:ph type="body" idx="15" hasCustomPrompt="1"/>
          </p:nvPr>
        </p:nvSpPr>
        <p:spPr>
          <a:xfrm>
            <a:off x="4637272" y="334256"/>
            <a:ext cx="2917455" cy="823912"/>
          </a:xfrm>
        </p:spPr>
        <p:txBody>
          <a:bodyPr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97CEB466-353F-504D-B99D-BA2414A12802}"/>
              </a:ext>
            </a:extLst>
          </p:cNvPr>
          <p:cNvSpPr>
            <a:spLocks noGrp="1"/>
          </p:cNvSpPr>
          <p:nvPr>
            <p:ph sz="half" idx="16"/>
          </p:nvPr>
        </p:nvSpPr>
        <p:spPr>
          <a:xfrm>
            <a:off x="4637272" y="1158168"/>
            <a:ext cx="2917455" cy="184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A08A5F0D-4798-4D45-BA15-CFA5261BDC8B}"/>
              </a:ext>
            </a:extLst>
          </p:cNvPr>
          <p:cNvSpPr>
            <a:spLocks noGrp="1"/>
          </p:cNvSpPr>
          <p:nvPr>
            <p:ph type="body" idx="17" hasCustomPrompt="1"/>
          </p:nvPr>
        </p:nvSpPr>
        <p:spPr>
          <a:xfrm>
            <a:off x="8703305" y="3865356"/>
            <a:ext cx="2917455" cy="823912"/>
          </a:xfrm>
        </p:spPr>
        <p:txBody>
          <a:bodyPr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D5758FFD-91F6-FE41-B283-D22D277B404A}"/>
              </a:ext>
            </a:extLst>
          </p:cNvPr>
          <p:cNvSpPr>
            <a:spLocks noGrp="1"/>
          </p:cNvSpPr>
          <p:nvPr>
            <p:ph sz="half" idx="18"/>
          </p:nvPr>
        </p:nvSpPr>
        <p:spPr>
          <a:xfrm>
            <a:off x="8703305" y="4689268"/>
            <a:ext cx="2917455" cy="184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7D8CF15A-E6E6-D647-8CFA-230D615F0D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2" name="Slide Number Placeholder 5">
            <a:extLst>
              <a:ext uri="{FF2B5EF4-FFF2-40B4-BE49-F238E27FC236}">
                <a16:creationId xmlns:a16="http://schemas.microsoft.com/office/drawing/2014/main" id="{0D8F9959-6DEC-F311-7DEE-5F3BE7D71B4F}"/>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3" name="Picture 2">
            <a:extLst>
              <a:ext uri="{FF2B5EF4-FFF2-40B4-BE49-F238E27FC236}">
                <a16:creationId xmlns:a16="http://schemas.microsoft.com/office/drawing/2014/main" id="{FE68CFDC-3073-F335-237C-94F6A0416C9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4" name="Straight Connector 3">
            <a:extLst>
              <a:ext uri="{FF2B5EF4-FFF2-40B4-BE49-F238E27FC236}">
                <a16:creationId xmlns:a16="http://schemas.microsoft.com/office/drawing/2014/main" id="{F7D24986-A6B4-767F-F5F8-C97EF5107C21}"/>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66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eft-Image Right-Whit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55AAB1B-63D6-A940-BE63-EB0B4E8A7854}"/>
              </a:ext>
            </a:extLst>
          </p:cNvPr>
          <p:cNvSpPr>
            <a:spLocks noGrp="1"/>
          </p:cNvSpPr>
          <p:nvPr>
            <p:ph type="pic" sz="quarter" idx="14"/>
          </p:nvPr>
        </p:nvSpPr>
        <p:spPr>
          <a:xfrm>
            <a:off x="5345150" y="0"/>
            <a:ext cx="6846850" cy="6858000"/>
          </a:xfrm>
          <a:solidFill>
            <a:schemeClr val="accent6"/>
          </a:solidFill>
        </p:spPr>
        <p:txBody>
          <a:bodyPr/>
          <a:lstStyle/>
          <a:p>
            <a:endParaRPr lang="en-US"/>
          </a:p>
        </p:txBody>
      </p:sp>
      <p:sp>
        <p:nvSpPr>
          <p:cNvPr id="18" name="Rectangle 17">
            <a:extLst>
              <a:ext uri="{FF2B5EF4-FFF2-40B4-BE49-F238E27FC236}">
                <a16:creationId xmlns:a16="http://schemas.microsoft.com/office/drawing/2014/main" id="{C542784F-348B-DF40-9188-612A2FBC7EC8}"/>
              </a:ext>
            </a:extLst>
          </p:cNvPr>
          <p:cNvSpPr/>
          <p:nvPr userDrawn="1"/>
        </p:nvSpPr>
        <p:spPr>
          <a:xfrm>
            <a:off x="0" y="-1"/>
            <a:ext cx="534515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a:xfrm>
            <a:off x="701048" y="1052544"/>
            <a:ext cx="4248961" cy="1198484"/>
          </a:xfrm>
        </p:spPr>
        <p:txBody>
          <a:bodyPr>
            <a:noAutofit/>
          </a:bodyPr>
          <a:lstStyle>
            <a:lvl1pPr>
              <a:defRPr sz="3000"/>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13" name="Text Placeholder 2">
            <a:extLst>
              <a:ext uri="{FF2B5EF4-FFF2-40B4-BE49-F238E27FC236}">
                <a16:creationId xmlns:a16="http://schemas.microsoft.com/office/drawing/2014/main" id="{5A7DCB06-DC50-894A-BCA5-AF359375EED6}"/>
              </a:ext>
            </a:extLst>
          </p:cNvPr>
          <p:cNvSpPr>
            <a:spLocks noGrp="1"/>
          </p:cNvSpPr>
          <p:nvPr>
            <p:ph type="body" idx="13" hasCustomPrompt="1"/>
          </p:nvPr>
        </p:nvSpPr>
        <p:spPr>
          <a:xfrm>
            <a:off x="701048" y="2066476"/>
            <a:ext cx="424896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701048" y="2890388"/>
            <a:ext cx="42489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F4FACE9E-7EAD-2C63-4F14-653EBFAD99E0}"/>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D7DA8032-F700-742A-DA4D-19448C79A9E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1B64C128-C779-B885-0ABD-F3E07558E8D5}"/>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169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Right-Image Left-Whit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55AAB1B-63D6-A940-BE63-EB0B4E8A7854}"/>
              </a:ext>
            </a:extLst>
          </p:cNvPr>
          <p:cNvSpPr>
            <a:spLocks noGrp="1"/>
          </p:cNvSpPr>
          <p:nvPr>
            <p:ph type="pic" sz="quarter" idx="14"/>
          </p:nvPr>
        </p:nvSpPr>
        <p:spPr>
          <a:xfrm>
            <a:off x="0" y="0"/>
            <a:ext cx="6846850" cy="6858000"/>
          </a:xfrm>
          <a:solidFill>
            <a:schemeClr val="accent6"/>
          </a:solidFill>
        </p:spPr>
        <p:txBody>
          <a:bodyPr/>
          <a:lstStyle/>
          <a:p>
            <a:endParaRPr lang="en-US"/>
          </a:p>
        </p:txBody>
      </p:sp>
      <p:sp>
        <p:nvSpPr>
          <p:cNvPr id="18" name="Rectangle 17">
            <a:extLst>
              <a:ext uri="{FF2B5EF4-FFF2-40B4-BE49-F238E27FC236}">
                <a16:creationId xmlns:a16="http://schemas.microsoft.com/office/drawing/2014/main" id="{C542784F-348B-DF40-9188-612A2FBC7EC8}"/>
              </a:ext>
            </a:extLst>
          </p:cNvPr>
          <p:cNvSpPr/>
          <p:nvPr userDrawn="1"/>
        </p:nvSpPr>
        <p:spPr>
          <a:xfrm>
            <a:off x="6846850" y="-1"/>
            <a:ext cx="534515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a:xfrm>
            <a:off x="7547898" y="1052544"/>
            <a:ext cx="4248961" cy="1198484"/>
          </a:xfrm>
        </p:spPr>
        <p:txBody>
          <a:bodyPr>
            <a:noAutofit/>
          </a:bodyPr>
          <a:lstStyle>
            <a:lvl1pPr>
              <a:defRPr sz="3000"/>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13" name="Text Placeholder 2">
            <a:extLst>
              <a:ext uri="{FF2B5EF4-FFF2-40B4-BE49-F238E27FC236}">
                <a16:creationId xmlns:a16="http://schemas.microsoft.com/office/drawing/2014/main" id="{5A7DCB06-DC50-894A-BCA5-AF359375EED6}"/>
              </a:ext>
            </a:extLst>
          </p:cNvPr>
          <p:cNvSpPr>
            <a:spLocks noGrp="1"/>
          </p:cNvSpPr>
          <p:nvPr>
            <p:ph type="body" idx="13" hasCustomPrompt="1"/>
          </p:nvPr>
        </p:nvSpPr>
        <p:spPr>
          <a:xfrm>
            <a:off x="7547898" y="2066476"/>
            <a:ext cx="424896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7547898" y="2890388"/>
            <a:ext cx="42489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36444A92-F68C-1AE6-BF2B-E78D277EC264}"/>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6C525777-F760-8FC3-5F4E-AECF61325A4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7966B7FC-8E5D-5738-43E5-DAA441B772B9}"/>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006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ingle Content-No Subhead-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D85E6C-5237-5D49-BBF0-CE90E4AAE326}"/>
              </a:ext>
            </a:extLst>
          </p:cNvPr>
          <p:cNvSpPr>
            <a:spLocks noGrp="1"/>
          </p:cNvSpPr>
          <p:nvPr>
            <p:ph idx="1"/>
          </p:nvPr>
        </p:nvSpPr>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2A6CAD-14E4-2F40-9D2C-10C4AE2DE3B3}"/>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cxnSp>
        <p:nvCxnSpPr>
          <p:cNvPr id="11" name="Straight Connector 10">
            <a:extLst>
              <a:ext uri="{FF2B5EF4-FFF2-40B4-BE49-F238E27FC236}">
                <a16:creationId xmlns:a16="http://schemas.microsoft.com/office/drawing/2014/main" id="{0D487897-AE41-D748-9960-D004A53E29D0}"/>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642195D-C12C-8054-1BCE-D1CB33F974C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4239793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Content-With Subhead-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12" name="Text Placeholder 2">
            <a:extLst>
              <a:ext uri="{FF2B5EF4-FFF2-40B4-BE49-F238E27FC236}">
                <a16:creationId xmlns:a16="http://schemas.microsoft.com/office/drawing/2014/main" id="{B9F97C74-BAA8-6447-877E-1C60C6E0E150}"/>
              </a:ext>
            </a:extLst>
          </p:cNvPr>
          <p:cNvSpPr>
            <a:spLocks noGrp="1"/>
          </p:cNvSpPr>
          <p:nvPr>
            <p:ph type="body" idx="13" hasCustomPrompt="1"/>
          </p:nvPr>
        </p:nvSpPr>
        <p:spPr>
          <a:xfrm>
            <a:off x="2441353" y="1954966"/>
            <a:ext cx="8797031" cy="82391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713AD11E-4187-7B45-B5E0-C0B8DEDC5FDE}"/>
              </a:ext>
            </a:extLst>
          </p:cNvPr>
          <p:cNvSpPr>
            <a:spLocks noGrp="1"/>
          </p:cNvSpPr>
          <p:nvPr>
            <p:ph sz="half" idx="2"/>
          </p:nvPr>
        </p:nvSpPr>
        <p:spPr>
          <a:xfrm>
            <a:off x="2441353" y="2778878"/>
            <a:ext cx="8797031" cy="3684588"/>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52601A4-49B5-43A6-C964-7B0D5FE022F3}"/>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4" name="Straight Connector 3">
            <a:extLst>
              <a:ext uri="{FF2B5EF4-FFF2-40B4-BE49-F238E27FC236}">
                <a16:creationId xmlns:a16="http://schemas.microsoft.com/office/drawing/2014/main" id="{40829901-50FA-A5FC-5E23-B0EC4A13CC3E}"/>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0DD0916-3D51-2E68-7570-A20B3DD5213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2570793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Content-No Subhead-Image-Blu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D547A40E-ACA8-4E4B-BF1D-2C3144FF1037}"/>
              </a:ext>
            </a:extLst>
          </p:cNvPr>
          <p:cNvSpPr>
            <a:spLocks noGrp="1"/>
          </p:cNvSpPr>
          <p:nvPr>
            <p:ph type="pic" sz="quarter" idx="13"/>
          </p:nvPr>
        </p:nvSpPr>
        <p:spPr>
          <a:xfrm>
            <a:off x="0" y="0"/>
            <a:ext cx="1920240" cy="6858000"/>
          </a:xfrm>
          <a:solidFill>
            <a:schemeClr val="accent6"/>
          </a:solidFill>
        </p:spPr>
        <p:txBody>
          <a:bodyPr/>
          <a:lstStyle/>
          <a:p>
            <a:endParaRPr lang="en-US"/>
          </a:p>
        </p:txBody>
      </p:sp>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D85E6C-5237-5D49-BBF0-CE90E4AAE326}"/>
              </a:ext>
            </a:extLst>
          </p:cNvPr>
          <p:cNvSpPr>
            <a:spLocks noGrp="1"/>
          </p:cNvSpPr>
          <p:nvPr>
            <p:ph idx="1"/>
          </p:nvPr>
        </p:nvSpPr>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4" name="Slide Number Placeholder 5">
            <a:extLst>
              <a:ext uri="{FF2B5EF4-FFF2-40B4-BE49-F238E27FC236}">
                <a16:creationId xmlns:a16="http://schemas.microsoft.com/office/drawing/2014/main" id="{E61D6326-8C48-30FF-B55A-1E680E0EA33A}"/>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5" name="Straight Connector 4">
            <a:extLst>
              <a:ext uri="{FF2B5EF4-FFF2-40B4-BE49-F238E27FC236}">
                <a16:creationId xmlns:a16="http://schemas.microsoft.com/office/drawing/2014/main" id="{1308819C-00C4-1EF5-A538-6500B74FE1C1}"/>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7F086D8-406F-DA4F-1B35-ECCEC817681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552035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Content-With Subhead-Image-Blu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7041439E-A50E-094A-85A4-38FF9294C77F}"/>
              </a:ext>
            </a:extLst>
          </p:cNvPr>
          <p:cNvSpPr>
            <a:spLocks noGrp="1"/>
          </p:cNvSpPr>
          <p:nvPr>
            <p:ph type="pic" sz="quarter" idx="14"/>
          </p:nvPr>
        </p:nvSpPr>
        <p:spPr>
          <a:xfrm>
            <a:off x="0" y="0"/>
            <a:ext cx="1920240" cy="6858000"/>
          </a:xfrm>
          <a:solidFill>
            <a:schemeClr val="accent6"/>
          </a:solidFill>
        </p:spPr>
        <p:txBody>
          <a:bodyPr/>
          <a:lstStyle/>
          <a:p>
            <a:endParaRPr lang="en-US"/>
          </a:p>
        </p:txBody>
      </p:sp>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12" name="Text Placeholder 2">
            <a:extLst>
              <a:ext uri="{FF2B5EF4-FFF2-40B4-BE49-F238E27FC236}">
                <a16:creationId xmlns:a16="http://schemas.microsoft.com/office/drawing/2014/main" id="{B9F97C74-BAA8-6447-877E-1C60C6E0E150}"/>
              </a:ext>
            </a:extLst>
          </p:cNvPr>
          <p:cNvSpPr>
            <a:spLocks noGrp="1"/>
          </p:cNvSpPr>
          <p:nvPr>
            <p:ph type="body" idx="13" hasCustomPrompt="1"/>
          </p:nvPr>
        </p:nvSpPr>
        <p:spPr>
          <a:xfrm>
            <a:off x="2441353" y="1954966"/>
            <a:ext cx="8797031" cy="82391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713AD11E-4187-7B45-B5E0-C0B8DEDC5FDE}"/>
              </a:ext>
            </a:extLst>
          </p:cNvPr>
          <p:cNvSpPr>
            <a:spLocks noGrp="1"/>
          </p:cNvSpPr>
          <p:nvPr>
            <p:ph sz="half" idx="2"/>
          </p:nvPr>
        </p:nvSpPr>
        <p:spPr>
          <a:xfrm>
            <a:off x="2441353" y="2778878"/>
            <a:ext cx="8797031" cy="3684588"/>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162BEF24-4DF4-22A0-13EF-56FDA150609A}"/>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4" name="Straight Connector 3">
            <a:extLst>
              <a:ext uri="{FF2B5EF4-FFF2-40B4-BE49-F238E27FC236}">
                <a16:creationId xmlns:a16="http://schemas.microsoft.com/office/drawing/2014/main" id="{2D3D76F4-2890-DE37-B668-E962B158A177}"/>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73DF0DC-AA8E-094F-3501-1ED99A9D9F2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2939584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ntent-No Subhead-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17" name="Content Placeholder 2">
            <a:extLst>
              <a:ext uri="{FF2B5EF4-FFF2-40B4-BE49-F238E27FC236}">
                <a16:creationId xmlns:a16="http://schemas.microsoft.com/office/drawing/2014/main" id="{BF9162F7-765E-7948-B65C-224EEBA2F786}"/>
              </a:ext>
            </a:extLst>
          </p:cNvPr>
          <p:cNvSpPr>
            <a:spLocks noGrp="1"/>
          </p:cNvSpPr>
          <p:nvPr>
            <p:ph idx="1"/>
          </p:nvPr>
        </p:nvSpPr>
        <p:spPr>
          <a:xfrm>
            <a:off x="2441354" y="2411574"/>
            <a:ext cx="4405496" cy="3743095"/>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55F8491D-602D-3C46-A7D0-0099D6E07480}"/>
              </a:ext>
            </a:extLst>
          </p:cNvPr>
          <p:cNvSpPr>
            <a:spLocks noGrp="1"/>
          </p:cNvSpPr>
          <p:nvPr>
            <p:ph idx="13"/>
          </p:nvPr>
        </p:nvSpPr>
        <p:spPr>
          <a:xfrm>
            <a:off x="7122818" y="2411574"/>
            <a:ext cx="4405496" cy="3743095"/>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FAB7EE25-60EA-01AE-8426-2DAC673F152F}"/>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4" name="Straight Connector 3">
            <a:extLst>
              <a:ext uri="{FF2B5EF4-FFF2-40B4-BE49-F238E27FC236}">
                <a16:creationId xmlns:a16="http://schemas.microsoft.com/office/drawing/2014/main" id="{6649D5D0-AD12-FB49-73D2-EA51462A6EE9}"/>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BE7BAFB-FCB6-7138-AC5C-B7DAECE41DC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2438599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No Image-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A8F0F61-53A7-174D-A702-CE4C0D167B8A}"/>
              </a:ext>
            </a:extLst>
          </p:cNvPr>
          <p:cNvSpPr/>
          <p:nvPr userDrawn="1"/>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3DF68CE-4AD5-8045-93A6-60D8C9ED60D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09933" y="-1"/>
            <a:ext cx="7982067" cy="6858001"/>
          </a:xfrm>
          <a:prstGeom prst="rect">
            <a:avLst/>
          </a:prstGeom>
        </p:spPr>
      </p:pic>
      <p:sp>
        <p:nvSpPr>
          <p:cNvPr id="2" name="Title 1">
            <a:extLst>
              <a:ext uri="{FF2B5EF4-FFF2-40B4-BE49-F238E27FC236}">
                <a16:creationId xmlns:a16="http://schemas.microsoft.com/office/drawing/2014/main" id="{6294B72E-2D40-B04C-8CDE-93DB2BFB6B60}"/>
              </a:ext>
            </a:extLst>
          </p:cNvPr>
          <p:cNvSpPr>
            <a:spLocks noGrp="1"/>
          </p:cNvSpPr>
          <p:nvPr>
            <p:ph type="ctrTitle" hasCustomPrompt="1"/>
          </p:nvPr>
        </p:nvSpPr>
        <p:spPr>
          <a:xfrm>
            <a:off x="1637120" y="1970775"/>
            <a:ext cx="9144000" cy="2387600"/>
          </a:xfrm>
        </p:spPr>
        <p:txBody>
          <a:bodyPr anchor="b">
            <a:normAutofit/>
          </a:bodyPr>
          <a:lstStyle>
            <a:lvl1pPr algn="l">
              <a:defRPr sz="5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93953606-05C8-A749-8374-D9311C932CEA}"/>
              </a:ext>
            </a:extLst>
          </p:cNvPr>
          <p:cNvSpPr>
            <a:spLocks noGrp="1"/>
          </p:cNvSpPr>
          <p:nvPr>
            <p:ph type="subTitle" idx="1"/>
          </p:nvPr>
        </p:nvSpPr>
        <p:spPr>
          <a:xfrm>
            <a:off x="1646547" y="4497585"/>
            <a:ext cx="9144000" cy="734291"/>
          </a:xfrm>
        </p:spPr>
        <p:txBody>
          <a:bodyPr>
            <a:normAutofit/>
          </a:bodyPr>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A2FC4F92-6716-EA45-B132-DEAD773B712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70557" y="460855"/>
            <a:ext cx="1337578" cy="660936"/>
          </a:xfrm>
          <a:prstGeom prst="rect">
            <a:avLst/>
          </a:prstGeom>
        </p:spPr>
      </p:pic>
      <p:pic>
        <p:nvPicPr>
          <p:cNvPr id="11" name="Picture 10">
            <a:extLst>
              <a:ext uri="{FF2B5EF4-FFF2-40B4-BE49-F238E27FC236}">
                <a16:creationId xmlns:a16="http://schemas.microsoft.com/office/drawing/2014/main" id="{A42196CA-DCDA-8E4E-BD96-710F544833D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70557" y="6146105"/>
            <a:ext cx="2743200" cy="241819"/>
          </a:xfrm>
          <a:prstGeom prst="rect">
            <a:avLst/>
          </a:prstGeom>
        </p:spPr>
      </p:pic>
    </p:spTree>
    <p:extLst>
      <p:ext uri="{BB962C8B-B14F-4D97-AF65-F5344CB8AC3E}">
        <p14:creationId xmlns:p14="http://schemas.microsoft.com/office/powerpoint/2010/main" val="213083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ntent-With Subhead-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12" name="Text Placeholder 2">
            <a:extLst>
              <a:ext uri="{FF2B5EF4-FFF2-40B4-BE49-F238E27FC236}">
                <a16:creationId xmlns:a16="http://schemas.microsoft.com/office/drawing/2014/main" id="{70EE5E76-478C-B045-A1AC-AE8EC57065A7}"/>
              </a:ext>
            </a:extLst>
          </p:cNvPr>
          <p:cNvSpPr>
            <a:spLocks noGrp="1"/>
          </p:cNvSpPr>
          <p:nvPr>
            <p:ph type="body" idx="13" hasCustomPrompt="1"/>
          </p:nvPr>
        </p:nvSpPr>
        <p:spPr>
          <a:xfrm>
            <a:off x="2441354" y="1954966"/>
            <a:ext cx="4405496" cy="82391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7599446-5DD7-DC4F-9017-171F6EF5C57A}"/>
              </a:ext>
            </a:extLst>
          </p:cNvPr>
          <p:cNvSpPr>
            <a:spLocks noGrp="1"/>
          </p:cNvSpPr>
          <p:nvPr>
            <p:ph sz="half" idx="2"/>
          </p:nvPr>
        </p:nvSpPr>
        <p:spPr>
          <a:xfrm>
            <a:off x="2441354" y="2778878"/>
            <a:ext cx="4405496" cy="3684588"/>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0B8DD2C3-F1C5-6F48-91E8-8ADA7732E057}"/>
              </a:ext>
            </a:extLst>
          </p:cNvPr>
          <p:cNvSpPr>
            <a:spLocks noGrp="1"/>
          </p:cNvSpPr>
          <p:nvPr>
            <p:ph type="body" sz="quarter" idx="3" hasCustomPrompt="1"/>
          </p:nvPr>
        </p:nvSpPr>
        <p:spPr>
          <a:xfrm>
            <a:off x="7114479" y="1954966"/>
            <a:ext cx="4413835" cy="82391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16C121A0-DC12-BF40-B060-7419D4B462D7}"/>
              </a:ext>
            </a:extLst>
          </p:cNvPr>
          <p:cNvSpPr>
            <a:spLocks noGrp="1"/>
          </p:cNvSpPr>
          <p:nvPr>
            <p:ph sz="quarter" idx="4"/>
          </p:nvPr>
        </p:nvSpPr>
        <p:spPr>
          <a:xfrm>
            <a:off x="7114479" y="2778878"/>
            <a:ext cx="4413835" cy="3684588"/>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2C3927E8-CFC2-B1E3-339D-7EFF495E024B}"/>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4" name="Straight Connector 3">
            <a:extLst>
              <a:ext uri="{FF2B5EF4-FFF2-40B4-BE49-F238E27FC236}">
                <a16:creationId xmlns:a16="http://schemas.microsoft.com/office/drawing/2014/main" id="{2262360D-CC10-4AE0-6282-9801D91CF7FF}"/>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0AB0819-C5AB-9344-33F4-8F95E99EEE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391904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ntent-No Subhead-Image-Blu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964568D7-4826-0D49-A303-A3A3E1F8A8AB}"/>
              </a:ext>
            </a:extLst>
          </p:cNvPr>
          <p:cNvSpPr>
            <a:spLocks noGrp="1"/>
          </p:cNvSpPr>
          <p:nvPr>
            <p:ph type="pic" sz="quarter" idx="14"/>
          </p:nvPr>
        </p:nvSpPr>
        <p:spPr>
          <a:xfrm>
            <a:off x="0" y="0"/>
            <a:ext cx="1920240" cy="6858000"/>
          </a:xfrm>
          <a:solidFill>
            <a:schemeClr val="accent6"/>
          </a:solidFill>
        </p:spPr>
        <p:txBody>
          <a:bodyPr/>
          <a:lstStyle/>
          <a:p>
            <a:endParaRPr lang="en-US"/>
          </a:p>
        </p:txBody>
      </p:sp>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17" name="Content Placeholder 2">
            <a:extLst>
              <a:ext uri="{FF2B5EF4-FFF2-40B4-BE49-F238E27FC236}">
                <a16:creationId xmlns:a16="http://schemas.microsoft.com/office/drawing/2014/main" id="{BF9162F7-765E-7948-B65C-224EEBA2F786}"/>
              </a:ext>
            </a:extLst>
          </p:cNvPr>
          <p:cNvSpPr>
            <a:spLocks noGrp="1"/>
          </p:cNvSpPr>
          <p:nvPr>
            <p:ph idx="1"/>
          </p:nvPr>
        </p:nvSpPr>
        <p:spPr>
          <a:xfrm>
            <a:off x="2441354" y="2411574"/>
            <a:ext cx="4405496" cy="3743095"/>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55F8491D-602D-3C46-A7D0-0099D6E07480}"/>
              </a:ext>
            </a:extLst>
          </p:cNvPr>
          <p:cNvSpPr>
            <a:spLocks noGrp="1"/>
          </p:cNvSpPr>
          <p:nvPr>
            <p:ph idx="13"/>
          </p:nvPr>
        </p:nvSpPr>
        <p:spPr>
          <a:xfrm>
            <a:off x="7122818" y="2411574"/>
            <a:ext cx="4405496" cy="3743095"/>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425F9BDB-7274-397F-5633-A064767252D5}"/>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4" name="Straight Connector 3">
            <a:extLst>
              <a:ext uri="{FF2B5EF4-FFF2-40B4-BE49-F238E27FC236}">
                <a16:creationId xmlns:a16="http://schemas.microsoft.com/office/drawing/2014/main" id="{792FEB6C-7C61-6FFB-281C-6545EC23361C}"/>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261784F-65A5-BA46-1159-3EC55F46CCA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2832702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ntent-With Subhead-Image-Blue">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BEC5C8A-1E0B-0449-8752-06DDE1915803}"/>
              </a:ext>
            </a:extLst>
          </p:cNvPr>
          <p:cNvSpPr>
            <a:spLocks noGrp="1"/>
          </p:cNvSpPr>
          <p:nvPr>
            <p:ph type="pic" sz="quarter" idx="14"/>
          </p:nvPr>
        </p:nvSpPr>
        <p:spPr>
          <a:xfrm>
            <a:off x="0" y="0"/>
            <a:ext cx="1920240" cy="6858000"/>
          </a:xfrm>
          <a:solidFill>
            <a:schemeClr val="accent6"/>
          </a:solidFill>
        </p:spPr>
        <p:txBody>
          <a:bodyPr/>
          <a:lstStyle/>
          <a:p>
            <a:endParaRPr lang="en-US"/>
          </a:p>
        </p:txBody>
      </p:sp>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12" name="Text Placeholder 2">
            <a:extLst>
              <a:ext uri="{FF2B5EF4-FFF2-40B4-BE49-F238E27FC236}">
                <a16:creationId xmlns:a16="http://schemas.microsoft.com/office/drawing/2014/main" id="{70EE5E76-478C-B045-A1AC-AE8EC57065A7}"/>
              </a:ext>
            </a:extLst>
          </p:cNvPr>
          <p:cNvSpPr>
            <a:spLocks noGrp="1"/>
          </p:cNvSpPr>
          <p:nvPr>
            <p:ph type="body" idx="13" hasCustomPrompt="1"/>
          </p:nvPr>
        </p:nvSpPr>
        <p:spPr>
          <a:xfrm>
            <a:off x="2441354" y="1954966"/>
            <a:ext cx="4405496" cy="82391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7599446-5DD7-DC4F-9017-171F6EF5C57A}"/>
              </a:ext>
            </a:extLst>
          </p:cNvPr>
          <p:cNvSpPr>
            <a:spLocks noGrp="1"/>
          </p:cNvSpPr>
          <p:nvPr>
            <p:ph sz="half" idx="2"/>
          </p:nvPr>
        </p:nvSpPr>
        <p:spPr>
          <a:xfrm>
            <a:off x="2441354" y="2778878"/>
            <a:ext cx="4405496" cy="3684588"/>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0B8DD2C3-F1C5-6F48-91E8-8ADA7732E057}"/>
              </a:ext>
            </a:extLst>
          </p:cNvPr>
          <p:cNvSpPr>
            <a:spLocks noGrp="1"/>
          </p:cNvSpPr>
          <p:nvPr>
            <p:ph type="body" sz="quarter" idx="3" hasCustomPrompt="1"/>
          </p:nvPr>
        </p:nvSpPr>
        <p:spPr>
          <a:xfrm>
            <a:off x="7114479" y="1954966"/>
            <a:ext cx="4413835" cy="82391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16C121A0-DC12-BF40-B060-7419D4B462D7}"/>
              </a:ext>
            </a:extLst>
          </p:cNvPr>
          <p:cNvSpPr>
            <a:spLocks noGrp="1"/>
          </p:cNvSpPr>
          <p:nvPr>
            <p:ph sz="quarter" idx="4"/>
          </p:nvPr>
        </p:nvSpPr>
        <p:spPr>
          <a:xfrm>
            <a:off x="7114479" y="2778878"/>
            <a:ext cx="4413835" cy="3684588"/>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2A2DCFD9-420F-0126-0DBB-2355E830E47A}"/>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4" name="Straight Connector 3">
            <a:extLst>
              <a:ext uri="{FF2B5EF4-FFF2-40B4-BE49-F238E27FC236}">
                <a16:creationId xmlns:a16="http://schemas.microsoft.com/office/drawing/2014/main" id="{4DB58FAA-4D63-12D4-6CC1-563218FAAA92}"/>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D12D380-BDF3-75DA-BAA2-98F5C002103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4194003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Column-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29" name="Title 1">
            <a:extLst>
              <a:ext uri="{FF2B5EF4-FFF2-40B4-BE49-F238E27FC236}">
                <a16:creationId xmlns:a16="http://schemas.microsoft.com/office/drawing/2014/main" id="{F5617DF4-3CE4-C84A-931F-89B9BC0873F2}"/>
              </a:ext>
            </a:extLst>
          </p:cNvPr>
          <p:cNvSpPr>
            <a:spLocks noGrp="1"/>
          </p:cNvSpPr>
          <p:nvPr>
            <p:ph type="title" hasCustomPrompt="1"/>
          </p:nvPr>
        </p:nvSpPr>
        <p:spPr>
          <a:xfrm>
            <a:off x="2441354" y="941034"/>
            <a:ext cx="8797031" cy="1198484"/>
          </a:xfrm>
        </p:spPr>
        <p:txBody>
          <a:bodyPr/>
          <a:lstStyle>
            <a:lvl1pPr>
              <a:defRPr>
                <a:solidFill>
                  <a:schemeClr val="bg1"/>
                </a:solidFill>
              </a:defRPr>
            </a:lvl1pPr>
          </a:lstStyle>
          <a:p>
            <a:r>
              <a:rPr lang="en-US"/>
              <a:t>CLICK TO EDIT MASTER TITLE STYLE</a:t>
            </a:r>
          </a:p>
        </p:txBody>
      </p:sp>
      <p:sp>
        <p:nvSpPr>
          <p:cNvPr id="30" name="Text Placeholder 2">
            <a:extLst>
              <a:ext uri="{FF2B5EF4-FFF2-40B4-BE49-F238E27FC236}">
                <a16:creationId xmlns:a16="http://schemas.microsoft.com/office/drawing/2014/main" id="{E73D08C2-06A1-7645-B399-A7BE8283F0EE}"/>
              </a:ext>
            </a:extLst>
          </p:cNvPr>
          <p:cNvSpPr>
            <a:spLocks noGrp="1"/>
          </p:cNvSpPr>
          <p:nvPr>
            <p:ph type="body" idx="13" hasCustomPrompt="1"/>
          </p:nvPr>
        </p:nvSpPr>
        <p:spPr>
          <a:xfrm>
            <a:off x="2441354" y="3982372"/>
            <a:ext cx="2917455" cy="823912"/>
          </a:xfrm>
        </p:spPr>
        <p:txBody>
          <a:bodyPr anchor="b">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3">
            <a:extLst>
              <a:ext uri="{FF2B5EF4-FFF2-40B4-BE49-F238E27FC236}">
                <a16:creationId xmlns:a16="http://schemas.microsoft.com/office/drawing/2014/main" id="{573A20F4-AA2F-E74A-AFBA-E076FEB12795}"/>
              </a:ext>
            </a:extLst>
          </p:cNvPr>
          <p:cNvSpPr>
            <a:spLocks noGrp="1"/>
          </p:cNvSpPr>
          <p:nvPr>
            <p:ph sz="half" idx="2"/>
          </p:nvPr>
        </p:nvSpPr>
        <p:spPr>
          <a:xfrm>
            <a:off x="2441354" y="4806284"/>
            <a:ext cx="2917455" cy="184285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
            <a:extLst>
              <a:ext uri="{FF2B5EF4-FFF2-40B4-BE49-F238E27FC236}">
                <a16:creationId xmlns:a16="http://schemas.microsoft.com/office/drawing/2014/main" id="{F47B5D8F-F2F4-8E47-9A3F-81236809B275}"/>
              </a:ext>
            </a:extLst>
          </p:cNvPr>
          <p:cNvSpPr>
            <a:spLocks noGrp="1"/>
          </p:cNvSpPr>
          <p:nvPr>
            <p:ph type="body" idx="14" hasCustomPrompt="1"/>
          </p:nvPr>
        </p:nvSpPr>
        <p:spPr>
          <a:xfrm>
            <a:off x="5524796" y="3982372"/>
            <a:ext cx="2917455" cy="823912"/>
          </a:xfrm>
        </p:spPr>
        <p:txBody>
          <a:bodyPr anchor="b">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Content Placeholder 3">
            <a:extLst>
              <a:ext uri="{FF2B5EF4-FFF2-40B4-BE49-F238E27FC236}">
                <a16:creationId xmlns:a16="http://schemas.microsoft.com/office/drawing/2014/main" id="{25404594-14C0-DD43-8B4D-9941A5D8F6EF}"/>
              </a:ext>
            </a:extLst>
          </p:cNvPr>
          <p:cNvSpPr>
            <a:spLocks noGrp="1"/>
          </p:cNvSpPr>
          <p:nvPr>
            <p:ph sz="half" idx="15"/>
          </p:nvPr>
        </p:nvSpPr>
        <p:spPr>
          <a:xfrm>
            <a:off x="5524796" y="4806284"/>
            <a:ext cx="2917455" cy="184285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2">
            <a:extLst>
              <a:ext uri="{FF2B5EF4-FFF2-40B4-BE49-F238E27FC236}">
                <a16:creationId xmlns:a16="http://schemas.microsoft.com/office/drawing/2014/main" id="{DABACCB8-1641-ED4F-8FA0-52CAEDE8A035}"/>
              </a:ext>
            </a:extLst>
          </p:cNvPr>
          <p:cNvSpPr>
            <a:spLocks noGrp="1"/>
          </p:cNvSpPr>
          <p:nvPr>
            <p:ph type="body" idx="16" hasCustomPrompt="1"/>
          </p:nvPr>
        </p:nvSpPr>
        <p:spPr>
          <a:xfrm>
            <a:off x="8608237" y="3988167"/>
            <a:ext cx="2917455" cy="823912"/>
          </a:xfrm>
        </p:spPr>
        <p:txBody>
          <a:bodyPr anchor="b">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Content Placeholder 3">
            <a:extLst>
              <a:ext uri="{FF2B5EF4-FFF2-40B4-BE49-F238E27FC236}">
                <a16:creationId xmlns:a16="http://schemas.microsoft.com/office/drawing/2014/main" id="{610A0773-94AB-0A4E-A829-A282CBADBA4B}"/>
              </a:ext>
            </a:extLst>
          </p:cNvPr>
          <p:cNvSpPr>
            <a:spLocks noGrp="1"/>
          </p:cNvSpPr>
          <p:nvPr>
            <p:ph sz="half" idx="17"/>
          </p:nvPr>
        </p:nvSpPr>
        <p:spPr>
          <a:xfrm>
            <a:off x="8608237" y="4812079"/>
            <a:ext cx="2917455" cy="184285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Picture Placeholder 24">
            <a:extLst>
              <a:ext uri="{FF2B5EF4-FFF2-40B4-BE49-F238E27FC236}">
                <a16:creationId xmlns:a16="http://schemas.microsoft.com/office/drawing/2014/main" id="{EA17EB9B-CE8D-534A-B36B-D384AFD0A0BC}"/>
              </a:ext>
            </a:extLst>
          </p:cNvPr>
          <p:cNvSpPr>
            <a:spLocks noGrp="1"/>
          </p:cNvSpPr>
          <p:nvPr>
            <p:ph type="pic" sz="quarter" idx="18"/>
          </p:nvPr>
        </p:nvSpPr>
        <p:spPr>
          <a:xfrm>
            <a:off x="2441354" y="2296632"/>
            <a:ext cx="2152782" cy="1686405"/>
          </a:xfrm>
        </p:spPr>
        <p:txBody>
          <a:bodyPr/>
          <a:lstStyle>
            <a:lvl1pPr>
              <a:defRPr>
                <a:solidFill>
                  <a:schemeClr val="bg1"/>
                </a:solidFill>
              </a:defRPr>
            </a:lvl1pPr>
          </a:lstStyle>
          <a:p>
            <a:endParaRPr lang="en-US"/>
          </a:p>
        </p:txBody>
      </p:sp>
      <p:sp>
        <p:nvSpPr>
          <p:cNvPr id="37" name="Picture Placeholder 24">
            <a:extLst>
              <a:ext uri="{FF2B5EF4-FFF2-40B4-BE49-F238E27FC236}">
                <a16:creationId xmlns:a16="http://schemas.microsoft.com/office/drawing/2014/main" id="{4DCC4B4D-BC24-6047-A910-B830379CD4AA}"/>
              </a:ext>
            </a:extLst>
          </p:cNvPr>
          <p:cNvSpPr>
            <a:spLocks noGrp="1"/>
          </p:cNvSpPr>
          <p:nvPr>
            <p:ph type="pic" sz="quarter" idx="19"/>
          </p:nvPr>
        </p:nvSpPr>
        <p:spPr>
          <a:xfrm>
            <a:off x="5524796" y="2296632"/>
            <a:ext cx="2152782" cy="1686405"/>
          </a:xfrm>
        </p:spPr>
        <p:txBody>
          <a:bodyPr/>
          <a:lstStyle>
            <a:lvl1pPr>
              <a:defRPr>
                <a:solidFill>
                  <a:schemeClr val="bg1"/>
                </a:solidFill>
              </a:defRPr>
            </a:lvl1pPr>
          </a:lstStyle>
          <a:p>
            <a:endParaRPr lang="en-US"/>
          </a:p>
        </p:txBody>
      </p:sp>
      <p:sp>
        <p:nvSpPr>
          <p:cNvPr id="38" name="Picture Placeholder 24">
            <a:extLst>
              <a:ext uri="{FF2B5EF4-FFF2-40B4-BE49-F238E27FC236}">
                <a16:creationId xmlns:a16="http://schemas.microsoft.com/office/drawing/2014/main" id="{506BF03F-8AFE-1449-8928-6D75875319CC}"/>
              </a:ext>
            </a:extLst>
          </p:cNvPr>
          <p:cNvSpPr>
            <a:spLocks noGrp="1"/>
          </p:cNvSpPr>
          <p:nvPr>
            <p:ph type="pic" sz="quarter" idx="20"/>
          </p:nvPr>
        </p:nvSpPr>
        <p:spPr>
          <a:xfrm>
            <a:off x="8608237" y="2295967"/>
            <a:ext cx="2152782" cy="1686405"/>
          </a:xfrm>
        </p:spPr>
        <p:txBody>
          <a:bodyPr/>
          <a:lstStyle>
            <a:lvl1pPr>
              <a:defRPr>
                <a:solidFill>
                  <a:schemeClr val="bg1"/>
                </a:solidFill>
              </a:defRPr>
            </a:lvl1pPr>
          </a:lstStyle>
          <a:p>
            <a:endParaRPr lang="en-US"/>
          </a:p>
        </p:txBody>
      </p:sp>
      <p:sp>
        <p:nvSpPr>
          <p:cNvPr id="2" name="Slide Number Placeholder 5">
            <a:extLst>
              <a:ext uri="{FF2B5EF4-FFF2-40B4-BE49-F238E27FC236}">
                <a16:creationId xmlns:a16="http://schemas.microsoft.com/office/drawing/2014/main" id="{24107FAD-BE76-F237-CB10-CDB0A7704112}"/>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3" name="Straight Connector 2">
            <a:extLst>
              <a:ext uri="{FF2B5EF4-FFF2-40B4-BE49-F238E27FC236}">
                <a16:creationId xmlns:a16="http://schemas.microsoft.com/office/drawing/2014/main" id="{F95F811F-7513-A23C-08B4-1A395FDF8C51}"/>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3AA8C52-2E16-E421-539C-B18C5246CC8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3480700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Column-Image-Blue">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BEC5C8A-1E0B-0449-8752-06DDE1915803}"/>
              </a:ext>
            </a:extLst>
          </p:cNvPr>
          <p:cNvSpPr>
            <a:spLocks noGrp="1"/>
          </p:cNvSpPr>
          <p:nvPr>
            <p:ph type="pic" sz="quarter" idx="14"/>
          </p:nvPr>
        </p:nvSpPr>
        <p:spPr>
          <a:xfrm>
            <a:off x="0" y="0"/>
            <a:ext cx="1920240" cy="6858000"/>
          </a:xfrm>
          <a:solidFill>
            <a:schemeClr val="accent6"/>
          </a:solidFill>
        </p:spPr>
        <p:txBody>
          <a:bodyPr/>
          <a:lstStyle/>
          <a:p>
            <a:endParaRPr lang="en-US"/>
          </a:p>
        </p:txBody>
      </p:sp>
      <p:sp>
        <p:nvSpPr>
          <p:cNvPr id="14" name="Rectangle 13">
            <a:extLst>
              <a:ext uri="{FF2B5EF4-FFF2-40B4-BE49-F238E27FC236}">
                <a16:creationId xmlns:a16="http://schemas.microsoft.com/office/drawing/2014/main" id="{EE45AEE9-F397-4447-A400-2EA37165C147}"/>
              </a:ext>
            </a:extLst>
          </p:cNvPr>
          <p:cNvSpPr/>
          <p:nvPr userDrawn="1"/>
        </p:nvSpPr>
        <p:spPr>
          <a:xfrm>
            <a:off x="1920240" y="-1"/>
            <a:ext cx="1027176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28" name="Title 1">
            <a:extLst>
              <a:ext uri="{FF2B5EF4-FFF2-40B4-BE49-F238E27FC236}">
                <a16:creationId xmlns:a16="http://schemas.microsoft.com/office/drawing/2014/main" id="{FC3D874E-1825-9848-9D71-7F10A276938D}"/>
              </a:ext>
            </a:extLst>
          </p:cNvPr>
          <p:cNvSpPr>
            <a:spLocks noGrp="1"/>
          </p:cNvSpPr>
          <p:nvPr>
            <p:ph type="title" hasCustomPrompt="1"/>
          </p:nvPr>
        </p:nvSpPr>
        <p:spPr>
          <a:xfrm>
            <a:off x="2441354" y="941034"/>
            <a:ext cx="8797031" cy="1198484"/>
          </a:xfrm>
        </p:spPr>
        <p:txBody>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DAA83CAC-9A06-B34C-9232-D20A5B82401E}"/>
              </a:ext>
            </a:extLst>
          </p:cNvPr>
          <p:cNvSpPr>
            <a:spLocks noGrp="1"/>
          </p:cNvSpPr>
          <p:nvPr>
            <p:ph type="body" idx="13" hasCustomPrompt="1"/>
          </p:nvPr>
        </p:nvSpPr>
        <p:spPr>
          <a:xfrm>
            <a:off x="2441354" y="3982372"/>
            <a:ext cx="2917455" cy="823912"/>
          </a:xfrm>
        </p:spPr>
        <p:txBody>
          <a:bodyPr anchor="b">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35F4DA3A-F794-4F44-841F-C69FD0162F42}"/>
              </a:ext>
            </a:extLst>
          </p:cNvPr>
          <p:cNvSpPr>
            <a:spLocks noGrp="1"/>
          </p:cNvSpPr>
          <p:nvPr>
            <p:ph sz="half" idx="2"/>
          </p:nvPr>
        </p:nvSpPr>
        <p:spPr>
          <a:xfrm>
            <a:off x="2441354" y="4806284"/>
            <a:ext cx="2917455" cy="184285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
            <a:extLst>
              <a:ext uri="{FF2B5EF4-FFF2-40B4-BE49-F238E27FC236}">
                <a16:creationId xmlns:a16="http://schemas.microsoft.com/office/drawing/2014/main" id="{7F26A8DD-0BC4-6F4D-85AD-69E03CF8BF05}"/>
              </a:ext>
            </a:extLst>
          </p:cNvPr>
          <p:cNvSpPr>
            <a:spLocks noGrp="1"/>
          </p:cNvSpPr>
          <p:nvPr>
            <p:ph type="body" idx="15" hasCustomPrompt="1"/>
          </p:nvPr>
        </p:nvSpPr>
        <p:spPr>
          <a:xfrm>
            <a:off x="5524796" y="3982372"/>
            <a:ext cx="2917455" cy="823912"/>
          </a:xfrm>
        </p:spPr>
        <p:txBody>
          <a:bodyPr anchor="b">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3">
            <a:extLst>
              <a:ext uri="{FF2B5EF4-FFF2-40B4-BE49-F238E27FC236}">
                <a16:creationId xmlns:a16="http://schemas.microsoft.com/office/drawing/2014/main" id="{9CA16940-BF40-4F4C-B78E-9D72730829E6}"/>
              </a:ext>
            </a:extLst>
          </p:cNvPr>
          <p:cNvSpPr>
            <a:spLocks noGrp="1"/>
          </p:cNvSpPr>
          <p:nvPr>
            <p:ph sz="half" idx="16"/>
          </p:nvPr>
        </p:nvSpPr>
        <p:spPr>
          <a:xfrm>
            <a:off x="5524796" y="4806284"/>
            <a:ext cx="2917455" cy="184285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2">
            <a:extLst>
              <a:ext uri="{FF2B5EF4-FFF2-40B4-BE49-F238E27FC236}">
                <a16:creationId xmlns:a16="http://schemas.microsoft.com/office/drawing/2014/main" id="{D584FF48-9B28-B144-972C-AFD797880736}"/>
              </a:ext>
            </a:extLst>
          </p:cNvPr>
          <p:cNvSpPr>
            <a:spLocks noGrp="1"/>
          </p:cNvSpPr>
          <p:nvPr>
            <p:ph type="body" idx="17" hasCustomPrompt="1"/>
          </p:nvPr>
        </p:nvSpPr>
        <p:spPr>
          <a:xfrm>
            <a:off x="8608237" y="3988167"/>
            <a:ext cx="2917455" cy="823912"/>
          </a:xfrm>
        </p:spPr>
        <p:txBody>
          <a:bodyPr anchor="b">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F2F983BA-B39D-214B-B9D3-B827DEB3CE0B}"/>
              </a:ext>
            </a:extLst>
          </p:cNvPr>
          <p:cNvSpPr>
            <a:spLocks noGrp="1"/>
          </p:cNvSpPr>
          <p:nvPr>
            <p:ph sz="half" idx="18"/>
          </p:nvPr>
        </p:nvSpPr>
        <p:spPr>
          <a:xfrm>
            <a:off x="8608237" y="4812079"/>
            <a:ext cx="2917455" cy="184285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Picture Placeholder 24">
            <a:extLst>
              <a:ext uri="{FF2B5EF4-FFF2-40B4-BE49-F238E27FC236}">
                <a16:creationId xmlns:a16="http://schemas.microsoft.com/office/drawing/2014/main" id="{23BB994E-1B82-8D45-8710-D820678D534B}"/>
              </a:ext>
            </a:extLst>
          </p:cNvPr>
          <p:cNvSpPr>
            <a:spLocks noGrp="1"/>
          </p:cNvSpPr>
          <p:nvPr>
            <p:ph type="pic" sz="quarter" idx="19"/>
          </p:nvPr>
        </p:nvSpPr>
        <p:spPr>
          <a:xfrm>
            <a:off x="2441354" y="2296632"/>
            <a:ext cx="2152782" cy="1686405"/>
          </a:xfrm>
        </p:spPr>
        <p:txBody>
          <a:bodyPr/>
          <a:lstStyle>
            <a:lvl1pPr>
              <a:defRPr>
                <a:solidFill>
                  <a:schemeClr val="bg1"/>
                </a:solidFill>
              </a:defRPr>
            </a:lvl1pPr>
          </a:lstStyle>
          <a:p>
            <a:endParaRPr lang="en-US"/>
          </a:p>
        </p:txBody>
      </p:sp>
      <p:sp>
        <p:nvSpPr>
          <p:cNvPr id="36" name="Picture Placeholder 24">
            <a:extLst>
              <a:ext uri="{FF2B5EF4-FFF2-40B4-BE49-F238E27FC236}">
                <a16:creationId xmlns:a16="http://schemas.microsoft.com/office/drawing/2014/main" id="{B00B70B3-AD68-1446-8F96-21DE69C58935}"/>
              </a:ext>
            </a:extLst>
          </p:cNvPr>
          <p:cNvSpPr>
            <a:spLocks noGrp="1"/>
          </p:cNvSpPr>
          <p:nvPr>
            <p:ph type="pic" sz="quarter" idx="20"/>
          </p:nvPr>
        </p:nvSpPr>
        <p:spPr>
          <a:xfrm>
            <a:off x="5524796" y="2296632"/>
            <a:ext cx="2152782" cy="1686405"/>
          </a:xfrm>
        </p:spPr>
        <p:txBody>
          <a:bodyPr/>
          <a:lstStyle>
            <a:lvl1pPr>
              <a:defRPr>
                <a:solidFill>
                  <a:schemeClr val="bg1"/>
                </a:solidFill>
              </a:defRPr>
            </a:lvl1pPr>
          </a:lstStyle>
          <a:p>
            <a:endParaRPr lang="en-US"/>
          </a:p>
        </p:txBody>
      </p:sp>
      <p:sp>
        <p:nvSpPr>
          <p:cNvPr id="38" name="Picture Placeholder 24">
            <a:extLst>
              <a:ext uri="{FF2B5EF4-FFF2-40B4-BE49-F238E27FC236}">
                <a16:creationId xmlns:a16="http://schemas.microsoft.com/office/drawing/2014/main" id="{DCB3D8FA-B9C2-7347-AB6D-9E3D2A76877F}"/>
              </a:ext>
            </a:extLst>
          </p:cNvPr>
          <p:cNvSpPr>
            <a:spLocks noGrp="1"/>
          </p:cNvSpPr>
          <p:nvPr>
            <p:ph type="pic" sz="quarter" idx="21"/>
          </p:nvPr>
        </p:nvSpPr>
        <p:spPr>
          <a:xfrm>
            <a:off x="8608237" y="2295967"/>
            <a:ext cx="2152782" cy="1686405"/>
          </a:xfrm>
        </p:spPr>
        <p:txBody>
          <a:bodyPr/>
          <a:lstStyle>
            <a:lvl1pPr>
              <a:defRPr>
                <a:solidFill>
                  <a:schemeClr val="bg1"/>
                </a:solidFill>
              </a:defRPr>
            </a:lvl1pPr>
          </a:lstStyle>
          <a:p>
            <a:endParaRPr lang="en-US"/>
          </a:p>
        </p:txBody>
      </p:sp>
      <p:sp>
        <p:nvSpPr>
          <p:cNvPr id="2" name="Slide Number Placeholder 5">
            <a:extLst>
              <a:ext uri="{FF2B5EF4-FFF2-40B4-BE49-F238E27FC236}">
                <a16:creationId xmlns:a16="http://schemas.microsoft.com/office/drawing/2014/main" id="{D2CE83BF-EC17-AB5C-89B5-A8A2D70E1CFF}"/>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3" name="Straight Connector 2">
            <a:extLst>
              <a:ext uri="{FF2B5EF4-FFF2-40B4-BE49-F238E27FC236}">
                <a16:creationId xmlns:a16="http://schemas.microsoft.com/office/drawing/2014/main" id="{285FBE30-2E72-1FCA-E124-2A7EE288EC7D}"/>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3B6105-ACD9-0035-F87E-2CAF706FB97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1003871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Column-With Images-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45AEE9-F397-4447-A400-2EA37165C147}"/>
              </a:ext>
            </a:extLst>
          </p:cNvPr>
          <p:cNvSpPr/>
          <p:nvPr userDrawn="1"/>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BA838B96-190D-0C4E-B2EF-583834765B38}"/>
              </a:ext>
            </a:extLst>
          </p:cNvPr>
          <p:cNvSpPr>
            <a:spLocks noGrp="1"/>
          </p:cNvSpPr>
          <p:nvPr>
            <p:ph type="pic" sz="quarter" idx="19"/>
          </p:nvPr>
        </p:nvSpPr>
        <p:spPr>
          <a:xfrm>
            <a:off x="4066032" y="3440112"/>
            <a:ext cx="4059936" cy="3429000"/>
          </a:xfrm>
          <a:solidFill>
            <a:schemeClr val="accent6"/>
          </a:solidFill>
        </p:spPr>
        <p:txBody>
          <a:bodyPr/>
          <a:lstStyle/>
          <a:p>
            <a:endParaRPr lang="en-US"/>
          </a:p>
        </p:txBody>
      </p:sp>
      <p:sp>
        <p:nvSpPr>
          <p:cNvPr id="20" name="Picture Placeholder 4">
            <a:extLst>
              <a:ext uri="{FF2B5EF4-FFF2-40B4-BE49-F238E27FC236}">
                <a16:creationId xmlns:a16="http://schemas.microsoft.com/office/drawing/2014/main" id="{918B0A1C-A0CF-2949-870A-F8293AE1E5C1}"/>
              </a:ext>
            </a:extLst>
          </p:cNvPr>
          <p:cNvSpPr>
            <a:spLocks noGrp="1"/>
          </p:cNvSpPr>
          <p:nvPr>
            <p:ph type="pic" sz="quarter" idx="20"/>
          </p:nvPr>
        </p:nvSpPr>
        <p:spPr>
          <a:xfrm>
            <a:off x="8132064" y="0"/>
            <a:ext cx="4059936" cy="3429000"/>
          </a:xfrm>
          <a:solidFill>
            <a:schemeClr val="accent6"/>
          </a:solidFill>
        </p:spPr>
        <p:txBody>
          <a:bodyPr/>
          <a:lstStyle/>
          <a:p>
            <a:endParaRPr lang="en-US"/>
          </a:p>
        </p:txBody>
      </p:sp>
      <p:sp>
        <p:nvSpPr>
          <p:cNvPr id="21" name="Picture Placeholder 4">
            <a:extLst>
              <a:ext uri="{FF2B5EF4-FFF2-40B4-BE49-F238E27FC236}">
                <a16:creationId xmlns:a16="http://schemas.microsoft.com/office/drawing/2014/main" id="{6803D4B2-EC71-3049-B5CD-28BBA292340F}"/>
              </a:ext>
            </a:extLst>
          </p:cNvPr>
          <p:cNvSpPr>
            <a:spLocks noGrp="1"/>
          </p:cNvSpPr>
          <p:nvPr>
            <p:ph type="pic" sz="quarter" idx="14"/>
          </p:nvPr>
        </p:nvSpPr>
        <p:spPr>
          <a:xfrm>
            <a:off x="0" y="0"/>
            <a:ext cx="4059936" cy="3429000"/>
          </a:xfrm>
          <a:solidFill>
            <a:schemeClr val="accent6"/>
          </a:solidFill>
        </p:spPr>
        <p:txBody>
          <a:bodyPr/>
          <a:lstStyle/>
          <a:p>
            <a:endParaRPr lang="en-US"/>
          </a:p>
        </p:txBody>
      </p:sp>
      <p:pic>
        <p:nvPicPr>
          <p:cNvPr id="18" name="Picture 17" descr="Logo&#10;&#10;Description automatically generated">
            <a:extLst>
              <a:ext uri="{FF2B5EF4-FFF2-40B4-BE49-F238E27FC236}">
                <a16:creationId xmlns:a16="http://schemas.microsoft.com/office/drawing/2014/main" id="{DD8C4818-F33E-194A-9A5C-8E00320E62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sp>
        <p:nvSpPr>
          <p:cNvPr id="23" name="Text Placeholder 2">
            <a:extLst>
              <a:ext uri="{FF2B5EF4-FFF2-40B4-BE49-F238E27FC236}">
                <a16:creationId xmlns:a16="http://schemas.microsoft.com/office/drawing/2014/main" id="{13776683-E116-2946-80C0-15A8DD1CDD9A}"/>
              </a:ext>
            </a:extLst>
          </p:cNvPr>
          <p:cNvSpPr>
            <a:spLocks noGrp="1"/>
          </p:cNvSpPr>
          <p:nvPr>
            <p:ph type="body" idx="13" hasCustomPrompt="1"/>
          </p:nvPr>
        </p:nvSpPr>
        <p:spPr>
          <a:xfrm>
            <a:off x="571241" y="3757877"/>
            <a:ext cx="2917455" cy="823912"/>
          </a:xfrm>
        </p:spPr>
        <p:txBody>
          <a:bodyPr anchor="b">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9ED2FA31-3674-7B42-89D2-C163DE830049}"/>
              </a:ext>
            </a:extLst>
          </p:cNvPr>
          <p:cNvSpPr>
            <a:spLocks noGrp="1"/>
          </p:cNvSpPr>
          <p:nvPr>
            <p:ph sz="half" idx="2"/>
          </p:nvPr>
        </p:nvSpPr>
        <p:spPr>
          <a:xfrm>
            <a:off x="571241" y="4581789"/>
            <a:ext cx="2917455" cy="184285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
            <a:extLst>
              <a:ext uri="{FF2B5EF4-FFF2-40B4-BE49-F238E27FC236}">
                <a16:creationId xmlns:a16="http://schemas.microsoft.com/office/drawing/2014/main" id="{DA2C7C1D-F194-024B-A1BA-CE27DB6BC40B}"/>
              </a:ext>
            </a:extLst>
          </p:cNvPr>
          <p:cNvSpPr>
            <a:spLocks noGrp="1"/>
          </p:cNvSpPr>
          <p:nvPr>
            <p:ph type="body" idx="15" hasCustomPrompt="1"/>
          </p:nvPr>
        </p:nvSpPr>
        <p:spPr>
          <a:xfrm>
            <a:off x="4637272" y="334256"/>
            <a:ext cx="2917455" cy="823912"/>
          </a:xfrm>
        </p:spPr>
        <p:txBody>
          <a:bodyPr anchor="b">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A96A9224-8AEB-034F-AAD0-FA49CC9BDA50}"/>
              </a:ext>
            </a:extLst>
          </p:cNvPr>
          <p:cNvSpPr>
            <a:spLocks noGrp="1"/>
          </p:cNvSpPr>
          <p:nvPr>
            <p:ph sz="half" idx="16"/>
          </p:nvPr>
        </p:nvSpPr>
        <p:spPr>
          <a:xfrm>
            <a:off x="4637272" y="1158168"/>
            <a:ext cx="2917455" cy="184285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4A80E454-147A-254C-858A-EC8421EE50C8}"/>
              </a:ext>
            </a:extLst>
          </p:cNvPr>
          <p:cNvSpPr>
            <a:spLocks noGrp="1"/>
          </p:cNvSpPr>
          <p:nvPr>
            <p:ph type="body" idx="17" hasCustomPrompt="1"/>
          </p:nvPr>
        </p:nvSpPr>
        <p:spPr>
          <a:xfrm>
            <a:off x="8703305" y="3865356"/>
            <a:ext cx="2917455" cy="823912"/>
          </a:xfrm>
        </p:spPr>
        <p:txBody>
          <a:bodyPr anchor="b">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7" name="Content Placeholder 3">
            <a:extLst>
              <a:ext uri="{FF2B5EF4-FFF2-40B4-BE49-F238E27FC236}">
                <a16:creationId xmlns:a16="http://schemas.microsoft.com/office/drawing/2014/main" id="{AFF55B73-FDA4-AA4A-8811-C2AAC55CAE6B}"/>
              </a:ext>
            </a:extLst>
          </p:cNvPr>
          <p:cNvSpPr>
            <a:spLocks noGrp="1"/>
          </p:cNvSpPr>
          <p:nvPr>
            <p:ph sz="half" idx="18"/>
          </p:nvPr>
        </p:nvSpPr>
        <p:spPr>
          <a:xfrm>
            <a:off x="8703305" y="4689268"/>
            <a:ext cx="2917455" cy="184285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B96B93FC-7360-B141-5B2E-AD437AE15284}"/>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3" name="Straight Connector 2">
            <a:extLst>
              <a:ext uri="{FF2B5EF4-FFF2-40B4-BE49-F238E27FC236}">
                <a16:creationId xmlns:a16="http://schemas.microsoft.com/office/drawing/2014/main" id="{B82D9B83-1A28-7F6A-F325-077EFE051756}"/>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2C1C240-2657-2ECF-B6F5-55642379FC8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4228721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Left-Image Right-Blue">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BEC5C8A-1E0B-0449-8752-06DDE1915803}"/>
              </a:ext>
            </a:extLst>
          </p:cNvPr>
          <p:cNvSpPr>
            <a:spLocks noGrp="1"/>
          </p:cNvSpPr>
          <p:nvPr>
            <p:ph type="pic" sz="quarter" idx="14"/>
          </p:nvPr>
        </p:nvSpPr>
        <p:spPr>
          <a:xfrm>
            <a:off x="5345150" y="0"/>
            <a:ext cx="6846850" cy="6858000"/>
          </a:xfrm>
          <a:solidFill>
            <a:schemeClr val="accent6"/>
          </a:solidFill>
        </p:spPr>
        <p:txBody>
          <a:bodyPr/>
          <a:lstStyle/>
          <a:p>
            <a:endParaRPr lang="en-US"/>
          </a:p>
        </p:txBody>
      </p:sp>
      <p:sp>
        <p:nvSpPr>
          <p:cNvPr id="14" name="Rectangle 13">
            <a:extLst>
              <a:ext uri="{FF2B5EF4-FFF2-40B4-BE49-F238E27FC236}">
                <a16:creationId xmlns:a16="http://schemas.microsoft.com/office/drawing/2014/main" id="{EE45AEE9-F397-4447-A400-2EA37165C147}"/>
              </a:ext>
            </a:extLst>
          </p:cNvPr>
          <p:cNvSpPr/>
          <p:nvPr userDrawn="1"/>
        </p:nvSpPr>
        <p:spPr>
          <a:xfrm>
            <a:off x="0" y="-1"/>
            <a:ext cx="534515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a:xfrm>
            <a:off x="701048" y="1052544"/>
            <a:ext cx="4248961" cy="1198484"/>
          </a:xfrm>
        </p:spPr>
        <p:txBody>
          <a:bodyPr>
            <a:noAutofit/>
          </a:bodyPr>
          <a:lstStyle>
            <a:lvl1pPr>
              <a:defRPr sz="3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50" y="328877"/>
            <a:ext cx="1084080" cy="535676"/>
          </a:xfrm>
          <a:prstGeom prst="rect">
            <a:avLst/>
          </a:prstGeom>
        </p:spPr>
      </p:pic>
      <p:sp>
        <p:nvSpPr>
          <p:cNvPr id="12" name="Text Placeholder 2">
            <a:extLst>
              <a:ext uri="{FF2B5EF4-FFF2-40B4-BE49-F238E27FC236}">
                <a16:creationId xmlns:a16="http://schemas.microsoft.com/office/drawing/2014/main" id="{70EE5E76-478C-B045-A1AC-AE8EC57065A7}"/>
              </a:ext>
            </a:extLst>
          </p:cNvPr>
          <p:cNvSpPr>
            <a:spLocks noGrp="1"/>
          </p:cNvSpPr>
          <p:nvPr>
            <p:ph type="body" idx="13" hasCustomPrompt="1"/>
          </p:nvPr>
        </p:nvSpPr>
        <p:spPr>
          <a:xfrm>
            <a:off x="701048" y="2066476"/>
            <a:ext cx="4248961" cy="82391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7599446-5DD7-DC4F-9017-171F6EF5C57A}"/>
              </a:ext>
            </a:extLst>
          </p:cNvPr>
          <p:cNvSpPr>
            <a:spLocks noGrp="1"/>
          </p:cNvSpPr>
          <p:nvPr>
            <p:ph sz="half" idx="2"/>
          </p:nvPr>
        </p:nvSpPr>
        <p:spPr>
          <a:xfrm>
            <a:off x="701048" y="2890388"/>
            <a:ext cx="4248961" cy="3684588"/>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B8160A19-6CC8-D761-5826-F72E00EB6CBB}"/>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4" name="Straight Connector 3">
            <a:extLst>
              <a:ext uri="{FF2B5EF4-FFF2-40B4-BE49-F238E27FC236}">
                <a16:creationId xmlns:a16="http://schemas.microsoft.com/office/drawing/2014/main" id="{737E3611-ECB4-43F7-34D0-D7CD86863117}"/>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E05C0BF-4E88-A575-54D5-4C05E721B3D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997646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Right-Image Left-Blue">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BEC5C8A-1E0B-0449-8752-06DDE1915803}"/>
              </a:ext>
            </a:extLst>
          </p:cNvPr>
          <p:cNvSpPr>
            <a:spLocks noGrp="1"/>
          </p:cNvSpPr>
          <p:nvPr>
            <p:ph type="pic" sz="quarter" idx="14"/>
          </p:nvPr>
        </p:nvSpPr>
        <p:spPr>
          <a:xfrm>
            <a:off x="0" y="0"/>
            <a:ext cx="6846850" cy="6858000"/>
          </a:xfrm>
          <a:solidFill>
            <a:schemeClr val="accent6"/>
          </a:solidFill>
        </p:spPr>
        <p:txBody>
          <a:bodyPr/>
          <a:lstStyle/>
          <a:p>
            <a:endParaRPr lang="en-US"/>
          </a:p>
        </p:txBody>
      </p:sp>
      <p:sp>
        <p:nvSpPr>
          <p:cNvPr id="14" name="Rectangle 13">
            <a:extLst>
              <a:ext uri="{FF2B5EF4-FFF2-40B4-BE49-F238E27FC236}">
                <a16:creationId xmlns:a16="http://schemas.microsoft.com/office/drawing/2014/main" id="{EE45AEE9-F397-4447-A400-2EA37165C147}"/>
              </a:ext>
            </a:extLst>
          </p:cNvPr>
          <p:cNvSpPr/>
          <p:nvPr userDrawn="1"/>
        </p:nvSpPr>
        <p:spPr>
          <a:xfrm>
            <a:off x="6846850" y="-1"/>
            <a:ext cx="534515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a:xfrm>
            <a:off x="7547898" y="1052544"/>
            <a:ext cx="4248961" cy="1198484"/>
          </a:xfrm>
        </p:spPr>
        <p:txBody>
          <a:bodyPr>
            <a:noAutofit/>
          </a:bodyPr>
          <a:lstStyle>
            <a:lvl1pPr>
              <a:defRPr sz="3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50" y="328877"/>
            <a:ext cx="1084080" cy="535676"/>
          </a:xfrm>
          <a:prstGeom prst="rect">
            <a:avLst/>
          </a:prstGeom>
        </p:spPr>
      </p:pic>
      <p:sp>
        <p:nvSpPr>
          <p:cNvPr id="12" name="Text Placeholder 2">
            <a:extLst>
              <a:ext uri="{FF2B5EF4-FFF2-40B4-BE49-F238E27FC236}">
                <a16:creationId xmlns:a16="http://schemas.microsoft.com/office/drawing/2014/main" id="{70EE5E76-478C-B045-A1AC-AE8EC57065A7}"/>
              </a:ext>
            </a:extLst>
          </p:cNvPr>
          <p:cNvSpPr>
            <a:spLocks noGrp="1"/>
          </p:cNvSpPr>
          <p:nvPr>
            <p:ph type="body" idx="13" hasCustomPrompt="1"/>
          </p:nvPr>
        </p:nvSpPr>
        <p:spPr>
          <a:xfrm>
            <a:off x="7547898" y="2066476"/>
            <a:ext cx="4248961" cy="82391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7599446-5DD7-DC4F-9017-171F6EF5C57A}"/>
              </a:ext>
            </a:extLst>
          </p:cNvPr>
          <p:cNvSpPr>
            <a:spLocks noGrp="1"/>
          </p:cNvSpPr>
          <p:nvPr>
            <p:ph sz="half" idx="2"/>
          </p:nvPr>
        </p:nvSpPr>
        <p:spPr>
          <a:xfrm>
            <a:off x="7547898" y="2890388"/>
            <a:ext cx="4248961" cy="3684588"/>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9582FC49-6277-2EB2-0C8A-0C01CEB38658}"/>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4" name="Straight Connector 3">
            <a:extLst>
              <a:ext uri="{FF2B5EF4-FFF2-40B4-BE49-F238E27FC236}">
                <a16:creationId xmlns:a16="http://schemas.microsoft.com/office/drawing/2014/main" id="{9E916993-94B2-38AB-BF89-8DBA5F7CEBB5}"/>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C33C0A0-0989-F7F5-5672-D658047F2E8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1261904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Left-2 Image Right-Captions-Blu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55AAB1B-63D6-A940-BE63-EB0B4E8A7854}"/>
              </a:ext>
            </a:extLst>
          </p:cNvPr>
          <p:cNvSpPr>
            <a:spLocks noGrp="1"/>
          </p:cNvSpPr>
          <p:nvPr>
            <p:ph type="pic" sz="quarter" idx="14"/>
          </p:nvPr>
        </p:nvSpPr>
        <p:spPr>
          <a:xfrm>
            <a:off x="8768574" y="0"/>
            <a:ext cx="3423425" cy="3429000"/>
          </a:xfrm>
          <a:solidFill>
            <a:schemeClr val="accent6"/>
          </a:solidFill>
        </p:spPr>
        <p:txBody>
          <a:bodyPr/>
          <a:lstStyle/>
          <a:p>
            <a:endParaRPr lang="en-US"/>
          </a:p>
        </p:txBody>
      </p:sp>
      <p:sp>
        <p:nvSpPr>
          <p:cNvPr id="18" name="Rectangle 17">
            <a:extLst>
              <a:ext uri="{FF2B5EF4-FFF2-40B4-BE49-F238E27FC236}">
                <a16:creationId xmlns:a16="http://schemas.microsoft.com/office/drawing/2014/main" id="{C542784F-348B-DF40-9188-612A2FBC7EC8}"/>
              </a:ext>
            </a:extLst>
          </p:cNvPr>
          <p:cNvSpPr/>
          <p:nvPr userDrawn="1"/>
        </p:nvSpPr>
        <p:spPr>
          <a:xfrm>
            <a:off x="0" y="-1"/>
            <a:ext cx="534515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a:xfrm>
            <a:off x="701048" y="1052544"/>
            <a:ext cx="4248961" cy="1198484"/>
          </a:xfrm>
        </p:spPr>
        <p:txBody>
          <a:bodyPr>
            <a:noAutofit/>
          </a:bodyPr>
          <a:lstStyle>
            <a:lvl1pPr>
              <a:defRPr sz="3000"/>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13" name="Text Placeholder 2">
            <a:extLst>
              <a:ext uri="{FF2B5EF4-FFF2-40B4-BE49-F238E27FC236}">
                <a16:creationId xmlns:a16="http://schemas.microsoft.com/office/drawing/2014/main" id="{5A7DCB06-DC50-894A-BCA5-AF359375EED6}"/>
              </a:ext>
            </a:extLst>
          </p:cNvPr>
          <p:cNvSpPr>
            <a:spLocks noGrp="1"/>
          </p:cNvSpPr>
          <p:nvPr>
            <p:ph type="body" idx="13" hasCustomPrompt="1"/>
          </p:nvPr>
        </p:nvSpPr>
        <p:spPr>
          <a:xfrm>
            <a:off x="701048" y="2066476"/>
            <a:ext cx="424896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701048" y="2890388"/>
            <a:ext cx="42489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4">
            <a:extLst>
              <a:ext uri="{FF2B5EF4-FFF2-40B4-BE49-F238E27FC236}">
                <a16:creationId xmlns:a16="http://schemas.microsoft.com/office/drawing/2014/main" id="{FEADFEE9-F8CE-FB4E-9FEB-262AB34B48D0}"/>
              </a:ext>
            </a:extLst>
          </p:cNvPr>
          <p:cNvSpPr>
            <a:spLocks noGrp="1"/>
          </p:cNvSpPr>
          <p:nvPr>
            <p:ph type="pic" sz="quarter" idx="15"/>
          </p:nvPr>
        </p:nvSpPr>
        <p:spPr>
          <a:xfrm>
            <a:off x="5345148" y="3428998"/>
            <a:ext cx="3423425" cy="3429000"/>
          </a:xfrm>
          <a:solidFill>
            <a:schemeClr val="accent6"/>
          </a:solidFill>
        </p:spPr>
        <p:txBody>
          <a:bodyPr/>
          <a:lstStyle/>
          <a:p>
            <a:endParaRPr lang="en-US"/>
          </a:p>
        </p:txBody>
      </p:sp>
      <p:sp>
        <p:nvSpPr>
          <p:cNvPr id="19" name="Rectangle 18">
            <a:extLst>
              <a:ext uri="{FF2B5EF4-FFF2-40B4-BE49-F238E27FC236}">
                <a16:creationId xmlns:a16="http://schemas.microsoft.com/office/drawing/2014/main" id="{3F551A95-CD84-4943-97E4-A5A39F8E7C83}"/>
              </a:ext>
            </a:extLst>
          </p:cNvPr>
          <p:cNvSpPr/>
          <p:nvPr userDrawn="1"/>
        </p:nvSpPr>
        <p:spPr>
          <a:xfrm>
            <a:off x="5345148" y="-1"/>
            <a:ext cx="3423425" cy="3428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90DFC846-48F8-2F48-9623-C5C1A2185A17}"/>
              </a:ext>
            </a:extLst>
          </p:cNvPr>
          <p:cNvSpPr>
            <a:spLocks noGrp="1"/>
          </p:cNvSpPr>
          <p:nvPr>
            <p:ph type="body" idx="18" hasCustomPrompt="1"/>
          </p:nvPr>
        </p:nvSpPr>
        <p:spPr>
          <a:xfrm>
            <a:off x="5598134" y="334256"/>
            <a:ext cx="2917455" cy="823912"/>
          </a:xfrm>
        </p:spPr>
        <p:txBody>
          <a:bodyPr anchor="b">
            <a:normAutofit/>
          </a:bodyPr>
          <a:lstStyle>
            <a:lvl1pPr marL="0" indent="0">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39DFCA4D-1487-CE4C-A430-781608CC2C58}"/>
              </a:ext>
            </a:extLst>
          </p:cNvPr>
          <p:cNvSpPr>
            <a:spLocks noGrp="1"/>
          </p:cNvSpPr>
          <p:nvPr>
            <p:ph sz="half" idx="16"/>
          </p:nvPr>
        </p:nvSpPr>
        <p:spPr>
          <a:xfrm>
            <a:off x="5598134" y="1158168"/>
            <a:ext cx="2917455" cy="1842854"/>
          </a:xfrm>
        </p:spPr>
        <p:txBody>
          <a:bodyPr>
            <a:normAutofit/>
          </a:bodyPr>
          <a:lstStyle>
            <a:lvl1pPr>
              <a:defRPr sz="1400">
                <a:solidFill>
                  <a:schemeClr val="bg1"/>
                </a:solidFill>
              </a:defRPr>
            </a:lvl1pPr>
            <a:lvl2pPr>
              <a:buClr>
                <a:schemeClr val="bg1"/>
              </a:buClr>
              <a:defRPr sz="14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21">
            <a:extLst>
              <a:ext uri="{FF2B5EF4-FFF2-40B4-BE49-F238E27FC236}">
                <a16:creationId xmlns:a16="http://schemas.microsoft.com/office/drawing/2014/main" id="{C0E3C618-3420-194C-86BF-F2589A79CED9}"/>
              </a:ext>
            </a:extLst>
          </p:cNvPr>
          <p:cNvSpPr/>
          <p:nvPr userDrawn="1"/>
        </p:nvSpPr>
        <p:spPr>
          <a:xfrm>
            <a:off x="8768572" y="3429005"/>
            <a:ext cx="3423425" cy="3428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6B9474AE-7FEC-A541-A65B-FE67A5D9CAD0}"/>
              </a:ext>
            </a:extLst>
          </p:cNvPr>
          <p:cNvSpPr>
            <a:spLocks noGrp="1"/>
          </p:cNvSpPr>
          <p:nvPr>
            <p:ph type="body" idx="19" hasCustomPrompt="1"/>
          </p:nvPr>
        </p:nvSpPr>
        <p:spPr>
          <a:xfrm>
            <a:off x="9021558" y="3763262"/>
            <a:ext cx="2917455" cy="823912"/>
          </a:xfrm>
        </p:spPr>
        <p:txBody>
          <a:bodyPr anchor="b">
            <a:normAutofit/>
          </a:bodyPr>
          <a:lstStyle>
            <a:lvl1pPr marL="0" indent="0">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AC03F123-5C35-D941-800D-4745D43BE80B}"/>
              </a:ext>
            </a:extLst>
          </p:cNvPr>
          <p:cNvSpPr>
            <a:spLocks noGrp="1"/>
          </p:cNvSpPr>
          <p:nvPr>
            <p:ph sz="half" idx="20"/>
          </p:nvPr>
        </p:nvSpPr>
        <p:spPr>
          <a:xfrm>
            <a:off x="9021558" y="4587174"/>
            <a:ext cx="2917455" cy="1842854"/>
          </a:xfrm>
        </p:spPr>
        <p:txBody>
          <a:bodyPr>
            <a:normAutofit/>
          </a:bodyPr>
          <a:lstStyle>
            <a:lvl1pPr>
              <a:defRPr sz="1400">
                <a:solidFill>
                  <a:schemeClr val="bg1"/>
                </a:solidFill>
              </a:defRPr>
            </a:lvl1pPr>
            <a:lvl2pPr>
              <a:buClr>
                <a:schemeClr val="bg1"/>
              </a:buClr>
              <a:defRPr sz="14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C35B8A21-9596-AAF7-0C3F-9A067B54BE20}"/>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73C1FCD4-4733-7794-2ED3-F207E34C217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FA2A12A5-24E0-D09A-D1AA-0F666937DE86}"/>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899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Right-2 Image Left-Captions-Blu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21F3AC7B-4B57-3448-88DF-68715D22E56F}"/>
              </a:ext>
            </a:extLst>
          </p:cNvPr>
          <p:cNvSpPr>
            <a:spLocks noGrp="1"/>
          </p:cNvSpPr>
          <p:nvPr>
            <p:ph type="pic" sz="quarter" idx="14"/>
          </p:nvPr>
        </p:nvSpPr>
        <p:spPr>
          <a:xfrm>
            <a:off x="3423426" y="-10758"/>
            <a:ext cx="3423425" cy="3429000"/>
          </a:xfrm>
          <a:solidFill>
            <a:schemeClr val="accent6"/>
          </a:solidFill>
        </p:spPr>
        <p:txBody>
          <a:bodyPr/>
          <a:lstStyle/>
          <a:p>
            <a:endParaRPr lang="en-US"/>
          </a:p>
        </p:txBody>
      </p:sp>
      <p:sp>
        <p:nvSpPr>
          <p:cNvPr id="16" name="Picture Placeholder 4">
            <a:extLst>
              <a:ext uri="{FF2B5EF4-FFF2-40B4-BE49-F238E27FC236}">
                <a16:creationId xmlns:a16="http://schemas.microsoft.com/office/drawing/2014/main" id="{2182503C-C8E7-9B42-8A73-4D0CAD3AE75D}"/>
              </a:ext>
            </a:extLst>
          </p:cNvPr>
          <p:cNvSpPr>
            <a:spLocks noGrp="1"/>
          </p:cNvSpPr>
          <p:nvPr>
            <p:ph type="pic" sz="quarter" idx="15"/>
          </p:nvPr>
        </p:nvSpPr>
        <p:spPr>
          <a:xfrm>
            <a:off x="0" y="3418249"/>
            <a:ext cx="3423425" cy="3450506"/>
          </a:xfrm>
          <a:solidFill>
            <a:schemeClr val="accent6"/>
          </a:solidFill>
        </p:spPr>
        <p:txBody>
          <a:bodyPr/>
          <a:lstStyle/>
          <a:p>
            <a:endParaRPr lang="en-US"/>
          </a:p>
        </p:txBody>
      </p:sp>
      <p:sp>
        <p:nvSpPr>
          <p:cNvPr id="18" name="Rectangle 17">
            <a:extLst>
              <a:ext uri="{FF2B5EF4-FFF2-40B4-BE49-F238E27FC236}">
                <a16:creationId xmlns:a16="http://schemas.microsoft.com/office/drawing/2014/main" id="{C542784F-348B-DF40-9188-612A2FBC7EC8}"/>
              </a:ext>
            </a:extLst>
          </p:cNvPr>
          <p:cNvSpPr/>
          <p:nvPr userDrawn="1"/>
        </p:nvSpPr>
        <p:spPr>
          <a:xfrm>
            <a:off x="6846850" y="-1"/>
            <a:ext cx="534515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a:xfrm>
            <a:off x="7547898" y="1052544"/>
            <a:ext cx="4248961" cy="1198484"/>
          </a:xfrm>
        </p:spPr>
        <p:txBody>
          <a:bodyPr>
            <a:noAutofit/>
          </a:bodyPr>
          <a:lstStyle>
            <a:lvl1pPr>
              <a:defRPr sz="3000"/>
            </a:lvl1pPr>
          </a:lstStyle>
          <a:p>
            <a:r>
              <a:rPr lang="en-US"/>
              <a:t>CLICK TO EDIT MASTER TITLE STYLE</a:t>
            </a:r>
          </a:p>
        </p:txBody>
      </p:sp>
      <p:sp>
        <p:nvSpPr>
          <p:cNvPr id="13" name="Text Placeholder 2">
            <a:extLst>
              <a:ext uri="{FF2B5EF4-FFF2-40B4-BE49-F238E27FC236}">
                <a16:creationId xmlns:a16="http://schemas.microsoft.com/office/drawing/2014/main" id="{5A7DCB06-DC50-894A-BCA5-AF359375EED6}"/>
              </a:ext>
            </a:extLst>
          </p:cNvPr>
          <p:cNvSpPr>
            <a:spLocks noGrp="1"/>
          </p:cNvSpPr>
          <p:nvPr>
            <p:ph type="body" idx="13" hasCustomPrompt="1"/>
          </p:nvPr>
        </p:nvSpPr>
        <p:spPr>
          <a:xfrm>
            <a:off x="7547898" y="2066476"/>
            <a:ext cx="424896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7547898" y="2890388"/>
            <a:ext cx="42489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956A4887-A148-9646-99B6-E9B1FA250D95}"/>
              </a:ext>
            </a:extLst>
          </p:cNvPr>
          <p:cNvSpPr/>
          <p:nvPr userDrawn="1"/>
        </p:nvSpPr>
        <p:spPr>
          <a:xfrm>
            <a:off x="0" y="-10759"/>
            <a:ext cx="3423425" cy="3428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89BEECFC-D705-BA4C-ACC4-5F1BEAB68183}"/>
              </a:ext>
            </a:extLst>
          </p:cNvPr>
          <p:cNvSpPr>
            <a:spLocks noGrp="1"/>
          </p:cNvSpPr>
          <p:nvPr>
            <p:ph type="body" idx="18" hasCustomPrompt="1"/>
          </p:nvPr>
        </p:nvSpPr>
        <p:spPr>
          <a:xfrm>
            <a:off x="252986" y="740042"/>
            <a:ext cx="2917455" cy="823912"/>
          </a:xfrm>
        </p:spPr>
        <p:txBody>
          <a:bodyPr anchor="b">
            <a:normAutofit/>
          </a:bodyPr>
          <a:lstStyle>
            <a:lvl1pPr marL="0" indent="0">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21C3E18E-22A3-B440-8505-BA6C0E4FD015}"/>
              </a:ext>
            </a:extLst>
          </p:cNvPr>
          <p:cNvSpPr>
            <a:spLocks noGrp="1"/>
          </p:cNvSpPr>
          <p:nvPr>
            <p:ph sz="half" idx="16"/>
          </p:nvPr>
        </p:nvSpPr>
        <p:spPr>
          <a:xfrm>
            <a:off x="252986" y="1563954"/>
            <a:ext cx="2917455" cy="1842854"/>
          </a:xfrm>
        </p:spPr>
        <p:txBody>
          <a:bodyPr>
            <a:normAutofit/>
          </a:bodyPr>
          <a:lstStyle>
            <a:lvl1pPr>
              <a:defRPr sz="1400">
                <a:solidFill>
                  <a:schemeClr val="bg1"/>
                </a:solidFill>
              </a:defRPr>
            </a:lvl1pPr>
            <a:lvl2pPr>
              <a:buClr>
                <a:schemeClr val="bg1"/>
              </a:buClr>
              <a:defRPr sz="14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Rectangle 22">
            <a:extLst>
              <a:ext uri="{FF2B5EF4-FFF2-40B4-BE49-F238E27FC236}">
                <a16:creationId xmlns:a16="http://schemas.microsoft.com/office/drawing/2014/main" id="{A9031422-B1D8-0945-B445-4F76AACCF08B}"/>
              </a:ext>
            </a:extLst>
          </p:cNvPr>
          <p:cNvSpPr/>
          <p:nvPr userDrawn="1"/>
        </p:nvSpPr>
        <p:spPr>
          <a:xfrm>
            <a:off x="3423424" y="3418247"/>
            <a:ext cx="3423425" cy="3450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0317E085-C2E1-2946-BB3C-EC9F90779D77}"/>
              </a:ext>
            </a:extLst>
          </p:cNvPr>
          <p:cNvSpPr>
            <a:spLocks noGrp="1"/>
          </p:cNvSpPr>
          <p:nvPr>
            <p:ph type="body" idx="19" hasCustomPrompt="1"/>
          </p:nvPr>
        </p:nvSpPr>
        <p:spPr>
          <a:xfrm>
            <a:off x="3676410" y="3752504"/>
            <a:ext cx="2917455" cy="823912"/>
          </a:xfrm>
        </p:spPr>
        <p:txBody>
          <a:bodyPr anchor="b">
            <a:normAutofit/>
          </a:bodyPr>
          <a:lstStyle>
            <a:lvl1pPr marL="0" indent="0">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a:extLst>
              <a:ext uri="{FF2B5EF4-FFF2-40B4-BE49-F238E27FC236}">
                <a16:creationId xmlns:a16="http://schemas.microsoft.com/office/drawing/2014/main" id="{99AC224B-4901-7C4B-91F4-B1033AF0642B}"/>
              </a:ext>
            </a:extLst>
          </p:cNvPr>
          <p:cNvSpPr>
            <a:spLocks noGrp="1"/>
          </p:cNvSpPr>
          <p:nvPr>
            <p:ph sz="half" idx="20"/>
          </p:nvPr>
        </p:nvSpPr>
        <p:spPr>
          <a:xfrm>
            <a:off x="3676410" y="4576416"/>
            <a:ext cx="2917455" cy="1842854"/>
          </a:xfrm>
        </p:spPr>
        <p:txBody>
          <a:bodyPr>
            <a:normAutofit/>
          </a:bodyPr>
          <a:lstStyle>
            <a:lvl1pPr>
              <a:defRPr sz="1400">
                <a:solidFill>
                  <a:schemeClr val="bg1"/>
                </a:solidFill>
              </a:defRPr>
            </a:lvl1pPr>
            <a:lvl2pPr>
              <a:buClr>
                <a:schemeClr val="bg1"/>
              </a:buClr>
              <a:defRPr sz="14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Picture 25">
            <a:extLst>
              <a:ext uri="{FF2B5EF4-FFF2-40B4-BE49-F238E27FC236}">
                <a16:creationId xmlns:a16="http://schemas.microsoft.com/office/drawing/2014/main" id="{2671C761-FE64-2545-AAFA-2115A8381E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50" y="328877"/>
            <a:ext cx="1084080" cy="535676"/>
          </a:xfrm>
          <a:prstGeom prst="rect">
            <a:avLst/>
          </a:prstGeom>
        </p:spPr>
      </p:pic>
      <p:sp>
        <p:nvSpPr>
          <p:cNvPr id="3" name="Slide Number Placeholder 5">
            <a:extLst>
              <a:ext uri="{FF2B5EF4-FFF2-40B4-BE49-F238E27FC236}">
                <a16:creationId xmlns:a16="http://schemas.microsoft.com/office/drawing/2014/main" id="{D8598900-9B94-ABD0-5009-706D5DBEF0F5}"/>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65CA7410-70B4-335E-DC55-7F97AB547EC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231127CC-F0F4-7DE9-F768-141ED4F3FC78}"/>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354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With Image-White">
    <p:spTree>
      <p:nvGrpSpPr>
        <p:cNvPr id="1" name=""/>
        <p:cNvGrpSpPr/>
        <p:nvPr/>
      </p:nvGrpSpPr>
      <p:grpSpPr>
        <a:xfrm>
          <a:off x="0" y="0"/>
          <a:ext cx="0" cy="0"/>
          <a:chOff x="0" y="0"/>
          <a:chExt cx="0" cy="0"/>
        </a:xfrm>
      </p:grpSpPr>
      <p:sp>
        <p:nvSpPr>
          <p:cNvPr id="15" name="Picture Placeholder 16">
            <a:extLst>
              <a:ext uri="{FF2B5EF4-FFF2-40B4-BE49-F238E27FC236}">
                <a16:creationId xmlns:a16="http://schemas.microsoft.com/office/drawing/2014/main" id="{886AA6AF-8C54-A444-BDF6-8AAACE8C1940}"/>
              </a:ext>
            </a:extLst>
          </p:cNvPr>
          <p:cNvSpPr>
            <a:spLocks noGrp="1"/>
          </p:cNvSpPr>
          <p:nvPr>
            <p:ph type="pic" sz="quarter" idx="11"/>
          </p:nvPr>
        </p:nvSpPr>
        <p:spPr>
          <a:xfrm>
            <a:off x="5346917" y="-316525"/>
            <a:ext cx="8358675" cy="8358676"/>
          </a:xfrm>
          <a:prstGeom prst="ellipse">
            <a:avLst/>
          </a:prstGeom>
          <a:solidFill>
            <a:schemeClr val="accent5"/>
          </a:solidFill>
        </p:spPr>
        <p:txBody>
          <a:bodyPr/>
          <a:lstStyle/>
          <a:p>
            <a:endParaRPr lang="en-US"/>
          </a:p>
        </p:txBody>
      </p:sp>
      <p:pic>
        <p:nvPicPr>
          <p:cNvPr id="10" name="Picture 9">
            <a:extLst>
              <a:ext uri="{FF2B5EF4-FFF2-40B4-BE49-F238E27FC236}">
                <a16:creationId xmlns:a16="http://schemas.microsoft.com/office/drawing/2014/main" id="{6A362002-F703-C44C-8D6B-25EC651B842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0557" y="460855"/>
            <a:ext cx="1337578" cy="660936"/>
          </a:xfrm>
          <a:prstGeom prst="rect">
            <a:avLst/>
          </a:prstGeom>
        </p:spPr>
      </p:pic>
      <p:pic>
        <p:nvPicPr>
          <p:cNvPr id="4" name="Picture 3">
            <a:extLst>
              <a:ext uri="{FF2B5EF4-FFF2-40B4-BE49-F238E27FC236}">
                <a16:creationId xmlns:a16="http://schemas.microsoft.com/office/drawing/2014/main" id="{290442A5-CA63-453E-E85C-95AA45AF724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209933" y="-1"/>
            <a:ext cx="7982067" cy="6858001"/>
          </a:xfrm>
          <a:prstGeom prst="rect">
            <a:avLst/>
          </a:prstGeom>
        </p:spPr>
      </p:pic>
      <p:sp>
        <p:nvSpPr>
          <p:cNvPr id="2" name="Title 1">
            <a:extLst>
              <a:ext uri="{FF2B5EF4-FFF2-40B4-BE49-F238E27FC236}">
                <a16:creationId xmlns:a16="http://schemas.microsoft.com/office/drawing/2014/main" id="{6294B72E-2D40-B04C-8CDE-93DB2BFB6B60}"/>
              </a:ext>
            </a:extLst>
          </p:cNvPr>
          <p:cNvSpPr>
            <a:spLocks noGrp="1"/>
          </p:cNvSpPr>
          <p:nvPr>
            <p:ph type="ctrTitle" hasCustomPrompt="1"/>
          </p:nvPr>
        </p:nvSpPr>
        <p:spPr>
          <a:xfrm>
            <a:off x="1637120" y="1970775"/>
            <a:ext cx="9144000" cy="2387600"/>
          </a:xfrm>
        </p:spPr>
        <p:txBody>
          <a:bodyPr anchor="b">
            <a:normAutofit/>
          </a:bodyPr>
          <a:lstStyle>
            <a:lvl1pPr algn="l">
              <a:defRPr sz="5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93953606-05C8-A749-8374-D9311C932CEA}"/>
              </a:ext>
            </a:extLst>
          </p:cNvPr>
          <p:cNvSpPr>
            <a:spLocks noGrp="1"/>
          </p:cNvSpPr>
          <p:nvPr>
            <p:ph type="subTitle" idx="1"/>
          </p:nvPr>
        </p:nvSpPr>
        <p:spPr>
          <a:xfrm>
            <a:off x="1646547" y="4497585"/>
            <a:ext cx="9144000" cy="734291"/>
          </a:xfrm>
        </p:spPr>
        <p:txBody>
          <a:bodyPr>
            <a:normAutofit/>
          </a:bodyPr>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3DD6171D-2BC1-A974-02DA-0DADBADDAD4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70557" y="6146105"/>
            <a:ext cx="2743200" cy="241819"/>
          </a:xfrm>
          <a:prstGeom prst="rect">
            <a:avLst/>
          </a:prstGeom>
        </p:spPr>
      </p:pic>
    </p:spTree>
    <p:extLst>
      <p:ext uri="{BB962C8B-B14F-4D97-AF65-F5344CB8AC3E}">
        <p14:creationId xmlns:p14="http://schemas.microsoft.com/office/powerpoint/2010/main" val="3648819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Upper Third-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4C9D9E-C602-C647-817B-C14ADFD79192}"/>
              </a:ext>
            </a:extLst>
          </p:cNvPr>
          <p:cNvSpPr/>
          <p:nvPr userDrawn="1"/>
        </p:nvSpPr>
        <p:spPr>
          <a:xfrm>
            <a:off x="5345150" y="0"/>
            <a:ext cx="6846850" cy="2709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542784F-348B-DF40-9188-612A2FBC7EC8}"/>
              </a:ext>
            </a:extLst>
          </p:cNvPr>
          <p:cNvSpPr/>
          <p:nvPr userDrawn="1"/>
        </p:nvSpPr>
        <p:spPr>
          <a:xfrm>
            <a:off x="0" y="0"/>
            <a:ext cx="5345150" cy="2709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4">
            <a:extLst>
              <a:ext uri="{FF2B5EF4-FFF2-40B4-BE49-F238E27FC236}">
                <a16:creationId xmlns:a16="http://schemas.microsoft.com/office/drawing/2014/main" id="{055AAB1B-63D6-A940-BE63-EB0B4E8A7854}"/>
              </a:ext>
            </a:extLst>
          </p:cNvPr>
          <p:cNvSpPr>
            <a:spLocks noGrp="1"/>
          </p:cNvSpPr>
          <p:nvPr>
            <p:ph type="pic" sz="quarter" idx="14"/>
          </p:nvPr>
        </p:nvSpPr>
        <p:spPr>
          <a:xfrm>
            <a:off x="0" y="2709748"/>
            <a:ext cx="12192000" cy="4148252"/>
          </a:xfrm>
          <a:solidFill>
            <a:schemeClr val="accent6"/>
          </a:solidFill>
        </p:spPr>
        <p:txBody>
          <a:bodyPr/>
          <a:lstStyle/>
          <a:p>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a:xfrm>
            <a:off x="432850" y="1000180"/>
            <a:ext cx="4248961" cy="1198484"/>
          </a:xfrm>
        </p:spPr>
        <p:txBody>
          <a:bodyPr lIns="0" tIns="0" rIns="0" bIns="0">
            <a:noAutofit/>
          </a:bodyPr>
          <a:lstStyle>
            <a:lvl1pPr>
              <a:defRPr sz="2400">
                <a:solidFill>
                  <a:schemeClr val="tx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50" y="328877"/>
            <a:ext cx="1084080" cy="535675"/>
          </a:xfrm>
          <a:prstGeom prst="rect">
            <a:avLst/>
          </a:prstGeom>
        </p:spPr>
      </p:pic>
      <p:sp>
        <p:nvSpPr>
          <p:cNvPr id="13" name="Text Placeholder 2">
            <a:extLst>
              <a:ext uri="{FF2B5EF4-FFF2-40B4-BE49-F238E27FC236}">
                <a16:creationId xmlns:a16="http://schemas.microsoft.com/office/drawing/2014/main" id="{5A7DCB06-DC50-894A-BCA5-AF359375EED6}"/>
              </a:ext>
            </a:extLst>
          </p:cNvPr>
          <p:cNvSpPr>
            <a:spLocks noGrp="1"/>
          </p:cNvSpPr>
          <p:nvPr>
            <p:ph type="body" idx="13" hasCustomPrompt="1"/>
          </p:nvPr>
        </p:nvSpPr>
        <p:spPr>
          <a:xfrm>
            <a:off x="432850" y="1830967"/>
            <a:ext cx="4248961" cy="823912"/>
          </a:xfrm>
        </p:spPr>
        <p:txBody>
          <a:bodyPr lIns="0" tIns="0" rIns="0" bIns="0" anchor="ctr">
            <a:normAutofit/>
          </a:bodyPr>
          <a:lstStyle>
            <a:lvl1pPr marL="0" indent="0">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5797156" y="1004564"/>
            <a:ext cx="5999703" cy="1493309"/>
          </a:xfrm>
        </p:spPr>
        <p:txBody>
          <a:bodyPr lIns="0" tIns="0" rIns="0" bIns="0" numCol="2" spcCol="274320">
            <a:normAutofit/>
          </a:bodyPr>
          <a:lstStyle>
            <a:lvl1pPr>
              <a:defRPr sz="1400">
                <a:solidFill>
                  <a:schemeClr val="bg1"/>
                </a:solidFill>
              </a:defRPr>
            </a:lvl1pPr>
            <a:lvl2pPr>
              <a:buClr>
                <a:schemeClr val="bg1"/>
              </a:buClr>
              <a:defRPr sz="14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8462133-0049-27E7-656F-6243C678E756}"/>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8" name="Straight Connector 7">
            <a:extLst>
              <a:ext uri="{FF2B5EF4-FFF2-40B4-BE49-F238E27FC236}">
                <a16:creationId xmlns:a16="http://schemas.microsoft.com/office/drawing/2014/main" id="{76F3A3B2-99B2-5F45-3F21-2E006ECBD0A0}"/>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9C12D06-8A80-6701-7E53-01005D22411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212141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Upper Third-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4C9D9E-C602-C647-817B-C14ADFD79192}"/>
              </a:ext>
            </a:extLst>
          </p:cNvPr>
          <p:cNvSpPr/>
          <p:nvPr userDrawn="1"/>
        </p:nvSpPr>
        <p:spPr>
          <a:xfrm>
            <a:off x="5345150" y="0"/>
            <a:ext cx="6846850" cy="2709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542784F-348B-DF40-9188-612A2FBC7EC8}"/>
              </a:ext>
            </a:extLst>
          </p:cNvPr>
          <p:cNvSpPr/>
          <p:nvPr userDrawn="1"/>
        </p:nvSpPr>
        <p:spPr>
          <a:xfrm>
            <a:off x="0" y="0"/>
            <a:ext cx="5345150" cy="2709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4">
            <a:extLst>
              <a:ext uri="{FF2B5EF4-FFF2-40B4-BE49-F238E27FC236}">
                <a16:creationId xmlns:a16="http://schemas.microsoft.com/office/drawing/2014/main" id="{055AAB1B-63D6-A940-BE63-EB0B4E8A7854}"/>
              </a:ext>
            </a:extLst>
          </p:cNvPr>
          <p:cNvSpPr>
            <a:spLocks noGrp="1"/>
          </p:cNvSpPr>
          <p:nvPr>
            <p:ph type="pic" sz="quarter" idx="14"/>
          </p:nvPr>
        </p:nvSpPr>
        <p:spPr>
          <a:xfrm>
            <a:off x="0" y="2709748"/>
            <a:ext cx="12192000" cy="4148252"/>
          </a:xfrm>
          <a:solidFill>
            <a:schemeClr val="accent6"/>
          </a:solidFill>
        </p:spPr>
        <p:txBody>
          <a:bodyPr/>
          <a:lstStyle/>
          <a:p>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a:xfrm>
            <a:off x="432850" y="1000180"/>
            <a:ext cx="4248961" cy="1198484"/>
          </a:xfrm>
        </p:spPr>
        <p:txBody>
          <a:bodyPr lIns="0" tIns="0" rIns="0" bIns="0">
            <a:noAutofit/>
          </a:bodyPr>
          <a:lstStyle>
            <a:lvl1pPr>
              <a:defRPr sz="24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50" y="328877"/>
            <a:ext cx="1084080" cy="535676"/>
          </a:xfrm>
          <a:prstGeom prst="rect">
            <a:avLst/>
          </a:prstGeom>
        </p:spPr>
      </p:pic>
      <p:sp>
        <p:nvSpPr>
          <p:cNvPr id="13" name="Text Placeholder 2">
            <a:extLst>
              <a:ext uri="{FF2B5EF4-FFF2-40B4-BE49-F238E27FC236}">
                <a16:creationId xmlns:a16="http://schemas.microsoft.com/office/drawing/2014/main" id="{5A7DCB06-DC50-894A-BCA5-AF359375EED6}"/>
              </a:ext>
            </a:extLst>
          </p:cNvPr>
          <p:cNvSpPr>
            <a:spLocks noGrp="1"/>
          </p:cNvSpPr>
          <p:nvPr>
            <p:ph type="body" idx="13" hasCustomPrompt="1"/>
          </p:nvPr>
        </p:nvSpPr>
        <p:spPr>
          <a:xfrm>
            <a:off x="432850" y="1830967"/>
            <a:ext cx="4248961" cy="823912"/>
          </a:xfrm>
        </p:spPr>
        <p:txBody>
          <a:bodyPr lIns="0" tIns="0" rIns="0" bIns="0" anchor="ctr">
            <a:normAutofit/>
          </a:bodyP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5797156" y="1004564"/>
            <a:ext cx="5999703" cy="1493309"/>
          </a:xfrm>
        </p:spPr>
        <p:txBody>
          <a:bodyPr lIns="0" tIns="0" rIns="0" bIns="0" numCol="2" spcCol="274320">
            <a:normAutofit/>
          </a:bodyPr>
          <a:lstStyle>
            <a:lvl1pPr>
              <a:defRPr sz="1400">
                <a:solidFill>
                  <a:schemeClr val="accent3"/>
                </a:solidFill>
              </a:defRPr>
            </a:lvl1pPr>
            <a:lvl2pPr>
              <a:buClr>
                <a:schemeClr val="tx1"/>
              </a:buClr>
              <a:defRPr sz="1400">
                <a:solidFill>
                  <a:schemeClr val="accent3"/>
                </a:solidFill>
              </a:defRPr>
            </a:lvl2pPr>
            <a:lvl3pPr>
              <a:buClr>
                <a:schemeClr val="tx1"/>
              </a:buClr>
              <a:defRPr sz="1400">
                <a:solidFill>
                  <a:schemeClr val="accent3"/>
                </a:solidFill>
              </a:defRPr>
            </a:lvl3pPr>
            <a:lvl4pPr>
              <a:buClr>
                <a:schemeClr val="tx1"/>
              </a:buClr>
              <a:defRPr sz="1400">
                <a:solidFill>
                  <a:schemeClr val="accent3"/>
                </a:solidFill>
              </a:defRPr>
            </a:lvl4pPr>
            <a:lvl5pPr>
              <a:buClr>
                <a:schemeClr val="tx1"/>
              </a:buClr>
              <a:defRPr sz="14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EDB29771-401A-DE61-DA6C-62E65DE083F2}"/>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4" name="Picture 3">
            <a:extLst>
              <a:ext uri="{FF2B5EF4-FFF2-40B4-BE49-F238E27FC236}">
                <a16:creationId xmlns:a16="http://schemas.microsoft.com/office/drawing/2014/main" id="{1C7F8986-F257-28DF-3422-8A610AF1AD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5" name="Straight Connector 4">
            <a:extLst>
              <a:ext uri="{FF2B5EF4-FFF2-40B4-BE49-F238E27FC236}">
                <a16:creationId xmlns:a16="http://schemas.microsoft.com/office/drawing/2014/main" id="{B257EFDE-92C4-F873-4FC2-A9421681ADE7}"/>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315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Lower Third-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4C9D9E-C602-C647-817B-C14ADFD79192}"/>
              </a:ext>
            </a:extLst>
          </p:cNvPr>
          <p:cNvSpPr/>
          <p:nvPr userDrawn="1"/>
        </p:nvSpPr>
        <p:spPr>
          <a:xfrm>
            <a:off x="5345150" y="4148254"/>
            <a:ext cx="6846850" cy="2709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542784F-348B-DF40-9188-612A2FBC7EC8}"/>
              </a:ext>
            </a:extLst>
          </p:cNvPr>
          <p:cNvSpPr/>
          <p:nvPr userDrawn="1"/>
        </p:nvSpPr>
        <p:spPr>
          <a:xfrm>
            <a:off x="0" y="4148254"/>
            <a:ext cx="5345150" cy="2709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4">
            <a:extLst>
              <a:ext uri="{FF2B5EF4-FFF2-40B4-BE49-F238E27FC236}">
                <a16:creationId xmlns:a16="http://schemas.microsoft.com/office/drawing/2014/main" id="{055AAB1B-63D6-A940-BE63-EB0B4E8A7854}"/>
              </a:ext>
            </a:extLst>
          </p:cNvPr>
          <p:cNvSpPr>
            <a:spLocks noGrp="1"/>
          </p:cNvSpPr>
          <p:nvPr>
            <p:ph type="pic" sz="quarter" idx="14"/>
          </p:nvPr>
        </p:nvSpPr>
        <p:spPr>
          <a:xfrm>
            <a:off x="0" y="0"/>
            <a:ext cx="12192000" cy="4148252"/>
          </a:xfrm>
          <a:solidFill>
            <a:schemeClr val="accent6"/>
          </a:solidFill>
        </p:spPr>
        <p:txBody>
          <a:bodyPr/>
          <a:lstStyle/>
          <a:p>
            <a:endParaRPr lang="en-US"/>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50" y="328877"/>
            <a:ext cx="1084080" cy="535676"/>
          </a:xfrm>
          <a:prstGeom prst="rect">
            <a:avLst/>
          </a:prstGeom>
        </p:spPr>
      </p:pic>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5797156" y="4627756"/>
            <a:ext cx="5999703" cy="1750742"/>
          </a:xfrm>
        </p:spPr>
        <p:txBody>
          <a:bodyPr lIns="0" tIns="0" rIns="0" bIns="0" numCol="2" spcCol="274320">
            <a:normAutofit/>
          </a:bodyPr>
          <a:lstStyle>
            <a:lvl1pPr>
              <a:defRPr sz="1400">
                <a:solidFill>
                  <a:schemeClr val="bg1"/>
                </a:solidFill>
              </a:defRPr>
            </a:lvl1pPr>
            <a:lvl2pPr>
              <a:buClr>
                <a:schemeClr val="bg1"/>
              </a:buClr>
              <a:defRPr sz="1400">
                <a:solidFill>
                  <a:schemeClr val="bg1"/>
                </a:solidFill>
              </a:defRPr>
            </a:lvl2pPr>
            <a:lvl3pPr>
              <a:buClr>
                <a:schemeClr val="bg1"/>
              </a:buClr>
              <a:defRPr sz="14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CEED0CB7-1BFE-1B47-B15A-C6B34714C99E}"/>
              </a:ext>
            </a:extLst>
          </p:cNvPr>
          <p:cNvSpPr>
            <a:spLocks noGrp="1"/>
          </p:cNvSpPr>
          <p:nvPr>
            <p:ph type="title" hasCustomPrompt="1"/>
          </p:nvPr>
        </p:nvSpPr>
        <p:spPr>
          <a:xfrm>
            <a:off x="432850" y="4627756"/>
            <a:ext cx="4248961" cy="1198484"/>
          </a:xfrm>
        </p:spPr>
        <p:txBody>
          <a:bodyPr lIns="0" tIns="0" rIns="0" bIns="0">
            <a:noAutofit/>
          </a:bodyPr>
          <a:lstStyle>
            <a:lvl1pPr>
              <a:defRPr sz="2400">
                <a:solidFill>
                  <a:schemeClr val="tx1"/>
                </a:solidFill>
              </a:defRPr>
            </a:lvl1pPr>
          </a:lstStyle>
          <a:p>
            <a:r>
              <a:rPr lang="en-US"/>
              <a:t>CLICK TO EDIT MASTER TITLE STYLE</a:t>
            </a:r>
          </a:p>
        </p:txBody>
      </p:sp>
      <p:sp>
        <p:nvSpPr>
          <p:cNvPr id="17" name="Text Placeholder 2">
            <a:extLst>
              <a:ext uri="{FF2B5EF4-FFF2-40B4-BE49-F238E27FC236}">
                <a16:creationId xmlns:a16="http://schemas.microsoft.com/office/drawing/2014/main" id="{8A9DA153-6E48-AC40-93AC-A00BE8457A5F}"/>
              </a:ext>
            </a:extLst>
          </p:cNvPr>
          <p:cNvSpPr>
            <a:spLocks noGrp="1"/>
          </p:cNvSpPr>
          <p:nvPr>
            <p:ph type="body" idx="13" hasCustomPrompt="1"/>
          </p:nvPr>
        </p:nvSpPr>
        <p:spPr>
          <a:xfrm>
            <a:off x="432850" y="5458543"/>
            <a:ext cx="4248961" cy="823912"/>
          </a:xfrm>
        </p:spPr>
        <p:txBody>
          <a:bodyPr lIns="0" tIns="0" rIns="0" bIns="0" anchor="ctr">
            <a:normAutofit/>
          </a:bodyPr>
          <a:lstStyle>
            <a:lvl1pPr marL="0" indent="0">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Slide Number Placeholder 5">
            <a:extLst>
              <a:ext uri="{FF2B5EF4-FFF2-40B4-BE49-F238E27FC236}">
                <a16:creationId xmlns:a16="http://schemas.microsoft.com/office/drawing/2014/main" id="{ECE1550A-3909-2D1D-4D67-6FA3CCFBDEDF}"/>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3" name="Straight Connector 2">
            <a:extLst>
              <a:ext uri="{FF2B5EF4-FFF2-40B4-BE49-F238E27FC236}">
                <a16:creationId xmlns:a16="http://schemas.microsoft.com/office/drawing/2014/main" id="{3E0C7159-9BF1-C651-6DCD-5A323D01EAE0}"/>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239686B-273C-ED75-1723-07451099486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4012467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Lower Third-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4C9D9E-C602-C647-817B-C14ADFD79192}"/>
              </a:ext>
            </a:extLst>
          </p:cNvPr>
          <p:cNvSpPr/>
          <p:nvPr userDrawn="1"/>
        </p:nvSpPr>
        <p:spPr>
          <a:xfrm>
            <a:off x="5345150" y="4148254"/>
            <a:ext cx="6846850" cy="2709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542784F-348B-DF40-9188-612A2FBC7EC8}"/>
              </a:ext>
            </a:extLst>
          </p:cNvPr>
          <p:cNvSpPr/>
          <p:nvPr userDrawn="1"/>
        </p:nvSpPr>
        <p:spPr>
          <a:xfrm>
            <a:off x="0" y="4148254"/>
            <a:ext cx="5345150" cy="2709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4">
            <a:extLst>
              <a:ext uri="{FF2B5EF4-FFF2-40B4-BE49-F238E27FC236}">
                <a16:creationId xmlns:a16="http://schemas.microsoft.com/office/drawing/2014/main" id="{055AAB1B-63D6-A940-BE63-EB0B4E8A7854}"/>
              </a:ext>
            </a:extLst>
          </p:cNvPr>
          <p:cNvSpPr>
            <a:spLocks noGrp="1"/>
          </p:cNvSpPr>
          <p:nvPr>
            <p:ph type="pic" sz="quarter" idx="14"/>
          </p:nvPr>
        </p:nvSpPr>
        <p:spPr>
          <a:xfrm>
            <a:off x="0" y="0"/>
            <a:ext cx="12192000" cy="4148252"/>
          </a:xfrm>
          <a:solidFill>
            <a:schemeClr val="accent6"/>
          </a:solidFill>
        </p:spPr>
        <p:txBody>
          <a:bodyPr/>
          <a:lstStyle/>
          <a:p>
            <a:endParaRPr lang="en-US"/>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50" y="328877"/>
            <a:ext cx="1084080" cy="535676"/>
          </a:xfrm>
          <a:prstGeom prst="rect">
            <a:avLst/>
          </a:prstGeom>
        </p:spPr>
      </p:pic>
      <p:sp>
        <p:nvSpPr>
          <p:cNvPr id="14" name="Content Placeholder 3">
            <a:extLst>
              <a:ext uri="{FF2B5EF4-FFF2-40B4-BE49-F238E27FC236}">
                <a16:creationId xmlns:a16="http://schemas.microsoft.com/office/drawing/2014/main" id="{427F0ABF-603A-BA4F-AAD7-682DD862D62F}"/>
              </a:ext>
            </a:extLst>
          </p:cNvPr>
          <p:cNvSpPr>
            <a:spLocks noGrp="1"/>
          </p:cNvSpPr>
          <p:nvPr>
            <p:ph sz="half" idx="2"/>
          </p:nvPr>
        </p:nvSpPr>
        <p:spPr>
          <a:xfrm>
            <a:off x="5797156" y="4627756"/>
            <a:ext cx="5999703" cy="1750742"/>
          </a:xfrm>
        </p:spPr>
        <p:txBody>
          <a:bodyPr lIns="0" tIns="0" rIns="0" bIns="0" numCol="2" spcCol="274320">
            <a:normAutofit/>
          </a:bodyPr>
          <a:lstStyle>
            <a:lvl1pPr>
              <a:defRPr sz="1400">
                <a:solidFill>
                  <a:schemeClr val="accent3"/>
                </a:solidFill>
              </a:defRPr>
            </a:lvl1pPr>
            <a:lvl2pPr>
              <a:buClr>
                <a:schemeClr val="tx1"/>
              </a:buClr>
              <a:defRPr sz="1400">
                <a:solidFill>
                  <a:schemeClr val="accent3"/>
                </a:solidFill>
              </a:defRPr>
            </a:lvl2pPr>
            <a:lvl3pPr>
              <a:buClr>
                <a:schemeClr val="tx1"/>
              </a:buClr>
              <a:defRPr sz="1400">
                <a:solidFill>
                  <a:schemeClr val="accent3"/>
                </a:solidFill>
              </a:defRPr>
            </a:lvl3pPr>
            <a:lvl4pPr>
              <a:buClr>
                <a:schemeClr val="tx1"/>
              </a:buClr>
              <a:defRPr sz="1400">
                <a:solidFill>
                  <a:schemeClr val="accent3"/>
                </a:solidFill>
              </a:defRPr>
            </a:lvl4pPr>
            <a:lvl5pPr>
              <a:buClr>
                <a:schemeClr val="tx1"/>
              </a:buClr>
              <a:defRPr sz="14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CEED0CB7-1BFE-1B47-B15A-C6B34714C99E}"/>
              </a:ext>
            </a:extLst>
          </p:cNvPr>
          <p:cNvSpPr>
            <a:spLocks noGrp="1"/>
          </p:cNvSpPr>
          <p:nvPr>
            <p:ph type="title" hasCustomPrompt="1"/>
          </p:nvPr>
        </p:nvSpPr>
        <p:spPr>
          <a:xfrm>
            <a:off x="432850" y="4627756"/>
            <a:ext cx="4248961" cy="1198484"/>
          </a:xfrm>
        </p:spPr>
        <p:txBody>
          <a:bodyPr lIns="0" tIns="0" rIns="0" bIns="0">
            <a:noAutofit/>
          </a:bodyPr>
          <a:lstStyle>
            <a:lvl1pPr>
              <a:defRPr sz="2400">
                <a:solidFill>
                  <a:schemeClr val="bg1"/>
                </a:solidFill>
              </a:defRPr>
            </a:lvl1pPr>
          </a:lstStyle>
          <a:p>
            <a:r>
              <a:rPr lang="en-US"/>
              <a:t>CLICK TO EDIT MASTER TITLE STYLE</a:t>
            </a:r>
          </a:p>
        </p:txBody>
      </p:sp>
      <p:sp>
        <p:nvSpPr>
          <p:cNvPr id="17" name="Text Placeholder 2">
            <a:extLst>
              <a:ext uri="{FF2B5EF4-FFF2-40B4-BE49-F238E27FC236}">
                <a16:creationId xmlns:a16="http://schemas.microsoft.com/office/drawing/2014/main" id="{8A9DA153-6E48-AC40-93AC-A00BE8457A5F}"/>
              </a:ext>
            </a:extLst>
          </p:cNvPr>
          <p:cNvSpPr>
            <a:spLocks noGrp="1"/>
          </p:cNvSpPr>
          <p:nvPr>
            <p:ph type="body" idx="13" hasCustomPrompt="1"/>
          </p:nvPr>
        </p:nvSpPr>
        <p:spPr>
          <a:xfrm>
            <a:off x="432850" y="5458543"/>
            <a:ext cx="4248961" cy="823912"/>
          </a:xfrm>
        </p:spPr>
        <p:txBody>
          <a:bodyPr lIns="0" tIns="0" rIns="0" bIns="0" anchor="ctr">
            <a:normAutofit/>
          </a:bodyP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Slide Number Placeholder 5">
            <a:extLst>
              <a:ext uri="{FF2B5EF4-FFF2-40B4-BE49-F238E27FC236}">
                <a16:creationId xmlns:a16="http://schemas.microsoft.com/office/drawing/2014/main" id="{9DADB0E7-884E-7FC7-329B-F0E9B5A9E9C1}"/>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3" name="Straight Connector 2">
            <a:extLst>
              <a:ext uri="{FF2B5EF4-FFF2-40B4-BE49-F238E27FC236}">
                <a16:creationId xmlns:a16="http://schemas.microsoft.com/office/drawing/2014/main" id="{1A7E7638-0523-3B19-3CA2-5C35D0F6FA02}"/>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9CBFF47-92E0-178F-A5C9-35BE9B5F19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3524720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Bleed Image-Whit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55AAB1B-63D6-A940-BE63-EB0B4E8A7854}"/>
              </a:ext>
            </a:extLst>
          </p:cNvPr>
          <p:cNvSpPr>
            <a:spLocks noGrp="1"/>
          </p:cNvSpPr>
          <p:nvPr>
            <p:ph type="pic" sz="quarter" idx="14"/>
          </p:nvPr>
        </p:nvSpPr>
        <p:spPr>
          <a:xfrm>
            <a:off x="0" y="0"/>
            <a:ext cx="12192000" cy="6858000"/>
          </a:xfrm>
          <a:solidFill>
            <a:schemeClr val="accent6"/>
          </a:solidFill>
        </p:spPr>
        <p:txBody>
          <a:bodyPr/>
          <a:lstStyle/>
          <a:p>
            <a:endParaRPr lang="en-US"/>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50" y="328877"/>
            <a:ext cx="1084080" cy="535676"/>
          </a:xfrm>
          <a:prstGeom prst="rect">
            <a:avLst/>
          </a:prstGeom>
        </p:spPr>
      </p:pic>
      <p:sp>
        <p:nvSpPr>
          <p:cNvPr id="2" name="Slide Number Placeholder 5">
            <a:extLst>
              <a:ext uri="{FF2B5EF4-FFF2-40B4-BE49-F238E27FC236}">
                <a16:creationId xmlns:a16="http://schemas.microsoft.com/office/drawing/2014/main" id="{7489ADB6-77B0-3655-B843-F9FF4041585F}"/>
              </a:ext>
            </a:extLst>
          </p:cNvPr>
          <p:cNvSpPr>
            <a:spLocks noGrp="1"/>
          </p:cNvSpPr>
          <p:nvPr>
            <p:ph type="sldNum" sz="quarter" idx="12"/>
          </p:nvPr>
        </p:nvSpPr>
        <p:spPr>
          <a:xfrm>
            <a:off x="9053659" y="209422"/>
            <a:ext cx="2743200" cy="365125"/>
          </a:xfrm>
          <a:prstGeom prst="rect">
            <a:avLst/>
          </a:prstGeom>
        </p:spPr>
        <p:txBody>
          <a:bodyPr/>
          <a:lstStyle>
            <a:lvl1pPr>
              <a:defRPr>
                <a:solidFill>
                  <a:schemeClr val="bg1"/>
                </a:solidFill>
              </a:defRPr>
            </a:lvl1pPr>
          </a:lstStyle>
          <a:p>
            <a:fld id="{877A8A0C-B0F1-7540-9AA6-5A575AD757A9}" type="slidenum">
              <a:rPr lang="en-US" smtClean="0"/>
              <a:pPr/>
              <a:t>‹#›</a:t>
            </a:fld>
            <a:endParaRPr lang="en-US"/>
          </a:p>
        </p:txBody>
      </p:sp>
      <p:cxnSp>
        <p:nvCxnSpPr>
          <p:cNvPr id="3" name="Straight Connector 2">
            <a:extLst>
              <a:ext uri="{FF2B5EF4-FFF2-40B4-BE49-F238E27FC236}">
                <a16:creationId xmlns:a16="http://schemas.microsoft.com/office/drawing/2014/main" id="{2505966A-9EB4-BF85-F4F3-B3CDF3B4EEDE}"/>
              </a:ext>
            </a:extLst>
          </p:cNvPr>
          <p:cNvCxnSpPr>
            <a:cxnSpLocks/>
          </p:cNvCxnSpPr>
          <p:nvPr userDrawn="1"/>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4D3E252-D940-F0A7-91E5-BCAF9F932B9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3662106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eed Image-Blu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55AAB1B-63D6-A940-BE63-EB0B4E8A7854}"/>
              </a:ext>
            </a:extLst>
          </p:cNvPr>
          <p:cNvSpPr>
            <a:spLocks noGrp="1"/>
          </p:cNvSpPr>
          <p:nvPr>
            <p:ph type="pic" sz="quarter" idx="14"/>
          </p:nvPr>
        </p:nvSpPr>
        <p:spPr>
          <a:xfrm>
            <a:off x="0" y="0"/>
            <a:ext cx="12192000" cy="6858000"/>
          </a:xfrm>
          <a:solidFill>
            <a:schemeClr val="accent6"/>
          </a:solidFill>
        </p:spPr>
        <p:txBody>
          <a:bodyPr/>
          <a:lstStyle/>
          <a:p>
            <a:endParaRPr lang="en-US"/>
          </a:p>
        </p:txBody>
      </p:sp>
      <p:pic>
        <p:nvPicPr>
          <p:cNvPr id="9" name="Picture 8">
            <a:extLst>
              <a:ext uri="{FF2B5EF4-FFF2-40B4-BE49-F238E27FC236}">
                <a16:creationId xmlns:a16="http://schemas.microsoft.com/office/drawing/2014/main" id="{C28CFBA4-27F8-AB4B-85B4-66058B8237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850" y="328877"/>
            <a:ext cx="1084080" cy="535675"/>
          </a:xfrm>
          <a:prstGeom prst="rect">
            <a:avLst/>
          </a:prstGeom>
        </p:spPr>
      </p:pic>
      <p:sp>
        <p:nvSpPr>
          <p:cNvPr id="5" name="Slide Number Placeholder 5">
            <a:extLst>
              <a:ext uri="{FF2B5EF4-FFF2-40B4-BE49-F238E27FC236}">
                <a16:creationId xmlns:a16="http://schemas.microsoft.com/office/drawing/2014/main" id="{A0B0379C-FE98-699F-4DFF-E1C3D7648D53}"/>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7" name="Picture 6">
            <a:extLst>
              <a:ext uri="{FF2B5EF4-FFF2-40B4-BE49-F238E27FC236}">
                <a16:creationId xmlns:a16="http://schemas.microsoft.com/office/drawing/2014/main" id="{731BADFD-D675-46EF-6401-7C2D281C38D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8" name="Straight Connector 7">
            <a:extLst>
              <a:ext uri="{FF2B5EF4-FFF2-40B4-BE49-F238E27FC236}">
                <a16:creationId xmlns:a16="http://schemas.microsoft.com/office/drawing/2014/main" id="{17D5EFF1-9A4D-995B-B9BE-2ECD6CCC09B3}"/>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0810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099C0-CB8F-2547-975E-FD2F2A05CFE7}"/>
              </a:ext>
            </a:extLst>
          </p:cNvPr>
          <p:cNvSpPr/>
          <p:nvPr userDrawn="1"/>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894C21D-7CA6-8A47-9AE2-6785E21410FC}"/>
              </a:ext>
            </a:extLst>
          </p:cNvPr>
          <p:cNvSpPr>
            <a:spLocks noGrp="1"/>
          </p:cNvSpPr>
          <p:nvPr>
            <p:ph type="title" hasCustomPrompt="1"/>
          </p:nvPr>
        </p:nvSpPr>
        <p:spPr>
          <a:xfrm>
            <a:off x="432849" y="1269708"/>
            <a:ext cx="5663151" cy="1877529"/>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280263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CE507F-956C-BC4D-803A-FA308B67D73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8471" b="18470"/>
          <a:stretch/>
        </p:blipFill>
        <p:spPr>
          <a:xfrm>
            <a:off x="779678" y="0"/>
            <a:ext cx="10632644" cy="6858000"/>
          </a:xfrm>
          <a:prstGeom prst="rect">
            <a:avLst/>
          </a:prstGeom>
        </p:spPr>
      </p:pic>
      <p:sp>
        <p:nvSpPr>
          <p:cNvPr id="9" name="Title 1">
            <a:extLst>
              <a:ext uri="{FF2B5EF4-FFF2-40B4-BE49-F238E27FC236}">
                <a16:creationId xmlns:a16="http://schemas.microsoft.com/office/drawing/2014/main" id="{91DBCA5E-89F3-CC4F-BB59-C6ABA259D6EB}"/>
              </a:ext>
            </a:extLst>
          </p:cNvPr>
          <p:cNvSpPr>
            <a:spLocks noGrp="1"/>
          </p:cNvSpPr>
          <p:nvPr>
            <p:ph type="title" hasCustomPrompt="1"/>
          </p:nvPr>
        </p:nvSpPr>
        <p:spPr>
          <a:xfrm>
            <a:off x="432849" y="1269708"/>
            <a:ext cx="5663151" cy="1877529"/>
          </a:xfrm>
        </p:spPr>
        <p:txBody>
          <a:bodyPr/>
          <a:lstStyle>
            <a:lvl1pPr>
              <a:defRPr>
                <a:solidFill>
                  <a:schemeClr val="tx1"/>
                </a:solidFill>
              </a:defRPr>
            </a:lvl1pPr>
          </a:lstStyle>
          <a:p>
            <a:r>
              <a:rPr lang="en-US"/>
              <a:t>CLICK TO EDIT MASTER TITLE STYLE</a:t>
            </a:r>
          </a:p>
        </p:txBody>
      </p:sp>
      <p:pic>
        <p:nvPicPr>
          <p:cNvPr id="10" name="Picture 9">
            <a:extLst>
              <a:ext uri="{FF2B5EF4-FFF2-40B4-BE49-F238E27FC236}">
                <a16:creationId xmlns:a16="http://schemas.microsoft.com/office/drawing/2014/main" id="{7FD8E5DD-0990-FC4C-A6B7-F24D32ADE1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849" y="328877"/>
            <a:ext cx="1084082" cy="535676"/>
          </a:xfrm>
          <a:prstGeom prst="rect">
            <a:avLst/>
          </a:prstGeom>
        </p:spPr>
      </p:pic>
      <p:sp>
        <p:nvSpPr>
          <p:cNvPr id="2" name="Slide Number Placeholder 5">
            <a:extLst>
              <a:ext uri="{FF2B5EF4-FFF2-40B4-BE49-F238E27FC236}">
                <a16:creationId xmlns:a16="http://schemas.microsoft.com/office/drawing/2014/main" id="{D482F373-9C1A-F9AE-D2B6-37A7094A1859}"/>
              </a:ext>
            </a:extLst>
          </p:cNvPr>
          <p:cNvSpPr>
            <a:spLocks noGrp="1"/>
          </p:cNvSpPr>
          <p:nvPr>
            <p:ph type="sldNum" sz="quarter" idx="12"/>
          </p:nvPr>
        </p:nvSpPr>
        <p:spPr>
          <a:xfrm>
            <a:off x="9053659" y="209422"/>
            <a:ext cx="2743200" cy="365125"/>
          </a:xfrm>
          <a:prstGeom prst="rect">
            <a:avLst/>
          </a:prstGeom>
        </p:spPr>
        <p:txBody>
          <a:bodyPr/>
          <a:lstStyle/>
          <a:p>
            <a:fld id="{877A8A0C-B0F1-7540-9AA6-5A575AD757A9}" type="slidenum">
              <a:rPr lang="en-US" smtClean="0"/>
              <a:t>‹#›</a:t>
            </a:fld>
            <a:endParaRPr lang="en-US"/>
          </a:p>
        </p:txBody>
      </p:sp>
      <p:pic>
        <p:nvPicPr>
          <p:cNvPr id="3" name="Picture 2">
            <a:extLst>
              <a:ext uri="{FF2B5EF4-FFF2-40B4-BE49-F238E27FC236}">
                <a16:creationId xmlns:a16="http://schemas.microsoft.com/office/drawing/2014/main" id="{F96C3CD3-EC55-EA65-F8E1-8D34B127DD5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734440" y="344255"/>
            <a:ext cx="1434508" cy="126455"/>
          </a:xfrm>
          <a:prstGeom prst="rect">
            <a:avLst/>
          </a:prstGeom>
        </p:spPr>
      </p:pic>
      <p:cxnSp>
        <p:nvCxnSpPr>
          <p:cNvPr id="4" name="Straight Connector 3">
            <a:extLst>
              <a:ext uri="{FF2B5EF4-FFF2-40B4-BE49-F238E27FC236}">
                <a16:creationId xmlns:a16="http://schemas.microsoft.com/office/drawing/2014/main" id="{C3B4BA23-7FA4-93AE-7E41-B93AAC96ABC4}"/>
              </a:ext>
            </a:extLst>
          </p:cNvPr>
          <p:cNvCxnSpPr>
            <a:cxnSpLocks/>
          </p:cNvCxnSpPr>
          <p:nvPr userDrawn="1"/>
        </p:nvCxnSpPr>
        <p:spPr>
          <a:xfrm>
            <a:off x="11321592" y="300544"/>
            <a:ext cx="0" cy="1828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598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099C0-CB8F-2547-975E-FD2F2A05CFE7}"/>
              </a:ext>
            </a:extLst>
          </p:cNvPr>
          <p:cNvSpPr/>
          <p:nvPr userDrawn="1"/>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8CE507F-956C-BC4D-803A-FA308B67D73E}"/>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18471" b="18470"/>
          <a:stretch/>
        </p:blipFill>
        <p:spPr>
          <a:xfrm>
            <a:off x="782503" y="-1"/>
            <a:ext cx="10626994" cy="6857999"/>
          </a:xfrm>
          <a:prstGeom prst="rect">
            <a:avLst/>
          </a:prstGeom>
        </p:spPr>
      </p:pic>
      <p:sp>
        <p:nvSpPr>
          <p:cNvPr id="6" name="Title 1">
            <a:extLst>
              <a:ext uri="{FF2B5EF4-FFF2-40B4-BE49-F238E27FC236}">
                <a16:creationId xmlns:a16="http://schemas.microsoft.com/office/drawing/2014/main" id="{483D2E26-DB4E-CA4C-95E6-4C61BB032C85}"/>
              </a:ext>
            </a:extLst>
          </p:cNvPr>
          <p:cNvSpPr>
            <a:spLocks noGrp="1"/>
          </p:cNvSpPr>
          <p:nvPr>
            <p:ph type="ctrTitle" hasCustomPrompt="1"/>
          </p:nvPr>
        </p:nvSpPr>
        <p:spPr>
          <a:xfrm>
            <a:off x="779678" y="307312"/>
            <a:ext cx="10632644" cy="4008173"/>
          </a:xfrm>
        </p:spPr>
        <p:txBody>
          <a:bodyPr anchor="b">
            <a:normAutofit/>
          </a:bodyPr>
          <a:lstStyle>
            <a:lvl1pPr algn="ctr">
              <a:defRPr sz="50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BD98AD77-512B-5842-A6BF-6C49857056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27211" y="5889751"/>
            <a:ext cx="1337577" cy="660936"/>
          </a:xfrm>
          <a:prstGeom prst="rect">
            <a:avLst/>
          </a:prstGeom>
        </p:spPr>
      </p:pic>
      <p:sp>
        <p:nvSpPr>
          <p:cNvPr id="8" name="Subtitle 2">
            <a:extLst>
              <a:ext uri="{FF2B5EF4-FFF2-40B4-BE49-F238E27FC236}">
                <a16:creationId xmlns:a16="http://schemas.microsoft.com/office/drawing/2014/main" id="{2F33E176-802C-5948-B920-24D98F940773}"/>
              </a:ext>
            </a:extLst>
          </p:cNvPr>
          <p:cNvSpPr>
            <a:spLocks noGrp="1"/>
          </p:cNvSpPr>
          <p:nvPr>
            <p:ph type="subTitle" idx="1"/>
          </p:nvPr>
        </p:nvSpPr>
        <p:spPr>
          <a:xfrm>
            <a:off x="1524000" y="4601535"/>
            <a:ext cx="9144000" cy="609076"/>
          </a:xfrm>
        </p:spPr>
        <p:txBody>
          <a:bodyPr anchor="ct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17388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E2ACB7-2CB5-CB5B-6503-6C0DA4DE72A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8471" b="18470"/>
          <a:stretch/>
        </p:blipFill>
        <p:spPr>
          <a:xfrm>
            <a:off x="779678" y="0"/>
            <a:ext cx="10632644" cy="6858000"/>
          </a:xfrm>
          <a:prstGeom prst="rect">
            <a:avLst/>
          </a:prstGeom>
        </p:spPr>
      </p:pic>
      <p:sp>
        <p:nvSpPr>
          <p:cNvPr id="6" name="Title 1">
            <a:extLst>
              <a:ext uri="{FF2B5EF4-FFF2-40B4-BE49-F238E27FC236}">
                <a16:creationId xmlns:a16="http://schemas.microsoft.com/office/drawing/2014/main" id="{483D2E26-DB4E-CA4C-95E6-4C61BB032C85}"/>
              </a:ext>
            </a:extLst>
          </p:cNvPr>
          <p:cNvSpPr>
            <a:spLocks noGrp="1"/>
          </p:cNvSpPr>
          <p:nvPr>
            <p:ph type="ctrTitle" hasCustomPrompt="1"/>
          </p:nvPr>
        </p:nvSpPr>
        <p:spPr>
          <a:xfrm>
            <a:off x="779678" y="307312"/>
            <a:ext cx="10632644" cy="4008173"/>
          </a:xfrm>
        </p:spPr>
        <p:txBody>
          <a:bodyPr anchor="b">
            <a:normAutofit/>
          </a:bodyPr>
          <a:lstStyle>
            <a:lvl1pPr algn="ctr">
              <a:defRPr sz="5000">
                <a:solidFill>
                  <a:schemeClr val="tx1"/>
                </a:solidFill>
              </a:defRPr>
            </a:lvl1pPr>
          </a:lstStyle>
          <a:p>
            <a:r>
              <a:rPr lang="en-US"/>
              <a:t>CLICK TO EDIT MASTER TITLE STYLE</a:t>
            </a:r>
          </a:p>
        </p:txBody>
      </p:sp>
      <p:pic>
        <p:nvPicPr>
          <p:cNvPr id="7" name="Picture 6">
            <a:extLst>
              <a:ext uri="{FF2B5EF4-FFF2-40B4-BE49-F238E27FC236}">
                <a16:creationId xmlns:a16="http://schemas.microsoft.com/office/drawing/2014/main" id="{BD98AD77-512B-5842-A6BF-6C49857056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27211" y="5889751"/>
            <a:ext cx="1337578" cy="660936"/>
          </a:xfrm>
          <a:prstGeom prst="rect">
            <a:avLst/>
          </a:prstGeom>
        </p:spPr>
      </p:pic>
      <p:sp>
        <p:nvSpPr>
          <p:cNvPr id="8" name="Subtitle 2">
            <a:extLst>
              <a:ext uri="{FF2B5EF4-FFF2-40B4-BE49-F238E27FC236}">
                <a16:creationId xmlns:a16="http://schemas.microsoft.com/office/drawing/2014/main" id="{2F33E176-802C-5948-B920-24D98F940773}"/>
              </a:ext>
            </a:extLst>
          </p:cNvPr>
          <p:cNvSpPr>
            <a:spLocks noGrp="1"/>
          </p:cNvSpPr>
          <p:nvPr>
            <p:ph type="subTitle" idx="1"/>
          </p:nvPr>
        </p:nvSpPr>
        <p:spPr>
          <a:xfrm>
            <a:off x="1524000" y="4601535"/>
            <a:ext cx="9144000" cy="609076"/>
          </a:xfrm>
        </p:spPr>
        <p:txBody>
          <a:bodyPr anchor="ctr">
            <a:normAutofit/>
          </a:bodyPr>
          <a:lstStyle>
            <a:lvl1pPr marL="0" indent="0" algn="ctr">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011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No Image-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48EA20-5782-5041-B500-0F9894DA9CF2}"/>
              </a:ext>
            </a:extLst>
          </p:cNvPr>
          <p:cNvSpPr/>
          <p:nvPr userDrawn="1"/>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DCC1306-CBB0-434F-B620-E955F4BAD3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557" y="460855"/>
            <a:ext cx="1337578" cy="660937"/>
          </a:xfrm>
          <a:prstGeom prst="rect">
            <a:avLst/>
          </a:prstGeom>
        </p:spPr>
      </p:pic>
      <p:sp>
        <p:nvSpPr>
          <p:cNvPr id="10" name="Title 1">
            <a:extLst>
              <a:ext uri="{FF2B5EF4-FFF2-40B4-BE49-F238E27FC236}">
                <a16:creationId xmlns:a16="http://schemas.microsoft.com/office/drawing/2014/main" id="{CF00D05B-DA00-4B4E-96A5-A0A706038F51}"/>
              </a:ext>
            </a:extLst>
          </p:cNvPr>
          <p:cNvSpPr>
            <a:spLocks noGrp="1"/>
          </p:cNvSpPr>
          <p:nvPr>
            <p:ph type="ctrTitle" hasCustomPrompt="1"/>
          </p:nvPr>
        </p:nvSpPr>
        <p:spPr>
          <a:xfrm>
            <a:off x="470557" y="2669013"/>
            <a:ext cx="7440066" cy="2387600"/>
          </a:xfrm>
        </p:spPr>
        <p:txBody>
          <a:bodyPr anchor="ctr">
            <a:normAutofit/>
          </a:bodyPr>
          <a:lstStyle>
            <a:lvl1pPr algn="l">
              <a:defRPr sz="5000">
                <a:solidFill>
                  <a:schemeClr val="bg1"/>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8DF5C4C9-955F-1F4D-A197-B5252623A479}"/>
              </a:ext>
            </a:extLst>
          </p:cNvPr>
          <p:cNvSpPr>
            <a:spLocks noGrp="1"/>
          </p:cNvSpPr>
          <p:nvPr>
            <p:ph type="body" sz="quarter" idx="11"/>
          </p:nvPr>
        </p:nvSpPr>
        <p:spPr>
          <a:xfrm>
            <a:off x="5547511" y="2148313"/>
            <a:ext cx="7934573" cy="3429000"/>
          </a:xfrm>
        </p:spPr>
        <p:txBody>
          <a:bodyPr anchor="ctr">
            <a:noAutofit/>
          </a:bodyPr>
          <a:lstStyle>
            <a:lvl1pPr algn="ctr">
              <a:defRPr sz="20000">
                <a:solidFill>
                  <a:schemeClr val="bg1"/>
                </a:solidFill>
              </a:defRPr>
            </a:lvl1pPr>
            <a:lvl2pPr algn="ctr">
              <a:defRPr sz="6000">
                <a:solidFill>
                  <a:schemeClr val="bg1"/>
                </a:solidFill>
              </a:defRPr>
            </a:lvl2pPr>
            <a:lvl3pPr algn="ctr">
              <a:defRPr sz="6000">
                <a:solidFill>
                  <a:schemeClr val="bg1"/>
                </a:solidFill>
              </a:defRPr>
            </a:lvl3pPr>
            <a:lvl4pPr algn="ctr">
              <a:defRPr sz="6000">
                <a:solidFill>
                  <a:schemeClr val="bg1"/>
                </a:solidFill>
              </a:defRPr>
            </a:lvl4pPr>
            <a:lvl5pPr algn="ctr">
              <a:defRPr sz="6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66034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7ECCBF-4856-F841-8358-B0BD4EB7F1B7}"/>
              </a:ext>
            </a:extLst>
          </p:cNvPr>
          <p:cNvSpPr/>
          <p:nvPr userDrawn="1"/>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FF7D029-FDC2-BCF8-C498-A45AA52948DE}"/>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18471" b="18470"/>
          <a:stretch/>
        </p:blipFill>
        <p:spPr>
          <a:xfrm>
            <a:off x="782503" y="-1"/>
            <a:ext cx="10626994" cy="6857999"/>
          </a:xfrm>
          <a:prstGeom prst="rect">
            <a:avLst/>
          </a:prstGeom>
        </p:spPr>
      </p:pic>
      <p:sp>
        <p:nvSpPr>
          <p:cNvPr id="6" name="Title 1">
            <a:extLst>
              <a:ext uri="{FF2B5EF4-FFF2-40B4-BE49-F238E27FC236}">
                <a16:creationId xmlns:a16="http://schemas.microsoft.com/office/drawing/2014/main" id="{483D2E26-DB4E-CA4C-95E6-4C61BB032C85}"/>
              </a:ext>
            </a:extLst>
          </p:cNvPr>
          <p:cNvSpPr>
            <a:spLocks noGrp="1"/>
          </p:cNvSpPr>
          <p:nvPr>
            <p:ph type="ctrTitle" hasCustomPrompt="1"/>
          </p:nvPr>
        </p:nvSpPr>
        <p:spPr>
          <a:xfrm>
            <a:off x="2375967" y="2235200"/>
            <a:ext cx="7440066" cy="2387600"/>
          </a:xfrm>
        </p:spPr>
        <p:txBody>
          <a:bodyPr anchor="ctr">
            <a:normAutofit/>
          </a:bodyPr>
          <a:lstStyle>
            <a:lvl1pPr algn="ctr">
              <a:defRPr sz="50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BD98AD77-512B-5842-A6BF-6C49857056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27211" y="5889751"/>
            <a:ext cx="1337577" cy="660936"/>
          </a:xfrm>
          <a:prstGeom prst="rect">
            <a:avLst/>
          </a:prstGeom>
        </p:spPr>
      </p:pic>
    </p:spTree>
    <p:extLst>
      <p:ext uri="{BB962C8B-B14F-4D97-AF65-F5344CB8AC3E}">
        <p14:creationId xmlns:p14="http://schemas.microsoft.com/office/powerpoint/2010/main" val="2087288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511D4B-E4DB-8099-C574-686B309B74D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8471" b="18470"/>
          <a:stretch/>
        </p:blipFill>
        <p:spPr>
          <a:xfrm>
            <a:off x="779678" y="0"/>
            <a:ext cx="10632644" cy="6858000"/>
          </a:xfrm>
          <a:prstGeom prst="rect">
            <a:avLst/>
          </a:prstGeom>
        </p:spPr>
      </p:pic>
      <p:sp>
        <p:nvSpPr>
          <p:cNvPr id="6" name="Title 1">
            <a:extLst>
              <a:ext uri="{FF2B5EF4-FFF2-40B4-BE49-F238E27FC236}">
                <a16:creationId xmlns:a16="http://schemas.microsoft.com/office/drawing/2014/main" id="{483D2E26-DB4E-CA4C-95E6-4C61BB032C85}"/>
              </a:ext>
            </a:extLst>
          </p:cNvPr>
          <p:cNvSpPr>
            <a:spLocks noGrp="1"/>
          </p:cNvSpPr>
          <p:nvPr>
            <p:ph type="ctrTitle" hasCustomPrompt="1"/>
          </p:nvPr>
        </p:nvSpPr>
        <p:spPr>
          <a:xfrm>
            <a:off x="2375967" y="2235200"/>
            <a:ext cx="7440066" cy="2387600"/>
          </a:xfrm>
        </p:spPr>
        <p:txBody>
          <a:bodyPr anchor="ctr">
            <a:normAutofit/>
          </a:bodyPr>
          <a:lstStyle>
            <a:lvl1pPr algn="ctr">
              <a:defRPr sz="5000">
                <a:solidFill>
                  <a:schemeClr val="tx1"/>
                </a:solidFill>
              </a:defRPr>
            </a:lvl1pPr>
          </a:lstStyle>
          <a:p>
            <a:r>
              <a:rPr lang="en-US"/>
              <a:t>CLICK TO EDIT MASTER TITLE STYLE</a:t>
            </a:r>
          </a:p>
        </p:txBody>
      </p:sp>
      <p:pic>
        <p:nvPicPr>
          <p:cNvPr id="7" name="Picture 6">
            <a:extLst>
              <a:ext uri="{FF2B5EF4-FFF2-40B4-BE49-F238E27FC236}">
                <a16:creationId xmlns:a16="http://schemas.microsoft.com/office/drawing/2014/main" id="{BD98AD77-512B-5842-A6BF-6C49857056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27211" y="5889751"/>
            <a:ext cx="1337578" cy="660936"/>
          </a:xfrm>
          <a:prstGeom prst="rect">
            <a:avLst/>
          </a:prstGeom>
        </p:spPr>
      </p:pic>
    </p:spTree>
    <p:extLst>
      <p:ext uri="{BB962C8B-B14F-4D97-AF65-F5344CB8AC3E}">
        <p14:creationId xmlns:p14="http://schemas.microsoft.com/office/powerpoint/2010/main" val="208532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With Image-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090A61-8F7B-0D4C-8E3E-3F5CD3052FB3}"/>
              </a:ext>
            </a:extLst>
          </p:cNvPr>
          <p:cNvSpPr/>
          <p:nvPr userDrawn="1"/>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6">
            <a:extLst>
              <a:ext uri="{FF2B5EF4-FFF2-40B4-BE49-F238E27FC236}">
                <a16:creationId xmlns:a16="http://schemas.microsoft.com/office/drawing/2014/main" id="{8B171D8B-341C-C644-A571-C699AB82AF68}"/>
              </a:ext>
            </a:extLst>
          </p:cNvPr>
          <p:cNvSpPr>
            <a:spLocks noGrp="1"/>
          </p:cNvSpPr>
          <p:nvPr>
            <p:ph type="pic" sz="quarter" idx="10"/>
          </p:nvPr>
        </p:nvSpPr>
        <p:spPr>
          <a:xfrm>
            <a:off x="5346917" y="-316525"/>
            <a:ext cx="8358675" cy="8358676"/>
          </a:xfrm>
          <a:prstGeom prst="ellipse">
            <a:avLst/>
          </a:prstGeom>
          <a:solidFill>
            <a:schemeClr val="accent5"/>
          </a:solidFill>
        </p:spPr>
        <p:txBody>
          <a:bodyPr/>
          <a:lstStyle/>
          <a:p>
            <a:endParaRPr lang="en-US"/>
          </a:p>
        </p:txBody>
      </p:sp>
      <p:pic>
        <p:nvPicPr>
          <p:cNvPr id="13" name="Picture 12" descr="Logo, icon&#10;&#10;Description automatically generated">
            <a:extLst>
              <a:ext uri="{FF2B5EF4-FFF2-40B4-BE49-F238E27FC236}">
                <a16:creationId xmlns:a16="http://schemas.microsoft.com/office/drawing/2014/main" id="{F010D47A-D258-C440-AE34-19BE3A5D23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09933" y="-1"/>
            <a:ext cx="7982067" cy="6858002"/>
          </a:xfrm>
          <a:prstGeom prst="rect">
            <a:avLst/>
          </a:prstGeom>
        </p:spPr>
      </p:pic>
      <p:pic>
        <p:nvPicPr>
          <p:cNvPr id="14" name="Picture 13" descr="Logo&#10;&#10;Description automatically generated">
            <a:extLst>
              <a:ext uri="{FF2B5EF4-FFF2-40B4-BE49-F238E27FC236}">
                <a16:creationId xmlns:a16="http://schemas.microsoft.com/office/drawing/2014/main" id="{BF9A85C8-C4ED-8A40-A3DF-ECA84BDD51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557" y="460855"/>
            <a:ext cx="1337578" cy="660937"/>
          </a:xfrm>
          <a:prstGeom prst="rect">
            <a:avLst/>
          </a:prstGeom>
        </p:spPr>
      </p:pic>
      <p:sp>
        <p:nvSpPr>
          <p:cNvPr id="10" name="Title 1">
            <a:extLst>
              <a:ext uri="{FF2B5EF4-FFF2-40B4-BE49-F238E27FC236}">
                <a16:creationId xmlns:a16="http://schemas.microsoft.com/office/drawing/2014/main" id="{CF00D05B-DA00-4B4E-96A5-A0A706038F51}"/>
              </a:ext>
            </a:extLst>
          </p:cNvPr>
          <p:cNvSpPr>
            <a:spLocks noGrp="1"/>
          </p:cNvSpPr>
          <p:nvPr>
            <p:ph type="ctrTitle" hasCustomPrompt="1"/>
          </p:nvPr>
        </p:nvSpPr>
        <p:spPr>
          <a:xfrm>
            <a:off x="470557" y="2669013"/>
            <a:ext cx="7440066" cy="2387600"/>
          </a:xfrm>
        </p:spPr>
        <p:txBody>
          <a:bodyPr anchor="ctr">
            <a:normAutofit/>
          </a:bodyPr>
          <a:lstStyle>
            <a:lvl1pPr algn="l">
              <a:defRPr sz="5000">
                <a:solidFill>
                  <a:schemeClr val="bg1"/>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8DF5C4C9-955F-1F4D-A197-B5252623A479}"/>
              </a:ext>
            </a:extLst>
          </p:cNvPr>
          <p:cNvSpPr>
            <a:spLocks noGrp="1"/>
          </p:cNvSpPr>
          <p:nvPr>
            <p:ph type="body" sz="quarter" idx="11"/>
          </p:nvPr>
        </p:nvSpPr>
        <p:spPr>
          <a:xfrm>
            <a:off x="5547511" y="2148313"/>
            <a:ext cx="7934573" cy="3429000"/>
          </a:xfrm>
        </p:spPr>
        <p:txBody>
          <a:bodyPr anchor="ctr">
            <a:noAutofit/>
          </a:bodyPr>
          <a:lstStyle>
            <a:lvl1pPr algn="ctr">
              <a:defRPr sz="20000">
                <a:solidFill>
                  <a:schemeClr val="bg1"/>
                </a:solidFill>
              </a:defRPr>
            </a:lvl1pPr>
            <a:lvl2pPr algn="ctr">
              <a:defRPr sz="6000">
                <a:solidFill>
                  <a:schemeClr val="bg1"/>
                </a:solidFill>
              </a:defRPr>
            </a:lvl2pPr>
            <a:lvl3pPr algn="ctr">
              <a:defRPr sz="6000">
                <a:solidFill>
                  <a:schemeClr val="bg1"/>
                </a:solidFill>
              </a:defRPr>
            </a:lvl3pPr>
            <a:lvl4pPr algn="ctr">
              <a:defRPr sz="6000">
                <a:solidFill>
                  <a:schemeClr val="bg1"/>
                </a:solidFill>
              </a:defRPr>
            </a:lvl4pPr>
            <a:lvl5pPr algn="ctr">
              <a:defRPr sz="6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1188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No Image-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F00D05B-DA00-4B4E-96A5-A0A706038F51}"/>
              </a:ext>
            </a:extLst>
          </p:cNvPr>
          <p:cNvSpPr>
            <a:spLocks noGrp="1"/>
          </p:cNvSpPr>
          <p:nvPr>
            <p:ph type="ctrTitle" hasCustomPrompt="1"/>
          </p:nvPr>
        </p:nvSpPr>
        <p:spPr>
          <a:xfrm>
            <a:off x="470557" y="2669013"/>
            <a:ext cx="7440066" cy="2387600"/>
          </a:xfrm>
        </p:spPr>
        <p:txBody>
          <a:bodyPr anchor="ctr">
            <a:normAutofit/>
          </a:bodyPr>
          <a:lstStyle>
            <a:lvl1pPr algn="l">
              <a:defRPr sz="5000">
                <a:solidFill>
                  <a:schemeClr val="tx1"/>
                </a:solidFill>
              </a:defRPr>
            </a:lvl1pPr>
          </a:lstStyle>
          <a:p>
            <a:r>
              <a:rPr lang="en-US"/>
              <a:t>CLICK TO EDIT MASTER TITLE STYLE</a:t>
            </a:r>
          </a:p>
        </p:txBody>
      </p:sp>
      <p:pic>
        <p:nvPicPr>
          <p:cNvPr id="12" name="Picture 11">
            <a:extLst>
              <a:ext uri="{FF2B5EF4-FFF2-40B4-BE49-F238E27FC236}">
                <a16:creationId xmlns:a16="http://schemas.microsoft.com/office/drawing/2014/main" id="{B87112A9-962B-E640-BFE9-3EFC1AD088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0557" y="460855"/>
            <a:ext cx="1337578" cy="660936"/>
          </a:xfrm>
          <a:prstGeom prst="rect">
            <a:avLst/>
          </a:prstGeom>
        </p:spPr>
      </p:pic>
    </p:spTree>
    <p:extLst>
      <p:ext uri="{BB962C8B-B14F-4D97-AF65-F5344CB8AC3E}">
        <p14:creationId xmlns:p14="http://schemas.microsoft.com/office/powerpoint/2010/main" val="329399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With Image-White">
    <p:spTree>
      <p:nvGrpSpPr>
        <p:cNvPr id="1" name=""/>
        <p:cNvGrpSpPr/>
        <p:nvPr/>
      </p:nvGrpSpPr>
      <p:grpSpPr>
        <a:xfrm>
          <a:off x="0" y="0"/>
          <a:ext cx="0" cy="0"/>
          <a:chOff x="0" y="0"/>
          <a:chExt cx="0" cy="0"/>
        </a:xfrm>
      </p:grpSpPr>
      <p:sp>
        <p:nvSpPr>
          <p:cNvPr id="11" name="Picture Placeholder 16">
            <a:extLst>
              <a:ext uri="{FF2B5EF4-FFF2-40B4-BE49-F238E27FC236}">
                <a16:creationId xmlns:a16="http://schemas.microsoft.com/office/drawing/2014/main" id="{05FB14C5-3484-5E40-B978-8E3FD29D505A}"/>
              </a:ext>
            </a:extLst>
          </p:cNvPr>
          <p:cNvSpPr>
            <a:spLocks noGrp="1"/>
          </p:cNvSpPr>
          <p:nvPr>
            <p:ph type="pic" sz="quarter" idx="12"/>
          </p:nvPr>
        </p:nvSpPr>
        <p:spPr>
          <a:xfrm>
            <a:off x="5346917" y="-316525"/>
            <a:ext cx="8358675" cy="8358676"/>
          </a:xfrm>
          <a:prstGeom prst="ellipse">
            <a:avLst/>
          </a:prstGeom>
          <a:solidFill>
            <a:schemeClr val="accent5"/>
          </a:solidFill>
        </p:spPr>
        <p:txBody>
          <a:bodyPr/>
          <a:lstStyle/>
          <a:p>
            <a:endParaRPr lang="en-US"/>
          </a:p>
        </p:txBody>
      </p:sp>
      <p:pic>
        <p:nvPicPr>
          <p:cNvPr id="12" name="Picture 11">
            <a:extLst>
              <a:ext uri="{FF2B5EF4-FFF2-40B4-BE49-F238E27FC236}">
                <a16:creationId xmlns:a16="http://schemas.microsoft.com/office/drawing/2014/main" id="{B87112A9-962B-E640-BFE9-3EFC1AD088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0557" y="460855"/>
            <a:ext cx="1337578" cy="660936"/>
          </a:xfrm>
          <a:prstGeom prst="rect">
            <a:avLst/>
          </a:prstGeom>
        </p:spPr>
      </p:pic>
      <p:sp>
        <p:nvSpPr>
          <p:cNvPr id="16" name="Text Placeholder 15">
            <a:extLst>
              <a:ext uri="{FF2B5EF4-FFF2-40B4-BE49-F238E27FC236}">
                <a16:creationId xmlns:a16="http://schemas.microsoft.com/office/drawing/2014/main" id="{8DF5C4C9-955F-1F4D-A197-B5252623A479}"/>
              </a:ext>
            </a:extLst>
          </p:cNvPr>
          <p:cNvSpPr>
            <a:spLocks noGrp="1"/>
          </p:cNvSpPr>
          <p:nvPr>
            <p:ph type="body" sz="quarter" idx="11"/>
          </p:nvPr>
        </p:nvSpPr>
        <p:spPr>
          <a:xfrm>
            <a:off x="5547511" y="2148313"/>
            <a:ext cx="7934573" cy="3429000"/>
          </a:xfrm>
        </p:spPr>
        <p:txBody>
          <a:bodyPr anchor="ctr">
            <a:noAutofit/>
          </a:bodyPr>
          <a:lstStyle>
            <a:lvl1pPr algn="ctr">
              <a:defRPr sz="20000">
                <a:solidFill>
                  <a:schemeClr val="bg1"/>
                </a:solidFill>
              </a:defRPr>
            </a:lvl1pPr>
            <a:lvl2pPr algn="ctr">
              <a:defRPr sz="6000">
                <a:solidFill>
                  <a:schemeClr val="bg1"/>
                </a:solidFill>
              </a:defRPr>
            </a:lvl2pPr>
            <a:lvl3pPr algn="ctr">
              <a:defRPr sz="6000">
                <a:solidFill>
                  <a:schemeClr val="bg1"/>
                </a:solidFill>
              </a:defRPr>
            </a:lvl3pPr>
            <a:lvl4pPr algn="ctr">
              <a:defRPr sz="6000">
                <a:solidFill>
                  <a:schemeClr val="bg1"/>
                </a:solidFill>
              </a:defRPr>
            </a:lvl4pPr>
            <a:lvl5pPr algn="ctr">
              <a:defRPr sz="6000">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BFA8400B-EB8A-46B4-6359-9E7CE847996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209933" y="-1"/>
            <a:ext cx="7982067" cy="6858001"/>
          </a:xfrm>
          <a:prstGeom prst="rect">
            <a:avLst/>
          </a:prstGeom>
        </p:spPr>
      </p:pic>
      <p:sp>
        <p:nvSpPr>
          <p:cNvPr id="10" name="Title 1">
            <a:extLst>
              <a:ext uri="{FF2B5EF4-FFF2-40B4-BE49-F238E27FC236}">
                <a16:creationId xmlns:a16="http://schemas.microsoft.com/office/drawing/2014/main" id="{CF00D05B-DA00-4B4E-96A5-A0A706038F51}"/>
              </a:ext>
            </a:extLst>
          </p:cNvPr>
          <p:cNvSpPr>
            <a:spLocks noGrp="1"/>
          </p:cNvSpPr>
          <p:nvPr>
            <p:ph type="ctrTitle" hasCustomPrompt="1"/>
          </p:nvPr>
        </p:nvSpPr>
        <p:spPr>
          <a:xfrm>
            <a:off x="470557" y="2669013"/>
            <a:ext cx="7440066" cy="2387600"/>
          </a:xfrm>
        </p:spPr>
        <p:txBody>
          <a:bodyPr anchor="ctr">
            <a:normAutofit/>
          </a:bodyPr>
          <a:lstStyle>
            <a:lvl1pPr algn="l">
              <a:defRPr sz="5000">
                <a:solidFill>
                  <a:schemeClr val="tx1"/>
                </a:solidFill>
              </a:defRPr>
            </a:lvl1pPr>
          </a:lstStyle>
          <a:p>
            <a:r>
              <a:rPr lang="en-US"/>
              <a:t>CLICK TO EDIT MASTER TITLE STYLE</a:t>
            </a:r>
          </a:p>
        </p:txBody>
      </p:sp>
    </p:spTree>
    <p:extLst>
      <p:ext uri="{BB962C8B-B14F-4D97-AF65-F5344CB8AC3E}">
        <p14:creationId xmlns:p14="http://schemas.microsoft.com/office/powerpoint/2010/main" val="157121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02BA8C-1F3E-C046-92C0-260D022C1806}"/>
              </a:ext>
            </a:extLst>
          </p:cNvPr>
          <p:cNvSpPr/>
          <p:nvPr userDrawn="1"/>
        </p:nvSpPr>
        <p:spPr>
          <a:xfrm>
            <a:off x="0" y="-1"/>
            <a:ext cx="64008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ACC5B-B70B-9F4B-B3B2-EA30ED099091}"/>
              </a:ext>
            </a:extLst>
          </p:cNvPr>
          <p:cNvSpPr>
            <a:spLocks noGrp="1"/>
          </p:cNvSpPr>
          <p:nvPr>
            <p:ph type="title" hasCustomPrompt="1"/>
          </p:nvPr>
        </p:nvSpPr>
        <p:spPr>
          <a:xfrm>
            <a:off x="5121054" y="325878"/>
            <a:ext cx="8797031" cy="1198484"/>
          </a:xfrm>
        </p:spPr>
        <p:txBody>
          <a:bodyPr>
            <a:noAutofit/>
          </a:bodyPr>
          <a:lstStyle>
            <a:lvl1pPr>
              <a:defRPr sz="54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D85E6C-5237-5D49-BBF0-CE90E4AAE326}"/>
              </a:ext>
            </a:extLst>
          </p:cNvPr>
          <p:cNvSpPr>
            <a:spLocks noGrp="1"/>
          </p:cNvSpPr>
          <p:nvPr>
            <p:ph idx="1" hasCustomPrompt="1"/>
          </p:nvPr>
        </p:nvSpPr>
        <p:spPr>
          <a:xfrm>
            <a:off x="6621446" y="1804595"/>
            <a:ext cx="4008454" cy="600859"/>
          </a:xfrm>
        </p:spPr>
        <p:txBody>
          <a:bodyPr>
            <a:normAutofit/>
          </a:bodyPr>
          <a:lstStyle>
            <a:lvl1pPr>
              <a:defRPr sz="2400">
                <a:solidFill>
                  <a:schemeClr val="tx1"/>
                </a:solidFill>
                <a:latin typeface="+mj-lt"/>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0E5C3BDD-E8CD-8243-B3B9-CD31F24BE5F9}"/>
              </a:ext>
            </a:extLst>
          </p:cNvPr>
          <p:cNvSpPr>
            <a:spLocks noGrp="1"/>
          </p:cNvSpPr>
          <p:nvPr>
            <p:ph idx="13" hasCustomPrompt="1"/>
          </p:nvPr>
        </p:nvSpPr>
        <p:spPr>
          <a:xfrm>
            <a:off x="5770546" y="1804595"/>
            <a:ext cx="850900" cy="600859"/>
          </a:xfrm>
        </p:spPr>
        <p:txBody>
          <a:bodyPr>
            <a:normAutofit/>
          </a:bodyPr>
          <a:lstStyle>
            <a:lvl1pPr>
              <a:defRPr sz="2400">
                <a:solidFill>
                  <a:schemeClr val="accent3"/>
                </a:solidFill>
                <a:latin typeface="+mn-lt"/>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CF5B115A-DCAF-684C-A727-DE8DB838F4C4}"/>
              </a:ext>
            </a:extLst>
          </p:cNvPr>
          <p:cNvSpPr>
            <a:spLocks noGrp="1"/>
          </p:cNvSpPr>
          <p:nvPr>
            <p:ph idx="14" hasCustomPrompt="1"/>
          </p:nvPr>
        </p:nvSpPr>
        <p:spPr>
          <a:xfrm>
            <a:off x="10710846" y="1804595"/>
            <a:ext cx="850900" cy="600859"/>
          </a:xfrm>
        </p:spPr>
        <p:txBody>
          <a:bodyPr>
            <a:noAutofit/>
          </a:bodyPr>
          <a:lstStyle>
            <a:lvl1pPr algn="r">
              <a:defRPr sz="4000">
                <a:solidFill>
                  <a:schemeClr val="accent3"/>
                </a:solidFill>
                <a:latin typeface="+mn-lt"/>
              </a:defRPr>
            </a:lvl1pPr>
          </a:lstStyle>
          <a:p>
            <a:pPr lvl="0"/>
            <a:r>
              <a:rPr lang="en-US"/>
              <a:t>CLICK TO EDIT MASTER TEXT STYLES</a:t>
            </a:r>
          </a:p>
        </p:txBody>
      </p:sp>
      <p:sp>
        <p:nvSpPr>
          <p:cNvPr id="26" name="Content Placeholder 2">
            <a:extLst>
              <a:ext uri="{FF2B5EF4-FFF2-40B4-BE49-F238E27FC236}">
                <a16:creationId xmlns:a16="http://schemas.microsoft.com/office/drawing/2014/main" id="{3AD2DFAD-08F8-8F48-A09A-F52BCCDD8D6F}"/>
              </a:ext>
            </a:extLst>
          </p:cNvPr>
          <p:cNvSpPr>
            <a:spLocks noGrp="1"/>
          </p:cNvSpPr>
          <p:nvPr>
            <p:ph idx="15" hasCustomPrompt="1"/>
          </p:nvPr>
        </p:nvSpPr>
        <p:spPr>
          <a:xfrm>
            <a:off x="6621446" y="2555797"/>
            <a:ext cx="4008454" cy="600859"/>
          </a:xfrm>
        </p:spPr>
        <p:txBody>
          <a:bodyPr>
            <a:normAutofit/>
          </a:bodyPr>
          <a:lstStyle>
            <a:lvl1pPr>
              <a:defRPr sz="2400">
                <a:solidFill>
                  <a:schemeClr val="tx1"/>
                </a:solidFill>
                <a:latin typeface="+mj-lt"/>
              </a:defRPr>
            </a:lvl1pPr>
          </a:lstStyle>
          <a:p>
            <a:pPr lvl="0"/>
            <a:r>
              <a:rPr lang="en-US"/>
              <a:t>CLICK TO EDIT MASTER TEXT STYLES</a:t>
            </a:r>
          </a:p>
        </p:txBody>
      </p:sp>
      <p:sp>
        <p:nvSpPr>
          <p:cNvPr id="27" name="Content Placeholder 2">
            <a:extLst>
              <a:ext uri="{FF2B5EF4-FFF2-40B4-BE49-F238E27FC236}">
                <a16:creationId xmlns:a16="http://schemas.microsoft.com/office/drawing/2014/main" id="{8C37B802-789A-8340-B744-53A971998BF2}"/>
              </a:ext>
            </a:extLst>
          </p:cNvPr>
          <p:cNvSpPr>
            <a:spLocks noGrp="1"/>
          </p:cNvSpPr>
          <p:nvPr>
            <p:ph idx="16" hasCustomPrompt="1"/>
          </p:nvPr>
        </p:nvSpPr>
        <p:spPr>
          <a:xfrm>
            <a:off x="5770546" y="2555796"/>
            <a:ext cx="850900" cy="600859"/>
          </a:xfrm>
        </p:spPr>
        <p:txBody>
          <a:bodyPr>
            <a:normAutofit/>
          </a:bodyPr>
          <a:lstStyle>
            <a:lvl1pPr>
              <a:defRPr sz="2400">
                <a:solidFill>
                  <a:schemeClr val="accent3"/>
                </a:solidFill>
                <a:latin typeface="+mn-lt"/>
              </a:defRPr>
            </a:lvl1pPr>
          </a:lstStyle>
          <a:p>
            <a:pPr lvl="0"/>
            <a:r>
              <a:rPr lang="en-US"/>
              <a:t>CLICK TO EDIT MASTER TEXT STYLES</a:t>
            </a:r>
          </a:p>
        </p:txBody>
      </p:sp>
      <p:sp>
        <p:nvSpPr>
          <p:cNvPr id="28" name="Content Placeholder 2">
            <a:extLst>
              <a:ext uri="{FF2B5EF4-FFF2-40B4-BE49-F238E27FC236}">
                <a16:creationId xmlns:a16="http://schemas.microsoft.com/office/drawing/2014/main" id="{D26D1847-32E2-374D-A3F5-F5F24510B03D}"/>
              </a:ext>
            </a:extLst>
          </p:cNvPr>
          <p:cNvSpPr>
            <a:spLocks noGrp="1"/>
          </p:cNvSpPr>
          <p:nvPr>
            <p:ph idx="17" hasCustomPrompt="1"/>
          </p:nvPr>
        </p:nvSpPr>
        <p:spPr>
          <a:xfrm>
            <a:off x="10710846" y="2560245"/>
            <a:ext cx="850900" cy="600859"/>
          </a:xfrm>
        </p:spPr>
        <p:txBody>
          <a:bodyPr>
            <a:noAutofit/>
          </a:bodyPr>
          <a:lstStyle>
            <a:lvl1pPr algn="r">
              <a:defRPr sz="4000">
                <a:solidFill>
                  <a:schemeClr val="accent3"/>
                </a:solidFill>
                <a:latin typeface="+mn-lt"/>
              </a:defRPr>
            </a:lvl1pPr>
          </a:lstStyle>
          <a:p>
            <a:pPr lvl="0"/>
            <a:r>
              <a:rPr lang="en-US"/>
              <a:t>CLICK TO EDIT MASTER TEXT STYLES</a:t>
            </a:r>
          </a:p>
        </p:txBody>
      </p:sp>
      <p:sp>
        <p:nvSpPr>
          <p:cNvPr id="29" name="Content Placeholder 2">
            <a:extLst>
              <a:ext uri="{FF2B5EF4-FFF2-40B4-BE49-F238E27FC236}">
                <a16:creationId xmlns:a16="http://schemas.microsoft.com/office/drawing/2014/main" id="{54E099A5-C7EF-A84A-A5E9-805BB39DF243}"/>
              </a:ext>
            </a:extLst>
          </p:cNvPr>
          <p:cNvSpPr>
            <a:spLocks noGrp="1"/>
          </p:cNvSpPr>
          <p:nvPr>
            <p:ph idx="18" hasCustomPrompt="1"/>
          </p:nvPr>
        </p:nvSpPr>
        <p:spPr>
          <a:xfrm>
            <a:off x="6621446" y="3311087"/>
            <a:ext cx="4008454" cy="600859"/>
          </a:xfrm>
        </p:spPr>
        <p:txBody>
          <a:bodyPr>
            <a:normAutofit/>
          </a:bodyPr>
          <a:lstStyle>
            <a:lvl1pPr>
              <a:defRPr sz="2400">
                <a:solidFill>
                  <a:schemeClr val="tx1"/>
                </a:solidFill>
                <a:latin typeface="+mj-lt"/>
              </a:defRPr>
            </a:lvl1pPr>
          </a:lstStyle>
          <a:p>
            <a:pPr lvl="0"/>
            <a:r>
              <a:rPr lang="en-US"/>
              <a:t>CLICK TO EDIT MASTER TEXT STYLES</a:t>
            </a:r>
          </a:p>
        </p:txBody>
      </p:sp>
      <p:sp>
        <p:nvSpPr>
          <p:cNvPr id="30" name="Content Placeholder 2">
            <a:extLst>
              <a:ext uri="{FF2B5EF4-FFF2-40B4-BE49-F238E27FC236}">
                <a16:creationId xmlns:a16="http://schemas.microsoft.com/office/drawing/2014/main" id="{C1EC6F00-9B6D-F64B-A67D-DB0E90949730}"/>
              </a:ext>
            </a:extLst>
          </p:cNvPr>
          <p:cNvSpPr>
            <a:spLocks noGrp="1"/>
          </p:cNvSpPr>
          <p:nvPr>
            <p:ph idx="19" hasCustomPrompt="1"/>
          </p:nvPr>
        </p:nvSpPr>
        <p:spPr>
          <a:xfrm>
            <a:off x="5770546" y="3311086"/>
            <a:ext cx="850900" cy="600859"/>
          </a:xfrm>
        </p:spPr>
        <p:txBody>
          <a:bodyPr>
            <a:normAutofit/>
          </a:bodyPr>
          <a:lstStyle>
            <a:lvl1pPr>
              <a:defRPr sz="2400">
                <a:solidFill>
                  <a:schemeClr val="accent3"/>
                </a:solidFill>
                <a:latin typeface="+mn-lt"/>
              </a:defRPr>
            </a:lvl1pPr>
          </a:lstStyle>
          <a:p>
            <a:pPr lvl="0"/>
            <a:r>
              <a:rPr lang="en-US"/>
              <a:t>CLICK TO EDIT MASTER TEXT STYLES</a:t>
            </a:r>
          </a:p>
        </p:txBody>
      </p:sp>
      <p:sp>
        <p:nvSpPr>
          <p:cNvPr id="31" name="Content Placeholder 2">
            <a:extLst>
              <a:ext uri="{FF2B5EF4-FFF2-40B4-BE49-F238E27FC236}">
                <a16:creationId xmlns:a16="http://schemas.microsoft.com/office/drawing/2014/main" id="{FD89B4E0-4DDA-5D49-A440-B6AB419FDE65}"/>
              </a:ext>
            </a:extLst>
          </p:cNvPr>
          <p:cNvSpPr>
            <a:spLocks noGrp="1"/>
          </p:cNvSpPr>
          <p:nvPr>
            <p:ph idx="20" hasCustomPrompt="1"/>
          </p:nvPr>
        </p:nvSpPr>
        <p:spPr>
          <a:xfrm>
            <a:off x="10710846" y="3315895"/>
            <a:ext cx="850900" cy="600859"/>
          </a:xfrm>
        </p:spPr>
        <p:txBody>
          <a:bodyPr>
            <a:noAutofit/>
          </a:bodyPr>
          <a:lstStyle>
            <a:lvl1pPr algn="r">
              <a:defRPr sz="4000">
                <a:solidFill>
                  <a:schemeClr val="accent3"/>
                </a:solidFill>
                <a:latin typeface="+mn-lt"/>
              </a:defRPr>
            </a:lvl1pPr>
          </a:lstStyle>
          <a:p>
            <a:pPr lvl="0"/>
            <a:r>
              <a:rPr lang="en-US"/>
              <a:t>CLICK TO EDIT MASTER TEXT STYLES</a:t>
            </a:r>
          </a:p>
        </p:txBody>
      </p:sp>
      <p:sp>
        <p:nvSpPr>
          <p:cNvPr id="32" name="Content Placeholder 2">
            <a:extLst>
              <a:ext uri="{FF2B5EF4-FFF2-40B4-BE49-F238E27FC236}">
                <a16:creationId xmlns:a16="http://schemas.microsoft.com/office/drawing/2014/main" id="{8F822F1C-BB38-E441-8FAB-A6817CF4271C}"/>
              </a:ext>
            </a:extLst>
          </p:cNvPr>
          <p:cNvSpPr>
            <a:spLocks noGrp="1"/>
          </p:cNvSpPr>
          <p:nvPr>
            <p:ph idx="21" hasCustomPrompt="1"/>
          </p:nvPr>
        </p:nvSpPr>
        <p:spPr>
          <a:xfrm>
            <a:off x="6621446" y="4064621"/>
            <a:ext cx="4008454" cy="600859"/>
          </a:xfrm>
        </p:spPr>
        <p:txBody>
          <a:bodyPr>
            <a:normAutofit/>
          </a:bodyPr>
          <a:lstStyle>
            <a:lvl1pPr>
              <a:defRPr sz="2400">
                <a:solidFill>
                  <a:schemeClr val="tx1"/>
                </a:solidFill>
                <a:latin typeface="+mj-lt"/>
              </a:defRPr>
            </a:lvl1pPr>
          </a:lstStyle>
          <a:p>
            <a:pPr lvl="0"/>
            <a:r>
              <a:rPr lang="en-US"/>
              <a:t>CLICK TO EDIT MASTER TEXT STYLES</a:t>
            </a:r>
          </a:p>
        </p:txBody>
      </p:sp>
      <p:sp>
        <p:nvSpPr>
          <p:cNvPr id="33" name="Content Placeholder 2">
            <a:extLst>
              <a:ext uri="{FF2B5EF4-FFF2-40B4-BE49-F238E27FC236}">
                <a16:creationId xmlns:a16="http://schemas.microsoft.com/office/drawing/2014/main" id="{C80FFEB6-84CF-824A-BF82-EA973BB79E46}"/>
              </a:ext>
            </a:extLst>
          </p:cNvPr>
          <p:cNvSpPr>
            <a:spLocks noGrp="1"/>
          </p:cNvSpPr>
          <p:nvPr>
            <p:ph idx="22" hasCustomPrompt="1"/>
          </p:nvPr>
        </p:nvSpPr>
        <p:spPr>
          <a:xfrm>
            <a:off x="5770546" y="4064620"/>
            <a:ext cx="850900" cy="600859"/>
          </a:xfrm>
        </p:spPr>
        <p:txBody>
          <a:bodyPr>
            <a:normAutofit/>
          </a:bodyPr>
          <a:lstStyle>
            <a:lvl1pPr>
              <a:defRPr sz="2400">
                <a:solidFill>
                  <a:schemeClr val="accent3"/>
                </a:solidFill>
                <a:latin typeface="+mn-lt"/>
              </a:defRPr>
            </a:lvl1pPr>
          </a:lstStyle>
          <a:p>
            <a:pPr lvl="0"/>
            <a:r>
              <a:rPr lang="en-US"/>
              <a:t>CLICK TO EDIT MASTER TEXT STYLES</a:t>
            </a:r>
          </a:p>
        </p:txBody>
      </p:sp>
      <p:sp>
        <p:nvSpPr>
          <p:cNvPr id="34" name="Content Placeholder 2">
            <a:extLst>
              <a:ext uri="{FF2B5EF4-FFF2-40B4-BE49-F238E27FC236}">
                <a16:creationId xmlns:a16="http://schemas.microsoft.com/office/drawing/2014/main" id="{1DC7520C-4C66-4249-862F-A35847D34351}"/>
              </a:ext>
            </a:extLst>
          </p:cNvPr>
          <p:cNvSpPr>
            <a:spLocks noGrp="1"/>
          </p:cNvSpPr>
          <p:nvPr>
            <p:ph idx="23" hasCustomPrompt="1"/>
          </p:nvPr>
        </p:nvSpPr>
        <p:spPr>
          <a:xfrm>
            <a:off x="10710846" y="4071544"/>
            <a:ext cx="850900" cy="600859"/>
          </a:xfrm>
        </p:spPr>
        <p:txBody>
          <a:bodyPr>
            <a:noAutofit/>
          </a:bodyPr>
          <a:lstStyle>
            <a:lvl1pPr algn="r">
              <a:defRPr sz="4000">
                <a:solidFill>
                  <a:schemeClr val="accent3"/>
                </a:solidFill>
                <a:latin typeface="+mn-lt"/>
              </a:defRPr>
            </a:lvl1pPr>
          </a:lstStyle>
          <a:p>
            <a:pPr lvl="0"/>
            <a:r>
              <a:rPr lang="en-US"/>
              <a:t>CLICK TO EDIT MASTER TEXT STYLES</a:t>
            </a:r>
          </a:p>
        </p:txBody>
      </p:sp>
      <p:sp>
        <p:nvSpPr>
          <p:cNvPr id="35" name="Content Placeholder 2">
            <a:extLst>
              <a:ext uri="{FF2B5EF4-FFF2-40B4-BE49-F238E27FC236}">
                <a16:creationId xmlns:a16="http://schemas.microsoft.com/office/drawing/2014/main" id="{E1DF1DF6-4036-4242-88DC-020258DD30AB}"/>
              </a:ext>
            </a:extLst>
          </p:cNvPr>
          <p:cNvSpPr>
            <a:spLocks noGrp="1"/>
          </p:cNvSpPr>
          <p:nvPr>
            <p:ph idx="24" hasCustomPrompt="1"/>
          </p:nvPr>
        </p:nvSpPr>
        <p:spPr>
          <a:xfrm>
            <a:off x="6621446" y="4821708"/>
            <a:ext cx="4008454" cy="600859"/>
          </a:xfrm>
        </p:spPr>
        <p:txBody>
          <a:bodyPr>
            <a:normAutofit/>
          </a:bodyPr>
          <a:lstStyle>
            <a:lvl1pPr>
              <a:defRPr sz="2400">
                <a:solidFill>
                  <a:schemeClr val="tx1"/>
                </a:solidFill>
                <a:latin typeface="+mj-lt"/>
              </a:defRPr>
            </a:lvl1pPr>
          </a:lstStyle>
          <a:p>
            <a:pPr lvl="0"/>
            <a:r>
              <a:rPr lang="en-US"/>
              <a:t>CLICK TO EDIT MASTER TEXT STYLES</a:t>
            </a:r>
          </a:p>
        </p:txBody>
      </p:sp>
      <p:sp>
        <p:nvSpPr>
          <p:cNvPr id="36" name="Content Placeholder 2">
            <a:extLst>
              <a:ext uri="{FF2B5EF4-FFF2-40B4-BE49-F238E27FC236}">
                <a16:creationId xmlns:a16="http://schemas.microsoft.com/office/drawing/2014/main" id="{B336A907-1397-044A-B79E-4F00D5D65BD5}"/>
              </a:ext>
            </a:extLst>
          </p:cNvPr>
          <p:cNvSpPr>
            <a:spLocks noGrp="1"/>
          </p:cNvSpPr>
          <p:nvPr>
            <p:ph idx="25" hasCustomPrompt="1"/>
          </p:nvPr>
        </p:nvSpPr>
        <p:spPr>
          <a:xfrm>
            <a:off x="5770546" y="4821707"/>
            <a:ext cx="850900" cy="600859"/>
          </a:xfrm>
        </p:spPr>
        <p:txBody>
          <a:bodyPr>
            <a:normAutofit/>
          </a:bodyPr>
          <a:lstStyle>
            <a:lvl1pPr>
              <a:defRPr sz="2400">
                <a:solidFill>
                  <a:schemeClr val="accent3"/>
                </a:solidFill>
                <a:latin typeface="+mn-lt"/>
              </a:defRPr>
            </a:lvl1pPr>
          </a:lstStyle>
          <a:p>
            <a:pPr lvl="0"/>
            <a:r>
              <a:rPr lang="en-US"/>
              <a:t>CLICK TO EDIT MASTER TEXT STYLES</a:t>
            </a:r>
          </a:p>
        </p:txBody>
      </p:sp>
      <p:sp>
        <p:nvSpPr>
          <p:cNvPr id="37" name="Content Placeholder 2">
            <a:extLst>
              <a:ext uri="{FF2B5EF4-FFF2-40B4-BE49-F238E27FC236}">
                <a16:creationId xmlns:a16="http://schemas.microsoft.com/office/drawing/2014/main" id="{497BFE7D-2433-8542-BCC7-C7FB366F81EE}"/>
              </a:ext>
            </a:extLst>
          </p:cNvPr>
          <p:cNvSpPr>
            <a:spLocks noGrp="1"/>
          </p:cNvSpPr>
          <p:nvPr>
            <p:ph idx="26" hasCustomPrompt="1"/>
          </p:nvPr>
        </p:nvSpPr>
        <p:spPr>
          <a:xfrm>
            <a:off x="10710846" y="4827194"/>
            <a:ext cx="850900" cy="600859"/>
          </a:xfrm>
        </p:spPr>
        <p:txBody>
          <a:bodyPr>
            <a:noAutofit/>
          </a:bodyPr>
          <a:lstStyle>
            <a:lvl1pPr algn="r">
              <a:defRPr sz="4000">
                <a:solidFill>
                  <a:schemeClr val="accent3"/>
                </a:solidFill>
                <a:latin typeface="+mn-lt"/>
              </a:defRPr>
            </a:lvl1pPr>
          </a:lstStyle>
          <a:p>
            <a:pPr lvl="0"/>
            <a:r>
              <a:rPr lang="en-US"/>
              <a:t>CLICK TO EDIT MASTER TEXT STYLES</a:t>
            </a:r>
          </a:p>
        </p:txBody>
      </p:sp>
      <p:sp>
        <p:nvSpPr>
          <p:cNvPr id="38" name="Content Placeholder 2">
            <a:extLst>
              <a:ext uri="{FF2B5EF4-FFF2-40B4-BE49-F238E27FC236}">
                <a16:creationId xmlns:a16="http://schemas.microsoft.com/office/drawing/2014/main" id="{D4BF0E63-3B09-5B48-ACFF-3B6D6E695BD7}"/>
              </a:ext>
            </a:extLst>
          </p:cNvPr>
          <p:cNvSpPr>
            <a:spLocks noGrp="1"/>
          </p:cNvSpPr>
          <p:nvPr>
            <p:ph idx="27" hasCustomPrompt="1"/>
          </p:nvPr>
        </p:nvSpPr>
        <p:spPr>
          <a:xfrm>
            <a:off x="6621446" y="5577356"/>
            <a:ext cx="4008454" cy="600859"/>
          </a:xfrm>
        </p:spPr>
        <p:txBody>
          <a:bodyPr>
            <a:normAutofit/>
          </a:bodyPr>
          <a:lstStyle>
            <a:lvl1pPr>
              <a:defRPr sz="2400">
                <a:solidFill>
                  <a:schemeClr val="tx1"/>
                </a:solidFill>
                <a:latin typeface="+mj-lt"/>
              </a:defRPr>
            </a:lvl1pPr>
          </a:lstStyle>
          <a:p>
            <a:pPr lvl="0"/>
            <a:r>
              <a:rPr lang="en-US"/>
              <a:t>CLICK TO EDIT MASTER TEXT STYLES</a:t>
            </a:r>
          </a:p>
        </p:txBody>
      </p:sp>
      <p:sp>
        <p:nvSpPr>
          <p:cNvPr id="39" name="Content Placeholder 2">
            <a:extLst>
              <a:ext uri="{FF2B5EF4-FFF2-40B4-BE49-F238E27FC236}">
                <a16:creationId xmlns:a16="http://schemas.microsoft.com/office/drawing/2014/main" id="{D0C45763-36B4-EB4B-A948-1829D41072C1}"/>
              </a:ext>
            </a:extLst>
          </p:cNvPr>
          <p:cNvSpPr>
            <a:spLocks noGrp="1"/>
          </p:cNvSpPr>
          <p:nvPr>
            <p:ph idx="28" hasCustomPrompt="1"/>
          </p:nvPr>
        </p:nvSpPr>
        <p:spPr>
          <a:xfrm>
            <a:off x="5770546" y="5577355"/>
            <a:ext cx="850900" cy="600859"/>
          </a:xfrm>
        </p:spPr>
        <p:txBody>
          <a:bodyPr>
            <a:normAutofit/>
          </a:bodyPr>
          <a:lstStyle>
            <a:lvl1pPr>
              <a:defRPr sz="2400">
                <a:solidFill>
                  <a:schemeClr val="accent3"/>
                </a:solidFill>
                <a:latin typeface="+mn-lt"/>
              </a:defRPr>
            </a:lvl1pPr>
          </a:lstStyle>
          <a:p>
            <a:pPr lvl="0"/>
            <a:r>
              <a:rPr lang="en-US"/>
              <a:t>CLICK TO EDIT MASTER TEXT STYLES</a:t>
            </a:r>
          </a:p>
        </p:txBody>
      </p:sp>
      <p:sp>
        <p:nvSpPr>
          <p:cNvPr id="40" name="Content Placeholder 2">
            <a:extLst>
              <a:ext uri="{FF2B5EF4-FFF2-40B4-BE49-F238E27FC236}">
                <a16:creationId xmlns:a16="http://schemas.microsoft.com/office/drawing/2014/main" id="{43239D97-6009-4841-8584-2C1737D997FF}"/>
              </a:ext>
            </a:extLst>
          </p:cNvPr>
          <p:cNvSpPr>
            <a:spLocks noGrp="1"/>
          </p:cNvSpPr>
          <p:nvPr>
            <p:ph idx="29" hasCustomPrompt="1"/>
          </p:nvPr>
        </p:nvSpPr>
        <p:spPr>
          <a:xfrm>
            <a:off x="10710846" y="5582844"/>
            <a:ext cx="850900" cy="600859"/>
          </a:xfrm>
        </p:spPr>
        <p:txBody>
          <a:bodyPr>
            <a:noAutofit/>
          </a:bodyPr>
          <a:lstStyle>
            <a:lvl1pPr algn="r">
              <a:defRPr sz="4000">
                <a:solidFill>
                  <a:schemeClr val="accent3"/>
                </a:solidFill>
                <a:latin typeface="+mn-lt"/>
              </a:defRPr>
            </a:lvl1pPr>
          </a:lstStyle>
          <a:p>
            <a:pPr lvl="0"/>
            <a:r>
              <a:rPr lang="en-US"/>
              <a:t>CLICK TO EDIT MASTER TEXT STYLES</a:t>
            </a:r>
          </a:p>
        </p:txBody>
      </p:sp>
      <p:sp>
        <p:nvSpPr>
          <p:cNvPr id="42" name="Picture Placeholder 41">
            <a:extLst>
              <a:ext uri="{FF2B5EF4-FFF2-40B4-BE49-F238E27FC236}">
                <a16:creationId xmlns:a16="http://schemas.microsoft.com/office/drawing/2014/main" id="{E85E58AC-0E7F-7D4B-8F6A-292F5365F80B}"/>
              </a:ext>
            </a:extLst>
          </p:cNvPr>
          <p:cNvSpPr>
            <a:spLocks noGrp="1"/>
          </p:cNvSpPr>
          <p:nvPr>
            <p:ph type="pic" sz="quarter" idx="30"/>
          </p:nvPr>
        </p:nvSpPr>
        <p:spPr>
          <a:xfrm>
            <a:off x="640080" y="0"/>
            <a:ext cx="4023360" cy="6858000"/>
          </a:xfrm>
          <a:solidFill>
            <a:schemeClr val="accent6"/>
          </a:solidFill>
        </p:spPr>
        <p:txBody>
          <a:bodyPr/>
          <a:lstStyle/>
          <a:p>
            <a:endParaRPr lang="en-US"/>
          </a:p>
        </p:txBody>
      </p:sp>
    </p:spTree>
    <p:extLst>
      <p:ext uri="{BB962C8B-B14F-4D97-AF65-F5344CB8AC3E}">
        <p14:creationId xmlns:p14="http://schemas.microsoft.com/office/powerpoint/2010/main" val="40407444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50D23-C268-5E4E-AA2D-141D00B921A6}"/>
              </a:ext>
            </a:extLst>
          </p:cNvPr>
          <p:cNvSpPr>
            <a:spLocks noGrp="1"/>
          </p:cNvSpPr>
          <p:nvPr>
            <p:ph type="title"/>
          </p:nvPr>
        </p:nvSpPr>
        <p:spPr>
          <a:xfrm>
            <a:off x="2441354" y="941034"/>
            <a:ext cx="8797031" cy="11984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FBD688-4581-E745-9CBD-C32D2E7D4BAC}"/>
              </a:ext>
            </a:extLst>
          </p:cNvPr>
          <p:cNvSpPr>
            <a:spLocks noGrp="1"/>
          </p:cNvSpPr>
          <p:nvPr>
            <p:ph type="body" idx="1"/>
          </p:nvPr>
        </p:nvSpPr>
        <p:spPr>
          <a:xfrm>
            <a:off x="2441353" y="2411574"/>
            <a:ext cx="8797031" cy="37430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53D6C052-C33F-1543-AEBB-592C96769E1E}"/>
              </a:ext>
            </a:extLst>
          </p:cNvPr>
          <p:cNvSpPr>
            <a:spLocks noGrp="1"/>
          </p:cNvSpPr>
          <p:nvPr>
            <p:ph type="sldNum" sz="quarter" idx="4"/>
          </p:nvPr>
        </p:nvSpPr>
        <p:spPr>
          <a:xfrm>
            <a:off x="9053659" y="209422"/>
            <a:ext cx="2743200" cy="365125"/>
          </a:xfrm>
          <a:prstGeom prst="rect">
            <a:avLst/>
          </a:prstGeom>
        </p:spPr>
        <p:txBody>
          <a:bodyPr vert="horz" lIns="91440" tIns="45720" rIns="91440" bIns="45720" rtlCol="0" anchor="ctr"/>
          <a:lstStyle>
            <a:lvl1pPr algn="r">
              <a:defRPr sz="1200">
                <a:solidFill>
                  <a:schemeClr val="tx1"/>
                </a:solidFill>
              </a:defRPr>
            </a:lvl1pPr>
          </a:lstStyle>
          <a:p>
            <a:fld id="{877A8A0C-B0F1-7540-9AA6-5A575AD757A9}" type="slidenum">
              <a:rPr lang="en-US" smtClean="0"/>
              <a:pPr/>
              <a:t>‹#›</a:t>
            </a:fld>
            <a:endParaRPr lang="en-US"/>
          </a:p>
        </p:txBody>
      </p:sp>
      <p:sp>
        <p:nvSpPr>
          <p:cNvPr id="20" name="Footer Placeholder 19">
            <a:extLst>
              <a:ext uri="{FF2B5EF4-FFF2-40B4-BE49-F238E27FC236}">
                <a16:creationId xmlns:a16="http://schemas.microsoft.com/office/drawing/2014/main" id="{9BF460F0-0D28-C64B-BA27-73AD65F807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4004948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78" r:id="rId5"/>
    <p:sldLayoutId id="2147483679" r:id="rId6"/>
    <p:sldLayoutId id="2147483651" r:id="rId7"/>
    <p:sldLayoutId id="2147483677" r:id="rId8"/>
    <p:sldLayoutId id="2147483650" r:id="rId9"/>
    <p:sldLayoutId id="2147483690" r:id="rId10"/>
    <p:sldLayoutId id="2147483665" r:id="rId11"/>
    <p:sldLayoutId id="2147483705" r:id="rId12"/>
    <p:sldLayoutId id="2147483706" r:id="rId13"/>
    <p:sldLayoutId id="2147483669" r:id="rId14"/>
    <p:sldLayoutId id="2147483671" r:id="rId15"/>
    <p:sldLayoutId id="2147483663" r:id="rId16"/>
    <p:sldLayoutId id="2147483667" r:id="rId17"/>
    <p:sldLayoutId id="2147483673" r:id="rId18"/>
    <p:sldLayoutId id="2147483675" r:id="rId19"/>
    <p:sldLayoutId id="2147483686" r:id="rId20"/>
    <p:sldLayoutId id="2147483684" r:id="rId21"/>
    <p:sldLayoutId id="2147483688" r:id="rId22"/>
    <p:sldLayoutId id="2147483693" r:id="rId23"/>
    <p:sldLayoutId id="2147483691" r:id="rId24"/>
    <p:sldLayoutId id="2147483662" r:id="rId25"/>
    <p:sldLayoutId id="2147483666" r:id="rId26"/>
    <p:sldLayoutId id="2147483670" r:id="rId27"/>
    <p:sldLayoutId id="2147483672" r:id="rId28"/>
    <p:sldLayoutId id="2147483664" r:id="rId29"/>
    <p:sldLayoutId id="2147483668" r:id="rId30"/>
    <p:sldLayoutId id="2147483674" r:id="rId31"/>
    <p:sldLayoutId id="2147483676" r:id="rId32"/>
    <p:sldLayoutId id="2147483687" r:id="rId33"/>
    <p:sldLayoutId id="2147483685" r:id="rId34"/>
    <p:sldLayoutId id="2147483689" r:id="rId35"/>
    <p:sldLayoutId id="2147483694" r:id="rId36"/>
    <p:sldLayoutId id="2147483692" r:id="rId37"/>
    <p:sldLayoutId id="2147483695" r:id="rId38"/>
    <p:sldLayoutId id="2147483697" r:id="rId39"/>
    <p:sldLayoutId id="2147483699" r:id="rId40"/>
    <p:sldLayoutId id="2147483701" r:id="rId41"/>
    <p:sldLayoutId id="2147483698" r:id="rId42"/>
    <p:sldLayoutId id="2147483700" r:id="rId43"/>
    <p:sldLayoutId id="2147483703" r:id="rId44"/>
    <p:sldLayoutId id="2147483704" r:id="rId45"/>
    <p:sldLayoutId id="2147483680" r:id="rId46"/>
    <p:sldLayoutId id="2147483681" r:id="rId47"/>
    <p:sldLayoutId id="2147483682" r:id="rId48"/>
    <p:sldLayoutId id="2147483683" r:id="rId49"/>
    <p:sldLayoutId id="2147483702" r:id="rId50"/>
    <p:sldLayoutId id="2147483661" r:id="rId51"/>
  </p:sldLayoutIdLst>
  <p:hf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jpeg"/><Relationship Id="rId7"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965E1B38-64C9-A2A1-F7AC-DA65F2B22A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09933" y="0"/>
            <a:ext cx="7982067" cy="6858000"/>
          </a:xfrm>
          <a:prstGeom prst="rect">
            <a:avLst/>
          </a:prstGeom>
        </p:spPr>
      </p:pic>
      <p:pic>
        <p:nvPicPr>
          <p:cNvPr id="5" name="Picture 4">
            <a:extLst>
              <a:ext uri="{FF2B5EF4-FFF2-40B4-BE49-F238E27FC236}">
                <a16:creationId xmlns:a16="http://schemas.microsoft.com/office/drawing/2014/main" id="{923B1604-7461-9D54-B140-F47ACC727CB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70557" y="6146105"/>
            <a:ext cx="2743200" cy="241819"/>
          </a:xfrm>
          <a:prstGeom prst="rect">
            <a:avLst/>
          </a:prstGeom>
        </p:spPr>
      </p:pic>
      <p:sp>
        <p:nvSpPr>
          <p:cNvPr id="2" name="Title 1">
            <a:extLst>
              <a:ext uri="{FF2B5EF4-FFF2-40B4-BE49-F238E27FC236}">
                <a16:creationId xmlns:a16="http://schemas.microsoft.com/office/drawing/2014/main" id="{6914030D-A718-394F-B22A-30629BBB22F9}"/>
              </a:ext>
            </a:extLst>
          </p:cNvPr>
          <p:cNvSpPr>
            <a:spLocks noGrp="1"/>
          </p:cNvSpPr>
          <p:nvPr>
            <p:ph type="ctrTitle"/>
          </p:nvPr>
        </p:nvSpPr>
        <p:spPr>
          <a:xfrm>
            <a:off x="1637120" y="2018900"/>
            <a:ext cx="9144000" cy="2387600"/>
          </a:xfrm>
        </p:spPr>
        <p:txBody>
          <a:bodyPr/>
          <a:lstStyle/>
          <a:p>
            <a:r>
              <a:rPr lang="en-US" b="1" dirty="0"/>
              <a:t>CARBON TRANSITION</a:t>
            </a:r>
            <a:br>
              <a:rPr lang="en-US" b="1" dirty="0"/>
            </a:br>
            <a:r>
              <a:rPr lang="en-US" b="1" dirty="0"/>
              <a:t>TOOLBOX</a:t>
            </a:r>
            <a:endParaRPr lang="en-US" dirty="0"/>
          </a:p>
        </p:txBody>
      </p:sp>
      <p:sp>
        <p:nvSpPr>
          <p:cNvPr id="3" name="Subtitle 2">
            <a:extLst>
              <a:ext uri="{FF2B5EF4-FFF2-40B4-BE49-F238E27FC236}">
                <a16:creationId xmlns:a16="http://schemas.microsoft.com/office/drawing/2014/main" id="{862A54C2-8559-E042-B88B-F030B29F7ECD}"/>
              </a:ext>
            </a:extLst>
          </p:cNvPr>
          <p:cNvSpPr>
            <a:spLocks noGrp="1"/>
          </p:cNvSpPr>
          <p:nvPr>
            <p:ph type="subTitle" idx="1"/>
          </p:nvPr>
        </p:nvSpPr>
        <p:spPr>
          <a:xfrm>
            <a:off x="1646547" y="4406500"/>
            <a:ext cx="9144000" cy="734291"/>
          </a:xfrm>
        </p:spPr>
        <p:txBody>
          <a:bodyPr vert="horz" lIns="91440" tIns="45720" rIns="91440" bIns="45720" rtlCol="0" anchor="t">
            <a:normAutofit/>
          </a:bodyPr>
          <a:lstStyle/>
          <a:p>
            <a:r>
              <a:rPr lang="en-US" dirty="0"/>
              <a:t>WILLIAM BARRETT  |  01.19.2023</a:t>
            </a:r>
          </a:p>
        </p:txBody>
      </p:sp>
    </p:spTree>
    <p:extLst>
      <p:ext uri="{BB962C8B-B14F-4D97-AF65-F5344CB8AC3E}">
        <p14:creationId xmlns:p14="http://schemas.microsoft.com/office/powerpoint/2010/main" val="2475964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2FAF8D-3659-D5AA-70DB-FC53F677C2FD}"/>
              </a:ext>
            </a:extLst>
          </p:cNvPr>
          <p:cNvPicPr>
            <a:picLocks noChangeAspect="1"/>
          </p:cNvPicPr>
          <p:nvPr/>
        </p:nvPicPr>
        <p:blipFill>
          <a:blip r:embed="rId3"/>
          <a:srcRect/>
          <a:stretch/>
        </p:blipFill>
        <p:spPr>
          <a:xfrm>
            <a:off x="-4527" y="112857"/>
            <a:ext cx="12192000" cy="6858000"/>
          </a:xfrm>
          <a:prstGeom prst="rect">
            <a:avLst/>
          </a:prstGeom>
        </p:spPr>
      </p:pic>
      <p:sp>
        <p:nvSpPr>
          <p:cNvPr id="2" name="Title 1">
            <a:extLst>
              <a:ext uri="{FF2B5EF4-FFF2-40B4-BE49-F238E27FC236}">
                <a16:creationId xmlns:a16="http://schemas.microsoft.com/office/drawing/2014/main" id="{95225D7A-0095-F1C5-0AEE-801638A2B13E}"/>
              </a:ext>
            </a:extLst>
          </p:cNvPr>
          <p:cNvSpPr>
            <a:spLocks noGrp="1"/>
          </p:cNvSpPr>
          <p:nvPr>
            <p:ph type="title"/>
          </p:nvPr>
        </p:nvSpPr>
        <p:spPr>
          <a:xfrm>
            <a:off x="362796" y="453621"/>
            <a:ext cx="5663151" cy="1877529"/>
          </a:xfrm>
        </p:spPr>
        <p:txBody>
          <a:bodyPr anchor="t">
            <a:noAutofit/>
          </a:bodyPr>
          <a:lstStyle/>
          <a:p>
            <a:pPr>
              <a:lnSpc>
                <a:spcPct val="80000"/>
              </a:lnSpc>
            </a:pPr>
            <a:r>
              <a:rPr lang="en-US" sz="6000" b="1"/>
              <a:t>DAC</a:t>
            </a:r>
            <a:br>
              <a:rPr lang="en-US" sz="4000" b="1"/>
            </a:br>
            <a:r>
              <a:rPr lang="en-US" sz="4000" b="1"/>
              <a:t>PROCESS</a:t>
            </a:r>
            <a:endParaRPr lang="en-US" sz="4000"/>
          </a:p>
        </p:txBody>
      </p:sp>
      <p:pic>
        <p:nvPicPr>
          <p:cNvPr id="6" name="Picture 5" descr="Shape, arrow&#10;&#10;Description automatically generated">
            <a:extLst>
              <a:ext uri="{FF2B5EF4-FFF2-40B4-BE49-F238E27FC236}">
                <a16:creationId xmlns:a16="http://schemas.microsoft.com/office/drawing/2014/main" id="{9B5BB319-F619-F198-7087-F17A5F9D9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278" y="3712654"/>
            <a:ext cx="293994" cy="154306"/>
          </a:xfrm>
          <a:prstGeom prst="rect">
            <a:avLst/>
          </a:prstGeom>
        </p:spPr>
      </p:pic>
      <p:sp>
        <p:nvSpPr>
          <p:cNvPr id="14" name="Title 1">
            <a:extLst>
              <a:ext uri="{FF2B5EF4-FFF2-40B4-BE49-F238E27FC236}">
                <a16:creationId xmlns:a16="http://schemas.microsoft.com/office/drawing/2014/main" id="{D3E9E2C9-E07D-FE53-9D59-733522D8EBD8}"/>
              </a:ext>
            </a:extLst>
          </p:cNvPr>
          <p:cNvSpPr txBox="1">
            <a:spLocks/>
          </p:cNvSpPr>
          <p:nvPr/>
        </p:nvSpPr>
        <p:spPr>
          <a:xfrm>
            <a:off x="6636595" y="2723300"/>
            <a:ext cx="1571716" cy="2940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1200" b="1"/>
              <a:t>CENTRIFUGE</a:t>
            </a:r>
            <a:endParaRPr lang="en-US" sz="1200"/>
          </a:p>
        </p:txBody>
      </p:sp>
      <p:sp>
        <p:nvSpPr>
          <p:cNvPr id="16" name="Title 1">
            <a:extLst>
              <a:ext uri="{FF2B5EF4-FFF2-40B4-BE49-F238E27FC236}">
                <a16:creationId xmlns:a16="http://schemas.microsoft.com/office/drawing/2014/main" id="{E72D206A-6C24-5FBC-1319-53D91E1338A1}"/>
              </a:ext>
            </a:extLst>
          </p:cNvPr>
          <p:cNvSpPr txBox="1">
            <a:spLocks/>
          </p:cNvSpPr>
          <p:nvPr/>
        </p:nvSpPr>
        <p:spPr>
          <a:xfrm>
            <a:off x="7316085" y="4292211"/>
            <a:ext cx="1571716" cy="2940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1200" b="1"/>
              <a:t>SLAKER</a:t>
            </a:r>
            <a:endParaRPr lang="en-US" sz="1200"/>
          </a:p>
        </p:txBody>
      </p:sp>
      <p:sp>
        <p:nvSpPr>
          <p:cNvPr id="17" name="Title 1">
            <a:extLst>
              <a:ext uri="{FF2B5EF4-FFF2-40B4-BE49-F238E27FC236}">
                <a16:creationId xmlns:a16="http://schemas.microsoft.com/office/drawing/2014/main" id="{2FB28F9A-649A-5F55-6966-C972DFF4247A}"/>
              </a:ext>
            </a:extLst>
          </p:cNvPr>
          <p:cNvSpPr txBox="1">
            <a:spLocks/>
          </p:cNvSpPr>
          <p:nvPr/>
        </p:nvSpPr>
        <p:spPr>
          <a:xfrm>
            <a:off x="5048307" y="3490729"/>
            <a:ext cx="1571714" cy="4372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1200" b="1"/>
              <a:t>PELLET</a:t>
            </a:r>
            <a:br>
              <a:rPr lang="en-US" sz="1200" b="1"/>
            </a:br>
            <a:r>
              <a:rPr lang="en-US" sz="1200" b="1"/>
              <a:t>REACTOR</a:t>
            </a:r>
            <a:endParaRPr lang="en-US" sz="1200"/>
          </a:p>
        </p:txBody>
      </p:sp>
      <p:sp>
        <p:nvSpPr>
          <p:cNvPr id="18" name="Title 1">
            <a:extLst>
              <a:ext uri="{FF2B5EF4-FFF2-40B4-BE49-F238E27FC236}">
                <a16:creationId xmlns:a16="http://schemas.microsoft.com/office/drawing/2014/main" id="{B14E25B5-2B41-D72A-FA4F-50C09330F5CC}"/>
              </a:ext>
            </a:extLst>
          </p:cNvPr>
          <p:cNvSpPr txBox="1">
            <a:spLocks/>
          </p:cNvSpPr>
          <p:nvPr/>
        </p:nvSpPr>
        <p:spPr>
          <a:xfrm>
            <a:off x="2222156" y="5730902"/>
            <a:ext cx="798558" cy="2121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pPr algn="ctr"/>
            <a:r>
              <a:rPr lang="en-US" sz="900">
                <a:latin typeface="Arial" panose="020B0604020202020204" pitchFamily="34" charset="0"/>
                <a:cs typeface="Arial" panose="020B0604020202020204" pitchFamily="34" charset="0"/>
              </a:rPr>
              <a:t>KOH + H</a:t>
            </a:r>
            <a:r>
              <a:rPr lang="en-US" sz="900" baseline="-25000">
                <a:latin typeface="Arial" panose="020B0604020202020204" pitchFamily="34" charset="0"/>
                <a:cs typeface="Arial" panose="020B0604020202020204" pitchFamily="34" charset="0"/>
              </a:rPr>
              <a:t>2</a:t>
            </a:r>
            <a:r>
              <a:rPr lang="en-US" sz="900">
                <a:latin typeface="Arial" panose="020B0604020202020204" pitchFamily="34" charset="0"/>
                <a:cs typeface="Arial" panose="020B0604020202020204" pitchFamily="34" charset="0"/>
              </a:rPr>
              <a:t>O</a:t>
            </a:r>
          </a:p>
        </p:txBody>
      </p:sp>
      <p:sp>
        <p:nvSpPr>
          <p:cNvPr id="19" name="Title 1">
            <a:extLst>
              <a:ext uri="{FF2B5EF4-FFF2-40B4-BE49-F238E27FC236}">
                <a16:creationId xmlns:a16="http://schemas.microsoft.com/office/drawing/2014/main" id="{3C9BEBB5-AEC4-4743-08D3-B580802BCBAC}"/>
              </a:ext>
            </a:extLst>
          </p:cNvPr>
          <p:cNvSpPr txBox="1">
            <a:spLocks/>
          </p:cNvSpPr>
          <p:nvPr/>
        </p:nvSpPr>
        <p:spPr>
          <a:xfrm>
            <a:off x="407283" y="4886579"/>
            <a:ext cx="2189171" cy="4372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1200" b="1"/>
              <a:t>AIR CONTACTOR</a:t>
            </a:r>
            <a:endParaRPr lang="en-US" sz="1200"/>
          </a:p>
        </p:txBody>
      </p:sp>
      <p:sp>
        <p:nvSpPr>
          <p:cNvPr id="20" name="Title 1">
            <a:extLst>
              <a:ext uri="{FF2B5EF4-FFF2-40B4-BE49-F238E27FC236}">
                <a16:creationId xmlns:a16="http://schemas.microsoft.com/office/drawing/2014/main" id="{90D1E287-584E-DED6-4199-018C4C174B9F}"/>
              </a:ext>
            </a:extLst>
          </p:cNvPr>
          <p:cNvSpPr txBox="1">
            <a:spLocks/>
          </p:cNvSpPr>
          <p:nvPr/>
        </p:nvSpPr>
        <p:spPr>
          <a:xfrm>
            <a:off x="9793659" y="4150014"/>
            <a:ext cx="1571714" cy="4372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1200" b="1"/>
              <a:t>CALCINER</a:t>
            </a:r>
            <a:endParaRPr lang="en-US" sz="1200"/>
          </a:p>
        </p:txBody>
      </p:sp>
      <p:sp>
        <p:nvSpPr>
          <p:cNvPr id="21" name="Title 1">
            <a:extLst>
              <a:ext uri="{FF2B5EF4-FFF2-40B4-BE49-F238E27FC236}">
                <a16:creationId xmlns:a16="http://schemas.microsoft.com/office/drawing/2014/main" id="{B0C56978-8F45-6387-B873-D2647D78722A}"/>
              </a:ext>
            </a:extLst>
          </p:cNvPr>
          <p:cNvSpPr txBox="1">
            <a:spLocks/>
          </p:cNvSpPr>
          <p:nvPr/>
        </p:nvSpPr>
        <p:spPr>
          <a:xfrm>
            <a:off x="4001729" y="5355478"/>
            <a:ext cx="1571716" cy="2940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pPr algn="ctr"/>
            <a:r>
              <a:rPr lang="en-US" sz="800">
                <a:latin typeface="Arial" panose="020B0604020202020204" pitchFamily="34" charset="0"/>
                <a:cs typeface="Arial" panose="020B0604020202020204" pitchFamily="34" charset="0"/>
              </a:rPr>
              <a:t>Calcium</a:t>
            </a:r>
            <a:br>
              <a:rPr lang="en-US" sz="800">
                <a:latin typeface="Arial" panose="020B0604020202020204" pitchFamily="34" charset="0"/>
                <a:cs typeface="Arial" panose="020B0604020202020204" pitchFamily="34" charset="0"/>
              </a:rPr>
            </a:br>
            <a:r>
              <a:rPr lang="en-US" sz="800">
                <a:latin typeface="Arial" panose="020B0604020202020204" pitchFamily="34" charset="0"/>
                <a:cs typeface="Arial" panose="020B0604020202020204" pitchFamily="34" charset="0"/>
              </a:rPr>
              <a:t>Hydroxide</a:t>
            </a:r>
          </a:p>
        </p:txBody>
      </p:sp>
      <p:sp>
        <p:nvSpPr>
          <p:cNvPr id="22" name="Title 1">
            <a:extLst>
              <a:ext uri="{FF2B5EF4-FFF2-40B4-BE49-F238E27FC236}">
                <a16:creationId xmlns:a16="http://schemas.microsoft.com/office/drawing/2014/main" id="{A7160C8F-C8FF-E015-2D28-A48AC80008B6}"/>
              </a:ext>
            </a:extLst>
          </p:cNvPr>
          <p:cNvSpPr txBox="1">
            <a:spLocks/>
          </p:cNvSpPr>
          <p:nvPr/>
        </p:nvSpPr>
        <p:spPr>
          <a:xfrm>
            <a:off x="8358746" y="957637"/>
            <a:ext cx="711482" cy="2940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pPr algn="ctr"/>
            <a:r>
              <a:rPr lang="en-US" sz="800">
                <a:latin typeface="Arial" panose="020B0604020202020204" pitchFamily="34" charset="0"/>
                <a:cs typeface="Arial" panose="020B0604020202020204" pitchFamily="34" charset="0"/>
              </a:rPr>
              <a:t>Refreshed</a:t>
            </a:r>
            <a:br>
              <a:rPr lang="en-US" sz="800">
                <a:latin typeface="Arial" panose="020B0604020202020204" pitchFamily="34" charset="0"/>
                <a:cs typeface="Arial" panose="020B0604020202020204" pitchFamily="34" charset="0"/>
              </a:rPr>
            </a:br>
            <a:r>
              <a:rPr lang="en-US" sz="800">
                <a:latin typeface="Arial" panose="020B0604020202020204" pitchFamily="34" charset="0"/>
                <a:cs typeface="Arial" panose="020B0604020202020204" pitchFamily="34" charset="0"/>
              </a:rPr>
              <a:t>KOH</a:t>
            </a:r>
          </a:p>
        </p:txBody>
      </p:sp>
      <p:sp>
        <p:nvSpPr>
          <p:cNvPr id="23" name="Title 1">
            <a:extLst>
              <a:ext uri="{FF2B5EF4-FFF2-40B4-BE49-F238E27FC236}">
                <a16:creationId xmlns:a16="http://schemas.microsoft.com/office/drawing/2014/main" id="{FD8254F9-AA7F-6DA7-4C44-E117BB197E45}"/>
              </a:ext>
            </a:extLst>
          </p:cNvPr>
          <p:cNvSpPr txBox="1">
            <a:spLocks/>
          </p:cNvSpPr>
          <p:nvPr/>
        </p:nvSpPr>
        <p:spPr>
          <a:xfrm>
            <a:off x="3991740" y="1964456"/>
            <a:ext cx="1571714" cy="3311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pPr algn="ctr"/>
            <a:r>
              <a:rPr lang="en-US" sz="800">
                <a:latin typeface="Arial" panose="020B0604020202020204" pitchFamily="34" charset="0"/>
                <a:cs typeface="Arial" panose="020B0604020202020204" pitchFamily="34" charset="0"/>
              </a:rPr>
              <a:t>Pellet/Liquid</a:t>
            </a:r>
            <a:br>
              <a:rPr lang="en-US" sz="800">
                <a:latin typeface="Arial" panose="020B0604020202020204" pitchFamily="34" charset="0"/>
                <a:cs typeface="Arial" panose="020B0604020202020204" pitchFamily="34" charset="0"/>
              </a:rPr>
            </a:br>
            <a:r>
              <a:rPr lang="en-US" sz="800">
                <a:latin typeface="Arial" panose="020B0604020202020204" pitchFamily="34" charset="0"/>
                <a:cs typeface="Arial" panose="020B0604020202020204" pitchFamily="34" charset="0"/>
              </a:rPr>
              <a:t>Solution</a:t>
            </a:r>
          </a:p>
        </p:txBody>
      </p:sp>
      <p:sp>
        <p:nvSpPr>
          <p:cNvPr id="24" name="Title 1">
            <a:extLst>
              <a:ext uri="{FF2B5EF4-FFF2-40B4-BE49-F238E27FC236}">
                <a16:creationId xmlns:a16="http://schemas.microsoft.com/office/drawing/2014/main" id="{82CD8058-746E-BABE-3F64-92F97BFE2700}"/>
              </a:ext>
            </a:extLst>
          </p:cNvPr>
          <p:cNvSpPr txBox="1">
            <a:spLocks/>
          </p:cNvSpPr>
          <p:nvPr/>
        </p:nvSpPr>
        <p:spPr>
          <a:xfrm>
            <a:off x="8900712" y="5297628"/>
            <a:ext cx="1571715" cy="5525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pPr algn="ctr"/>
            <a:r>
              <a:rPr lang="en-US" sz="800">
                <a:latin typeface="Arial" panose="020B0604020202020204" pitchFamily="34" charset="0"/>
                <a:cs typeface="Arial" panose="020B0604020202020204" pitchFamily="34" charset="0"/>
              </a:rPr>
              <a:t>Calcium</a:t>
            </a:r>
            <a:br>
              <a:rPr lang="en-US" sz="800">
                <a:latin typeface="Arial" panose="020B0604020202020204" pitchFamily="34" charset="0"/>
                <a:cs typeface="Arial" panose="020B0604020202020204" pitchFamily="34" charset="0"/>
              </a:rPr>
            </a:br>
            <a:r>
              <a:rPr lang="en-US" sz="800">
                <a:latin typeface="Arial" panose="020B0604020202020204" pitchFamily="34" charset="0"/>
                <a:cs typeface="Arial" panose="020B0604020202020204" pitchFamily="34" charset="0"/>
              </a:rPr>
              <a:t>Oxide</a:t>
            </a:r>
            <a:br>
              <a:rPr lang="en-US" sz="800">
                <a:latin typeface="Arial" panose="020B0604020202020204" pitchFamily="34" charset="0"/>
                <a:cs typeface="Arial" panose="020B0604020202020204" pitchFamily="34" charset="0"/>
              </a:rPr>
            </a:br>
            <a:r>
              <a:rPr lang="en-US" sz="800">
                <a:latin typeface="Arial" panose="020B0604020202020204" pitchFamily="34" charset="0"/>
                <a:cs typeface="Arial" panose="020B0604020202020204" pitchFamily="34" charset="0"/>
              </a:rPr>
              <a:t>Pellets</a:t>
            </a:r>
          </a:p>
        </p:txBody>
      </p:sp>
      <p:sp>
        <p:nvSpPr>
          <p:cNvPr id="25" name="Title 1">
            <a:extLst>
              <a:ext uri="{FF2B5EF4-FFF2-40B4-BE49-F238E27FC236}">
                <a16:creationId xmlns:a16="http://schemas.microsoft.com/office/drawing/2014/main" id="{A717D8D4-1BD7-19ED-6A6E-C73255DDC7AC}"/>
              </a:ext>
            </a:extLst>
          </p:cNvPr>
          <p:cNvSpPr txBox="1">
            <a:spLocks/>
          </p:cNvSpPr>
          <p:nvPr/>
        </p:nvSpPr>
        <p:spPr>
          <a:xfrm>
            <a:off x="8888012" y="1907392"/>
            <a:ext cx="1571715" cy="5525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pPr algn="ctr"/>
            <a:r>
              <a:rPr lang="en-US" sz="800">
                <a:latin typeface="Arial" panose="020B0604020202020204" pitchFamily="34" charset="0"/>
                <a:cs typeface="Arial" panose="020B0604020202020204" pitchFamily="34" charset="0"/>
              </a:rPr>
              <a:t>Calcium</a:t>
            </a:r>
            <a:br>
              <a:rPr lang="en-US" sz="800">
                <a:latin typeface="Arial" panose="020B0604020202020204" pitchFamily="34" charset="0"/>
                <a:cs typeface="Arial" panose="020B0604020202020204" pitchFamily="34" charset="0"/>
              </a:rPr>
            </a:br>
            <a:r>
              <a:rPr lang="en-US" sz="800">
                <a:latin typeface="Arial" panose="020B0604020202020204" pitchFamily="34" charset="0"/>
                <a:cs typeface="Arial" panose="020B0604020202020204" pitchFamily="34" charset="0"/>
              </a:rPr>
              <a:t>Carbonate</a:t>
            </a:r>
            <a:br>
              <a:rPr lang="en-US" sz="800">
                <a:latin typeface="Arial" panose="020B0604020202020204" pitchFamily="34" charset="0"/>
                <a:cs typeface="Arial" panose="020B0604020202020204" pitchFamily="34" charset="0"/>
              </a:rPr>
            </a:br>
            <a:r>
              <a:rPr lang="en-US" sz="800">
                <a:latin typeface="Arial" panose="020B0604020202020204" pitchFamily="34" charset="0"/>
                <a:cs typeface="Arial" panose="020B0604020202020204" pitchFamily="34" charset="0"/>
              </a:rPr>
              <a:t>Pellets</a:t>
            </a:r>
          </a:p>
        </p:txBody>
      </p:sp>
      <p:sp>
        <p:nvSpPr>
          <p:cNvPr id="26" name="Title 1">
            <a:extLst>
              <a:ext uri="{FF2B5EF4-FFF2-40B4-BE49-F238E27FC236}">
                <a16:creationId xmlns:a16="http://schemas.microsoft.com/office/drawing/2014/main" id="{0FFD202B-8EA3-E0BF-E400-6E7649F4E5D1}"/>
              </a:ext>
            </a:extLst>
          </p:cNvPr>
          <p:cNvSpPr txBox="1">
            <a:spLocks/>
          </p:cNvSpPr>
          <p:nvPr/>
        </p:nvSpPr>
        <p:spPr>
          <a:xfrm>
            <a:off x="10927713" y="3649589"/>
            <a:ext cx="1264288" cy="5525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950">
                <a:latin typeface="Arial" panose="020B0604020202020204" pitchFamily="34" charset="0"/>
                <a:cs typeface="Arial" panose="020B0604020202020204" pitchFamily="34" charset="0"/>
              </a:rPr>
              <a:t>is transported for underground storage or product use.</a:t>
            </a:r>
          </a:p>
        </p:txBody>
      </p:sp>
      <p:sp>
        <p:nvSpPr>
          <p:cNvPr id="27" name="Title 1">
            <a:extLst>
              <a:ext uri="{FF2B5EF4-FFF2-40B4-BE49-F238E27FC236}">
                <a16:creationId xmlns:a16="http://schemas.microsoft.com/office/drawing/2014/main" id="{50CB1B58-F8EE-E30C-F693-112D3258434C}"/>
              </a:ext>
            </a:extLst>
          </p:cNvPr>
          <p:cNvSpPr txBox="1">
            <a:spLocks/>
          </p:cNvSpPr>
          <p:nvPr/>
        </p:nvSpPr>
        <p:spPr>
          <a:xfrm>
            <a:off x="10917202" y="3453515"/>
            <a:ext cx="538875" cy="4372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1200" b="1"/>
              <a:t>CO</a:t>
            </a:r>
            <a:r>
              <a:rPr lang="en-US" sz="1200" b="1" baseline="-25000"/>
              <a:t>2</a:t>
            </a:r>
            <a:endParaRPr lang="en-US" sz="1200" baseline="-25000"/>
          </a:p>
        </p:txBody>
      </p:sp>
      <p:pic>
        <p:nvPicPr>
          <p:cNvPr id="28" name="Picture 27" descr="Shape, arrow&#10;&#10;Description automatically generated">
            <a:extLst>
              <a:ext uri="{FF2B5EF4-FFF2-40B4-BE49-F238E27FC236}">
                <a16:creationId xmlns:a16="http://schemas.microsoft.com/office/drawing/2014/main" id="{5E0A03CA-5F7C-B7FC-6B15-D473C0560F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4627010" y="2621027"/>
            <a:ext cx="293994" cy="154306"/>
          </a:xfrm>
          <a:prstGeom prst="rect">
            <a:avLst/>
          </a:prstGeom>
        </p:spPr>
      </p:pic>
      <p:pic>
        <p:nvPicPr>
          <p:cNvPr id="29" name="Picture 28" descr="Shape, arrow&#10;&#10;Description automatically generated">
            <a:extLst>
              <a:ext uri="{FF2B5EF4-FFF2-40B4-BE49-F238E27FC236}">
                <a16:creationId xmlns:a16="http://schemas.microsoft.com/office/drawing/2014/main" id="{35232AB3-4FE5-4AE9-6C08-6BAC40E9DC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8801" y="2029383"/>
            <a:ext cx="293994" cy="154306"/>
          </a:xfrm>
          <a:prstGeom prst="rect">
            <a:avLst/>
          </a:prstGeom>
        </p:spPr>
      </p:pic>
      <p:pic>
        <p:nvPicPr>
          <p:cNvPr id="30" name="Picture 29" descr="Shape, arrow&#10;&#10;Description automatically generated">
            <a:extLst>
              <a:ext uri="{FF2B5EF4-FFF2-40B4-BE49-F238E27FC236}">
                <a16:creationId xmlns:a16="http://schemas.microsoft.com/office/drawing/2014/main" id="{946E3FA3-44FD-9F62-3825-547288A7FC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5750898" y="5444412"/>
            <a:ext cx="293994" cy="154306"/>
          </a:xfrm>
          <a:prstGeom prst="rect">
            <a:avLst/>
          </a:prstGeom>
        </p:spPr>
      </p:pic>
      <p:pic>
        <p:nvPicPr>
          <p:cNvPr id="31" name="Picture 30" descr="Shape, arrow&#10;&#10;Description automatically generated">
            <a:extLst>
              <a:ext uri="{FF2B5EF4-FFF2-40B4-BE49-F238E27FC236}">
                <a16:creationId xmlns:a16="http://schemas.microsoft.com/office/drawing/2014/main" id="{148203C9-EE8A-866A-089D-500BE102DB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7490" y="2032698"/>
            <a:ext cx="293994" cy="154306"/>
          </a:xfrm>
          <a:prstGeom prst="rect">
            <a:avLst/>
          </a:prstGeom>
        </p:spPr>
      </p:pic>
      <p:pic>
        <p:nvPicPr>
          <p:cNvPr id="32" name="Picture 31" descr="Shape, arrow&#10;&#10;Description automatically generated">
            <a:extLst>
              <a:ext uri="{FF2B5EF4-FFF2-40B4-BE49-F238E27FC236}">
                <a16:creationId xmlns:a16="http://schemas.microsoft.com/office/drawing/2014/main" id="{06ABE1C0-7F3C-188A-135F-172A88254E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8494098" y="5438062"/>
            <a:ext cx="293994" cy="154306"/>
          </a:xfrm>
          <a:prstGeom prst="rect">
            <a:avLst/>
          </a:prstGeom>
        </p:spPr>
      </p:pic>
      <p:pic>
        <p:nvPicPr>
          <p:cNvPr id="33" name="Picture 32" descr="Shape, arrow&#10;&#10;Description automatically generated">
            <a:extLst>
              <a:ext uri="{FF2B5EF4-FFF2-40B4-BE49-F238E27FC236}">
                <a16:creationId xmlns:a16="http://schemas.microsoft.com/office/drawing/2014/main" id="{416C150A-A05C-4878-B01D-A98D0DF5A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51806" y="3699954"/>
            <a:ext cx="293994" cy="154306"/>
          </a:xfrm>
          <a:prstGeom prst="rect">
            <a:avLst/>
          </a:prstGeom>
        </p:spPr>
      </p:pic>
      <p:pic>
        <p:nvPicPr>
          <p:cNvPr id="35" name="Picture 34" descr="Shape, arrow&#10;&#10;Description automatically generated">
            <a:extLst>
              <a:ext uri="{FF2B5EF4-FFF2-40B4-BE49-F238E27FC236}">
                <a16:creationId xmlns:a16="http://schemas.microsoft.com/office/drawing/2014/main" id="{DC6F3FDF-FFFE-AB8F-F73B-3E643D468F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4640590" y="4828959"/>
            <a:ext cx="293994" cy="154306"/>
          </a:xfrm>
          <a:prstGeom prst="rect">
            <a:avLst/>
          </a:prstGeom>
        </p:spPr>
      </p:pic>
      <p:pic>
        <p:nvPicPr>
          <p:cNvPr id="36" name="Picture 35" descr="Shape, arrow&#10;&#10;Description automatically generated">
            <a:extLst>
              <a:ext uri="{FF2B5EF4-FFF2-40B4-BE49-F238E27FC236}">
                <a16:creationId xmlns:a16="http://schemas.microsoft.com/office/drawing/2014/main" id="{5667CD06-4AC7-3FEB-9517-80178EFF2F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180274" y="3611701"/>
            <a:ext cx="293992" cy="154305"/>
          </a:xfrm>
          <a:prstGeom prst="rect">
            <a:avLst/>
          </a:prstGeom>
        </p:spPr>
      </p:pic>
      <p:pic>
        <p:nvPicPr>
          <p:cNvPr id="37" name="Picture 36" descr="Shape, arrow&#10;&#10;Description automatically generated">
            <a:extLst>
              <a:ext uri="{FF2B5EF4-FFF2-40B4-BE49-F238E27FC236}">
                <a16:creationId xmlns:a16="http://schemas.microsoft.com/office/drawing/2014/main" id="{8D8709A6-F506-F38E-D185-B2690D5172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526874" y="4828962"/>
            <a:ext cx="293992" cy="154305"/>
          </a:xfrm>
          <a:prstGeom prst="rect">
            <a:avLst/>
          </a:prstGeom>
        </p:spPr>
      </p:pic>
      <p:pic>
        <p:nvPicPr>
          <p:cNvPr id="38" name="Picture 37" descr="Shape, arrow&#10;&#10;Description automatically generated">
            <a:extLst>
              <a:ext uri="{FF2B5EF4-FFF2-40B4-BE49-F238E27FC236}">
                <a16:creationId xmlns:a16="http://schemas.microsoft.com/office/drawing/2014/main" id="{AB439BC2-B848-B260-585C-37E359DF50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2684" y="1283545"/>
            <a:ext cx="293994" cy="154306"/>
          </a:xfrm>
          <a:prstGeom prst="rect">
            <a:avLst/>
          </a:prstGeom>
        </p:spPr>
      </p:pic>
      <p:pic>
        <p:nvPicPr>
          <p:cNvPr id="39" name="Picture 38" descr="Shape, arrow&#10;&#10;Description automatically generated">
            <a:extLst>
              <a:ext uri="{FF2B5EF4-FFF2-40B4-BE49-F238E27FC236}">
                <a16:creationId xmlns:a16="http://schemas.microsoft.com/office/drawing/2014/main" id="{6FE16572-CA63-C1FE-8D91-0AF700507D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491605" y="759207"/>
            <a:ext cx="293994" cy="154306"/>
          </a:xfrm>
          <a:prstGeom prst="rect">
            <a:avLst/>
          </a:prstGeom>
        </p:spPr>
      </p:pic>
      <p:pic>
        <p:nvPicPr>
          <p:cNvPr id="40" name="Picture 39" descr="Shape, arrow&#10;&#10;Description automatically generated">
            <a:extLst>
              <a:ext uri="{FF2B5EF4-FFF2-40B4-BE49-F238E27FC236}">
                <a16:creationId xmlns:a16="http://schemas.microsoft.com/office/drawing/2014/main" id="{5D405443-DBC8-FD00-F3ED-A4D8321C54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3569275" y="759207"/>
            <a:ext cx="293994" cy="154306"/>
          </a:xfrm>
          <a:prstGeom prst="rect">
            <a:avLst/>
          </a:prstGeom>
        </p:spPr>
      </p:pic>
      <p:pic>
        <p:nvPicPr>
          <p:cNvPr id="42" name="Picture 41" descr="Shape, arrow&#10;&#10;Description automatically generated">
            <a:extLst>
              <a:ext uri="{FF2B5EF4-FFF2-40B4-BE49-F238E27FC236}">
                <a16:creationId xmlns:a16="http://schemas.microsoft.com/office/drawing/2014/main" id="{A2B32AAC-DEFA-79BC-36E5-5CEA5FFDB7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714968" y="2233549"/>
            <a:ext cx="293992" cy="154305"/>
          </a:xfrm>
          <a:prstGeom prst="rect">
            <a:avLst/>
          </a:prstGeom>
        </p:spPr>
      </p:pic>
      <p:pic>
        <p:nvPicPr>
          <p:cNvPr id="43" name="Picture 42" descr="Shape, arrow&#10;&#10;Description automatically generated">
            <a:extLst>
              <a:ext uri="{FF2B5EF4-FFF2-40B4-BE49-F238E27FC236}">
                <a16:creationId xmlns:a16="http://schemas.microsoft.com/office/drawing/2014/main" id="{260E085C-8131-AECB-E5BB-C33FDE677C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5530440" y="759207"/>
            <a:ext cx="293994" cy="154306"/>
          </a:xfrm>
          <a:prstGeom prst="rect">
            <a:avLst/>
          </a:prstGeom>
        </p:spPr>
      </p:pic>
      <p:pic>
        <p:nvPicPr>
          <p:cNvPr id="44" name="Picture 43" descr="Shape, arrow&#10;&#10;Description automatically generated">
            <a:extLst>
              <a:ext uri="{FF2B5EF4-FFF2-40B4-BE49-F238E27FC236}">
                <a16:creationId xmlns:a16="http://schemas.microsoft.com/office/drawing/2014/main" id="{38D67012-6CB1-2B69-CA8D-A3DBDAA575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8431" y="3990090"/>
            <a:ext cx="404112" cy="212102"/>
          </a:xfrm>
          <a:prstGeom prst="rect">
            <a:avLst/>
          </a:prstGeom>
        </p:spPr>
      </p:pic>
      <p:pic>
        <p:nvPicPr>
          <p:cNvPr id="45" name="Picture 44" descr="Shape, arrow&#10;&#10;Description automatically generated">
            <a:extLst>
              <a:ext uri="{FF2B5EF4-FFF2-40B4-BE49-F238E27FC236}">
                <a16:creationId xmlns:a16="http://schemas.microsoft.com/office/drawing/2014/main" id="{0191F7BA-831D-2F1F-F62F-3371E0655D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2479191" y="3969769"/>
            <a:ext cx="404112" cy="212102"/>
          </a:xfrm>
          <a:prstGeom prst="rect">
            <a:avLst/>
          </a:prstGeom>
        </p:spPr>
      </p:pic>
      <p:pic>
        <p:nvPicPr>
          <p:cNvPr id="46" name="Picture 45" descr="Shape, arrow&#10;&#10;Description automatically generated">
            <a:extLst>
              <a:ext uri="{FF2B5EF4-FFF2-40B4-BE49-F238E27FC236}">
                <a16:creationId xmlns:a16="http://schemas.microsoft.com/office/drawing/2014/main" id="{3A578343-F3CD-18DF-816B-7E9E664051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933961" y="3523299"/>
            <a:ext cx="404110" cy="212101"/>
          </a:xfrm>
          <a:prstGeom prst="rect">
            <a:avLst/>
          </a:prstGeom>
        </p:spPr>
      </p:pic>
      <p:sp>
        <p:nvSpPr>
          <p:cNvPr id="47" name="Title 1">
            <a:extLst>
              <a:ext uri="{FF2B5EF4-FFF2-40B4-BE49-F238E27FC236}">
                <a16:creationId xmlns:a16="http://schemas.microsoft.com/office/drawing/2014/main" id="{3FA0CB2D-8192-82E2-0741-409FF66B178E}"/>
              </a:ext>
            </a:extLst>
          </p:cNvPr>
          <p:cNvSpPr txBox="1">
            <a:spLocks/>
          </p:cNvSpPr>
          <p:nvPr/>
        </p:nvSpPr>
        <p:spPr>
          <a:xfrm>
            <a:off x="663390" y="3981748"/>
            <a:ext cx="612692" cy="2266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pPr algn="ctr"/>
            <a:r>
              <a:rPr lang="en-US" sz="900">
                <a:latin typeface="Arial" panose="020B0604020202020204" pitchFamily="34" charset="0"/>
                <a:cs typeface="Arial" panose="020B0604020202020204" pitchFamily="34" charset="0"/>
              </a:rPr>
              <a:t>AIR IN</a:t>
            </a:r>
          </a:p>
        </p:txBody>
      </p:sp>
      <p:sp>
        <p:nvSpPr>
          <p:cNvPr id="48" name="Title 1">
            <a:extLst>
              <a:ext uri="{FF2B5EF4-FFF2-40B4-BE49-F238E27FC236}">
                <a16:creationId xmlns:a16="http://schemas.microsoft.com/office/drawing/2014/main" id="{E79C07FE-8AE4-5FED-2059-A7078F1BCBDF}"/>
              </a:ext>
            </a:extLst>
          </p:cNvPr>
          <p:cNvSpPr txBox="1">
            <a:spLocks/>
          </p:cNvSpPr>
          <p:nvPr/>
        </p:nvSpPr>
        <p:spPr>
          <a:xfrm>
            <a:off x="2044009" y="2922274"/>
            <a:ext cx="774933" cy="2121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900">
                <a:latin typeface="Arial" panose="020B0604020202020204" pitchFamily="34" charset="0"/>
                <a:cs typeface="Arial" panose="020B0604020202020204" pitchFamily="34" charset="0"/>
              </a:rPr>
              <a:t>AIR OUT</a:t>
            </a:r>
          </a:p>
        </p:txBody>
      </p:sp>
      <p:cxnSp>
        <p:nvCxnSpPr>
          <p:cNvPr id="50" name="Straight Connector 49">
            <a:extLst>
              <a:ext uri="{FF2B5EF4-FFF2-40B4-BE49-F238E27FC236}">
                <a16:creationId xmlns:a16="http://schemas.microsoft.com/office/drawing/2014/main" id="{1C818939-E408-2F62-85AC-5787712F3108}"/>
              </a:ext>
            </a:extLst>
          </p:cNvPr>
          <p:cNvCxnSpPr>
            <a:cxnSpLocks/>
          </p:cNvCxnSpPr>
          <p:nvPr/>
        </p:nvCxnSpPr>
        <p:spPr>
          <a:xfrm>
            <a:off x="1171961" y="4103904"/>
            <a:ext cx="367654"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59BDED9-AC5E-92C3-5EFD-39710C343FB6}"/>
              </a:ext>
            </a:extLst>
          </p:cNvPr>
          <p:cNvCxnSpPr>
            <a:cxnSpLocks/>
          </p:cNvCxnSpPr>
          <p:nvPr/>
        </p:nvCxnSpPr>
        <p:spPr>
          <a:xfrm flipH="1">
            <a:off x="2141950" y="3121378"/>
            <a:ext cx="1" cy="2834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4D8CD30C-0047-566E-FE47-C2B6AB87832D}"/>
              </a:ext>
            </a:extLst>
          </p:cNvPr>
          <p:cNvSpPr txBox="1">
            <a:spLocks/>
          </p:cNvSpPr>
          <p:nvPr/>
        </p:nvSpPr>
        <p:spPr>
          <a:xfrm>
            <a:off x="9798568" y="4346605"/>
            <a:ext cx="1885432" cy="7430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950" dirty="0">
                <a:latin typeface="Arial" panose="020B0604020202020204" pitchFamily="34" charset="0"/>
                <a:cs typeface="Arial" panose="020B0604020202020204" pitchFamily="34" charset="0"/>
              </a:rPr>
              <a:t>The calcium carbonate pellets are moved to a calciner, exposed to high temperatures and converted into calcium oxide and CO</a:t>
            </a:r>
            <a:r>
              <a:rPr lang="en-US" sz="950" baseline="-25000" dirty="0">
                <a:latin typeface="Arial" panose="020B0604020202020204" pitchFamily="34" charset="0"/>
                <a:cs typeface="Arial" panose="020B0604020202020204" pitchFamily="34" charset="0"/>
              </a:rPr>
              <a:t>2</a:t>
            </a:r>
            <a:r>
              <a:rPr lang="en-US" sz="950" dirty="0">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id="{DC8FCA43-4732-E3CD-7F62-0EC7E1397D5B}"/>
              </a:ext>
            </a:extLst>
          </p:cNvPr>
          <p:cNvSpPr txBox="1">
            <a:spLocks/>
          </p:cNvSpPr>
          <p:nvPr/>
        </p:nvSpPr>
        <p:spPr>
          <a:xfrm>
            <a:off x="6647812" y="2929010"/>
            <a:ext cx="1999472" cy="5525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950">
                <a:latin typeface="Arial" panose="020B0604020202020204" pitchFamily="34" charset="0"/>
                <a:cs typeface="Arial" panose="020B0604020202020204" pitchFamily="34" charset="0"/>
              </a:rPr>
              <a:t>The pellet/liquid solution is pumped into a centrifuge where the pellets are separated from the refreshed potassium hydroxide.</a:t>
            </a:r>
          </a:p>
        </p:txBody>
      </p:sp>
      <p:sp>
        <p:nvSpPr>
          <p:cNvPr id="10" name="Title 1">
            <a:extLst>
              <a:ext uri="{FF2B5EF4-FFF2-40B4-BE49-F238E27FC236}">
                <a16:creationId xmlns:a16="http://schemas.microsoft.com/office/drawing/2014/main" id="{E621A187-DFB4-037F-20A0-E115321710F6}"/>
              </a:ext>
            </a:extLst>
          </p:cNvPr>
          <p:cNvSpPr txBox="1">
            <a:spLocks/>
          </p:cNvSpPr>
          <p:nvPr/>
        </p:nvSpPr>
        <p:spPr>
          <a:xfrm>
            <a:off x="5047612" y="3856110"/>
            <a:ext cx="1949846" cy="7879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950" dirty="0">
                <a:latin typeface="Arial" panose="020B0604020202020204" pitchFamily="34" charset="0"/>
                <a:cs typeface="Arial" panose="020B0604020202020204" pitchFamily="34" charset="0"/>
              </a:rPr>
              <a:t>The solution is pumped into a pellet reactor where calcium hydroxide is added, forming small pellets of calcium carbonate that hold the captured carbon.</a:t>
            </a:r>
          </a:p>
        </p:txBody>
      </p:sp>
      <p:sp>
        <p:nvSpPr>
          <p:cNvPr id="11" name="Title 1">
            <a:extLst>
              <a:ext uri="{FF2B5EF4-FFF2-40B4-BE49-F238E27FC236}">
                <a16:creationId xmlns:a16="http://schemas.microsoft.com/office/drawing/2014/main" id="{9304F55C-1C68-CFEC-0371-D784FD20205F}"/>
              </a:ext>
            </a:extLst>
          </p:cNvPr>
          <p:cNvSpPr txBox="1">
            <a:spLocks/>
          </p:cNvSpPr>
          <p:nvPr/>
        </p:nvSpPr>
        <p:spPr>
          <a:xfrm>
            <a:off x="7318603" y="4483026"/>
            <a:ext cx="1885432" cy="7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950" dirty="0">
                <a:latin typeface="Arial" panose="020B0604020202020204" pitchFamily="34" charset="0"/>
                <a:cs typeface="Arial" panose="020B0604020202020204" pitchFamily="34" charset="0"/>
              </a:rPr>
              <a:t>The calcium oxide pellets are mixed with water in a Slaker forming calcium hydroxide which can be recycled back into the process.</a:t>
            </a:r>
          </a:p>
        </p:txBody>
      </p:sp>
      <p:sp>
        <p:nvSpPr>
          <p:cNvPr id="13" name="Title 1">
            <a:extLst>
              <a:ext uri="{FF2B5EF4-FFF2-40B4-BE49-F238E27FC236}">
                <a16:creationId xmlns:a16="http://schemas.microsoft.com/office/drawing/2014/main" id="{9D022EE7-2F00-1C83-F6A1-7922D22926A0}"/>
              </a:ext>
            </a:extLst>
          </p:cNvPr>
          <p:cNvSpPr txBox="1">
            <a:spLocks/>
          </p:cNvSpPr>
          <p:nvPr/>
        </p:nvSpPr>
        <p:spPr>
          <a:xfrm>
            <a:off x="407283" y="5087713"/>
            <a:ext cx="1834784" cy="9724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r>
              <a:rPr lang="en-US" sz="950" dirty="0">
                <a:latin typeface="Arial" panose="020B0604020202020204" pitchFamily="34" charset="0"/>
                <a:cs typeface="Arial" panose="020B0604020202020204" pitchFamily="34" charset="0"/>
              </a:rPr>
              <a:t>Large fans draw air into each unit where it is absorbed into a chemical solution of potassium hydroxide (KOH) and water, which bonds to the CO</a:t>
            </a:r>
            <a:r>
              <a:rPr lang="en-US" sz="950" baseline="-25000" dirty="0">
                <a:latin typeface="Arial" panose="020B0604020202020204" pitchFamily="34" charset="0"/>
                <a:cs typeface="Arial" panose="020B0604020202020204" pitchFamily="34" charset="0"/>
              </a:rPr>
              <a:t>2</a:t>
            </a:r>
            <a:r>
              <a:rPr lang="en-US" sz="950" dirty="0">
                <a:latin typeface="Arial" panose="020B0604020202020204" pitchFamily="34" charset="0"/>
                <a:cs typeface="Arial" panose="020B0604020202020204" pitchFamily="34" charset="0"/>
              </a:rPr>
              <a:t>. </a:t>
            </a:r>
          </a:p>
        </p:txBody>
      </p:sp>
      <p:sp>
        <p:nvSpPr>
          <p:cNvPr id="4" name="Slide Number Placeholder 5">
            <a:extLst>
              <a:ext uri="{FF2B5EF4-FFF2-40B4-BE49-F238E27FC236}">
                <a16:creationId xmlns:a16="http://schemas.microsoft.com/office/drawing/2014/main" id="{E5A52D57-846B-1FD2-11D3-17EA6445F0D2}"/>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10</a:t>
            </a:fld>
            <a:endParaRPr lang="en-US">
              <a:solidFill>
                <a:schemeClr val="bg1"/>
              </a:solidFill>
            </a:endParaRPr>
          </a:p>
        </p:txBody>
      </p:sp>
      <p:cxnSp>
        <p:nvCxnSpPr>
          <p:cNvPr id="7" name="Straight Connector 6">
            <a:extLst>
              <a:ext uri="{FF2B5EF4-FFF2-40B4-BE49-F238E27FC236}">
                <a16:creationId xmlns:a16="http://schemas.microsoft.com/office/drawing/2014/main" id="{EC4AF663-F879-01FD-84CE-288371F74E39}"/>
              </a:ext>
            </a:extLst>
          </p:cNvPr>
          <p:cNvCxnSpPr>
            <a:cxnSpLocks/>
          </p:cNvCxnSpPr>
          <p:nvPr/>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EEA52EDC-B95E-D38F-CB42-B9370D9891C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2584100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B64493-457A-C612-BE86-86E7C6D1FC80}"/>
              </a:ext>
            </a:extLst>
          </p:cNvPr>
          <p:cNvSpPr>
            <a:spLocks noGrp="1"/>
          </p:cNvSpPr>
          <p:nvPr>
            <p:ph type="sldNum" sz="quarter" idx="12"/>
          </p:nvPr>
        </p:nvSpPr>
        <p:spPr/>
        <p:txBody>
          <a:bodyPr/>
          <a:lstStyle/>
          <a:p>
            <a:fld id="{877A8A0C-B0F1-7540-9AA6-5A575AD757A9}" type="slidenum">
              <a:rPr lang="en-US" smtClean="0"/>
              <a:t>11</a:t>
            </a:fld>
            <a:endParaRPr lang="en-US"/>
          </a:p>
        </p:txBody>
      </p:sp>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382120" y="1471613"/>
            <a:ext cx="4862513" cy="1660525"/>
          </a:xfrm>
        </p:spPr>
        <p:txBody>
          <a:bodyPr anchor="t">
            <a:noAutofit/>
          </a:bodyPr>
          <a:lstStyle/>
          <a:p>
            <a:r>
              <a:rPr lang="en-US" b="1">
                <a:solidFill>
                  <a:schemeClr val="bg2"/>
                </a:solidFill>
              </a:rPr>
              <a:t>CARBON ENGINEERING’S </a:t>
            </a:r>
            <a:br>
              <a:rPr lang="en-US" b="1">
                <a:solidFill>
                  <a:schemeClr val="bg2"/>
                </a:solidFill>
              </a:rPr>
            </a:br>
            <a:r>
              <a:rPr lang="en-US" b="1">
                <a:solidFill>
                  <a:schemeClr val="bg2"/>
                </a:solidFill>
              </a:rPr>
              <a:t>DAC TECHNOLOGY</a:t>
            </a:r>
            <a:endParaRPr lang="en-US" sz="3200">
              <a:solidFill>
                <a:schemeClr val="bg2"/>
              </a:solidFill>
            </a:endParaRPr>
          </a:p>
        </p:txBody>
      </p:sp>
      <p:sp>
        <p:nvSpPr>
          <p:cNvPr id="8" name="Text Placeholder 3">
            <a:extLst>
              <a:ext uri="{FF2B5EF4-FFF2-40B4-BE49-F238E27FC236}">
                <a16:creationId xmlns:a16="http://schemas.microsoft.com/office/drawing/2014/main" id="{4A5D64E6-E76D-FBCC-9C5E-31B93BCA8742}"/>
              </a:ext>
            </a:extLst>
          </p:cNvPr>
          <p:cNvSpPr>
            <a:spLocks noGrp="1"/>
          </p:cNvSpPr>
          <p:nvPr>
            <p:ph type="body" idx="4294967295"/>
          </p:nvPr>
        </p:nvSpPr>
        <p:spPr>
          <a:xfrm>
            <a:off x="1008961" y="3765550"/>
            <a:ext cx="2246313" cy="1554163"/>
          </a:xfrm>
        </p:spPr>
        <p:txBody>
          <a:bodyPr anchor="t">
            <a:normAutofit/>
          </a:bodyPr>
          <a:lstStyle/>
          <a:p>
            <a:pPr marL="171450" indent="-171450">
              <a:lnSpc>
                <a:spcPct val="100000"/>
              </a:lnSpc>
              <a:buClr>
                <a:schemeClr val="bg1"/>
              </a:buClr>
              <a:buFont typeface="Arial" panose="020B0604020202020204" pitchFamily="34" charset="0"/>
              <a:buChar char="•"/>
            </a:pPr>
            <a:r>
              <a:rPr lang="en-US" sz="1200" b="0">
                <a:solidFill>
                  <a:schemeClr val="bg1"/>
                </a:solidFill>
              </a:rPr>
              <a:t>Economic advantage</a:t>
            </a:r>
          </a:p>
          <a:p>
            <a:pPr marL="171450" indent="-171450">
              <a:lnSpc>
                <a:spcPct val="100000"/>
              </a:lnSpc>
              <a:buClr>
                <a:schemeClr val="bg1"/>
              </a:buClr>
              <a:buFont typeface="Arial" panose="020B0604020202020204" pitchFamily="34" charset="0"/>
              <a:buChar char="•"/>
            </a:pPr>
            <a:r>
              <a:rPr lang="en-US" sz="1200" b="0">
                <a:solidFill>
                  <a:schemeClr val="bg1"/>
                </a:solidFill>
              </a:rPr>
              <a:t>Supply chain strength</a:t>
            </a:r>
          </a:p>
          <a:p>
            <a:pPr marL="171450" indent="-171450">
              <a:lnSpc>
                <a:spcPct val="100000"/>
              </a:lnSpc>
              <a:buClr>
                <a:schemeClr val="bg1"/>
              </a:buClr>
              <a:buFont typeface="Arial" panose="020B0604020202020204" pitchFamily="34" charset="0"/>
              <a:buChar char="•"/>
            </a:pPr>
            <a:r>
              <a:rPr lang="en-US" sz="1200" b="0">
                <a:solidFill>
                  <a:schemeClr val="bg1"/>
                </a:solidFill>
              </a:rPr>
              <a:t>Improved scalability</a:t>
            </a:r>
          </a:p>
        </p:txBody>
      </p:sp>
      <p:pic>
        <p:nvPicPr>
          <p:cNvPr id="4" name="Picture Placeholder 6">
            <a:extLst>
              <a:ext uri="{FF2B5EF4-FFF2-40B4-BE49-F238E27FC236}">
                <a16:creationId xmlns:a16="http://schemas.microsoft.com/office/drawing/2014/main" id="{FB0EF42A-37FD-DCA3-0C7D-48B54761A3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
            <a:ext cx="6096000" cy="6857998"/>
          </a:xfrm>
          <a:prstGeom prst="rect">
            <a:avLst/>
          </a:prstGeom>
        </p:spPr>
      </p:pic>
      <p:sp>
        <p:nvSpPr>
          <p:cNvPr id="19" name="Rectangle 18">
            <a:extLst>
              <a:ext uri="{FF2B5EF4-FFF2-40B4-BE49-F238E27FC236}">
                <a16:creationId xmlns:a16="http://schemas.microsoft.com/office/drawing/2014/main" id="{B3EC9C97-7174-4955-3E29-F0A7CFE5B790}"/>
              </a:ext>
            </a:extLst>
          </p:cNvPr>
          <p:cNvSpPr/>
          <p:nvPr/>
        </p:nvSpPr>
        <p:spPr>
          <a:xfrm>
            <a:off x="1025827" y="4945618"/>
            <a:ext cx="2012011" cy="728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dirty="0"/>
              <a:t>CONTINUOUS OPERATION</a:t>
            </a:r>
          </a:p>
        </p:txBody>
      </p:sp>
      <p:sp>
        <p:nvSpPr>
          <p:cNvPr id="20" name="Rectangle 19">
            <a:extLst>
              <a:ext uri="{FF2B5EF4-FFF2-40B4-BE49-F238E27FC236}">
                <a16:creationId xmlns:a16="http://schemas.microsoft.com/office/drawing/2014/main" id="{39F5F974-C77A-0AD2-A213-19B0C58F8574}"/>
              </a:ext>
            </a:extLst>
          </p:cNvPr>
          <p:cNvSpPr/>
          <p:nvPr/>
        </p:nvSpPr>
        <p:spPr>
          <a:xfrm>
            <a:off x="3796210" y="3170146"/>
            <a:ext cx="3172725" cy="653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a:t>GLOBAL DEPLOYMENT</a:t>
            </a:r>
          </a:p>
        </p:txBody>
      </p:sp>
      <p:pic>
        <p:nvPicPr>
          <p:cNvPr id="23" name="Picture 22">
            <a:extLst>
              <a:ext uri="{FF2B5EF4-FFF2-40B4-BE49-F238E27FC236}">
                <a16:creationId xmlns:a16="http://schemas.microsoft.com/office/drawing/2014/main" id="{B2E8DB02-C13D-A6F0-BA92-F892092EEE91}"/>
              </a:ext>
            </a:extLst>
          </p:cNvPr>
          <p:cNvPicPr>
            <a:picLocks noChangeAspect="1"/>
          </p:cNvPicPr>
          <p:nvPr/>
        </p:nvPicPr>
        <p:blipFill>
          <a:blip r:embed="rId4"/>
          <a:stretch>
            <a:fillRect/>
          </a:stretch>
        </p:blipFill>
        <p:spPr>
          <a:xfrm>
            <a:off x="459591" y="4995704"/>
            <a:ext cx="564040" cy="564040"/>
          </a:xfrm>
          <a:prstGeom prst="rect">
            <a:avLst/>
          </a:prstGeom>
        </p:spPr>
      </p:pic>
      <p:pic>
        <p:nvPicPr>
          <p:cNvPr id="24" name="Picture 23">
            <a:extLst>
              <a:ext uri="{FF2B5EF4-FFF2-40B4-BE49-F238E27FC236}">
                <a16:creationId xmlns:a16="http://schemas.microsoft.com/office/drawing/2014/main" id="{EAFA520C-13DC-C2A1-AB08-097BAA1BC096}"/>
              </a:ext>
            </a:extLst>
          </p:cNvPr>
          <p:cNvPicPr>
            <a:picLocks noChangeAspect="1"/>
          </p:cNvPicPr>
          <p:nvPr/>
        </p:nvPicPr>
        <p:blipFill>
          <a:blip r:embed="rId5"/>
          <a:stretch>
            <a:fillRect/>
          </a:stretch>
        </p:blipFill>
        <p:spPr>
          <a:xfrm>
            <a:off x="3212576" y="3215330"/>
            <a:ext cx="588564" cy="588564"/>
          </a:xfrm>
          <a:prstGeom prst="rect">
            <a:avLst/>
          </a:prstGeom>
        </p:spPr>
      </p:pic>
      <p:sp>
        <p:nvSpPr>
          <p:cNvPr id="17" name="Rectangle 16">
            <a:extLst>
              <a:ext uri="{FF2B5EF4-FFF2-40B4-BE49-F238E27FC236}">
                <a16:creationId xmlns:a16="http://schemas.microsoft.com/office/drawing/2014/main" id="{35672148-B1DA-D13D-316A-147B8DD6BE76}"/>
              </a:ext>
            </a:extLst>
          </p:cNvPr>
          <p:cNvSpPr/>
          <p:nvPr/>
        </p:nvSpPr>
        <p:spPr>
          <a:xfrm>
            <a:off x="1011793" y="3410800"/>
            <a:ext cx="3172725" cy="417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PROVEN EQUIPMENT </a:t>
            </a:r>
            <a:br>
              <a:rPr lang="en-US" sz="1400"/>
            </a:br>
            <a:r>
              <a:rPr lang="en-US" sz="1400"/>
              <a:t>&amp; PROCESSES</a:t>
            </a:r>
          </a:p>
          <a:p>
            <a:pPr lvl="0"/>
            <a:endParaRPr lang="en-US" sz="1400"/>
          </a:p>
        </p:txBody>
      </p:sp>
      <p:sp>
        <p:nvSpPr>
          <p:cNvPr id="18" name="Rectangle 17">
            <a:extLst>
              <a:ext uri="{FF2B5EF4-FFF2-40B4-BE49-F238E27FC236}">
                <a16:creationId xmlns:a16="http://schemas.microsoft.com/office/drawing/2014/main" id="{181D3269-9F1A-6582-2364-B8A61F541DC1}"/>
              </a:ext>
            </a:extLst>
          </p:cNvPr>
          <p:cNvSpPr/>
          <p:nvPr/>
        </p:nvSpPr>
        <p:spPr>
          <a:xfrm>
            <a:off x="3796210" y="4874626"/>
            <a:ext cx="2161405" cy="806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a:t>CLOSED-LOOP</a:t>
            </a:r>
          </a:p>
        </p:txBody>
      </p:sp>
      <p:pic>
        <p:nvPicPr>
          <p:cNvPr id="21" name="Picture 20">
            <a:extLst>
              <a:ext uri="{FF2B5EF4-FFF2-40B4-BE49-F238E27FC236}">
                <a16:creationId xmlns:a16="http://schemas.microsoft.com/office/drawing/2014/main" id="{F6DA1025-DC1F-49F0-F6F5-3CE246C44B6A}"/>
              </a:ext>
            </a:extLst>
          </p:cNvPr>
          <p:cNvPicPr>
            <a:picLocks noChangeAspect="1"/>
          </p:cNvPicPr>
          <p:nvPr/>
        </p:nvPicPr>
        <p:blipFill>
          <a:blip r:embed="rId6"/>
          <a:stretch>
            <a:fillRect/>
          </a:stretch>
        </p:blipFill>
        <p:spPr>
          <a:xfrm>
            <a:off x="459591" y="3170146"/>
            <a:ext cx="482295" cy="662134"/>
          </a:xfrm>
          <a:prstGeom prst="rect">
            <a:avLst/>
          </a:prstGeom>
        </p:spPr>
      </p:pic>
      <p:pic>
        <p:nvPicPr>
          <p:cNvPr id="22" name="Picture 21">
            <a:extLst>
              <a:ext uri="{FF2B5EF4-FFF2-40B4-BE49-F238E27FC236}">
                <a16:creationId xmlns:a16="http://schemas.microsoft.com/office/drawing/2014/main" id="{ABD816F7-1CE2-A11B-C697-8BB72E72EC5C}"/>
              </a:ext>
            </a:extLst>
          </p:cNvPr>
          <p:cNvPicPr>
            <a:picLocks noChangeAspect="1"/>
          </p:cNvPicPr>
          <p:nvPr/>
        </p:nvPicPr>
        <p:blipFill>
          <a:blip r:embed="rId7"/>
          <a:stretch>
            <a:fillRect/>
          </a:stretch>
        </p:blipFill>
        <p:spPr>
          <a:xfrm>
            <a:off x="3186291" y="4995339"/>
            <a:ext cx="596738" cy="596738"/>
          </a:xfrm>
          <a:prstGeom prst="rect">
            <a:avLst/>
          </a:prstGeom>
        </p:spPr>
      </p:pic>
      <p:sp>
        <p:nvSpPr>
          <p:cNvPr id="28" name="Slide Number Placeholder 5">
            <a:extLst>
              <a:ext uri="{FF2B5EF4-FFF2-40B4-BE49-F238E27FC236}">
                <a16:creationId xmlns:a16="http://schemas.microsoft.com/office/drawing/2014/main" id="{4B3E41EB-2A1B-5171-4EF5-EE9D3DA78819}"/>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11</a:t>
            </a:fld>
            <a:endParaRPr lang="en-US">
              <a:solidFill>
                <a:schemeClr val="bg1"/>
              </a:solidFill>
            </a:endParaRPr>
          </a:p>
        </p:txBody>
      </p:sp>
      <p:sp>
        <p:nvSpPr>
          <p:cNvPr id="10" name="Text Placeholder 3">
            <a:extLst>
              <a:ext uri="{FF2B5EF4-FFF2-40B4-BE49-F238E27FC236}">
                <a16:creationId xmlns:a16="http://schemas.microsoft.com/office/drawing/2014/main" id="{D11B3815-246D-44B7-3770-EF02095C0BE7}"/>
              </a:ext>
            </a:extLst>
          </p:cNvPr>
          <p:cNvSpPr txBox="1">
            <a:spLocks/>
          </p:cNvSpPr>
          <p:nvPr/>
        </p:nvSpPr>
        <p:spPr>
          <a:xfrm>
            <a:off x="3796210" y="3765773"/>
            <a:ext cx="2246829" cy="1554645"/>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71450" indent="-171450">
              <a:lnSpc>
                <a:spcPct val="100000"/>
              </a:lnSpc>
              <a:buClr>
                <a:schemeClr val="bg1"/>
              </a:buClr>
              <a:buFont typeface="Arial" panose="020B0604020202020204" pitchFamily="34" charset="0"/>
              <a:buChar char="•"/>
            </a:pPr>
            <a:r>
              <a:rPr lang="en-US" sz="1200" b="0" dirty="0">
                <a:solidFill>
                  <a:schemeClr val="bg1"/>
                </a:solidFill>
              </a:rPr>
              <a:t>Location agnostic</a:t>
            </a:r>
          </a:p>
          <a:p>
            <a:pPr marL="171450" indent="-171450">
              <a:lnSpc>
                <a:spcPct val="100000"/>
              </a:lnSpc>
              <a:buClr>
                <a:schemeClr val="bg1"/>
              </a:buClr>
              <a:buFont typeface="Arial" panose="020B0604020202020204" pitchFamily="34" charset="0"/>
              <a:buChar char="•"/>
            </a:pPr>
            <a:r>
              <a:rPr lang="en-US" sz="1200" b="0" dirty="0">
                <a:solidFill>
                  <a:schemeClr val="bg1"/>
                </a:solidFill>
              </a:rPr>
              <a:t>Decoupled from emitter</a:t>
            </a:r>
          </a:p>
          <a:p>
            <a:pPr marL="171450" indent="-171450">
              <a:lnSpc>
                <a:spcPct val="100000"/>
              </a:lnSpc>
              <a:buClr>
                <a:schemeClr val="bg1"/>
              </a:buClr>
              <a:buFont typeface="Arial" panose="020B0604020202020204" pitchFamily="34" charset="0"/>
              <a:buChar char="•"/>
            </a:pPr>
            <a:r>
              <a:rPr lang="en-US" sz="1200" b="0" dirty="0">
                <a:solidFill>
                  <a:schemeClr val="bg1"/>
                </a:solidFill>
              </a:rPr>
              <a:t>Strategic locations</a:t>
            </a:r>
          </a:p>
        </p:txBody>
      </p:sp>
      <p:sp>
        <p:nvSpPr>
          <p:cNvPr id="11" name="Text Placeholder 3">
            <a:extLst>
              <a:ext uri="{FF2B5EF4-FFF2-40B4-BE49-F238E27FC236}">
                <a16:creationId xmlns:a16="http://schemas.microsoft.com/office/drawing/2014/main" id="{915E3F5E-7A72-2933-B04F-42D9D677884F}"/>
              </a:ext>
            </a:extLst>
          </p:cNvPr>
          <p:cNvSpPr txBox="1">
            <a:spLocks/>
          </p:cNvSpPr>
          <p:nvPr/>
        </p:nvSpPr>
        <p:spPr>
          <a:xfrm>
            <a:off x="1023631" y="5559744"/>
            <a:ext cx="2246829" cy="1554645"/>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71450" indent="-171450">
              <a:lnSpc>
                <a:spcPct val="100000"/>
              </a:lnSpc>
              <a:buClr>
                <a:schemeClr val="bg1"/>
              </a:buClr>
              <a:buFont typeface="Arial" panose="020B0604020202020204" pitchFamily="34" charset="0"/>
              <a:buChar char="•"/>
            </a:pPr>
            <a:r>
              <a:rPr lang="en-US" sz="1200" b="0" dirty="0">
                <a:solidFill>
                  <a:schemeClr val="bg1"/>
                </a:solidFill>
              </a:rPr>
              <a:t>Enables megaton scale</a:t>
            </a:r>
          </a:p>
        </p:txBody>
      </p:sp>
      <p:sp>
        <p:nvSpPr>
          <p:cNvPr id="12" name="Text Placeholder 3">
            <a:extLst>
              <a:ext uri="{FF2B5EF4-FFF2-40B4-BE49-F238E27FC236}">
                <a16:creationId xmlns:a16="http://schemas.microsoft.com/office/drawing/2014/main" id="{4823D4E4-A79B-CA38-783E-D98E3CC63415}"/>
              </a:ext>
            </a:extLst>
          </p:cNvPr>
          <p:cNvSpPr txBox="1">
            <a:spLocks/>
          </p:cNvSpPr>
          <p:nvPr/>
        </p:nvSpPr>
        <p:spPr>
          <a:xfrm>
            <a:off x="3796210" y="5467252"/>
            <a:ext cx="2246829" cy="1554645"/>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71450" indent="-171450">
              <a:lnSpc>
                <a:spcPct val="100000"/>
              </a:lnSpc>
              <a:buClr>
                <a:schemeClr val="bg1"/>
              </a:buClr>
              <a:buFont typeface="Arial" panose="020B0604020202020204" pitchFamily="34" charset="0"/>
              <a:buChar char="•"/>
            </a:pPr>
            <a:r>
              <a:rPr lang="en-US" sz="1200" b="0" dirty="0">
                <a:solidFill>
                  <a:schemeClr val="bg1"/>
                </a:solidFill>
              </a:rPr>
              <a:t>Resource efficient</a:t>
            </a:r>
          </a:p>
          <a:p>
            <a:pPr marL="171450" indent="-171450">
              <a:lnSpc>
                <a:spcPct val="100000"/>
              </a:lnSpc>
              <a:buClr>
                <a:schemeClr val="bg1"/>
              </a:buClr>
              <a:buFont typeface="Arial" panose="020B0604020202020204" pitchFamily="34" charset="0"/>
              <a:buChar char="•"/>
            </a:pPr>
            <a:r>
              <a:rPr lang="en-US" sz="1200" b="0" dirty="0">
                <a:solidFill>
                  <a:schemeClr val="bg1"/>
                </a:solidFill>
              </a:rPr>
              <a:t>Minimal waste</a:t>
            </a:r>
          </a:p>
        </p:txBody>
      </p:sp>
      <p:cxnSp>
        <p:nvCxnSpPr>
          <p:cNvPr id="9" name="Straight Connector 8">
            <a:extLst>
              <a:ext uri="{FF2B5EF4-FFF2-40B4-BE49-F238E27FC236}">
                <a16:creationId xmlns:a16="http://schemas.microsoft.com/office/drawing/2014/main" id="{1BC31BE3-54AF-EBED-AB40-295DCF2336C6}"/>
              </a:ext>
            </a:extLst>
          </p:cNvPr>
          <p:cNvCxnSpPr>
            <a:cxnSpLocks/>
          </p:cNvCxnSpPr>
          <p:nvPr/>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FD3C2E-FCAA-3BFA-59F1-C90BFCA2425E}"/>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107462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B06874-24BC-B124-C594-DADC37A34AD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6000" cy="6857998"/>
          </a:xfrm>
          <a:prstGeom prst="rect">
            <a:avLst/>
          </a:prstGeom>
        </p:spPr>
      </p:pic>
      <p:sp>
        <p:nvSpPr>
          <p:cNvPr id="11" name="Title 1">
            <a:extLst>
              <a:ext uri="{FF2B5EF4-FFF2-40B4-BE49-F238E27FC236}">
                <a16:creationId xmlns:a16="http://schemas.microsoft.com/office/drawing/2014/main" id="{CFF51131-69BB-13F3-267A-FBB039AA1EFF}"/>
              </a:ext>
            </a:extLst>
          </p:cNvPr>
          <p:cNvSpPr>
            <a:spLocks noGrp="1"/>
          </p:cNvSpPr>
          <p:nvPr>
            <p:ph type="title" idx="4294967295"/>
          </p:nvPr>
        </p:nvSpPr>
        <p:spPr>
          <a:xfrm>
            <a:off x="387457" y="1471613"/>
            <a:ext cx="5942013" cy="1600200"/>
          </a:xfrm>
        </p:spPr>
        <p:txBody>
          <a:bodyPr anchor="t">
            <a:noAutofit/>
          </a:bodyPr>
          <a:lstStyle/>
          <a:p>
            <a:r>
              <a:rPr lang="en-US">
                <a:solidFill>
                  <a:schemeClr val="bg1"/>
                </a:solidFill>
              </a:rPr>
              <a:t>DAC 1: CURRENTLY </a:t>
            </a:r>
            <a:br>
              <a:rPr lang="en-US">
                <a:solidFill>
                  <a:schemeClr val="bg1"/>
                </a:solidFill>
              </a:rPr>
            </a:br>
            <a:r>
              <a:rPr lang="en-US">
                <a:solidFill>
                  <a:schemeClr val="bg1"/>
                </a:solidFill>
              </a:rPr>
              <a:t>IN DEVELOPMENT</a:t>
            </a:r>
            <a:endParaRPr lang="en-US" sz="3200">
              <a:solidFill>
                <a:schemeClr val="bg1"/>
              </a:solidFill>
            </a:endParaRPr>
          </a:p>
        </p:txBody>
      </p:sp>
      <p:sp>
        <p:nvSpPr>
          <p:cNvPr id="12" name="Text Placeholder 3">
            <a:extLst>
              <a:ext uri="{FF2B5EF4-FFF2-40B4-BE49-F238E27FC236}">
                <a16:creationId xmlns:a16="http://schemas.microsoft.com/office/drawing/2014/main" id="{425EA20F-C985-B216-B2E4-C8D1E1C738AA}"/>
              </a:ext>
            </a:extLst>
          </p:cNvPr>
          <p:cNvSpPr>
            <a:spLocks noGrp="1"/>
          </p:cNvSpPr>
          <p:nvPr>
            <p:ph type="body" idx="4294967295"/>
          </p:nvPr>
        </p:nvSpPr>
        <p:spPr>
          <a:xfrm>
            <a:off x="387457" y="2608263"/>
            <a:ext cx="5346700" cy="4718050"/>
          </a:xfrm>
        </p:spPr>
        <p:txBody>
          <a:bodyPr anchor="t">
            <a:normAutofit/>
          </a:bodyPr>
          <a:lstStyle/>
          <a:p>
            <a:pPr>
              <a:buClr>
                <a:schemeClr val="bg1"/>
              </a:buClr>
            </a:pPr>
            <a:r>
              <a:rPr lang="en-US" sz="1400" b="1" dirty="0">
                <a:solidFill>
                  <a:schemeClr val="bg1"/>
                </a:solidFill>
              </a:rPr>
              <a:t>LICENSE TO BUILD</a:t>
            </a:r>
            <a:br>
              <a:rPr lang="en-US" sz="1200" b="0" dirty="0">
                <a:solidFill>
                  <a:schemeClr val="bg1"/>
                </a:solidFill>
              </a:rPr>
            </a:br>
            <a:r>
              <a:rPr lang="en-US" sz="1200" b="0" dirty="0">
                <a:solidFill>
                  <a:schemeClr val="bg1"/>
                </a:solidFill>
              </a:rPr>
              <a:t>Exclusive DAC and AIR TO FUELS™ license for U.S. deployment and a worldwide agreement as the execution partner for all DAC and AIR TO FUELS™ deployments</a:t>
            </a:r>
            <a:br>
              <a:rPr lang="en-US" sz="1200" b="0" dirty="0">
                <a:solidFill>
                  <a:schemeClr val="bg1"/>
                </a:solidFill>
              </a:rPr>
            </a:br>
            <a:br>
              <a:rPr lang="en-US" sz="1200" b="0" dirty="0">
                <a:solidFill>
                  <a:schemeClr val="bg1"/>
                </a:solidFill>
              </a:rPr>
            </a:br>
            <a:r>
              <a:rPr lang="en-US" sz="1400" b="1" dirty="0">
                <a:solidFill>
                  <a:schemeClr val="bg1"/>
                </a:solidFill>
              </a:rPr>
              <a:t>INNOVATION CENTRE</a:t>
            </a:r>
            <a:br>
              <a:rPr lang="en-US" sz="1200" b="0" dirty="0">
                <a:solidFill>
                  <a:schemeClr val="bg1"/>
                </a:solidFill>
              </a:rPr>
            </a:br>
            <a:r>
              <a:rPr lang="en-US" sz="1200" dirty="0">
                <a:solidFill>
                  <a:schemeClr val="bg1"/>
                </a:solidFill>
              </a:rPr>
              <a:t>Carbon Engineering Innovation Centre was built to develop and test technology advancements so improvements can be incorporated into commercial facilities worldwide</a:t>
            </a:r>
            <a:br>
              <a:rPr lang="en-US" sz="1200" b="0" dirty="0">
                <a:solidFill>
                  <a:schemeClr val="bg1"/>
                </a:solidFill>
              </a:rPr>
            </a:br>
            <a:br>
              <a:rPr lang="en-US" sz="1200" b="0" dirty="0">
                <a:solidFill>
                  <a:schemeClr val="bg1"/>
                </a:solidFill>
              </a:rPr>
            </a:br>
            <a:r>
              <a:rPr lang="en-US" sz="1400" b="1" dirty="0">
                <a:solidFill>
                  <a:schemeClr val="bg1"/>
                </a:solidFill>
              </a:rPr>
              <a:t>FEED COMPLETED</a:t>
            </a:r>
            <a:br>
              <a:rPr lang="en-US" sz="1200" b="0" dirty="0">
                <a:solidFill>
                  <a:schemeClr val="bg1"/>
                </a:solidFill>
              </a:rPr>
            </a:br>
            <a:r>
              <a:rPr lang="en-US" sz="1200" dirty="0">
                <a:solidFill>
                  <a:schemeClr val="bg1"/>
                </a:solidFill>
              </a:rPr>
              <a:t>FEED was successfully completed this summer with a definitive agreement for the EPC contract expected by the end of 2022 </a:t>
            </a:r>
            <a:br>
              <a:rPr lang="en-US" sz="1200" dirty="0">
                <a:solidFill>
                  <a:schemeClr val="bg1"/>
                </a:solidFill>
              </a:rPr>
            </a:br>
            <a:br>
              <a:rPr lang="en-US" sz="1200" b="0" dirty="0">
                <a:solidFill>
                  <a:schemeClr val="bg1"/>
                </a:solidFill>
              </a:rPr>
            </a:br>
            <a:r>
              <a:rPr lang="en-US" sz="1400" b="1" dirty="0">
                <a:solidFill>
                  <a:schemeClr val="bg1"/>
                </a:solidFill>
              </a:rPr>
              <a:t>CONSTRUCTION UNDERWAY FOR DAC 1</a:t>
            </a:r>
            <a:br>
              <a:rPr lang="en-US" sz="1400" b="0" dirty="0">
                <a:solidFill>
                  <a:schemeClr val="bg1"/>
                </a:solidFill>
              </a:rPr>
            </a:br>
            <a:r>
              <a:rPr lang="en-US" sz="1200" dirty="0">
                <a:solidFill>
                  <a:schemeClr val="bg1"/>
                </a:solidFill>
              </a:rPr>
              <a:t>Site preparation and roadwork at the DAC 1 site in Ector County, Texas began in Q3 2022</a:t>
            </a:r>
          </a:p>
          <a:p>
            <a:pPr marL="342900" indent="-342900">
              <a:buClr>
                <a:schemeClr val="bg1"/>
              </a:buClr>
              <a:buFont typeface="Arial" panose="020B0604020202020204" pitchFamily="34" charset="0"/>
              <a:buChar char="•"/>
            </a:pPr>
            <a:endParaRPr lang="en-US" sz="1200" b="0" dirty="0">
              <a:solidFill>
                <a:schemeClr val="bg1"/>
              </a:solidFill>
            </a:endParaRPr>
          </a:p>
        </p:txBody>
      </p:sp>
      <p:sp>
        <p:nvSpPr>
          <p:cNvPr id="13" name="Slide Number Placeholder 4">
            <a:extLst>
              <a:ext uri="{FF2B5EF4-FFF2-40B4-BE49-F238E27FC236}">
                <a16:creationId xmlns:a16="http://schemas.microsoft.com/office/drawing/2014/main" id="{381D4614-69A6-470A-F0A8-A1B05FFA0B08}"/>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12</a:t>
            </a:fld>
            <a:endParaRPr lang="en-US">
              <a:solidFill>
                <a:schemeClr val="bg1"/>
              </a:solidFill>
            </a:endParaRPr>
          </a:p>
        </p:txBody>
      </p:sp>
      <p:cxnSp>
        <p:nvCxnSpPr>
          <p:cNvPr id="7" name="Straight Connector 6">
            <a:extLst>
              <a:ext uri="{FF2B5EF4-FFF2-40B4-BE49-F238E27FC236}">
                <a16:creationId xmlns:a16="http://schemas.microsoft.com/office/drawing/2014/main" id="{F41AB712-43D3-74FC-8975-016EDFB75948}"/>
              </a:ext>
            </a:extLst>
          </p:cNvPr>
          <p:cNvCxnSpPr>
            <a:cxnSpLocks/>
          </p:cNvCxnSpPr>
          <p:nvPr/>
        </p:nvCxnSpPr>
        <p:spPr>
          <a:xfrm>
            <a:off x="472489" y="3629100"/>
            <a:ext cx="50552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48F16B-D026-DB4D-FDEA-D1555299E963}"/>
              </a:ext>
            </a:extLst>
          </p:cNvPr>
          <p:cNvCxnSpPr>
            <a:cxnSpLocks/>
          </p:cNvCxnSpPr>
          <p:nvPr/>
        </p:nvCxnSpPr>
        <p:spPr>
          <a:xfrm>
            <a:off x="472489" y="4681238"/>
            <a:ext cx="50552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8D33E2-1D44-BFC7-E81E-8EB9B90C5E14}"/>
              </a:ext>
            </a:extLst>
          </p:cNvPr>
          <p:cNvCxnSpPr>
            <a:cxnSpLocks/>
          </p:cNvCxnSpPr>
          <p:nvPr/>
        </p:nvCxnSpPr>
        <p:spPr>
          <a:xfrm>
            <a:off x="472489" y="5561925"/>
            <a:ext cx="50552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C53993C-C321-7886-817C-F575DB60BBA0}"/>
              </a:ext>
            </a:extLst>
          </p:cNvPr>
          <p:cNvCxnSpPr>
            <a:cxnSpLocks/>
          </p:cNvCxnSpPr>
          <p:nvPr/>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56504BB-4BEA-6795-F933-A199C7EEC6B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4021304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A6A3-659A-7946-AF6D-CD1F50C3275B}"/>
              </a:ext>
            </a:extLst>
          </p:cNvPr>
          <p:cNvSpPr>
            <a:spLocks noGrp="1"/>
          </p:cNvSpPr>
          <p:nvPr>
            <p:ph type="title"/>
          </p:nvPr>
        </p:nvSpPr>
        <p:spPr>
          <a:xfrm>
            <a:off x="2456147" y="1459056"/>
            <a:ext cx="8797031" cy="1198484"/>
          </a:xfrm>
        </p:spPr>
        <p:txBody>
          <a:bodyPr anchor="t"/>
          <a:lstStyle/>
          <a:p>
            <a:r>
              <a:rPr lang="en-US" b="1" dirty="0"/>
              <a:t>CCUS PROTOCOLS AND METHODOLOGIES</a:t>
            </a:r>
            <a:endParaRPr lang="en-US" dirty="0"/>
          </a:p>
        </p:txBody>
      </p:sp>
      <p:sp>
        <p:nvSpPr>
          <p:cNvPr id="5" name="Slide Number Placeholder 4">
            <a:extLst>
              <a:ext uri="{FF2B5EF4-FFF2-40B4-BE49-F238E27FC236}">
                <a16:creationId xmlns:a16="http://schemas.microsoft.com/office/drawing/2014/main" id="{5490B842-6BFA-EB46-BBCC-42B5F7917C42}"/>
              </a:ext>
            </a:extLst>
          </p:cNvPr>
          <p:cNvSpPr>
            <a:spLocks noGrp="1"/>
          </p:cNvSpPr>
          <p:nvPr>
            <p:ph type="sldNum" sz="quarter" idx="12"/>
          </p:nvPr>
        </p:nvSpPr>
        <p:spPr>
          <a:xfrm>
            <a:off x="9053659" y="209422"/>
            <a:ext cx="2743200" cy="365125"/>
          </a:xfrm>
        </p:spPr>
        <p:txBody>
          <a:bodyPr/>
          <a:lstStyle/>
          <a:p>
            <a:fld id="{877A8A0C-B0F1-7540-9AA6-5A575AD757A9}" type="slidenum">
              <a:rPr lang="en-US" smtClean="0"/>
              <a:t>13</a:t>
            </a:fld>
            <a:endParaRPr lang="en-US"/>
          </a:p>
        </p:txBody>
      </p:sp>
      <p:sp>
        <p:nvSpPr>
          <p:cNvPr id="9" name="Text Placeholder 2">
            <a:extLst>
              <a:ext uri="{FF2B5EF4-FFF2-40B4-BE49-F238E27FC236}">
                <a16:creationId xmlns:a16="http://schemas.microsoft.com/office/drawing/2014/main" id="{EC2C74ED-E65E-0D9E-2ABA-D174B01FF2B7}"/>
              </a:ext>
            </a:extLst>
          </p:cNvPr>
          <p:cNvSpPr txBox="1">
            <a:spLocks/>
          </p:cNvSpPr>
          <p:nvPr/>
        </p:nvSpPr>
        <p:spPr>
          <a:xfrm>
            <a:off x="4365002" y="3977853"/>
            <a:ext cx="2625680" cy="823912"/>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b="0" dirty="0">
                <a:solidFill>
                  <a:schemeClr val="tx1"/>
                </a:solidFill>
              </a:rPr>
              <a:t>FOUNDING MEMBER OF CCS+ INITIATIVE</a:t>
            </a:r>
          </a:p>
        </p:txBody>
      </p:sp>
      <p:pic>
        <p:nvPicPr>
          <p:cNvPr id="20" name="Picture 19" descr="Text&#10;&#10;Description automatically generated with medium confidence">
            <a:extLst>
              <a:ext uri="{FF2B5EF4-FFF2-40B4-BE49-F238E27FC236}">
                <a16:creationId xmlns:a16="http://schemas.microsoft.com/office/drawing/2014/main" id="{1D17BAAA-F6EA-21F7-C184-465179F952EC}"/>
              </a:ext>
            </a:extLst>
          </p:cNvPr>
          <p:cNvPicPr>
            <a:picLocks noChangeAspect="1"/>
          </p:cNvPicPr>
          <p:nvPr/>
        </p:nvPicPr>
        <p:blipFill>
          <a:blip r:embed="rId3"/>
          <a:stretch>
            <a:fillRect/>
          </a:stretch>
        </p:blipFill>
        <p:spPr>
          <a:xfrm>
            <a:off x="2470214" y="3847690"/>
            <a:ext cx="1638246" cy="946543"/>
          </a:xfrm>
          <a:prstGeom prst="rect">
            <a:avLst/>
          </a:prstGeom>
        </p:spPr>
      </p:pic>
      <p:sp>
        <p:nvSpPr>
          <p:cNvPr id="7" name="Content Placeholder 4">
            <a:extLst>
              <a:ext uri="{FF2B5EF4-FFF2-40B4-BE49-F238E27FC236}">
                <a16:creationId xmlns:a16="http://schemas.microsoft.com/office/drawing/2014/main" id="{E9B9ADA5-E35C-A406-FBD3-17F302362965}"/>
              </a:ext>
            </a:extLst>
          </p:cNvPr>
          <p:cNvSpPr>
            <a:spLocks noGrp="1"/>
          </p:cNvSpPr>
          <p:nvPr>
            <p:ph sz="half" idx="2"/>
          </p:nvPr>
        </p:nvSpPr>
        <p:spPr>
          <a:xfrm>
            <a:off x="2470214" y="2549759"/>
            <a:ext cx="6783328" cy="1070677"/>
          </a:xfrm>
        </p:spPr>
        <p:txBody>
          <a:bodyPr/>
          <a:lstStyle/>
          <a:p>
            <a:r>
              <a:rPr lang="en-US" dirty="0"/>
              <a:t>1PointFive is working with the CCS+ initiative to establish a globally recognized methodology for monitoring, tracking and verifying carbon removals and secure geologic sequestration. </a:t>
            </a:r>
          </a:p>
          <a:p>
            <a:endParaRPr lang="en-US" dirty="0"/>
          </a:p>
        </p:txBody>
      </p:sp>
      <p:sp>
        <p:nvSpPr>
          <p:cNvPr id="3" name="Content Placeholder 4">
            <a:extLst>
              <a:ext uri="{FF2B5EF4-FFF2-40B4-BE49-F238E27FC236}">
                <a16:creationId xmlns:a16="http://schemas.microsoft.com/office/drawing/2014/main" id="{9DD3872F-74E1-0291-A525-456B6D3A8987}"/>
              </a:ext>
            </a:extLst>
          </p:cNvPr>
          <p:cNvSpPr txBox="1">
            <a:spLocks/>
          </p:cNvSpPr>
          <p:nvPr/>
        </p:nvSpPr>
        <p:spPr>
          <a:xfrm>
            <a:off x="2456147" y="5289346"/>
            <a:ext cx="8797031" cy="1070677"/>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To ensure environmental integrity through proper carbon accounting and independent verification of climate benefits, CCS+ will develop a comprehensive methodological framework under the Verified Carbon Standard (VCS), which is managed by Verra.</a:t>
            </a:r>
          </a:p>
        </p:txBody>
      </p:sp>
    </p:spTree>
    <p:extLst>
      <p:ext uri="{BB962C8B-B14F-4D97-AF65-F5344CB8AC3E}">
        <p14:creationId xmlns:p14="http://schemas.microsoft.com/office/powerpoint/2010/main" val="2485915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iagram&#10;&#10;Description automatically generated">
            <a:extLst>
              <a:ext uri="{FF2B5EF4-FFF2-40B4-BE49-F238E27FC236}">
                <a16:creationId xmlns:a16="http://schemas.microsoft.com/office/drawing/2014/main" id="{0CB7D2B8-5701-8DF0-071D-BE4ED17844A1}"/>
              </a:ext>
            </a:extLst>
          </p:cNvPr>
          <p:cNvPicPr>
            <a:picLocks noChangeAspect="1"/>
          </p:cNvPicPr>
          <p:nvPr/>
        </p:nvPicPr>
        <p:blipFill>
          <a:blip r:embed="rId3"/>
          <a:stretch>
            <a:fillRect/>
          </a:stretch>
        </p:blipFill>
        <p:spPr>
          <a:xfrm>
            <a:off x="81280" y="117982"/>
            <a:ext cx="12192000" cy="4734457"/>
          </a:xfrm>
          <a:prstGeom prst="rect">
            <a:avLst/>
          </a:prstGeom>
        </p:spPr>
      </p:pic>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1487837" y="4621848"/>
            <a:ext cx="8943975" cy="3405187"/>
          </a:xfrm>
        </p:spPr>
        <p:txBody>
          <a:bodyPr anchor="t">
            <a:noAutofit/>
          </a:bodyPr>
          <a:lstStyle/>
          <a:p>
            <a:r>
              <a:rPr lang="en-US" dirty="0">
                <a:solidFill>
                  <a:schemeClr val="bg1"/>
                </a:solidFill>
              </a:rPr>
              <a:t>DAC CARBON REMOVAL CREDITS</a:t>
            </a:r>
            <a:endParaRPr lang="en-US" sz="3200" dirty="0">
              <a:solidFill>
                <a:schemeClr val="bg1"/>
              </a:solidFill>
            </a:endParaRPr>
          </a:p>
        </p:txBody>
      </p:sp>
      <p:sp>
        <p:nvSpPr>
          <p:cNvPr id="15" name="Text Placeholder 3">
            <a:extLst>
              <a:ext uri="{FF2B5EF4-FFF2-40B4-BE49-F238E27FC236}">
                <a16:creationId xmlns:a16="http://schemas.microsoft.com/office/drawing/2014/main" id="{FA148F99-D26E-05F5-6400-C43CC207E0A5}"/>
              </a:ext>
            </a:extLst>
          </p:cNvPr>
          <p:cNvSpPr>
            <a:spLocks noGrp="1"/>
          </p:cNvSpPr>
          <p:nvPr>
            <p:ph type="body" idx="4294967295"/>
          </p:nvPr>
        </p:nvSpPr>
        <p:spPr>
          <a:xfrm>
            <a:off x="1487837" y="5244148"/>
            <a:ext cx="9350052" cy="2155825"/>
          </a:xfrm>
        </p:spPr>
        <p:txBody>
          <a:bodyPr anchor="t">
            <a:normAutofit/>
          </a:bodyPr>
          <a:lstStyle/>
          <a:p>
            <a:pPr marL="285750" indent="-285750">
              <a:buClr>
                <a:schemeClr val="bg1"/>
              </a:buClr>
              <a:buFont typeface="Arial" panose="020B0604020202020204" pitchFamily="34" charset="0"/>
              <a:buChar char="•"/>
            </a:pPr>
            <a:r>
              <a:rPr lang="en-US" sz="1800" b="0" dirty="0">
                <a:solidFill>
                  <a:schemeClr val="bg1"/>
                </a:solidFill>
              </a:rPr>
              <a:t>Our credits will comply with globally recognized methodologies and standards for carbon removal and sequestration. </a:t>
            </a:r>
          </a:p>
          <a:p>
            <a:pPr marL="285750" indent="-285750">
              <a:buClr>
                <a:schemeClr val="bg1"/>
              </a:buClr>
              <a:buFont typeface="Arial" panose="020B0604020202020204" pitchFamily="34" charset="0"/>
              <a:buChar char="•"/>
            </a:pPr>
            <a:r>
              <a:rPr lang="en-US" sz="1800" b="0" dirty="0">
                <a:solidFill>
                  <a:schemeClr val="bg1"/>
                </a:solidFill>
              </a:rPr>
              <a:t>Each project will be validated by </a:t>
            </a:r>
            <a:r>
              <a:rPr lang="en-US" sz="1800" dirty="0">
                <a:solidFill>
                  <a:schemeClr val="bg1"/>
                </a:solidFill>
              </a:rPr>
              <a:t>an </a:t>
            </a:r>
            <a:r>
              <a:rPr lang="en-US" sz="1800" b="0" dirty="0">
                <a:solidFill>
                  <a:schemeClr val="bg1"/>
                </a:solidFill>
              </a:rPr>
              <a:t>independent validation and verification body (VVB).</a:t>
            </a:r>
          </a:p>
        </p:txBody>
      </p:sp>
      <p:sp>
        <p:nvSpPr>
          <p:cNvPr id="8" name="Slide Number Placeholder 4">
            <a:extLst>
              <a:ext uri="{FF2B5EF4-FFF2-40B4-BE49-F238E27FC236}">
                <a16:creationId xmlns:a16="http://schemas.microsoft.com/office/drawing/2014/main" id="{1EE10B41-5596-66C4-44AA-C40C2A50D84D}"/>
              </a:ext>
            </a:extLst>
          </p:cNvPr>
          <p:cNvSpPr>
            <a:spLocks noGrp="1"/>
          </p:cNvSpPr>
          <p:nvPr>
            <p:ph type="sldNum" sz="quarter" idx="12"/>
          </p:nvPr>
        </p:nvSpPr>
        <p:spPr>
          <a:xfrm>
            <a:off x="9053659" y="209422"/>
            <a:ext cx="2743200" cy="365125"/>
          </a:xfrm>
        </p:spPr>
        <p:txBody>
          <a:bodyPr/>
          <a:lstStyle/>
          <a:p>
            <a:fld id="{877A8A0C-B0F1-7540-9AA6-5A575AD757A9}" type="slidenum">
              <a:rPr lang="en-US" smtClean="0"/>
              <a:t>14</a:t>
            </a:fld>
            <a:endParaRPr lang="en-US"/>
          </a:p>
        </p:txBody>
      </p:sp>
      <p:sp>
        <p:nvSpPr>
          <p:cNvPr id="2" name="Rectangle 1">
            <a:extLst>
              <a:ext uri="{FF2B5EF4-FFF2-40B4-BE49-F238E27FC236}">
                <a16:creationId xmlns:a16="http://schemas.microsoft.com/office/drawing/2014/main" id="{85814A51-7E62-A54C-D6BA-36A8E8888024}"/>
              </a:ext>
            </a:extLst>
          </p:cNvPr>
          <p:cNvSpPr/>
          <p:nvPr/>
        </p:nvSpPr>
        <p:spPr>
          <a:xfrm>
            <a:off x="1294797" y="2856689"/>
            <a:ext cx="2362803"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CO</a:t>
            </a:r>
            <a:r>
              <a:rPr lang="en-US" sz="1400" baseline="-25000" dirty="0"/>
              <a:t>2 </a:t>
            </a:r>
            <a:r>
              <a:rPr lang="en-US" sz="1400" dirty="0"/>
              <a:t>MONITORING</a:t>
            </a:r>
            <a:br>
              <a:rPr lang="en-US" sz="1400" dirty="0"/>
            </a:br>
            <a:r>
              <a:rPr lang="en-US" sz="1400" dirty="0"/>
              <a:t>AND REPORTING VERIFIED BY VVB</a:t>
            </a:r>
          </a:p>
          <a:p>
            <a:pPr lvl="0" algn="ctr"/>
            <a:endParaRPr lang="en-US" sz="1400" dirty="0"/>
          </a:p>
        </p:txBody>
      </p:sp>
      <p:sp>
        <p:nvSpPr>
          <p:cNvPr id="3" name="Rectangle 2">
            <a:extLst>
              <a:ext uri="{FF2B5EF4-FFF2-40B4-BE49-F238E27FC236}">
                <a16:creationId xmlns:a16="http://schemas.microsoft.com/office/drawing/2014/main" id="{D10C8933-C279-C420-9278-24C4679A9458}"/>
              </a:ext>
            </a:extLst>
          </p:cNvPr>
          <p:cNvSpPr/>
          <p:nvPr/>
        </p:nvSpPr>
        <p:spPr>
          <a:xfrm>
            <a:off x="3739148" y="2856689"/>
            <a:ext cx="2362803"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CREDITS ISSUED</a:t>
            </a:r>
            <a:br>
              <a:rPr lang="en-US" sz="1400" dirty="0"/>
            </a:br>
            <a:r>
              <a:rPr lang="en-US" sz="1400" dirty="0"/>
              <a:t>TO 1POINTFIVE</a:t>
            </a:r>
          </a:p>
          <a:p>
            <a:pPr lvl="0" algn="ctr"/>
            <a:endParaRPr lang="en-US" sz="1400" dirty="0"/>
          </a:p>
        </p:txBody>
      </p:sp>
      <p:sp>
        <p:nvSpPr>
          <p:cNvPr id="4" name="Rectangle 3">
            <a:extLst>
              <a:ext uri="{FF2B5EF4-FFF2-40B4-BE49-F238E27FC236}">
                <a16:creationId xmlns:a16="http://schemas.microsoft.com/office/drawing/2014/main" id="{79C5ED2E-A71E-6812-2046-E8B87CCCBC28}"/>
              </a:ext>
            </a:extLst>
          </p:cNvPr>
          <p:cNvSpPr/>
          <p:nvPr/>
        </p:nvSpPr>
        <p:spPr>
          <a:xfrm>
            <a:off x="6202344" y="2856689"/>
            <a:ext cx="2362803"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1POINTFIVE</a:t>
            </a:r>
          </a:p>
          <a:p>
            <a:pPr algn="ctr"/>
            <a:r>
              <a:rPr lang="en-US" sz="1400" dirty="0"/>
              <a:t>SELLS CREDITS</a:t>
            </a:r>
          </a:p>
          <a:p>
            <a:pPr lvl="0" algn="ctr"/>
            <a:endParaRPr lang="en-US" sz="1400" dirty="0"/>
          </a:p>
        </p:txBody>
      </p:sp>
      <p:sp>
        <p:nvSpPr>
          <p:cNvPr id="5" name="Rectangle 4">
            <a:extLst>
              <a:ext uri="{FF2B5EF4-FFF2-40B4-BE49-F238E27FC236}">
                <a16:creationId xmlns:a16="http://schemas.microsoft.com/office/drawing/2014/main" id="{B4FFA4AD-8358-79E9-A569-D6ADCC413FFA}"/>
              </a:ext>
            </a:extLst>
          </p:cNvPr>
          <p:cNvSpPr/>
          <p:nvPr/>
        </p:nvSpPr>
        <p:spPr>
          <a:xfrm>
            <a:off x="8646695" y="2856689"/>
            <a:ext cx="2362803"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a:t>CREDITS RETIRED</a:t>
            </a:r>
          </a:p>
          <a:p>
            <a:pPr lvl="0" algn="ctr"/>
            <a:r>
              <a:rPr lang="en-US" sz="1400" dirty="0"/>
              <a:t>FROM REGISTRY</a:t>
            </a:r>
          </a:p>
        </p:txBody>
      </p:sp>
    </p:spTree>
    <p:extLst>
      <p:ext uri="{BB962C8B-B14F-4D97-AF65-F5344CB8AC3E}">
        <p14:creationId xmlns:p14="http://schemas.microsoft.com/office/powerpoint/2010/main" val="425565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5">
            <a:extLst>
              <a:ext uri="{FF2B5EF4-FFF2-40B4-BE49-F238E27FC236}">
                <a16:creationId xmlns:a16="http://schemas.microsoft.com/office/drawing/2014/main" id="{893A0D18-4A51-BE12-FF63-8D31BBC1EA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112"/>
          <a:stretch/>
        </p:blipFill>
        <p:spPr>
          <a:xfrm>
            <a:off x="3833325" y="0"/>
            <a:ext cx="8358675" cy="6858000"/>
          </a:xfrm>
          <a:prstGeom prst="rect">
            <a:avLst/>
          </a:prstGeom>
        </p:spPr>
      </p:pic>
      <p:pic>
        <p:nvPicPr>
          <p:cNvPr id="4" name="Picture 3" descr="Logo, icon&#10;&#10;Description automatically generated">
            <a:extLst>
              <a:ext uri="{FF2B5EF4-FFF2-40B4-BE49-F238E27FC236}">
                <a16:creationId xmlns:a16="http://schemas.microsoft.com/office/drawing/2014/main" id="{01146055-3EDD-7036-3910-E325DDF397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09933" y="0"/>
            <a:ext cx="7982067" cy="6858000"/>
          </a:xfrm>
          <a:prstGeom prst="rect">
            <a:avLst/>
          </a:prstGeom>
        </p:spPr>
      </p:pic>
      <p:sp>
        <p:nvSpPr>
          <p:cNvPr id="23" name="Title 1">
            <a:extLst>
              <a:ext uri="{FF2B5EF4-FFF2-40B4-BE49-F238E27FC236}">
                <a16:creationId xmlns:a16="http://schemas.microsoft.com/office/drawing/2014/main" id="{264DB0FB-0159-7203-F995-31C7DE071111}"/>
              </a:ext>
            </a:extLst>
          </p:cNvPr>
          <p:cNvSpPr>
            <a:spLocks noGrp="1"/>
          </p:cNvSpPr>
          <p:nvPr>
            <p:ph type="ctrTitle"/>
          </p:nvPr>
        </p:nvSpPr>
        <p:spPr>
          <a:xfrm>
            <a:off x="470557" y="2669013"/>
            <a:ext cx="7440066" cy="2387600"/>
          </a:xfrm>
        </p:spPr>
        <p:txBody>
          <a:bodyPr/>
          <a:lstStyle/>
          <a:p>
            <a:r>
              <a:rPr lang="en-US" b="1" dirty="0"/>
              <a:t>SEQUESTRATION</a:t>
            </a:r>
            <a:endParaRPr lang="en-US" dirty="0"/>
          </a:p>
        </p:txBody>
      </p:sp>
    </p:spTree>
    <p:extLst>
      <p:ext uri="{BB962C8B-B14F-4D97-AF65-F5344CB8AC3E}">
        <p14:creationId xmlns:p14="http://schemas.microsoft.com/office/powerpoint/2010/main" val="1986596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B64493-457A-C612-BE86-86E7C6D1FC80}"/>
              </a:ext>
            </a:extLst>
          </p:cNvPr>
          <p:cNvSpPr>
            <a:spLocks noGrp="1"/>
          </p:cNvSpPr>
          <p:nvPr>
            <p:ph type="sldNum" sz="quarter" idx="12"/>
          </p:nvPr>
        </p:nvSpPr>
        <p:spPr/>
        <p:txBody>
          <a:bodyPr/>
          <a:lstStyle/>
          <a:p>
            <a:fld id="{877A8A0C-B0F1-7540-9AA6-5A575AD757A9}" type="slidenum">
              <a:rPr lang="en-US" smtClean="0"/>
              <a:t>16</a:t>
            </a:fld>
            <a:endParaRPr lang="en-US"/>
          </a:p>
        </p:txBody>
      </p:sp>
      <p:pic>
        <p:nvPicPr>
          <p:cNvPr id="16" name="Picture 15" descr="Map&#10;&#10;Description automatically generated">
            <a:extLst>
              <a:ext uri="{FF2B5EF4-FFF2-40B4-BE49-F238E27FC236}">
                <a16:creationId xmlns:a16="http://schemas.microsoft.com/office/drawing/2014/main" id="{ECA1D8DA-7F9E-4633-2CC7-29080E6EC0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9513" y="393642"/>
            <a:ext cx="8055947" cy="5167540"/>
          </a:xfrm>
          <a:prstGeom prst="rect">
            <a:avLst/>
          </a:prstGeom>
        </p:spPr>
      </p:pic>
      <p:pic>
        <p:nvPicPr>
          <p:cNvPr id="5" name="Picture 4" descr="Icon&#10;&#10;Description automatically generated">
            <a:extLst>
              <a:ext uri="{FF2B5EF4-FFF2-40B4-BE49-F238E27FC236}">
                <a16:creationId xmlns:a16="http://schemas.microsoft.com/office/drawing/2014/main" id="{8918B0E7-8948-04F7-851D-9F083CD8A0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0140" y="5658250"/>
            <a:ext cx="514350" cy="1043608"/>
          </a:xfrm>
          <a:prstGeom prst="rect">
            <a:avLst/>
          </a:prstGeom>
        </p:spPr>
      </p:pic>
      <p:sp>
        <p:nvSpPr>
          <p:cNvPr id="6" name="TextBox 5">
            <a:extLst>
              <a:ext uri="{FF2B5EF4-FFF2-40B4-BE49-F238E27FC236}">
                <a16:creationId xmlns:a16="http://schemas.microsoft.com/office/drawing/2014/main" id="{EA2FA6B9-91FF-62CA-0295-72FE33955C44}"/>
              </a:ext>
            </a:extLst>
          </p:cNvPr>
          <p:cNvSpPr txBox="1"/>
          <p:nvPr/>
        </p:nvSpPr>
        <p:spPr>
          <a:xfrm>
            <a:off x="6893973" y="5673748"/>
            <a:ext cx="2172319" cy="272767"/>
          </a:xfrm>
          <a:prstGeom prst="rect">
            <a:avLst/>
          </a:prstGeom>
          <a:noFill/>
        </p:spPr>
        <p:txBody>
          <a:bodyPr wrap="square" rtlCol="0">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C30"/>
                </a:solidFill>
                <a:effectLst/>
                <a:uLnTx/>
                <a:uFillTx/>
                <a:latin typeface="Arial" panose="020B0604020202020204"/>
                <a:ea typeface="+mn-ea"/>
                <a:cs typeface="+mn-cs"/>
              </a:rPr>
              <a:t>Existing CO</a:t>
            </a:r>
            <a:r>
              <a:rPr kumimoji="0" lang="en-US" sz="1200" b="0" i="0" u="none" strike="noStrike" kern="1200" cap="none" spc="0" normalizeH="0" baseline="-25000" noProof="0">
                <a:ln>
                  <a:noFill/>
                </a:ln>
                <a:solidFill>
                  <a:srgbClr val="2B2C30"/>
                </a:solidFill>
                <a:effectLst/>
                <a:uLnTx/>
                <a:uFillTx/>
                <a:latin typeface="Arial" panose="020B0604020202020204"/>
                <a:ea typeface="+mn-ea"/>
                <a:cs typeface="+mn-cs"/>
              </a:rPr>
              <a:t>2</a:t>
            </a:r>
            <a:r>
              <a:rPr kumimoji="0" lang="en-US" sz="1200" b="0" i="0" u="none" strike="noStrike" kern="1200" cap="none" spc="0" normalizeH="0" baseline="0" noProof="0">
                <a:ln>
                  <a:noFill/>
                </a:ln>
                <a:solidFill>
                  <a:srgbClr val="2B2C30"/>
                </a:solidFill>
                <a:effectLst/>
                <a:uLnTx/>
                <a:uFillTx/>
                <a:latin typeface="Arial" panose="020B0604020202020204"/>
                <a:ea typeface="+mn-ea"/>
                <a:cs typeface="+mn-cs"/>
              </a:rPr>
              <a:t> Pipelines</a:t>
            </a:r>
          </a:p>
        </p:txBody>
      </p:sp>
      <p:sp>
        <p:nvSpPr>
          <p:cNvPr id="19" name="TextBox 18">
            <a:extLst>
              <a:ext uri="{FF2B5EF4-FFF2-40B4-BE49-F238E27FC236}">
                <a16:creationId xmlns:a16="http://schemas.microsoft.com/office/drawing/2014/main" id="{726019A6-3B80-E90E-A5BE-EE6B38C75DF4}"/>
              </a:ext>
            </a:extLst>
          </p:cNvPr>
          <p:cNvSpPr txBox="1"/>
          <p:nvPr/>
        </p:nvSpPr>
        <p:spPr>
          <a:xfrm>
            <a:off x="6893973" y="6327975"/>
            <a:ext cx="3059825" cy="272767"/>
          </a:xfrm>
          <a:prstGeom prst="rect">
            <a:avLst/>
          </a:prstGeom>
          <a:noFill/>
        </p:spPr>
        <p:txBody>
          <a:bodyPr wrap="square" rtlCol="0">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2C30"/>
                </a:solidFill>
                <a:effectLst/>
                <a:uLnTx/>
                <a:uFillTx/>
                <a:latin typeface="Arial" panose="020B0604020202020204"/>
                <a:ea typeface="+mn-ea"/>
                <a:cs typeface="+mn-cs"/>
              </a:rPr>
              <a:t>Suitable CO</a:t>
            </a:r>
            <a:r>
              <a:rPr kumimoji="0" lang="en-US" sz="1200" b="0" i="0" u="none" strike="noStrike" kern="1200" cap="none" spc="0" normalizeH="0" baseline="-25000" noProof="0" dirty="0">
                <a:ln>
                  <a:noFill/>
                </a:ln>
                <a:solidFill>
                  <a:srgbClr val="2B2C30"/>
                </a:solidFill>
                <a:effectLst/>
                <a:uLnTx/>
                <a:uFillTx/>
                <a:latin typeface="Arial" panose="020B0604020202020204"/>
                <a:ea typeface="+mn-ea"/>
                <a:cs typeface="+mn-cs"/>
              </a:rPr>
              <a:t>2</a:t>
            </a:r>
            <a:r>
              <a:rPr kumimoji="0" lang="en-US" sz="1200" b="0" i="0" u="none" strike="noStrike" kern="1200" cap="none" spc="0" normalizeH="0" baseline="0" noProof="0" dirty="0">
                <a:ln>
                  <a:noFill/>
                </a:ln>
                <a:solidFill>
                  <a:srgbClr val="2B2C30"/>
                </a:solidFill>
                <a:effectLst/>
                <a:uLnTx/>
                <a:uFillTx/>
                <a:latin typeface="Arial" panose="020B0604020202020204"/>
                <a:ea typeface="+mn-ea"/>
                <a:cs typeface="+mn-cs"/>
              </a:rPr>
              <a:t> Storage Geology</a:t>
            </a:r>
          </a:p>
        </p:txBody>
      </p:sp>
      <p:sp>
        <p:nvSpPr>
          <p:cNvPr id="22" name="TextBox 21">
            <a:extLst>
              <a:ext uri="{FF2B5EF4-FFF2-40B4-BE49-F238E27FC236}">
                <a16:creationId xmlns:a16="http://schemas.microsoft.com/office/drawing/2014/main" id="{EAFE851D-508E-60EE-B1FB-1A5B29F32866}"/>
              </a:ext>
            </a:extLst>
          </p:cNvPr>
          <p:cNvSpPr txBox="1"/>
          <p:nvPr/>
        </p:nvSpPr>
        <p:spPr>
          <a:xfrm>
            <a:off x="6893973" y="5990106"/>
            <a:ext cx="2172319" cy="272767"/>
          </a:xfrm>
          <a:prstGeom prst="rect">
            <a:avLst/>
          </a:prstGeom>
          <a:noFill/>
        </p:spPr>
        <p:txBody>
          <a:bodyPr wrap="square" rtlCol="0">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C30"/>
                </a:solidFill>
                <a:effectLst/>
                <a:uLnTx/>
                <a:uFillTx/>
                <a:latin typeface="Arial" panose="020B0604020202020204"/>
                <a:ea typeface="+mn-ea"/>
                <a:cs typeface="+mn-cs"/>
              </a:rPr>
              <a:t>CO</a:t>
            </a:r>
            <a:r>
              <a:rPr kumimoji="0" lang="en-US" sz="1200" b="0" i="0" u="none" strike="noStrike" kern="1200" cap="none" spc="0" normalizeH="0" baseline="-25000" noProof="0">
                <a:ln>
                  <a:noFill/>
                </a:ln>
                <a:solidFill>
                  <a:srgbClr val="2B2C30"/>
                </a:solidFill>
                <a:effectLst/>
                <a:uLnTx/>
                <a:uFillTx/>
                <a:latin typeface="Arial" panose="020B0604020202020204"/>
                <a:ea typeface="+mn-ea"/>
                <a:cs typeface="+mn-cs"/>
              </a:rPr>
              <a:t>2</a:t>
            </a:r>
            <a:r>
              <a:rPr kumimoji="0" lang="en-US" sz="1200" b="0" i="0" u="none" strike="noStrike" kern="1200" cap="none" spc="0" normalizeH="0" baseline="0" noProof="0">
                <a:ln>
                  <a:noFill/>
                </a:ln>
                <a:solidFill>
                  <a:srgbClr val="2B2C30"/>
                </a:solidFill>
                <a:effectLst/>
                <a:uLnTx/>
                <a:uFillTx/>
                <a:latin typeface="Arial" panose="020B0604020202020204"/>
                <a:ea typeface="+mn-ea"/>
                <a:cs typeface="+mn-cs"/>
              </a:rPr>
              <a:t> Sources</a:t>
            </a:r>
          </a:p>
        </p:txBody>
      </p:sp>
      <p:sp>
        <p:nvSpPr>
          <p:cNvPr id="23" name="Text Placeholder 3">
            <a:extLst>
              <a:ext uri="{FF2B5EF4-FFF2-40B4-BE49-F238E27FC236}">
                <a16:creationId xmlns:a16="http://schemas.microsoft.com/office/drawing/2014/main" id="{9214E8F4-062D-041C-1426-F5C25604581E}"/>
              </a:ext>
            </a:extLst>
          </p:cNvPr>
          <p:cNvSpPr>
            <a:spLocks noGrp="1"/>
          </p:cNvSpPr>
          <p:nvPr>
            <p:ph type="body" idx="4294967295"/>
          </p:nvPr>
        </p:nvSpPr>
        <p:spPr>
          <a:xfrm>
            <a:off x="382859" y="3456117"/>
            <a:ext cx="4799819" cy="2156197"/>
          </a:xfrm>
        </p:spPr>
        <p:txBody>
          <a:bodyPr anchor="t">
            <a:normAutofit/>
          </a:bodyPr>
          <a:lstStyle/>
          <a:p>
            <a:pPr>
              <a:buClr>
                <a:schemeClr val="bg1"/>
              </a:buClr>
            </a:pPr>
            <a:r>
              <a:rPr lang="en-US" b="0">
                <a:solidFill>
                  <a:schemeClr val="bg1"/>
                </a:solidFill>
              </a:rPr>
              <a:t>Strategically located CO</a:t>
            </a:r>
            <a:r>
              <a:rPr lang="en-US" b="0" baseline="-25000">
                <a:solidFill>
                  <a:schemeClr val="bg1"/>
                </a:solidFill>
              </a:rPr>
              <a:t>2</a:t>
            </a:r>
            <a:r>
              <a:rPr lang="en-US" b="0">
                <a:solidFill>
                  <a:schemeClr val="bg1"/>
                </a:solidFill>
              </a:rPr>
              <a:t> transportation and storage infrastructure </a:t>
            </a:r>
            <a:r>
              <a:rPr lang="en-US">
                <a:solidFill>
                  <a:schemeClr val="bg1"/>
                </a:solidFill>
              </a:rPr>
              <a:t>can help provide decarbonization solutions for industrial emitters</a:t>
            </a:r>
            <a:br>
              <a:rPr lang="en-US" b="0">
                <a:solidFill>
                  <a:schemeClr val="bg1"/>
                </a:solidFill>
              </a:rPr>
            </a:br>
            <a:endParaRPr lang="en-US" b="0">
              <a:solidFill>
                <a:schemeClr val="bg1"/>
              </a:solidFill>
            </a:endParaRPr>
          </a:p>
        </p:txBody>
      </p:sp>
      <p:sp>
        <p:nvSpPr>
          <p:cNvPr id="24" name="Title 1">
            <a:extLst>
              <a:ext uri="{FF2B5EF4-FFF2-40B4-BE49-F238E27FC236}">
                <a16:creationId xmlns:a16="http://schemas.microsoft.com/office/drawing/2014/main" id="{D26EC9DE-90F3-29D3-3E84-B4BD34FEC2DE}"/>
              </a:ext>
            </a:extLst>
          </p:cNvPr>
          <p:cNvSpPr>
            <a:spLocks noGrp="1"/>
          </p:cNvSpPr>
          <p:nvPr>
            <p:ph type="title" idx="4294967295"/>
          </p:nvPr>
        </p:nvSpPr>
        <p:spPr>
          <a:xfrm>
            <a:off x="382859" y="1461674"/>
            <a:ext cx="4406117" cy="1740510"/>
          </a:xfrm>
        </p:spPr>
        <p:txBody>
          <a:bodyPr anchor="t">
            <a:noAutofit/>
          </a:bodyPr>
          <a:lstStyle/>
          <a:p>
            <a:r>
              <a:rPr lang="en-US" sz="3400">
                <a:solidFill>
                  <a:schemeClr val="bg1"/>
                </a:solidFill>
              </a:rPr>
              <a:t>MAJOR U.S. EMISSION SOURCES</a:t>
            </a:r>
          </a:p>
        </p:txBody>
      </p:sp>
      <p:sp>
        <p:nvSpPr>
          <p:cNvPr id="25" name="Footer Placeholder 2">
            <a:extLst>
              <a:ext uri="{FF2B5EF4-FFF2-40B4-BE49-F238E27FC236}">
                <a16:creationId xmlns:a16="http://schemas.microsoft.com/office/drawing/2014/main" id="{33CDC35F-C1DD-AD91-7C0A-75EF2EAEBEAD}"/>
              </a:ext>
            </a:extLst>
          </p:cNvPr>
          <p:cNvSpPr txBox="1">
            <a:spLocks/>
          </p:cNvSpPr>
          <p:nvPr/>
        </p:nvSpPr>
        <p:spPr>
          <a:xfrm>
            <a:off x="9801054" y="6376642"/>
            <a:ext cx="6907766" cy="1754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a:solidFill>
                  <a:srgbClr val="2B2C30"/>
                </a:solidFill>
                <a:cs typeface="Arial"/>
              </a:rPr>
              <a:t>Source: DOE’s public NATCARB database</a:t>
            </a:r>
          </a:p>
        </p:txBody>
      </p:sp>
    </p:spTree>
    <p:extLst>
      <p:ext uri="{BB962C8B-B14F-4D97-AF65-F5344CB8AC3E}">
        <p14:creationId xmlns:p14="http://schemas.microsoft.com/office/powerpoint/2010/main" val="2212336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83CB93-6ECF-EF6B-D1A7-642D1DBA1476}"/>
              </a:ext>
            </a:extLst>
          </p:cNvPr>
          <p:cNvSpPr/>
          <p:nvPr/>
        </p:nvSpPr>
        <p:spPr>
          <a:xfrm>
            <a:off x="4860587" y="0"/>
            <a:ext cx="2928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0892CD9-A347-4902-8E18-27A5548F5F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8209" y="277516"/>
            <a:ext cx="6096000" cy="6858000"/>
          </a:xfrm>
          <a:prstGeom prst="rect">
            <a:avLst/>
          </a:prstGeom>
        </p:spPr>
      </p:pic>
      <p:sp>
        <p:nvSpPr>
          <p:cNvPr id="17" name="Slide Number Placeholder 4">
            <a:extLst>
              <a:ext uri="{FF2B5EF4-FFF2-40B4-BE49-F238E27FC236}">
                <a16:creationId xmlns:a16="http://schemas.microsoft.com/office/drawing/2014/main" id="{95F6D14B-E291-36B0-497A-6C79E9E48775}"/>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pPr/>
              <a:t>17</a:t>
            </a:fld>
            <a:endParaRPr lang="en-US"/>
          </a:p>
        </p:txBody>
      </p:sp>
      <p:sp>
        <p:nvSpPr>
          <p:cNvPr id="12" name="Title 1">
            <a:extLst>
              <a:ext uri="{FF2B5EF4-FFF2-40B4-BE49-F238E27FC236}">
                <a16:creationId xmlns:a16="http://schemas.microsoft.com/office/drawing/2014/main" id="{255CBB66-592B-FB90-6305-6FAC218191AE}"/>
              </a:ext>
            </a:extLst>
          </p:cNvPr>
          <p:cNvSpPr>
            <a:spLocks noGrp="1"/>
          </p:cNvSpPr>
          <p:nvPr>
            <p:ph type="title" idx="4294967295"/>
          </p:nvPr>
        </p:nvSpPr>
        <p:spPr>
          <a:xfrm>
            <a:off x="559487" y="1263866"/>
            <a:ext cx="5941741" cy="1473023"/>
          </a:xfrm>
        </p:spPr>
        <p:txBody>
          <a:bodyPr anchor="t">
            <a:noAutofit/>
          </a:bodyPr>
          <a:lstStyle/>
          <a:p>
            <a:r>
              <a:rPr lang="en-US" sz="3400">
                <a:solidFill>
                  <a:schemeClr val="bg1"/>
                </a:solidFill>
              </a:rPr>
              <a:t>TYPICAL </a:t>
            </a:r>
            <a:br>
              <a:rPr lang="en-US" sz="3400">
                <a:solidFill>
                  <a:schemeClr val="bg1"/>
                </a:solidFill>
              </a:rPr>
            </a:br>
            <a:r>
              <a:rPr lang="en-US" sz="3400">
                <a:solidFill>
                  <a:schemeClr val="bg1"/>
                </a:solidFill>
              </a:rPr>
              <a:t>SEQUESTRATION </a:t>
            </a:r>
            <a:br>
              <a:rPr lang="en-US" sz="3400">
                <a:solidFill>
                  <a:schemeClr val="bg1"/>
                </a:solidFill>
              </a:rPr>
            </a:br>
            <a:r>
              <a:rPr lang="en-US" sz="3400">
                <a:solidFill>
                  <a:schemeClr val="bg1"/>
                </a:solidFill>
              </a:rPr>
              <a:t>WELL DEPTH</a:t>
            </a:r>
            <a:br>
              <a:rPr lang="en-US" sz="3400">
                <a:solidFill>
                  <a:schemeClr val="bg1"/>
                </a:solidFill>
              </a:rPr>
            </a:br>
            <a:endParaRPr lang="en-US" sz="3400">
              <a:solidFill>
                <a:schemeClr val="bg1"/>
              </a:solidFill>
            </a:endParaRPr>
          </a:p>
        </p:txBody>
      </p:sp>
      <p:sp>
        <p:nvSpPr>
          <p:cNvPr id="2" name="Content Placeholder 4">
            <a:extLst>
              <a:ext uri="{FF2B5EF4-FFF2-40B4-BE49-F238E27FC236}">
                <a16:creationId xmlns:a16="http://schemas.microsoft.com/office/drawing/2014/main" id="{E23325BD-A884-93F4-D1B7-20E7A559771D}"/>
              </a:ext>
            </a:extLst>
          </p:cNvPr>
          <p:cNvSpPr txBox="1">
            <a:spLocks/>
          </p:cNvSpPr>
          <p:nvPr/>
        </p:nvSpPr>
        <p:spPr>
          <a:xfrm>
            <a:off x="559487" y="2736889"/>
            <a:ext cx="5393841" cy="3684588"/>
          </a:xfrm>
          <a:prstGeom prst="rect">
            <a:avLst/>
          </a:prstGeom>
        </p:spPr>
        <p:txBody>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rPr>
              <a:t>Sequestration sites will have multiple monitoring wells for every CO</a:t>
            </a:r>
            <a:r>
              <a:rPr lang="en-US" sz="1400" baseline="-25000" dirty="0">
                <a:solidFill>
                  <a:schemeClr val="bg1"/>
                </a:solidFill>
              </a:rPr>
              <a:t>2</a:t>
            </a:r>
            <a:r>
              <a:rPr lang="en-US" sz="1400" dirty="0">
                <a:solidFill>
                  <a:schemeClr val="bg1"/>
                </a:solidFill>
              </a:rPr>
              <a:t> injection well to monitor the CO</a:t>
            </a:r>
            <a:r>
              <a:rPr lang="en-US" sz="1400" baseline="-25000" dirty="0">
                <a:solidFill>
                  <a:schemeClr val="bg1"/>
                </a:solidFill>
              </a:rPr>
              <a:t>2</a:t>
            </a:r>
            <a:r>
              <a:rPr lang="en-US" sz="1400" dirty="0">
                <a:solidFill>
                  <a:schemeClr val="bg1"/>
                </a:solidFill>
              </a:rPr>
              <a:t> trapped in the storage reservoir deep below the surface</a:t>
            </a:r>
          </a:p>
          <a:p>
            <a:endParaRPr lang="en-US" dirty="0">
              <a:solidFill>
                <a:schemeClr val="bg1"/>
              </a:solidFill>
            </a:endParaRPr>
          </a:p>
        </p:txBody>
      </p:sp>
      <p:pic>
        <p:nvPicPr>
          <p:cNvPr id="7" name="Picture 6" descr="Shape&#10;&#10;Description automatically generated with medium confidence">
            <a:extLst>
              <a:ext uri="{FF2B5EF4-FFF2-40B4-BE49-F238E27FC236}">
                <a16:creationId xmlns:a16="http://schemas.microsoft.com/office/drawing/2014/main" id="{F7577F88-CF86-51A7-E451-680D8750755E}"/>
              </a:ext>
            </a:extLst>
          </p:cNvPr>
          <p:cNvPicPr>
            <a:picLocks noChangeAspect="1"/>
          </p:cNvPicPr>
          <p:nvPr/>
        </p:nvPicPr>
        <p:blipFill>
          <a:blip r:embed="rId4"/>
          <a:stretch>
            <a:fillRect/>
          </a:stretch>
        </p:blipFill>
        <p:spPr>
          <a:xfrm>
            <a:off x="4597400" y="2057400"/>
            <a:ext cx="2997200" cy="2743200"/>
          </a:xfrm>
          <a:prstGeom prst="rect">
            <a:avLst/>
          </a:prstGeom>
        </p:spPr>
      </p:pic>
      <p:pic>
        <p:nvPicPr>
          <p:cNvPr id="11" name="Picture 10">
            <a:extLst>
              <a:ext uri="{FF2B5EF4-FFF2-40B4-BE49-F238E27FC236}">
                <a16:creationId xmlns:a16="http://schemas.microsoft.com/office/drawing/2014/main" id="{3D6BE31C-B14D-5C9B-41F3-C286ACBC3C82}"/>
              </a:ext>
            </a:extLst>
          </p:cNvPr>
          <p:cNvPicPr>
            <a:picLocks noChangeAspect="1"/>
          </p:cNvPicPr>
          <p:nvPr/>
        </p:nvPicPr>
        <p:blipFill>
          <a:blip r:embed="rId5"/>
          <a:stretch>
            <a:fillRect/>
          </a:stretch>
        </p:blipFill>
        <p:spPr>
          <a:xfrm>
            <a:off x="-393155" y="3455883"/>
            <a:ext cx="2997200" cy="2743200"/>
          </a:xfrm>
          <a:prstGeom prst="rect">
            <a:avLst/>
          </a:prstGeom>
        </p:spPr>
      </p:pic>
      <p:sp>
        <p:nvSpPr>
          <p:cNvPr id="16" name="Text Placeholder 3">
            <a:extLst>
              <a:ext uri="{FF2B5EF4-FFF2-40B4-BE49-F238E27FC236}">
                <a16:creationId xmlns:a16="http://schemas.microsoft.com/office/drawing/2014/main" id="{68AEB6A1-D493-0119-A37B-5A04E1FAE5D7}"/>
              </a:ext>
            </a:extLst>
          </p:cNvPr>
          <p:cNvSpPr txBox="1">
            <a:spLocks/>
          </p:cNvSpPr>
          <p:nvPr/>
        </p:nvSpPr>
        <p:spPr>
          <a:xfrm>
            <a:off x="560445" y="5693845"/>
            <a:ext cx="1928641"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1000">
                <a:solidFill>
                  <a:schemeClr val="bg1"/>
                </a:solidFill>
              </a:rPr>
              <a:t>INJECTION WELLS</a:t>
            </a:r>
          </a:p>
        </p:txBody>
      </p:sp>
      <p:sp>
        <p:nvSpPr>
          <p:cNvPr id="18" name="Rectangle 17">
            <a:extLst>
              <a:ext uri="{FF2B5EF4-FFF2-40B4-BE49-F238E27FC236}">
                <a16:creationId xmlns:a16="http://schemas.microsoft.com/office/drawing/2014/main" id="{69D71B76-AC56-15FC-5954-1F2D3096B1C6}"/>
              </a:ext>
            </a:extLst>
          </p:cNvPr>
          <p:cNvSpPr/>
          <p:nvPr/>
        </p:nvSpPr>
        <p:spPr>
          <a:xfrm>
            <a:off x="566626" y="4667240"/>
            <a:ext cx="2489396" cy="1670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000" b="1"/>
              <a:t>5,000 FT –</a:t>
            </a:r>
          </a:p>
          <a:p>
            <a:r>
              <a:rPr lang="en-US" sz="3000" b="1"/>
              <a:t>7,500 FT</a:t>
            </a:r>
          </a:p>
        </p:txBody>
      </p:sp>
      <p:pic>
        <p:nvPicPr>
          <p:cNvPr id="23" name="Picture 22">
            <a:extLst>
              <a:ext uri="{FF2B5EF4-FFF2-40B4-BE49-F238E27FC236}">
                <a16:creationId xmlns:a16="http://schemas.microsoft.com/office/drawing/2014/main" id="{DDF36BCA-B8EE-39AD-46FB-04D3F4739589}"/>
              </a:ext>
            </a:extLst>
          </p:cNvPr>
          <p:cNvPicPr>
            <a:picLocks noChangeAspect="1"/>
          </p:cNvPicPr>
          <p:nvPr/>
        </p:nvPicPr>
        <p:blipFill>
          <a:blip r:embed="rId5"/>
          <a:stretch>
            <a:fillRect/>
          </a:stretch>
        </p:blipFill>
        <p:spPr>
          <a:xfrm>
            <a:off x="2272950" y="3455883"/>
            <a:ext cx="2997200" cy="2743200"/>
          </a:xfrm>
          <a:prstGeom prst="rect">
            <a:avLst/>
          </a:prstGeom>
        </p:spPr>
      </p:pic>
      <p:sp>
        <p:nvSpPr>
          <p:cNvPr id="24" name="Text Placeholder 3">
            <a:extLst>
              <a:ext uri="{FF2B5EF4-FFF2-40B4-BE49-F238E27FC236}">
                <a16:creationId xmlns:a16="http://schemas.microsoft.com/office/drawing/2014/main" id="{E150C57A-F1BA-8439-8D38-6A0748EA2D05}"/>
              </a:ext>
            </a:extLst>
          </p:cNvPr>
          <p:cNvSpPr txBox="1">
            <a:spLocks/>
          </p:cNvSpPr>
          <p:nvPr/>
        </p:nvSpPr>
        <p:spPr>
          <a:xfrm>
            <a:off x="3307830" y="5704005"/>
            <a:ext cx="1928641"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1000" dirty="0">
                <a:solidFill>
                  <a:schemeClr val="bg1"/>
                </a:solidFill>
              </a:rPr>
              <a:t>IMPERMEABLE CAPROCK</a:t>
            </a:r>
          </a:p>
        </p:txBody>
      </p:sp>
      <p:sp>
        <p:nvSpPr>
          <p:cNvPr id="25" name="Rectangle 24">
            <a:extLst>
              <a:ext uri="{FF2B5EF4-FFF2-40B4-BE49-F238E27FC236}">
                <a16:creationId xmlns:a16="http://schemas.microsoft.com/office/drawing/2014/main" id="{2A80086B-839C-42EA-7A16-801DDA7C2FBA}"/>
              </a:ext>
            </a:extLst>
          </p:cNvPr>
          <p:cNvSpPr/>
          <p:nvPr/>
        </p:nvSpPr>
        <p:spPr>
          <a:xfrm>
            <a:off x="3314011" y="4677400"/>
            <a:ext cx="2489396" cy="1670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000" b="1"/>
              <a:t>&gt; 100 FT</a:t>
            </a:r>
          </a:p>
          <a:p>
            <a:r>
              <a:rPr lang="en-US" sz="3000" b="1"/>
              <a:t>THICK</a:t>
            </a:r>
          </a:p>
        </p:txBody>
      </p:sp>
      <p:cxnSp>
        <p:nvCxnSpPr>
          <p:cNvPr id="5" name="Straight Connector 4">
            <a:extLst>
              <a:ext uri="{FF2B5EF4-FFF2-40B4-BE49-F238E27FC236}">
                <a16:creationId xmlns:a16="http://schemas.microsoft.com/office/drawing/2014/main" id="{577467D3-8A83-0265-7517-B3F589E33642}"/>
              </a:ext>
            </a:extLst>
          </p:cNvPr>
          <p:cNvCxnSpPr>
            <a:cxnSpLocks/>
          </p:cNvCxnSpPr>
          <p:nvPr/>
        </p:nvCxnSpPr>
        <p:spPr>
          <a:xfrm>
            <a:off x="10424160" y="4192172"/>
            <a:ext cx="96432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05DBCBF4-3833-B338-244D-20201327D453}"/>
              </a:ext>
            </a:extLst>
          </p:cNvPr>
          <p:cNvSpPr txBox="1">
            <a:spLocks/>
          </p:cNvSpPr>
          <p:nvPr/>
        </p:nvSpPr>
        <p:spPr>
          <a:xfrm>
            <a:off x="10564840" y="4189928"/>
            <a:ext cx="1928641"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800" dirty="0">
                <a:solidFill>
                  <a:schemeClr val="tx1"/>
                </a:solidFill>
              </a:rPr>
              <a:t>IMPERMEABLE </a:t>
            </a:r>
            <a:br>
              <a:rPr lang="en-US" sz="800" dirty="0">
                <a:solidFill>
                  <a:schemeClr val="tx1"/>
                </a:solidFill>
              </a:rPr>
            </a:br>
            <a:r>
              <a:rPr lang="en-US" sz="800" dirty="0">
                <a:solidFill>
                  <a:schemeClr val="tx1"/>
                </a:solidFill>
              </a:rPr>
              <a:t>CAPROCK</a:t>
            </a:r>
          </a:p>
        </p:txBody>
      </p:sp>
    </p:spTree>
    <p:extLst>
      <p:ext uri="{BB962C8B-B14F-4D97-AF65-F5344CB8AC3E}">
        <p14:creationId xmlns:p14="http://schemas.microsoft.com/office/powerpoint/2010/main" val="3506999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402312" y="1471613"/>
            <a:ext cx="9590088" cy="3405187"/>
          </a:xfrm>
        </p:spPr>
        <p:txBody>
          <a:bodyPr anchor="t">
            <a:noAutofit/>
          </a:bodyPr>
          <a:lstStyle/>
          <a:p>
            <a:r>
              <a:rPr lang="en-US" dirty="0">
                <a:solidFill>
                  <a:schemeClr val="bg1"/>
                </a:solidFill>
              </a:rPr>
              <a:t>SAFELY, SECURELY STORED CO</a:t>
            </a:r>
            <a:r>
              <a:rPr lang="en-US" baseline="-25000" dirty="0">
                <a:solidFill>
                  <a:schemeClr val="bg1"/>
                </a:solidFill>
              </a:rPr>
              <a:t>2</a:t>
            </a:r>
            <a:br>
              <a:rPr lang="en-US" dirty="0">
                <a:solidFill>
                  <a:schemeClr val="bg1"/>
                </a:solidFill>
              </a:rPr>
            </a:br>
            <a:endParaRPr lang="en-US" sz="3200" dirty="0">
              <a:solidFill>
                <a:schemeClr val="bg1"/>
              </a:solidFill>
            </a:endParaRPr>
          </a:p>
        </p:txBody>
      </p:sp>
      <p:sp>
        <p:nvSpPr>
          <p:cNvPr id="15" name="Text Placeholder 3">
            <a:extLst>
              <a:ext uri="{FF2B5EF4-FFF2-40B4-BE49-F238E27FC236}">
                <a16:creationId xmlns:a16="http://schemas.microsoft.com/office/drawing/2014/main" id="{FA148F99-D26E-05F5-6400-C43CC207E0A5}"/>
              </a:ext>
            </a:extLst>
          </p:cNvPr>
          <p:cNvSpPr>
            <a:spLocks noGrp="1"/>
          </p:cNvSpPr>
          <p:nvPr>
            <p:ph type="body" idx="4294967295"/>
          </p:nvPr>
        </p:nvSpPr>
        <p:spPr>
          <a:xfrm>
            <a:off x="402312" y="2022340"/>
            <a:ext cx="6454775" cy="2155825"/>
          </a:xfrm>
        </p:spPr>
        <p:txBody>
          <a:bodyPr anchor="t">
            <a:normAutofit/>
          </a:bodyPr>
          <a:lstStyle/>
          <a:p>
            <a:r>
              <a:rPr lang="en-US" sz="2000" b="0">
                <a:solidFill>
                  <a:schemeClr val="bg1"/>
                </a:solidFill>
              </a:rPr>
              <a:t>NATURALLY OCCURRING TRAPPING MECHANISMS</a:t>
            </a:r>
          </a:p>
          <a:p>
            <a:endParaRPr lang="en-US" sz="2000" b="0">
              <a:solidFill>
                <a:schemeClr val="bg1"/>
              </a:solidFill>
            </a:endParaRPr>
          </a:p>
        </p:txBody>
      </p:sp>
      <p:pic>
        <p:nvPicPr>
          <p:cNvPr id="4" name="Picture 3" descr="Graphical user interface&#10;&#10;Description automatically generated with low confidence">
            <a:extLst>
              <a:ext uri="{FF2B5EF4-FFF2-40B4-BE49-F238E27FC236}">
                <a16:creationId xmlns:a16="http://schemas.microsoft.com/office/drawing/2014/main" id="{F5C709B2-ADAD-9195-DCD4-9703C23990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86"/>
          <a:stretch/>
        </p:blipFill>
        <p:spPr>
          <a:xfrm>
            <a:off x="619096" y="3137689"/>
            <a:ext cx="2171227" cy="2171227"/>
          </a:xfrm>
          <a:prstGeom prst="ellipse">
            <a:avLst/>
          </a:prstGeom>
        </p:spPr>
      </p:pic>
      <p:pic>
        <p:nvPicPr>
          <p:cNvPr id="7" name="Picture 6" descr="Graphical user interface&#10;&#10;Description automatically generated with low confidence">
            <a:extLst>
              <a:ext uri="{FF2B5EF4-FFF2-40B4-BE49-F238E27FC236}">
                <a16:creationId xmlns:a16="http://schemas.microsoft.com/office/drawing/2014/main" id="{C6A6732B-DF74-06FF-C9F2-B353CC49781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92"/>
          <a:stretch/>
        </p:blipFill>
        <p:spPr>
          <a:xfrm>
            <a:off x="3445344" y="3148322"/>
            <a:ext cx="2171227" cy="2171227"/>
          </a:xfrm>
          <a:prstGeom prst="ellipse">
            <a:avLst/>
          </a:prstGeom>
        </p:spPr>
      </p:pic>
      <p:pic>
        <p:nvPicPr>
          <p:cNvPr id="8" name="Picture 7" descr="Graphical user interface&#10;&#10;Description automatically generated with low confidence">
            <a:extLst>
              <a:ext uri="{FF2B5EF4-FFF2-40B4-BE49-F238E27FC236}">
                <a16:creationId xmlns:a16="http://schemas.microsoft.com/office/drawing/2014/main" id="{70E97D9F-9F97-35C9-ADF6-7A8A61BFDC3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492"/>
          <a:stretch/>
        </p:blipFill>
        <p:spPr>
          <a:xfrm>
            <a:off x="6271592" y="3158954"/>
            <a:ext cx="2171227" cy="2171227"/>
          </a:xfrm>
          <a:prstGeom prst="ellipse">
            <a:avLst/>
          </a:prstGeom>
        </p:spPr>
      </p:pic>
      <p:pic>
        <p:nvPicPr>
          <p:cNvPr id="9" name="Picture 8" descr="Graphical user interface&#10;&#10;Description automatically generated with low confidence">
            <a:extLst>
              <a:ext uri="{FF2B5EF4-FFF2-40B4-BE49-F238E27FC236}">
                <a16:creationId xmlns:a16="http://schemas.microsoft.com/office/drawing/2014/main" id="{63F2899D-6110-F81E-63A3-203CCD149D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97840" y="3148321"/>
            <a:ext cx="2171227" cy="2171227"/>
          </a:xfrm>
          <a:prstGeom prst="ellipse">
            <a:avLst/>
          </a:prstGeom>
        </p:spPr>
      </p:pic>
      <p:sp>
        <p:nvSpPr>
          <p:cNvPr id="10" name="Text Placeholder 2">
            <a:extLst>
              <a:ext uri="{FF2B5EF4-FFF2-40B4-BE49-F238E27FC236}">
                <a16:creationId xmlns:a16="http://schemas.microsoft.com/office/drawing/2014/main" id="{F2DD2DA5-18A0-7F69-9E34-946CE54F6C5A}"/>
              </a:ext>
            </a:extLst>
          </p:cNvPr>
          <p:cNvSpPr txBox="1">
            <a:spLocks/>
          </p:cNvSpPr>
          <p:nvPr/>
        </p:nvSpPr>
        <p:spPr>
          <a:xfrm>
            <a:off x="536201" y="5457315"/>
            <a:ext cx="2337015" cy="1751556"/>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STRATIGRAPHIC</a:t>
            </a:r>
          </a:p>
          <a:p>
            <a:r>
              <a:rPr lang="en-US" sz="1200">
                <a:solidFill>
                  <a:schemeClr val="bg1"/>
                </a:solidFill>
              </a:rPr>
              <a:t>Impermeable caprock </a:t>
            </a:r>
            <a:br>
              <a:rPr lang="en-US" sz="1200">
                <a:solidFill>
                  <a:schemeClr val="bg1"/>
                </a:solidFill>
              </a:rPr>
            </a:br>
            <a:r>
              <a:rPr lang="en-US" sz="1200">
                <a:solidFill>
                  <a:schemeClr val="bg1"/>
                </a:solidFill>
              </a:rPr>
              <a:t>isolates the CO</a:t>
            </a:r>
            <a:r>
              <a:rPr lang="en-US" sz="1200" baseline="-25000">
                <a:solidFill>
                  <a:schemeClr val="bg1"/>
                </a:solidFill>
              </a:rPr>
              <a:t>2</a:t>
            </a:r>
          </a:p>
        </p:txBody>
      </p:sp>
      <p:sp>
        <p:nvSpPr>
          <p:cNvPr id="11" name="Text Placeholder 2">
            <a:extLst>
              <a:ext uri="{FF2B5EF4-FFF2-40B4-BE49-F238E27FC236}">
                <a16:creationId xmlns:a16="http://schemas.microsoft.com/office/drawing/2014/main" id="{A0347C74-EDD2-8A08-0F87-3E8B35F8A5B8}"/>
              </a:ext>
            </a:extLst>
          </p:cNvPr>
          <p:cNvSpPr txBox="1">
            <a:spLocks/>
          </p:cNvSpPr>
          <p:nvPr/>
        </p:nvSpPr>
        <p:spPr>
          <a:xfrm>
            <a:off x="3362449" y="5457315"/>
            <a:ext cx="2337015" cy="1751556"/>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RESIDUAL</a:t>
            </a:r>
          </a:p>
          <a:p>
            <a:r>
              <a:rPr lang="en-US" sz="1200">
                <a:solidFill>
                  <a:schemeClr val="bg1"/>
                </a:solidFill>
              </a:rPr>
              <a:t>CO</a:t>
            </a:r>
            <a:r>
              <a:rPr lang="en-US" sz="1200" baseline="-25000">
                <a:solidFill>
                  <a:schemeClr val="bg1"/>
                </a:solidFill>
              </a:rPr>
              <a:t>2</a:t>
            </a:r>
            <a:r>
              <a:rPr lang="en-US" sz="1200">
                <a:solidFill>
                  <a:schemeClr val="bg1"/>
                </a:solidFill>
              </a:rPr>
              <a:t> is immobilized and contained in tiny pores</a:t>
            </a:r>
          </a:p>
        </p:txBody>
      </p:sp>
      <p:sp>
        <p:nvSpPr>
          <p:cNvPr id="12" name="Text Placeholder 2">
            <a:extLst>
              <a:ext uri="{FF2B5EF4-FFF2-40B4-BE49-F238E27FC236}">
                <a16:creationId xmlns:a16="http://schemas.microsoft.com/office/drawing/2014/main" id="{33D70DBC-C00C-2911-E6E7-74748F6FA122}"/>
              </a:ext>
            </a:extLst>
          </p:cNvPr>
          <p:cNvSpPr txBox="1">
            <a:spLocks/>
          </p:cNvSpPr>
          <p:nvPr/>
        </p:nvSpPr>
        <p:spPr>
          <a:xfrm>
            <a:off x="6188697" y="5457314"/>
            <a:ext cx="2337015" cy="1847249"/>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SOLUBILITY</a:t>
            </a:r>
          </a:p>
          <a:p>
            <a:r>
              <a:rPr lang="en-US" sz="1200">
                <a:solidFill>
                  <a:schemeClr val="bg1"/>
                </a:solidFill>
              </a:rPr>
              <a:t>CO</a:t>
            </a:r>
            <a:r>
              <a:rPr lang="en-US" sz="1200" baseline="-25000">
                <a:solidFill>
                  <a:schemeClr val="bg1"/>
                </a:solidFill>
              </a:rPr>
              <a:t>2</a:t>
            </a:r>
            <a:r>
              <a:rPr lang="en-US" sz="1200">
                <a:solidFill>
                  <a:schemeClr val="bg1"/>
                </a:solidFill>
              </a:rPr>
              <a:t> dissolves into naturally occurring salty brines</a:t>
            </a:r>
          </a:p>
        </p:txBody>
      </p:sp>
      <p:sp>
        <p:nvSpPr>
          <p:cNvPr id="13" name="Text Placeholder 2">
            <a:extLst>
              <a:ext uri="{FF2B5EF4-FFF2-40B4-BE49-F238E27FC236}">
                <a16:creationId xmlns:a16="http://schemas.microsoft.com/office/drawing/2014/main" id="{4F1C80EB-ABDE-A126-6EF7-7037C09A499A}"/>
              </a:ext>
            </a:extLst>
          </p:cNvPr>
          <p:cNvSpPr txBox="1">
            <a:spLocks/>
          </p:cNvSpPr>
          <p:nvPr/>
        </p:nvSpPr>
        <p:spPr>
          <a:xfrm>
            <a:off x="8968618" y="5457315"/>
            <a:ext cx="2337015" cy="1847248"/>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MINERAL</a:t>
            </a:r>
          </a:p>
          <a:p>
            <a:r>
              <a:rPr lang="en-US" sz="1200">
                <a:solidFill>
                  <a:schemeClr val="bg1"/>
                </a:solidFill>
              </a:rPr>
              <a:t>CO</a:t>
            </a:r>
            <a:r>
              <a:rPr lang="en-US" sz="1200" baseline="-25000">
                <a:solidFill>
                  <a:schemeClr val="bg1"/>
                </a:solidFill>
              </a:rPr>
              <a:t>2</a:t>
            </a:r>
            <a:r>
              <a:rPr lang="en-US" sz="1200">
                <a:solidFill>
                  <a:schemeClr val="bg1"/>
                </a:solidFill>
              </a:rPr>
              <a:t> becomes part of the rock</a:t>
            </a:r>
          </a:p>
          <a:p>
            <a:endParaRPr lang="en-US">
              <a:solidFill>
                <a:schemeClr val="bg1"/>
              </a:solidFill>
            </a:endParaRPr>
          </a:p>
          <a:p>
            <a:endParaRPr lang="en-US">
              <a:solidFill>
                <a:schemeClr val="bg1"/>
              </a:solidFill>
            </a:endParaRPr>
          </a:p>
        </p:txBody>
      </p:sp>
      <p:sp>
        <p:nvSpPr>
          <p:cNvPr id="19" name="Slide Number Placeholder 2">
            <a:extLst>
              <a:ext uri="{FF2B5EF4-FFF2-40B4-BE49-F238E27FC236}">
                <a16:creationId xmlns:a16="http://schemas.microsoft.com/office/drawing/2014/main" id="{174AB0D5-3068-234E-692D-5E97E98D078A}"/>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18</a:t>
            </a:fld>
            <a:endParaRPr lang="en-US">
              <a:solidFill>
                <a:schemeClr val="bg1"/>
              </a:solidFill>
            </a:endParaRPr>
          </a:p>
        </p:txBody>
      </p:sp>
    </p:spTree>
    <p:extLst>
      <p:ext uri="{BB962C8B-B14F-4D97-AF65-F5344CB8AC3E}">
        <p14:creationId xmlns:p14="http://schemas.microsoft.com/office/powerpoint/2010/main" val="943793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617450" y="2814951"/>
            <a:ext cx="5942013" cy="1032766"/>
          </a:xfrm>
        </p:spPr>
        <p:txBody>
          <a:bodyPr anchor="t">
            <a:noAutofit/>
          </a:bodyPr>
          <a:lstStyle/>
          <a:p>
            <a:r>
              <a:rPr lang="en-US" dirty="0">
                <a:solidFill>
                  <a:schemeClr val="bg1"/>
                </a:solidFill>
              </a:rPr>
              <a:t>~6 MTPA </a:t>
            </a:r>
            <a:br>
              <a:rPr lang="en-US" dirty="0">
                <a:solidFill>
                  <a:schemeClr val="bg1"/>
                </a:solidFill>
              </a:rPr>
            </a:br>
            <a:r>
              <a:rPr lang="en-US" sz="1400" dirty="0">
                <a:solidFill>
                  <a:schemeClr val="bg1"/>
                </a:solidFill>
              </a:rPr>
              <a:t>OF CO</a:t>
            </a:r>
            <a:r>
              <a:rPr lang="en-US" sz="1400" baseline="-25000" dirty="0">
                <a:solidFill>
                  <a:schemeClr val="bg1"/>
                </a:solidFill>
              </a:rPr>
              <a:t>2</a:t>
            </a:r>
            <a:r>
              <a:rPr lang="en-US" sz="1400" dirty="0">
                <a:solidFill>
                  <a:schemeClr val="bg1"/>
                </a:solidFill>
              </a:rPr>
              <a:t> STORAGE CAPACITY </a:t>
            </a:r>
            <a:br>
              <a:rPr lang="en-US" sz="1400" dirty="0">
                <a:solidFill>
                  <a:schemeClr val="bg1"/>
                </a:solidFill>
              </a:rPr>
            </a:br>
            <a:r>
              <a:rPr lang="en-US" sz="1100" dirty="0">
                <a:solidFill>
                  <a:schemeClr val="bg1"/>
                </a:solidFill>
                <a:latin typeface="+mn-lt"/>
              </a:rPr>
              <a:t>EXPECTED IN 2025</a:t>
            </a:r>
            <a:endParaRPr lang="en-US" sz="1400" dirty="0">
              <a:solidFill>
                <a:schemeClr val="bg1"/>
              </a:solidFill>
              <a:latin typeface="+mn-lt"/>
            </a:endParaRPr>
          </a:p>
        </p:txBody>
      </p:sp>
      <p:pic>
        <p:nvPicPr>
          <p:cNvPr id="4" name="Picture 3" descr="Diagram&#10;&#10;Description automatically generated">
            <a:extLst>
              <a:ext uri="{FF2B5EF4-FFF2-40B4-BE49-F238E27FC236}">
                <a16:creationId xmlns:a16="http://schemas.microsoft.com/office/drawing/2014/main" id="{9A8B5EB8-7788-A74F-50FA-CDAC2DE882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8741" y="3331334"/>
            <a:ext cx="4803843" cy="3241415"/>
          </a:xfrm>
          <a:prstGeom prst="rect">
            <a:avLst/>
          </a:prstGeom>
        </p:spPr>
      </p:pic>
      <p:sp>
        <p:nvSpPr>
          <p:cNvPr id="19" name="Slide Number Placeholder 2">
            <a:extLst>
              <a:ext uri="{FF2B5EF4-FFF2-40B4-BE49-F238E27FC236}">
                <a16:creationId xmlns:a16="http://schemas.microsoft.com/office/drawing/2014/main" id="{AA6945D0-B72C-7A96-E512-4E9F02244090}"/>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pPr/>
              <a:t>19</a:t>
            </a:fld>
            <a:endParaRPr lang="en-US"/>
          </a:p>
        </p:txBody>
      </p:sp>
      <p:pic>
        <p:nvPicPr>
          <p:cNvPr id="24" name="Picture 23" descr="Icon&#10;&#10;Description automatically generated">
            <a:extLst>
              <a:ext uri="{FF2B5EF4-FFF2-40B4-BE49-F238E27FC236}">
                <a16:creationId xmlns:a16="http://schemas.microsoft.com/office/drawing/2014/main" id="{A13DD0D3-E450-C8A4-5F13-41712DAD14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53659" y="1022146"/>
            <a:ext cx="3089457" cy="2309188"/>
          </a:xfrm>
          <a:prstGeom prst="rect">
            <a:avLst/>
          </a:prstGeom>
        </p:spPr>
      </p:pic>
      <p:sp>
        <p:nvSpPr>
          <p:cNvPr id="38" name="Text Placeholder 3">
            <a:extLst>
              <a:ext uri="{FF2B5EF4-FFF2-40B4-BE49-F238E27FC236}">
                <a16:creationId xmlns:a16="http://schemas.microsoft.com/office/drawing/2014/main" id="{DDEB468C-C403-91D6-96E1-0A7A4258EDF4}"/>
              </a:ext>
            </a:extLst>
          </p:cNvPr>
          <p:cNvSpPr txBox="1">
            <a:spLocks/>
          </p:cNvSpPr>
          <p:nvPr/>
        </p:nvSpPr>
        <p:spPr>
          <a:xfrm>
            <a:off x="617450" y="3854436"/>
            <a:ext cx="8004057" cy="2402349"/>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sz="1400" b="0" dirty="0">
                <a:solidFill>
                  <a:schemeClr val="bg1"/>
                </a:solidFill>
              </a:rPr>
              <a:t>5 to 6 CO</a:t>
            </a:r>
            <a:r>
              <a:rPr lang="en-US" sz="1400" b="0" baseline="-25000" dirty="0">
                <a:solidFill>
                  <a:schemeClr val="bg1"/>
                </a:solidFill>
              </a:rPr>
              <a:t>2</a:t>
            </a:r>
            <a:r>
              <a:rPr lang="en-US" sz="1400" b="0" dirty="0">
                <a:solidFill>
                  <a:schemeClr val="bg1"/>
                </a:solidFill>
              </a:rPr>
              <a:t> injection wells</a:t>
            </a:r>
          </a:p>
          <a:p>
            <a:pPr>
              <a:lnSpc>
                <a:spcPct val="100000"/>
              </a:lnSpc>
            </a:pPr>
            <a:r>
              <a:rPr lang="en-US" sz="1400" b="0" dirty="0">
                <a:solidFill>
                  <a:schemeClr val="bg1"/>
                </a:solidFill>
              </a:rPr>
              <a:t>8 to 10 monitoring wells</a:t>
            </a:r>
            <a:endParaRPr lang="en-US" sz="1400" b="0" baseline="-25000" dirty="0">
              <a:solidFill>
                <a:schemeClr val="bg1"/>
              </a:solidFill>
            </a:endParaRPr>
          </a:p>
          <a:p>
            <a:pPr>
              <a:lnSpc>
                <a:spcPct val="100000"/>
              </a:lnSpc>
            </a:pPr>
            <a:r>
              <a:rPr lang="en-US" sz="1400" b="0" dirty="0">
                <a:solidFill>
                  <a:schemeClr val="bg1"/>
                </a:solidFill>
              </a:rPr>
              <a:t>Leased land from Weyerhaeuser Company</a:t>
            </a:r>
          </a:p>
          <a:p>
            <a:pPr>
              <a:lnSpc>
                <a:spcPct val="100000"/>
              </a:lnSpc>
            </a:pPr>
            <a:r>
              <a:rPr lang="en-US" sz="1400" b="0" dirty="0">
                <a:solidFill>
                  <a:schemeClr val="bg1"/>
                </a:solidFill>
              </a:rPr>
              <a:t>Surface will remain working forest </a:t>
            </a:r>
            <a:r>
              <a:rPr lang="en-US" sz="1100" b="0" i="1" dirty="0">
                <a:solidFill>
                  <a:schemeClr val="bg1"/>
                </a:solidFill>
              </a:rPr>
              <a:t>(minimal </a:t>
            </a:r>
            <a:r>
              <a:rPr lang="en-US" sz="1100" b="0" i="1" dirty="0" err="1">
                <a:solidFill>
                  <a:schemeClr val="bg1"/>
                </a:solidFill>
              </a:rPr>
              <a:t>wellpad</a:t>
            </a:r>
            <a:r>
              <a:rPr lang="en-US" sz="1100" b="0" i="1" dirty="0">
                <a:solidFill>
                  <a:schemeClr val="bg1"/>
                </a:solidFill>
              </a:rPr>
              <a:t> footprint)</a:t>
            </a:r>
          </a:p>
          <a:p>
            <a:pPr>
              <a:lnSpc>
                <a:spcPct val="100000"/>
              </a:lnSpc>
            </a:pPr>
            <a:endParaRPr lang="en-US" sz="1400" b="0" dirty="0">
              <a:solidFill>
                <a:schemeClr val="bg1"/>
              </a:solidFill>
            </a:endParaRPr>
          </a:p>
        </p:txBody>
      </p:sp>
      <p:cxnSp>
        <p:nvCxnSpPr>
          <p:cNvPr id="39" name="Straight Connector 38">
            <a:extLst>
              <a:ext uri="{FF2B5EF4-FFF2-40B4-BE49-F238E27FC236}">
                <a16:creationId xmlns:a16="http://schemas.microsoft.com/office/drawing/2014/main" id="{96006ABE-F982-52EF-B0CE-8A454F0E138C}"/>
              </a:ext>
            </a:extLst>
          </p:cNvPr>
          <p:cNvCxnSpPr>
            <a:cxnSpLocks/>
          </p:cNvCxnSpPr>
          <p:nvPr/>
        </p:nvCxnSpPr>
        <p:spPr>
          <a:xfrm>
            <a:off x="617450" y="5229477"/>
            <a:ext cx="46315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F66101-2F77-B709-9D0A-7B773CEC476C}"/>
              </a:ext>
            </a:extLst>
          </p:cNvPr>
          <p:cNvCxnSpPr>
            <a:cxnSpLocks/>
          </p:cNvCxnSpPr>
          <p:nvPr/>
        </p:nvCxnSpPr>
        <p:spPr>
          <a:xfrm>
            <a:off x="617450" y="4884037"/>
            <a:ext cx="46315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C6C91A-4837-2BFB-3C88-777E6892A630}"/>
              </a:ext>
            </a:extLst>
          </p:cNvPr>
          <p:cNvCxnSpPr>
            <a:cxnSpLocks/>
          </p:cNvCxnSpPr>
          <p:nvPr/>
        </p:nvCxnSpPr>
        <p:spPr>
          <a:xfrm>
            <a:off x="617450" y="4538597"/>
            <a:ext cx="46315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3DE899E-70C8-491C-99B5-1464E94F3D7D}"/>
              </a:ext>
            </a:extLst>
          </p:cNvPr>
          <p:cNvCxnSpPr>
            <a:cxnSpLocks/>
          </p:cNvCxnSpPr>
          <p:nvPr/>
        </p:nvCxnSpPr>
        <p:spPr>
          <a:xfrm>
            <a:off x="617450" y="4193157"/>
            <a:ext cx="46315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0179AB-E53F-6725-5CD4-F2FC63E4289E}"/>
              </a:ext>
            </a:extLst>
          </p:cNvPr>
          <p:cNvCxnSpPr>
            <a:cxnSpLocks/>
          </p:cNvCxnSpPr>
          <p:nvPr/>
        </p:nvCxnSpPr>
        <p:spPr>
          <a:xfrm>
            <a:off x="617450" y="3847717"/>
            <a:ext cx="46315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01FFD1-3CDE-10F7-A58F-0BC64A5F1D4F}"/>
              </a:ext>
            </a:extLst>
          </p:cNvPr>
          <p:cNvSpPr txBox="1">
            <a:spLocks/>
          </p:cNvSpPr>
          <p:nvPr/>
        </p:nvSpPr>
        <p:spPr>
          <a:xfrm>
            <a:off x="534987" y="1606918"/>
            <a:ext cx="5942013" cy="8693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en-US" dirty="0">
                <a:solidFill>
                  <a:schemeClr val="bg1"/>
                </a:solidFill>
              </a:rPr>
              <a:t>HUB 1 </a:t>
            </a:r>
            <a:br>
              <a:rPr lang="en-US" dirty="0">
                <a:solidFill>
                  <a:schemeClr val="bg1"/>
                </a:solidFill>
              </a:rPr>
            </a:br>
            <a:r>
              <a:rPr lang="en-US" sz="2800" dirty="0">
                <a:solidFill>
                  <a:schemeClr val="bg1"/>
                </a:solidFill>
              </a:rPr>
              <a:t>LIVINGSTON PARISH, LA</a:t>
            </a:r>
            <a:endParaRPr lang="en-US" dirty="0">
              <a:solidFill>
                <a:schemeClr val="bg1"/>
              </a:solidFill>
            </a:endParaRPr>
          </a:p>
        </p:txBody>
      </p:sp>
    </p:spTree>
    <p:extLst>
      <p:ext uri="{BB962C8B-B14F-4D97-AF65-F5344CB8AC3E}">
        <p14:creationId xmlns:p14="http://schemas.microsoft.com/office/powerpoint/2010/main" val="4131294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A583-E4F2-24FF-060E-5B603B3F492C}"/>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1A213892-D645-C897-EAE0-C4C21B41470C}"/>
              </a:ext>
            </a:extLst>
          </p:cNvPr>
          <p:cNvSpPr>
            <a:spLocks noGrp="1"/>
          </p:cNvSpPr>
          <p:nvPr>
            <p:ph idx="1"/>
          </p:nvPr>
        </p:nvSpPr>
        <p:spPr>
          <a:xfrm>
            <a:off x="6813951" y="1891220"/>
            <a:ext cx="4008454" cy="600859"/>
          </a:xfrm>
        </p:spPr>
        <p:txBody>
          <a:bodyPr/>
          <a:lstStyle/>
          <a:p>
            <a:r>
              <a:rPr lang="en-US"/>
              <a:t>INTRO</a:t>
            </a:r>
          </a:p>
        </p:txBody>
      </p:sp>
      <p:sp>
        <p:nvSpPr>
          <p:cNvPr id="4" name="Content Placeholder 3">
            <a:extLst>
              <a:ext uri="{FF2B5EF4-FFF2-40B4-BE49-F238E27FC236}">
                <a16:creationId xmlns:a16="http://schemas.microsoft.com/office/drawing/2014/main" id="{F7322E53-2799-01C5-8147-D430E82EAACF}"/>
              </a:ext>
            </a:extLst>
          </p:cNvPr>
          <p:cNvSpPr>
            <a:spLocks noGrp="1"/>
          </p:cNvSpPr>
          <p:nvPr>
            <p:ph idx="13"/>
          </p:nvPr>
        </p:nvSpPr>
        <p:spPr>
          <a:xfrm>
            <a:off x="5770546" y="1775720"/>
            <a:ext cx="850900" cy="600859"/>
          </a:xfrm>
        </p:spPr>
        <p:txBody>
          <a:bodyPr>
            <a:noAutofit/>
          </a:bodyPr>
          <a:lstStyle/>
          <a:p>
            <a:r>
              <a:rPr lang="en-US" sz="3600"/>
              <a:t>01</a:t>
            </a:r>
          </a:p>
        </p:txBody>
      </p:sp>
      <p:sp>
        <p:nvSpPr>
          <p:cNvPr id="6" name="Content Placeholder 5">
            <a:extLst>
              <a:ext uri="{FF2B5EF4-FFF2-40B4-BE49-F238E27FC236}">
                <a16:creationId xmlns:a16="http://schemas.microsoft.com/office/drawing/2014/main" id="{77149E6E-FED4-2285-B913-FBB9FDEF079E}"/>
              </a:ext>
            </a:extLst>
          </p:cNvPr>
          <p:cNvSpPr>
            <a:spLocks noGrp="1"/>
          </p:cNvSpPr>
          <p:nvPr>
            <p:ph idx="15"/>
          </p:nvPr>
        </p:nvSpPr>
        <p:spPr>
          <a:xfrm>
            <a:off x="6813951" y="2642422"/>
            <a:ext cx="4008454" cy="600859"/>
          </a:xfrm>
        </p:spPr>
        <p:txBody>
          <a:bodyPr/>
          <a:lstStyle/>
          <a:p>
            <a:r>
              <a:rPr lang="en-US"/>
              <a:t>DIRECT AIR CAPTURE</a:t>
            </a:r>
          </a:p>
        </p:txBody>
      </p:sp>
      <p:sp>
        <p:nvSpPr>
          <p:cNvPr id="7" name="Content Placeholder 6">
            <a:extLst>
              <a:ext uri="{FF2B5EF4-FFF2-40B4-BE49-F238E27FC236}">
                <a16:creationId xmlns:a16="http://schemas.microsoft.com/office/drawing/2014/main" id="{D9EA781A-9D8B-B065-A72E-00C85FEEA039}"/>
              </a:ext>
            </a:extLst>
          </p:cNvPr>
          <p:cNvSpPr>
            <a:spLocks noGrp="1"/>
          </p:cNvSpPr>
          <p:nvPr>
            <p:ph idx="16"/>
          </p:nvPr>
        </p:nvSpPr>
        <p:spPr>
          <a:xfrm>
            <a:off x="5770546" y="2526921"/>
            <a:ext cx="850900" cy="600859"/>
          </a:xfrm>
        </p:spPr>
        <p:txBody>
          <a:bodyPr>
            <a:noAutofit/>
          </a:bodyPr>
          <a:lstStyle/>
          <a:p>
            <a:r>
              <a:rPr lang="en-US" sz="3600"/>
              <a:t>02</a:t>
            </a:r>
          </a:p>
        </p:txBody>
      </p:sp>
      <p:sp>
        <p:nvSpPr>
          <p:cNvPr id="9" name="Content Placeholder 8">
            <a:extLst>
              <a:ext uri="{FF2B5EF4-FFF2-40B4-BE49-F238E27FC236}">
                <a16:creationId xmlns:a16="http://schemas.microsoft.com/office/drawing/2014/main" id="{BE6C9514-A257-4E3E-400B-D592A7923B01}"/>
              </a:ext>
            </a:extLst>
          </p:cNvPr>
          <p:cNvSpPr>
            <a:spLocks noGrp="1"/>
          </p:cNvSpPr>
          <p:nvPr>
            <p:ph idx="18"/>
          </p:nvPr>
        </p:nvSpPr>
        <p:spPr>
          <a:xfrm>
            <a:off x="6813951" y="3397712"/>
            <a:ext cx="4008454" cy="600859"/>
          </a:xfrm>
        </p:spPr>
        <p:txBody>
          <a:bodyPr/>
          <a:lstStyle/>
          <a:p>
            <a:r>
              <a:rPr lang="en-US"/>
              <a:t>SEQUESTRATION</a:t>
            </a:r>
          </a:p>
        </p:txBody>
      </p:sp>
      <p:sp>
        <p:nvSpPr>
          <p:cNvPr id="10" name="Content Placeholder 9">
            <a:extLst>
              <a:ext uri="{FF2B5EF4-FFF2-40B4-BE49-F238E27FC236}">
                <a16:creationId xmlns:a16="http://schemas.microsoft.com/office/drawing/2014/main" id="{42A4C433-0861-B7FF-209C-4BB2105290E9}"/>
              </a:ext>
            </a:extLst>
          </p:cNvPr>
          <p:cNvSpPr>
            <a:spLocks noGrp="1"/>
          </p:cNvSpPr>
          <p:nvPr>
            <p:ph idx="19"/>
          </p:nvPr>
        </p:nvSpPr>
        <p:spPr>
          <a:xfrm>
            <a:off x="5770546" y="3282211"/>
            <a:ext cx="850900" cy="600859"/>
          </a:xfrm>
        </p:spPr>
        <p:txBody>
          <a:bodyPr>
            <a:noAutofit/>
          </a:bodyPr>
          <a:lstStyle/>
          <a:p>
            <a:r>
              <a:rPr lang="en-US" sz="3600"/>
              <a:t>03</a:t>
            </a:r>
          </a:p>
        </p:txBody>
      </p:sp>
      <p:sp>
        <p:nvSpPr>
          <p:cNvPr id="12" name="Content Placeholder 11">
            <a:extLst>
              <a:ext uri="{FF2B5EF4-FFF2-40B4-BE49-F238E27FC236}">
                <a16:creationId xmlns:a16="http://schemas.microsoft.com/office/drawing/2014/main" id="{862C5877-E3FE-3F09-E124-04F86346AC31}"/>
              </a:ext>
            </a:extLst>
          </p:cNvPr>
          <p:cNvSpPr>
            <a:spLocks noGrp="1"/>
          </p:cNvSpPr>
          <p:nvPr>
            <p:ph idx="21"/>
          </p:nvPr>
        </p:nvSpPr>
        <p:spPr>
          <a:xfrm>
            <a:off x="6813951" y="4151246"/>
            <a:ext cx="5037154" cy="600859"/>
          </a:xfrm>
        </p:spPr>
        <p:txBody>
          <a:bodyPr>
            <a:normAutofit/>
          </a:bodyPr>
          <a:lstStyle/>
          <a:p>
            <a:r>
              <a:rPr lang="en-US"/>
              <a:t>POINT-SOURCE CAPTURE</a:t>
            </a:r>
          </a:p>
        </p:txBody>
      </p:sp>
      <p:sp>
        <p:nvSpPr>
          <p:cNvPr id="13" name="Content Placeholder 12">
            <a:extLst>
              <a:ext uri="{FF2B5EF4-FFF2-40B4-BE49-F238E27FC236}">
                <a16:creationId xmlns:a16="http://schemas.microsoft.com/office/drawing/2014/main" id="{7FFBC2A5-7D23-F97C-6E8C-55244E4B9594}"/>
              </a:ext>
            </a:extLst>
          </p:cNvPr>
          <p:cNvSpPr>
            <a:spLocks noGrp="1"/>
          </p:cNvSpPr>
          <p:nvPr>
            <p:ph idx="22"/>
          </p:nvPr>
        </p:nvSpPr>
        <p:spPr>
          <a:xfrm>
            <a:off x="5770546" y="4035745"/>
            <a:ext cx="850900" cy="600859"/>
          </a:xfrm>
        </p:spPr>
        <p:txBody>
          <a:bodyPr>
            <a:noAutofit/>
          </a:bodyPr>
          <a:lstStyle/>
          <a:p>
            <a:r>
              <a:rPr lang="en-US" sz="3600"/>
              <a:t>04</a:t>
            </a:r>
          </a:p>
        </p:txBody>
      </p:sp>
      <p:sp>
        <p:nvSpPr>
          <p:cNvPr id="15" name="Content Placeholder 14">
            <a:extLst>
              <a:ext uri="{FF2B5EF4-FFF2-40B4-BE49-F238E27FC236}">
                <a16:creationId xmlns:a16="http://schemas.microsoft.com/office/drawing/2014/main" id="{76C2B47E-5736-F94A-6AF8-C37BA145835B}"/>
              </a:ext>
            </a:extLst>
          </p:cNvPr>
          <p:cNvSpPr>
            <a:spLocks noGrp="1"/>
          </p:cNvSpPr>
          <p:nvPr>
            <p:ph idx="24"/>
          </p:nvPr>
        </p:nvSpPr>
        <p:spPr>
          <a:xfrm>
            <a:off x="6813951" y="4908333"/>
            <a:ext cx="4008454" cy="600859"/>
          </a:xfrm>
        </p:spPr>
        <p:txBody>
          <a:bodyPr/>
          <a:lstStyle/>
          <a:p>
            <a:r>
              <a:rPr lang="en-US"/>
              <a:t>AIR TO FUELS</a:t>
            </a:r>
            <a:r>
              <a:rPr lang="en-US" baseline="30000"/>
              <a:t>™</a:t>
            </a:r>
          </a:p>
        </p:txBody>
      </p:sp>
      <p:sp>
        <p:nvSpPr>
          <p:cNvPr id="16" name="Content Placeholder 15">
            <a:extLst>
              <a:ext uri="{FF2B5EF4-FFF2-40B4-BE49-F238E27FC236}">
                <a16:creationId xmlns:a16="http://schemas.microsoft.com/office/drawing/2014/main" id="{F5A418F9-917F-A5D7-2EFE-58C6F2B363F3}"/>
              </a:ext>
            </a:extLst>
          </p:cNvPr>
          <p:cNvSpPr>
            <a:spLocks noGrp="1"/>
          </p:cNvSpPr>
          <p:nvPr>
            <p:ph idx="25"/>
          </p:nvPr>
        </p:nvSpPr>
        <p:spPr>
          <a:xfrm>
            <a:off x="5770546" y="4792832"/>
            <a:ext cx="850900" cy="600859"/>
          </a:xfrm>
        </p:spPr>
        <p:txBody>
          <a:bodyPr>
            <a:noAutofit/>
          </a:bodyPr>
          <a:lstStyle/>
          <a:p>
            <a:r>
              <a:rPr lang="en-US" sz="3600"/>
              <a:t>05</a:t>
            </a:r>
          </a:p>
        </p:txBody>
      </p:sp>
      <p:pic>
        <p:nvPicPr>
          <p:cNvPr id="23" name="Picture Placeholder 22">
            <a:extLst>
              <a:ext uri="{FF2B5EF4-FFF2-40B4-BE49-F238E27FC236}">
                <a16:creationId xmlns:a16="http://schemas.microsoft.com/office/drawing/2014/main" id="{EF7885A7-6AA2-BBA3-CB20-EF8458E99569}"/>
              </a:ext>
            </a:extLst>
          </p:cNvPr>
          <p:cNvPicPr>
            <a:picLocks noGrp="1" noChangeAspect="1"/>
          </p:cNvPicPr>
          <p:nvPr>
            <p:ph type="pic" sz="quarter" idx="30"/>
          </p:nvPr>
        </p:nvPicPr>
        <p:blipFill rotWithShape="1">
          <a:blip r:embed="rId3" cstate="print">
            <a:extLst>
              <a:ext uri="{28A0092B-C50C-407E-A947-70E740481C1C}">
                <a14:useLocalDpi xmlns:a14="http://schemas.microsoft.com/office/drawing/2010/main"/>
              </a:ext>
            </a:extLst>
          </a:blip>
          <a:srcRect/>
          <a:stretch/>
        </p:blipFill>
        <p:spPr>
          <a:xfrm>
            <a:off x="640080" y="0"/>
            <a:ext cx="4023360" cy="6857992"/>
          </a:xfrm>
        </p:spPr>
      </p:pic>
      <p:cxnSp>
        <p:nvCxnSpPr>
          <p:cNvPr id="21" name="Straight Connector 20">
            <a:extLst>
              <a:ext uri="{FF2B5EF4-FFF2-40B4-BE49-F238E27FC236}">
                <a16:creationId xmlns:a16="http://schemas.microsoft.com/office/drawing/2014/main" id="{E5092909-56AB-092B-714B-8E5BB2C72069}"/>
              </a:ext>
            </a:extLst>
          </p:cNvPr>
          <p:cNvCxnSpPr/>
          <p:nvPr/>
        </p:nvCxnSpPr>
        <p:spPr>
          <a:xfrm>
            <a:off x="5770546" y="1727200"/>
            <a:ext cx="5888054"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0A6412A-4043-AE97-B50E-EA8CB4C7850A}"/>
              </a:ext>
            </a:extLst>
          </p:cNvPr>
          <p:cNvCxnSpPr/>
          <p:nvPr/>
        </p:nvCxnSpPr>
        <p:spPr>
          <a:xfrm>
            <a:off x="5770546" y="2482849"/>
            <a:ext cx="5888054"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6FF8970-8BF5-CDF6-3289-A497BE5D06CD}"/>
              </a:ext>
            </a:extLst>
          </p:cNvPr>
          <p:cNvCxnSpPr/>
          <p:nvPr/>
        </p:nvCxnSpPr>
        <p:spPr>
          <a:xfrm>
            <a:off x="5770546" y="3238499"/>
            <a:ext cx="5888054"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9B8B565-F72B-8E9C-98EB-20A23D76A34B}"/>
              </a:ext>
            </a:extLst>
          </p:cNvPr>
          <p:cNvCxnSpPr/>
          <p:nvPr/>
        </p:nvCxnSpPr>
        <p:spPr>
          <a:xfrm>
            <a:off x="5770546" y="3994149"/>
            <a:ext cx="5888054"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297232-8467-2DC1-E4B1-662C1462854F}"/>
              </a:ext>
            </a:extLst>
          </p:cNvPr>
          <p:cNvCxnSpPr/>
          <p:nvPr/>
        </p:nvCxnSpPr>
        <p:spPr>
          <a:xfrm>
            <a:off x="5770546" y="4749798"/>
            <a:ext cx="5888054"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E2E832-0B6E-343C-7F9F-348BD732873E}"/>
              </a:ext>
            </a:extLst>
          </p:cNvPr>
          <p:cNvCxnSpPr/>
          <p:nvPr/>
        </p:nvCxnSpPr>
        <p:spPr>
          <a:xfrm>
            <a:off x="5770546" y="5505448"/>
            <a:ext cx="5888054"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619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397992" y="1471613"/>
            <a:ext cx="11303000" cy="3405187"/>
          </a:xfrm>
        </p:spPr>
        <p:txBody>
          <a:bodyPr anchor="t">
            <a:noAutofit/>
          </a:bodyPr>
          <a:lstStyle/>
          <a:p>
            <a:r>
              <a:rPr lang="en-US" dirty="0">
                <a:solidFill>
                  <a:schemeClr val="bg1"/>
                </a:solidFill>
              </a:rPr>
              <a:t>CLASS VI WELLS AND </a:t>
            </a:r>
            <a:br>
              <a:rPr lang="en-US" dirty="0">
                <a:solidFill>
                  <a:schemeClr val="bg1"/>
                </a:solidFill>
              </a:rPr>
            </a:br>
            <a:r>
              <a:rPr lang="en-US" dirty="0">
                <a:solidFill>
                  <a:schemeClr val="bg1"/>
                </a:solidFill>
              </a:rPr>
              <a:t>MONITORING PROGRAMS</a:t>
            </a:r>
            <a:endParaRPr lang="en-US" sz="3200" dirty="0">
              <a:solidFill>
                <a:schemeClr val="bg1"/>
              </a:solidFill>
            </a:endParaRPr>
          </a:p>
        </p:txBody>
      </p:sp>
      <p:sp>
        <p:nvSpPr>
          <p:cNvPr id="15" name="Text Placeholder 3">
            <a:extLst>
              <a:ext uri="{FF2B5EF4-FFF2-40B4-BE49-F238E27FC236}">
                <a16:creationId xmlns:a16="http://schemas.microsoft.com/office/drawing/2014/main" id="{FA148F99-D26E-05F5-6400-C43CC207E0A5}"/>
              </a:ext>
            </a:extLst>
          </p:cNvPr>
          <p:cNvSpPr>
            <a:spLocks noGrp="1"/>
          </p:cNvSpPr>
          <p:nvPr>
            <p:ph type="body" idx="4294967295"/>
          </p:nvPr>
        </p:nvSpPr>
        <p:spPr>
          <a:xfrm>
            <a:off x="397992" y="2714625"/>
            <a:ext cx="5432425" cy="2155825"/>
          </a:xfrm>
        </p:spPr>
        <p:txBody>
          <a:bodyPr anchor="t">
            <a:normAutofit/>
          </a:bodyPr>
          <a:lstStyle/>
          <a:p>
            <a:pPr>
              <a:buClr>
                <a:schemeClr val="bg1"/>
              </a:buClr>
            </a:pPr>
            <a:r>
              <a:rPr lang="en-US" b="0">
                <a:solidFill>
                  <a:schemeClr val="bg1"/>
                </a:solidFill>
              </a:rPr>
              <a:t>MONITORING PRESSURE, TEMPERATURE, CORROSION, WATER AND SOIL</a:t>
            </a:r>
            <a:br>
              <a:rPr lang="en-US" b="0">
                <a:solidFill>
                  <a:schemeClr val="bg1"/>
                </a:solidFill>
              </a:rPr>
            </a:br>
            <a:endParaRPr lang="en-US" b="0">
              <a:solidFill>
                <a:schemeClr val="bg1"/>
              </a:solidFill>
            </a:endParaRPr>
          </a:p>
        </p:txBody>
      </p:sp>
      <p:sp>
        <p:nvSpPr>
          <p:cNvPr id="7" name="Text Placeholder 3">
            <a:extLst>
              <a:ext uri="{FF2B5EF4-FFF2-40B4-BE49-F238E27FC236}">
                <a16:creationId xmlns:a16="http://schemas.microsoft.com/office/drawing/2014/main" id="{4B2AB063-B39B-012E-80D5-EC4D55F5D3C1}"/>
              </a:ext>
            </a:extLst>
          </p:cNvPr>
          <p:cNvSpPr txBox="1">
            <a:spLocks/>
          </p:cNvSpPr>
          <p:nvPr/>
        </p:nvSpPr>
        <p:spPr>
          <a:xfrm>
            <a:off x="382859" y="5176288"/>
            <a:ext cx="3667060" cy="1496496"/>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sz="1400" b="0">
                <a:solidFill>
                  <a:schemeClr val="bg1"/>
                </a:solidFill>
              </a:rPr>
              <a:t>Reviewed and permitted by the U.S. Environmental Protection Agency (EPA)</a:t>
            </a:r>
            <a:br>
              <a:rPr lang="en-US" sz="1400">
                <a:solidFill>
                  <a:schemeClr val="bg1"/>
                </a:solidFill>
              </a:rPr>
            </a:br>
            <a:br>
              <a:rPr lang="en-US" sz="1400">
                <a:solidFill>
                  <a:schemeClr val="bg1"/>
                </a:solidFill>
              </a:rPr>
            </a:br>
            <a:endParaRPr lang="en-US" sz="1400">
              <a:solidFill>
                <a:schemeClr val="bg1"/>
              </a:solidFill>
            </a:endParaRPr>
          </a:p>
        </p:txBody>
      </p:sp>
      <p:sp>
        <p:nvSpPr>
          <p:cNvPr id="29" name="Slide Number Placeholder 2">
            <a:extLst>
              <a:ext uri="{FF2B5EF4-FFF2-40B4-BE49-F238E27FC236}">
                <a16:creationId xmlns:a16="http://schemas.microsoft.com/office/drawing/2014/main" id="{74A31D1F-EDB1-B6DB-D92D-CBFB4ABF1575}"/>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20</a:t>
            </a:fld>
            <a:endParaRPr lang="en-US">
              <a:solidFill>
                <a:schemeClr val="bg1"/>
              </a:solidFill>
            </a:endParaRPr>
          </a:p>
        </p:txBody>
      </p:sp>
      <p:sp>
        <p:nvSpPr>
          <p:cNvPr id="6" name="Text Placeholder 3">
            <a:extLst>
              <a:ext uri="{FF2B5EF4-FFF2-40B4-BE49-F238E27FC236}">
                <a16:creationId xmlns:a16="http://schemas.microsoft.com/office/drawing/2014/main" id="{8BE8C6F2-F983-7F33-1CBA-7F8ADDAA945A}"/>
              </a:ext>
            </a:extLst>
          </p:cNvPr>
          <p:cNvSpPr txBox="1">
            <a:spLocks/>
          </p:cNvSpPr>
          <p:nvPr/>
        </p:nvSpPr>
        <p:spPr>
          <a:xfrm>
            <a:off x="4171366" y="5176288"/>
            <a:ext cx="3667060" cy="1496496"/>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sz="1400" b="0" dirty="0">
                <a:solidFill>
                  <a:schemeClr val="bg1"/>
                </a:solidFill>
              </a:rPr>
              <a:t>Highly engineered wells featuring multiple layers of steel casing and cement</a:t>
            </a:r>
            <a:br>
              <a:rPr lang="en-US" sz="1400" dirty="0">
                <a:solidFill>
                  <a:schemeClr val="bg1"/>
                </a:solidFill>
              </a:rPr>
            </a:br>
            <a:br>
              <a:rPr lang="en-US" sz="1400" dirty="0">
                <a:solidFill>
                  <a:schemeClr val="bg1"/>
                </a:solidFill>
              </a:rPr>
            </a:br>
            <a:endParaRPr lang="en-US" sz="1400" dirty="0">
              <a:solidFill>
                <a:schemeClr val="bg1"/>
              </a:solidFill>
            </a:endParaRPr>
          </a:p>
        </p:txBody>
      </p:sp>
      <p:sp>
        <p:nvSpPr>
          <p:cNvPr id="8" name="Text Placeholder 3">
            <a:extLst>
              <a:ext uri="{FF2B5EF4-FFF2-40B4-BE49-F238E27FC236}">
                <a16:creationId xmlns:a16="http://schemas.microsoft.com/office/drawing/2014/main" id="{49C15915-221E-8496-A78A-25D8C8314A76}"/>
              </a:ext>
            </a:extLst>
          </p:cNvPr>
          <p:cNvSpPr txBox="1">
            <a:spLocks/>
          </p:cNvSpPr>
          <p:nvPr/>
        </p:nvSpPr>
        <p:spPr>
          <a:xfrm>
            <a:off x="7959873" y="5176288"/>
            <a:ext cx="3802592" cy="1496496"/>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sz="1400" b="0" dirty="0">
                <a:solidFill>
                  <a:schemeClr val="bg1"/>
                </a:solidFill>
              </a:rPr>
              <a:t>Designed specifically to protect underground sources of drinking water</a:t>
            </a:r>
            <a:endParaRPr lang="en-US" sz="1400" dirty="0">
              <a:solidFill>
                <a:schemeClr val="bg1"/>
              </a:solidFill>
            </a:endParaRPr>
          </a:p>
        </p:txBody>
      </p:sp>
      <p:pic>
        <p:nvPicPr>
          <p:cNvPr id="11" name="Picture 10" descr="A picture containing text, clipart, vector graphics&#10;&#10;Description automatically generated">
            <a:extLst>
              <a:ext uri="{FF2B5EF4-FFF2-40B4-BE49-F238E27FC236}">
                <a16:creationId xmlns:a16="http://schemas.microsoft.com/office/drawing/2014/main" id="{8A24E17E-D654-B613-0316-04B07DF552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28703" y="3959833"/>
            <a:ext cx="1150427" cy="1117791"/>
          </a:xfrm>
          <a:prstGeom prst="rect">
            <a:avLst/>
          </a:prstGeom>
        </p:spPr>
      </p:pic>
      <p:pic>
        <p:nvPicPr>
          <p:cNvPr id="13" name="Picture 12" descr="A black and white logo&#10;&#10;Description automatically generated with medium confidence">
            <a:extLst>
              <a:ext uri="{FF2B5EF4-FFF2-40B4-BE49-F238E27FC236}">
                <a16:creationId xmlns:a16="http://schemas.microsoft.com/office/drawing/2014/main" id="{8623A294-7CFC-BFFC-E779-AC19569725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59873" y="3953933"/>
            <a:ext cx="840383" cy="1028041"/>
          </a:xfrm>
          <a:prstGeom prst="rect">
            <a:avLst/>
          </a:prstGeom>
        </p:spPr>
      </p:pic>
      <p:pic>
        <p:nvPicPr>
          <p:cNvPr id="17" name="Picture 16" descr="Icon&#10;&#10;Description automatically generated">
            <a:extLst>
              <a:ext uri="{FF2B5EF4-FFF2-40B4-BE49-F238E27FC236}">
                <a16:creationId xmlns:a16="http://schemas.microsoft.com/office/drawing/2014/main" id="{5AF54607-F853-385D-A5BE-98B603F7A0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6506" y="3989944"/>
            <a:ext cx="832224" cy="1052519"/>
          </a:xfrm>
          <a:prstGeom prst="rect">
            <a:avLst/>
          </a:prstGeom>
        </p:spPr>
      </p:pic>
    </p:spTree>
    <p:extLst>
      <p:ext uri="{BB962C8B-B14F-4D97-AF65-F5344CB8AC3E}">
        <p14:creationId xmlns:p14="http://schemas.microsoft.com/office/powerpoint/2010/main" val="740408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
            <a:extLst>
              <a:ext uri="{FF2B5EF4-FFF2-40B4-BE49-F238E27FC236}">
                <a16:creationId xmlns:a16="http://schemas.microsoft.com/office/drawing/2014/main" id="{74A31D1F-EDB1-B6DB-D92D-CBFB4ABF1575}"/>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21</a:t>
            </a:fld>
            <a:endParaRPr lang="en-US">
              <a:solidFill>
                <a:schemeClr val="bg1"/>
              </a:solidFill>
            </a:endParaRPr>
          </a:p>
        </p:txBody>
      </p:sp>
      <p:pic>
        <p:nvPicPr>
          <p:cNvPr id="3" name="Picture 2">
            <a:extLst>
              <a:ext uri="{FF2B5EF4-FFF2-40B4-BE49-F238E27FC236}">
                <a16:creationId xmlns:a16="http://schemas.microsoft.com/office/drawing/2014/main" id="{32A16301-24C7-49B8-832A-1165935C1944}"/>
              </a:ext>
            </a:extLst>
          </p:cNvPr>
          <p:cNvPicPr>
            <a:picLocks noChangeAspect="1"/>
          </p:cNvPicPr>
          <p:nvPr/>
        </p:nvPicPr>
        <p:blipFill>
          <a:blip r:embed="rId3"/>
          <a:stretch>
            <a:fillRect/>
          </a:stretch>
        </p:blipFill>
        <p:spPr>
          <a:xfrm>
            <a:off x="9525" y="0"/>
            <a:ext cx="12172950" cy="6858000"/>
          </a:xfrm>
          <a:prstGeom prst="rect">
            <a:avLst/>
          </a:prstGeom>
        </p:spPr>
      </p:pic>
      <p:pic>
        <p:nvPicPr>
          <p:cNvPr id="10" name="Picture 9">
            <a:extLst>
              <a:ext uri="{FF2B5EF4-FFF2-40B4-BE49-F238E27FC236}">
                <a16:creationId xmlns:a16="http://schemas.microsoft.com/office/drawing/2014/main" id="{EF22A4FF-E38E-4D54-B052-773F2895BB4E}"/>
              </a:ext>
            </a:extLst>
          </p:cNvPr>
          <p:cNvPicPr>
            <a:picLocks noChangeAspect="1"/>
          </p:cNvPicPr>
          <p:nvPr/>
        </p:nvPicPr>
        <p:blipFill>
          <a:blip r:embed="rId4"/>
          <a:stretch>
            <a:fillRect/>
          </a:stretch>
        </p:blipFill>
        <p:spPr>
          <a:xfrm>
            <a:off x="11607521" y="184757"/>
            <a:ext cx="219075" cy="190500"/>
          </a:xfrm>
          <a:prstGeom prst="rect">
            <a:avLst/>
          </a:prstGeom>
        </p:spPr>
      </p:pic>
    </p:spTree>
    <p:extLst>
      <p:ext uri="{BB962C8B-B14F-4D97-AF65-F5344CB8AC3E}">
        <p14:creationId xmlns:p14="http://schemas.microsoft.com/office/powerpoint/2010/main" val="1977880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C895BCE9-8C6D-6DB9-A8FE-FF060474FC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6917" y="-1"/>
            <a:ext cx="6845083" cy="6858001"/>
          </a:xfrm>
          <a:prstGeom prst="rect">
            <a:avLst/>
          </a:prstGeom>
        </p:spPr>
      </p:pic>
      <p:pic>
        <p:nvPicPr>
          <p:cNvPr id="2" name="Picture 1" descr="Logo, icon&#10;&#10;Description automatically generated">
            <a:extLst>
              <a:ext uri="{FF2B5EF4-FFF2-40B4-BE49-F238E27FC236}">
                <a16:creationId xmlns:a16="http://schemas.microsoft.com/office/drawing/2014/main" id="{40661B5D-5B22-91FD-ED61-683964627A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09933" y="0"/>
            <a:ext cx="7982067" cy="6858000"/>
          </a:xfrm>
          <a:prstGeom prst="rect">
            <a:avLst/>
          </a:prstGeom>
        </p:spPr>
      </p:pic>
      <p:sp>
        <p:nvSpPr>
          <p:cNvPr id="8" name="Title 1">
            <a:extLst>
              <a:ext uri="{FF2B5EF4-FFF2-40B4-BE49-F238E27FC236}">
                <a16:creationId xmlns:a16="http://schemas.microsoft.com/office/drawing/2014/main" id="{5CB20212-7EFC-0BC2-C36D-4F037F557883}"/>
              </a:ext>
            </a:extLst>
          </p:cNvPr>
          <p:cNvSpPr>
            <a:spLocks noGrp="1"/>
          </p:cNvSpPr>
          <p:nvPr>
            <p:ph type="ctrTitle"/>
          </p:nvPr>
        </p:nvSpPr>
        <p:spPr>
          <a:xfrm>
            <a:off x="470557" y="2669013"/>
            <a:ext cx="7440066" cy="2387600"/>
          </a:xfrm>
        </p:spPr>
        <p:txBody>
          <a:bodyPr/>
          <a:lstStyle/>
          <a:p>
            <a:r>
              <a:rPr lang="en-US"/>
              <a:t>POINT-SOURCE</a:t>
            </a:r>
            <a:br>
              <a:rPr lang="en-US"/>
            </a:br>
            <a:r>
              <a:rPr lang="en-US"/>
              <a:t>CAPTURE</a:t>
            </a:r>
          </a:p>
        </p:txBody>
      </p:sp>
    </p:spTree>
    <p:extLst>
      <p:ext uri="{BB962C8B-B14F-4D97-AF65-F5344CB8AC3E}">
        <p14:creationId xmlns:p14="http://schemas.microsoft.com/office/powerpoint/2010/main" val="3488008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outdoor, rocky, beverage&#10;&#10;Description automatically generated">
            <a:extLst>
              <a:ext uri="{FF2B5EF4-FFF2-40B4-BE49-F238E27FC236}">
                <a16:creationId xmlns:a16="http://schemas.microsoft.com/office/drawing/2014/main" id="{5CECA0A5-1458-637F-88A7-4042B28DAD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2" name="Rectangle 1">
            <a:extLst>
              <a:ext uri="{FF2B5EF4-FFF2-40B4-BE49-F238E27FC236}">
                <a16:creationId xmlns:a16="http://schemas.microsoft.com/office/drawing/2014/main" id="{FECB6291-FEA6-C0B9-3449-3F85D4633B08}"/>
              </a:ext>
            </a:extLst>
          </p:cNvPr>
          <p:cNvSpPr/>
          <p:nvPr/>
        </p:nvSpPr>
        <p:spPr>
          <a:xfrm>
            <a:off x="1925909" y="2"/>
            <a:ext cx="4170091"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386814" y="1471613"/>
            <a:ext cx="5942013" cy="3405187"/>
          </a:xfrm>
        </p:spPr>
        <p:txBody>
          <a:bodyPr anchor="t">
            <a:noAutofit/>
          </a:bodyPr>
          <a:lstStyle/>
          <a:p>
            <a:r>
              <a:rPr lang="en-US">
                <a:solidFill>
                  <a:schemeClr val="bg1"/>
                </a:solidFill>
              </a:rPr>
              <a:t>POINT-SOURCE CAPTURE</a:t>
            </a:r>
          </a:p>
        </p:txBody>
      </p:sp>
    </p:spTree>
    <p:extLst>
      <p:ext uri="{BB962C8B-B14F-4D97-AF65-F5344CB8AC3E}">
        <p14:creationId xmlns:p14="http://schemas.microsoft.com/office/powerpoint/2010/main" val="333370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F9B3805-608E-3350-863B-A9799BD35D1F}"/>
              </a:ext>
            </a:extLst>
          </p:cNvPr>
          <p:cNvSpPr>
            <a:spLocks noGrp="1"/>
          </p:cNvSpPr>
          <p:nvPr>
            <p:ph type="sldNum" sz="quarter" idx="12"/>
          </p:nvPr>
        </p:nvSpPr>
        <p:spPr/>
        <p:txBody>
          <a:bodyPr/>
          <a:lstStyle/>
          <a:p>
            <a:fld id="{877A8A0C-B0F1-7540-9AA6-5A575AD757A9}" type="slidenum">
              <a:rPr lang="en-US" smtClean="0"/>
              <a:t>24</a:t>
            </a:fld>
            <a:endParaRPr lang="en-US"/>
          </a:p>
        </p:txBody>
      </p:sp>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397814" y="1471613"/>
            <a:ext cx="9890125" cy="3405187"/>
          </a:xfrm>
        </p:spPr>
        <p:txBody>
          <a:bodyPr anchor="t">
            <a:noAutofit/>
          </a:bodyPr>
          <a:lstStyle/>
          <a:p>
            <a:r>
              <a:rPr lang="en-US">
                <a:solidFill>
                  <a:schemeClr val="bg1"/>
                </a:solidFill>
              </a:rPr>
              <a:t>COMPREHENSIVE PROJECT SUPPORT</a:t>
            </a:r>
            <a:endParaRPr lang="en-US" sz="3200">
              <a:solidFill>
                <a:schemeClr val="bg1"/>
              </a:solidFill>
            </a:endParaRPr>
          </a:p>
        </p:txBody>
      </p:sp>
      <p:sp>
        <p:nvSpPr>
          <p:cNvPr id="15" name="Text Placeholder 3">
            <a:extLst>
              <a:ext uri="{FF2B5EF4-FFF2-40B4-BE49-F238E27FC236}">
                <a16:creationId xmlns:a16="http://schemas.microsoft.com/office/drawing/2014/main" id="{FA148F99-D26E-05F5-6400-C43CC207E0A5}"/>
              </a:ext>
            </a:extLst>
          </p:cNvPr>
          <p:cNvSpPr>
            <a:spLocks noGrp="1"/>
          </p:cNvSpPr>
          <p:nvPr>
            <p:ph type="body" idx="4294967295"/>
          </p:nvPr>
        </p:nvSpPr>
        <p:spPr>
          <a:xfrm>
            <a:off x="397814" y="2026215"/>
            <a:ext cx="10001549" cy="1495129"/>
          </a:xfrm>
        </p:spPr>
        <p:txBody>
          <a:bodyPr anchor="t">
            <a:normAutofit/>
          </a:bodyPr>
          <a:lstStyle/>
          <a:p>
            <a:r>
              <a:rPr lang="en-US" sz="2000" b="0">
                <a:solidFill>
                  <a:schemeClr val="bg1"/>
                </a:solidFill>
              </a:rPr>
              <a:t>PROVIDING CAPTURE EXPERTISE ACROSS THE ENTIRE PROJECT LIFECYCLE</a:t>
            </a:r>
          </a:p>
          <a:p>
            <a:endParaRPr lang="en-US" sz="2000" b="0">
              <a:solidFill>
                <a:schemeClr val="bg1"/>
              </a:solidFill>
            </a:endParaRPr>
          </a:p>
        </p:txBody>
      </p:sp>
      <p:pic>
        <p:nvPicPr>
          <p:cNvPr id="5" name="Picture 4">
            <a:extLst>
              <a:ext uri="{FF2B5EF4-FFF2-40B4-BE49-F238E27FC236}">
                <a16:creationId xmlns:a16="http://schemas.microsoft.com/office/drawing/2014/main" id="{FC051F62-A794-3A05-FDCA-E61856649F2F}"/>
              </a:ext>
            </a:extLst>
          </p:cNvPr>
          <p:cNvPicPr>
            <a:picLocks noChangeAspect="1"/>
          </p:cNvPicPr>
          <p:nvPr/>
        </p:nvPicPr>
        <p:blipFill rotWithShape="1">
          <a:blip r:embed="rId3"/>
          <a:srcRect l="12589" t="12883" r="8918" b="18085"/>
          <a:stretch/>
        </p:blipFill>
        <p:spPr>
          <a:xfrm>
            <a:off x="1359852" y="2767999"/>
            <a:ext cx="9472295" cy="2403336"/>
          </a:xfrm>
          <a:prstGeom prst="rect">
            <a:avLst/>
          </a:prstGeom>
        </p:spPr>
      </p:pic>
      <p:sp>
        <p:nvSpPr>
          <p:cNvPr id="2" name="Rectangle 1">
            <a:extLst>
              <a:ext uri="{FF2B5EF4-FFF2-40B4-BE49-F238E27FC236}">
                <a16:creationId xmlns:a16="http://schemas.microsoft.com/office/drawing/2014/main" id="{DDC47229-EB74-BB70-5BAB-6A4027C3A465}"/>
              </a:ext>
            </a:extLst>
          </p:cNvPr>
          <p:cNvSpPr/>
          <p:nvPr/>
        </p:nvSpPr>
        <p:spPr>
          <a:xfrm>
            <a:off x="1226201" y="5205493"/>
            <a:ext cx="2362803"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FEASIBILITY</a:t>
            </a:r>
            <a:br>
              <a:rPr lang="en-US" sz="1400" dirty="0"/>
            </a:br>
            <a:r>
              <a:rPr lang="en-US" sz="1400" dirty="0"/>
              <a:t>ANALYSIS</a:t>
            </a:r>
          </a:p>
          <a:p>
            <a:pPr lvl="0" algn="ctr"/>
            <a:endParaRPr lang="en-US" sz="1400" dirty="0"/>
          </a:p>
        </p:txBody>
      </p:sp>
      <p:sp>
        <p:nvSpPr>
          <p:cNvPr id="3" name="Rectangle 2">
            <a:extLst>
              <a:ext uri="{FF2B5EF4-FFF2-40B4-BE49-F238E27FC236}">
                <a16:creationId xmlns:a16="http://schemas.microsoft.com/office/drawing/2014/main" id="{333800EB-B39D-DC0E-6C6A-3C0384227B59}"/>
              </a:ext>
            </a:extLst>
          </p:cNvPr>
          <p:cNvSpPr/>
          <p:nvPr/>
        </p:nvSpPr>
        <p:spPr>
          <a:xfrm>
            <a:off x="3286277" y="5205492"/>
            <a:ext cx="3001016" cy="1122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CAPTURE FACILITY</a:t>
            </a:r>
          </a:p>
          <a:p>
            <a:pPr algn="ctr"/>
            <a:r>
              <a:rPr lang="en-US" sz="1400" dirty="0"/>
              <a:t>ENGINEERING, CONSTRUCTION AND COMMERCIAL &amp; FINANCING AGREEMENTS</a:t>
            </a:r>
          </a:p>
          <a:p>
            <a:pPr lvl="0" algn="ctr"/>
            <a:endParaRPr lang="en-US" sz="1400" dirty="0"/>
          </a:p>
        </p:txBody>
      </p:sp>
      <p:sp>
        <p:nvSpPr>
          <p:cNvPr id="4" name="Rectangle 3">
            <a:extLst>
              <a:ext uri="{FF2B5EF4-FFF2-40B4-BE49-F238E27FC236}">
                <a16:creationId xmlns:a16="http://schemas.microsoft.com/office/drawing/2014/main" id="{A5486235-3D03-DB21-BCA6-C03A16BEC8A9}"/>
              </a:ext>
            </a:extLst>
          </p:cNvPr>
          <p:cNvSpPr/>
          <p:nvPr/>
        </p:nvSpPr>
        <p:spPr>
          <a:xfrm>
            <a:off x="5879810" y="5205493"/>
            <a:ext cx="2919911"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CO</a:t>
            </a:r>
            <a:r>
              <a:rPr lang="en-US" sz="1400" baseline="-25000" dirty="0"/>
              <a:t>2 </a:t>
            </a:r>
            <a:br>
              <a:rPr lang="en-US" sz="1400" baseline="-25000" dirty="0"/>
            </a:br>
            <a:r>
              <a:rPr lang="en-US" sz="1400" dirty="0"/>
              <a:t>TRANSPORTATION</a:t>
            </a:r>
          </a:p>
          <a:p>
            <a:pPr lvl="0" algn="ctr"/>
            <a:endParaRPr lang="en-US" sz="1400" dirty="0"/>
          </a:p>
        </p:txBody>
      </p:sp>
      <p:sp>
        <p:nvSpPr>
          <p:cNvPr id="6" name="Rectangle 5">
            <a:extLst>
              <a:ext uri="{FF2B5EF4-FFF2-40B4-BE49-F238E27FC236}">
                <a16:creationId xmlns:a16="http://schemas.microsoft.com/office/drawing/2014/main" id="{F93A5E95-FAFD-2934-7ADA-BAE40BDFDE0B}"/>
              </a:ext>
            </a:extLst>
          </p:cNvPr>
          <p:cNvSpPr/>
          <p:nvPr/>
        </p:nvSpPr>
        <p:spPr>
          <a:xfrm>
            <a:off x="8578099" y="5205493"/>
            <a:ext cx="2362803"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CO</a:t>
            </a:r>
            <a:r>
              <a:rPr lang="en-US" sz="1400" baseline="-25000" dirty="0"/>
              <a:t>2 </a:t>
            </a:r>
            <a:br>
              <a:rPr lang="en-US" sz="1400" baseline="-25000" dirty="0"/>
            </a:br>
            <a:r>
              <a:rPr lang="en-US" sz="1400" dirty="0"/>
              <a:t>SEQUESTRATION</a:t>
            </a:r>
          </a:p>
        </p:txBody>
      </p:sp>
    </p:spTree>
    <p:extLst>
      <p:ext uri="{BB962C8B-B14F-4D97-AF65-F5344CB8AC3E}">
        <p14:creationId xmlns:p14="http://schemas.microsoft.com/office/powerpoint/2010/main" val="2425832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647088EF-7F4A-0E5E-056D-46E2942606A5}"/>
              </a:ext>
            </a:extLst>
          </p:cNvPr>
          <p:cNvSpPr>
            <a:spLocks noGrp="1"/>
          </p:cNvSpPr>
          <p:nvPr>
            <p:ph type="sldNum" sz="quarter" idx="12"/>
          </p:nvPr>
        </p:nvSpPr>
        <p:spPr/>
        <p:txBody>
          <a:bodyPr/>
          <a:lstStyle/>
          <a:p>
            <a:fld id="{877A8A0C-B0F1-7540-9AA6-5A575AD757A9}" type="slidenum">
              <a:rPr lang="en-US" smtClean="0"/>
              <a:t>25</a:t>
            </a:fld>
            <a:endParaRPr lang="en-US"/>
          </a:p>
        </p:txBody>
      </p:sp>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394962" y="1471613"/>
            <a:ext cx="10727740" cy="3405187"/>
          </a:xfrm>
        </p:spPr>
        <p:txBody>
          <a:bodyPr anchor="t">
            <a:noAutofit/>
          </a:bodyPr>
          <a:lstStyle/>
          <a:p>
            <a:r>
              <a:rPr lang="en-US" dirty="0">
                <a:solidFill>
                  <a:schemeClr val="bg1"/>
                </a:solidFill>
              </a:rPr>
              <a:t>SUPPORTING POINT SOURCE CAPTURE PROJECTS ACROSS INDUSTRY SECTORS</a:t>
            </a:r>
            <a:endParaRPr lang="en-US" sz="3200" dirty="0">
              <a:solidFill>
                <a:schemeClr val="bg1"/>
              </a:solidFill>
            </a:endParaRPr>
          </a:p>
        </p:txBody>
      </p:sp>
      <p:sp>
        <p:nvSpPr>
          <p:cNvPr id="8" name="Text Placeholder 2">
            <a:extLst>
              <a:ext uri="{FF2B5EF4-FFF2-40B4-BE49-F238E27FC236}">
                <a16:creationId xmlns:a16="http://schemas.microsoft.com/office/drawing/2014/main" id="{B0992013-BDAF-B47F-3E36-EB674B71A911}"/>
              </a:ext>
            </a:extLst>
          </p:cNvPr>
          <p:cNvSpPr txBox="1">
            <a:spLocks/>
          </p:cNvSpPr>
          <p:nvPr/>
        </p:nvSpPr>
        <p:spPr>
          <a:xfrm>
            <a:off x="566587" y="4021534"/>
            <a:ext cx="1865623" cy="1751556"/>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ETHANOL</a:t>
            </a:r>
          </a:p>
          <a:p>
            <a:r>
              <a:rPr lang="en-US" sz="1200" dirty="0">
                <a:solidFill>
                  <a:schemeClr val="bg1"/>
                </a:solidFill>
              </a:rPr>
              <a:t>Carbon capture and transportation of CO</a:t>
            </a:r>
            <a:r>
              <a:rPr lang="en-US" sz="1200" baseline="-25000" dirty="0">
                <a:solidFill>
                  <a:schemeClr val="bg1"/>
                </a:solidFill>
              </a:rPr>
              <a:t>2</a:t>
            </a:r>
            <a:r>
              <a:rPr lang="en-US" sz="1200" dirty="0">
                <a:solidFill>
                  <a:schemeClr val="bg1"/>
                </a:solidFill>
              </a:rPr>
              <a:t> from two ethanol plants in Texas expected in 2024</a:t>
            </a:r>
            <a:br>
              <a:rPr lang="en-US" sz="1200" dirty="0">
                <a:solidFill>
                  <a:schemeClr val="bg1"/>
                </a:solidFill>
              </a:rPr>
            </a:br>
            <a:endParaRPr lang="en-US" sz="1200" baseline="-25000" dirty="0">
              <a:solidFill>
                <a:schemeClr val="bg1"/>
              </a:solidFill>
            </a:endParaRPr>
          </a:p>
        </p:txBody>
      </p:sp>
      <p:sp>
        <p:nvSpPr>
          <p:cNvPr id="9" name="Text Placeholder 2">
            <a:extLst>
              <a:ext uri="{FF2B5EF4-FFF2-40B4-BE49-F238E27FC236}">
                <a16:creationId xmlns:a16="http://schemas.microsoft.com/office/drawing/2014/main" id="{DF646BD3-B4A8-B3EA-7F3C-0D708147ED65}"/>
              </a:ext>
            </a:extLst>
          </p:cNvPr>
          <p:cNvSpPr txBox="1">
            <a:spLocks/>
          </p:cNvSpPr>
          <p:nvPr/>
        </p:nvSpPr>
        <p:spPr>
          <a:xfrm>
            <a:off x="2886265" y="4021534"/>
            <a:ext cx="1865623" cy="1751556"/>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BIOFUELS</a:t>
            </a:r>
          </a:p>
          <a:p>
            <a:r>
              <a:rPr lang="en-US" sz="1200">
                <a:solidFill>
                  <a:schemeClr val="bg1"/>
                </a:solidFill>
              </a:rPr>
              <a:t>Providing offtake, transportation and sequestration for biomass-to-fuels project in Natchez, Mississippi</a:t>
            </a:r>
          </a:p>
        </p:txBody>
      </p:sp>
      <p:sp>
        <p:nvSpPr>
          <p:cNvPr id="10" name="Text Placeholder 2">
            <a:extLst>
              <a:ext uri="{FF2B5EF4-FFF2-40B4-BE49-F238E27FC236}">
                <a16:creationId xmlns:a16="http://schemas.microsoft.com/office/drawing/2014/main" id="{D3F4F6D5-5D9B-9F56-9617-3A208592688B}"/>
              </a:ext>
            </a:extLst>
          </p:cNvPr>
          <p:cNvSpPr txBox="1">
            <a:spLocks/>
          </p:cNvSpPr>
          <p:nvPr/>
        </p:nvSpPr>
        <p:spPr>
          <a:xfrm>
            <a:off x="5205943" y="4021534"/>
            <a:ext cx="1755897" cy="2585584"/>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COAL-FIRED POWER</a:t>
            </a:r>
          </a:p>
          <a:p>
            <a:r>
              <a:rPr lang="en-US" sz="1200">
                <a:solidFill>
                  <a:schemeClr val="bg1"/>
                </a:solidFill>
              </a:rPr>
              <a:t>Providing consulting services for world's largest CO</a:t>
            </a:r>
            <a:r>
              <a:rPr lang="en-US" sz="1200" baseline="-25000">
                <a:solidFill>
                  <a:schemeClr val="bg1"/>
                </a:solidFill>
              </a:rPr>
              <a:t>2</a:t>
            </a:r>
            <a:r>
              <a:rPr lang="en-US" sz="1200">
                <a:solidFill>
                  <a:schemeClr val="bg1"/>
                </a:solidFill>
              </a:rPr>
              <a:t> capture facility for power plant in North Dakota</a:t>
            </a:r>
            <a:br>
              <a:rPr lang="en-US" sz="1200">
                <a:solidFill>
                  <a:schemeClr val="bg1"/>
                </a:solidFill>
              </a:rPr>
            </a:br>
            <a:endParaRPr lang="en-US" sz="1200">
              <a:solidFill>
                <a:schemeClr val="bg1"/>
              </a:solidFill>
            </a:endParaRPr>
          </a:p>
        </p:txBody>
      </p:sp>
      <p:sp>
        <p:nvSpPr>
          <p:cNvPr id="18" name="Text Placeholder 2">
            <a:extLst>
              <a:ext uri="{FF2B5EF4-FFF2-40B4-BE49-F238E27FC236}">
                <a16:creationId xmlns:a16="http://schemas.microsoft.com/office/drawing/2014/main" id="{A5CB6DB6-B705-AD40-B77D-0D2AF5471C25}"/>
              </a:ext>
            </a:extLst>
          </p:cNvPr>
          <p:cNvSpPr txBox="1">
            <a:spLocks/>
          </p:cNvSpPr>
          <p:nvPr/>
        </p:nvSpPr>
        <p:spPr>
          <a:xfrm>
            <a:off x="9625846" y="4021534"/>
            <a:ext cx="1659597" cy="1751556"/>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LNG</a:t>
            </a:r>
          </a:p>
          <a:p>
            <a:r>
              <a:rPr lang="en-US" sz="1200" dirty="0">
                <a:solidFill>
                  <a:schemeClr val="bg1"/>
                </a:solidFill>
              </a:rPr>
              <a:t>Plans to offtake and securely store CO</a:t>
            </a:r>
            <a:r>
              <a:rPr lang="en-US" sz="1200" baseline="-25000" dirty="0">
                <a:solidFill>
                  <a:schemeClr val="bg1"/>
                </a:solidFill>
              </a:rPr>
              <a:t>2</a:t>
            </a:r>
            <a:r>
              <a:rPr lang="en-US" sz="1200" dirty="0">
                <a:solidFill>
                  <a:schemeClr val="bg1"/>
                </a:solidFill>
              </a:rPr>
              <a:t> captured from planned LNG project in Brownsville, Texas</a:t>
            </a:r>
          </a:p>
        </p:txBody>
      </p:sp>
      <p:sp>
        <p:nvSpPr>
          <p:cNvPr id="25" name="Text Placeholder 2">
            <a:extLst>
              <a:ext uri="{FF2B5EF4-FFF2-40B4-BE49-F238E27FC236}">
                <a16:creationId xmlns:a16="http://schemas.microsoft.com/office/drawing/2014/main" id="{D0E1BCA5-FC08-117A-10A2-0FB4348C2DAB}"/>
              </a:ext>
            </a:extLst>
          </p:cNvPr>
          <p:cNvSpPr txBox="1">
            <a:spLocks/>
          </p:cNvSpPr>
          <p:nvPr/>
        </p:nvSpPr>
        <p:spPr>
          <a:xfrm>
            <a:off x="7415895" y="4063056"/>
            <a:ext cx="1755898" cy="2747902"/>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CEMENT</a:t>
            </a:r>
          </a:p>
          <a:p>
            <a:r>
              <a:rPr lang="en-US" sz="1200" dirty="0">
                <a:solidFill>
                  <a:schemeClr val="bg1"/>
                </a:solidFill>
              </a:rPr>
              <a:t>Assessing viability and design of commercial-scale capture facility at a cement facility in Florence, Colorado</a:t>
            </a:r>
            <a:br>
              <a:rPr lang="en-US" sz="1200" dirty="0">
                <a:solidFill>
                  <a:schemeClr val="bg1"/>
                </a:solidFill>
              </a:rPr>
            </a:br>
            <a:endParaRPr lang="en-US" sz="1200" dirty="0">
              <a:solidFill>
                <a:schemeClr val="bg1"/>
              </a:solidFill>
            </a:endParaRPr>
          </a:p>
        </p:txBody>
      </p:sp>
      <p:pic>
        <p:nvPicPr>
          <p:cNvPr id="27" name="Picture 26" descr="A picture containing text, clipart&#10;&#10;Description automatically generated">
            <a:extLst>
              <a:ext uri="{FF2B5EF4-FFF2-40B4-BE49-F238E27FC236}">
                <a16:creationId xmlns:a16="http://schemas.microsoft.com/office/drawing/2014/main" id="{AC4CBB6F-2249-1CB7-FA80-E1584E1EFD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1374" y="2964688"/>
            <a:ext cx="652242" cy="924009"/>
          </a:xfrm>
          <a:prstGeom prst="rect">
            <a:avLst/>
          </a:prstGeom>
        </p:spPr>
      </p:pic>
      <p:pic>
        <p:nvPicPr>
          <p:cNvPr id="33" name="Picture 32">
            <a:extLst>
              <a:ext uri="{FF2B5EF4-FFF2-40B4-BE49-F238E27FC236}">
                <a16:creationId xmlns:a16="http://schemas.microsoft.com/office/drawing/2014/main" id="{0E3789E8-E54D-40C2-C997-1CFCFD13C0B9}"/>
              </a:ext>
            </a:extLst>
          </p:cNvPr>
          <p:cNvPicPr>
            <a:picLocks noChangeAspect="1"/>
          </p:cNvPicPr>
          <p:nvPr/>
        </p:nvPicPr>
        <p:blipFill>
          <a:blip r:embed="rId4"/>
          <a:srcRect/>
          <a:stretch/>
        </p:blipFill>
        <p:spPr>
          <a:xfrm>
            <a:off x="7415895" y="3147689"/>
            <a:ext cx="806242" cy="797183"/>
          </a:xfrm>
          <a:prstGeom prst="rect">
            <a:avLst/>
          </a:prstGeom>
        </p:spPr>
      </p:pic>
      <p:pic>
        <p:nvPicPr>
          <p:cNvPr id="37" name="Picture 36" descr="Icon&#10;&#10;Description automatically generated">
            <a:extLst>
              <a:ext uri="{FF2B5EF4-FFF2-40B4-BE49-F238E27FC236}">
                <a16:creationId xmlns:a16="http://schemas.microsoft.com/office/drawing/2014/main" id="{4C84A16F-2ED7-16AF-ED0E-FFD4CDFF9B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5789" y="3032507"/>
            <a:ext cx="860597" cy="914950"/>
          </a:xfrm>
          <a:prstGeom prst="rect">
            <a:avLst/>
          </a:prstGeom>
        </p:spPr>
      </p:pic>
      <p:pic>
        <p:nvPicPr>
          <p:cNvPr id="39" name="Picture 38" descr="Icon&#10;&#10;Description automatically generated">
            <a:extLst>
              <a:ext uri="{FF2B5EF4-FFF2-40B4-BE49-F238E27FC236}">
                <a16:creationId xmlns:a16="http://schemas.microsoft.com/office/drawing/2014/main" id="{8FCC6ABA-7582-1D1E-A11B-14D50769DC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176" y="3097524"/>
            <a:ext cx="679418" cy="788125"/>
          </a:xfrm>
          <a:prstGeom prst="rect">
            <a:avLst/>
          </a:prstGeom>
        </p:spPr>
      </p:pic>
      <p:pic>
        <p:nvPicPr>
          <p:cNvPr id="41" name="Picture 40" descr="Icon&#10;&#10;Description automatically generated">
            <a:extLst>
              <a:ext uri="{FF2B5EF4-FFF2-40B4-BE49-F238E27FC236}">
                <a16:creationId xmlns:a16="http://schemas.microsoft.com/office/drawing/2014/main" id="{18DF329E-00C2-34E4-1169-75344A099C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96429" y="3174866"/>
            <a:ext cx="806243" cy="770007"/>
          </a:xfrm>
          <a:prstGeom prst="rect">
            <a:avLst/>
          </a:prstGeom>
        </p:spPr>
      </p:pic>
    </p:spTree>
    <p:extLst>
      <p:ext uri="{BB962C8B-B14F-4D97-AF65-F5344CB8AC3E}">
        <p14:creationId xmlns:p14="http://schemas.microsoft.com/office/powerpoint/2010/main" val="2498820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5">
            <a:extLst>
              <a:ext uri="{FF2B5EF4-FFF2-40B4-BE49-F238E27FC236}">
                <a16:creationId xmlns:a16="http://schemas.microsoft.com/office/drawing/2014/main" id="{D4BF185E-AABC-FC6C-7447-489D688E31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6917" y="0"/>
            <a:ext cx="6845083" cy="6858001"/>
          </a:xfrm>
          <a:prstGeom prst="rect">
            <a:avLst/>
          </a:prstGeom>
        </p:spPr>
      </p:pic>
      <p:pic>
        <p:nvPicPr>
          <p:cNvPr id="3" name="Picture 2" descr="Logo, icon&#10;&#10;Description automatically generated">
            <a:extLst>
              <a:ext uri="{FF2B5EF4-FFF2-40B4-BE49-F238E27FC236}">
                <a16:creationId xmlns:a16="http://schemas.microsoft.com/office/drawing/2014/main" id="{9AC57D3C-32E5-605C-101C-27537891CB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09933" y="0"/>
            <a:ext cx="7982067" cy="6858000"/>
          </a:xfrm>
          <a:prstGeom prst="rect">
            <a:avLst/>
          </a:prstGeom>
        </p:spPr>
      </p:pic>
      <p:sp>
        <p:nvSpPr>
          <p:cNvPr id="16" name="Title 1">
            <a:extLst>
              <a:ext uri="{FF2B5EF4-FFF2-40B4-BE49-F238E27FC236}">
                <a16:creationId xmlns:a16="http://schemas.microsoft.com/office/drawing/2014/main" id="{1E843E38-A58A-469C-061E-4D260D2DD372}"/>
              </a:ext>
            </a:extLst>
          </p:cNvPr>
          <p:cNvSpPr>
            <a:spLocks noGrp="1"/>
          </p:cNvSpPr>
          <p:nvPr>
            <p:ph type="ctrTitle"/>
          </p:nvPr>
        </p:nvSpPr>
        <p:spPr>
          <a:xfrm>
            <a:off x="470557" y="2669013"/>
            <a:ext cx="7440066" cy="2387600"/>
          </a:xfrm>
        </p:spPr>
        <p:txBody>
          <a:bodyPr/>
          <a:lstStyle/>
          <a:p>
            <a:r>
              <a:rPr lang="en-US" b="1"/>
              <a:t>AIR TO FUELS</a:t>
            </a:r>
            <a:r>
              <a:rPr lang="en-US" b="1" baseline="30000"/>
              <a:t>™</a:t>
            </a:r>
            <a:endParaRPr lang="en-US" baseline="30000"/>
          </a:p>
        </p:txBody>
      </p:sp>
    </p:spTree>
    <p:extLst>
      <p:ext uri="{BB962C8B-B14F-4D97-AF65-F5344CB8AC3E}">
        <p14:creationId xmlns:p14="http://schemas.microsoft.com/office/powerpoint/2010/main" val="1677058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4BF4844-A56B-3B2E-3008-CB74334A50DD}"/>
              </a:ext>
            </a:extLst>
          </p:cNvPr>
          <p:cNvSpPr>
            <a:spLocks noGrp="1"/>
          </p:cNvSpPr>
          <p:nvPr>
            <p:ph type="sldNum" sz="quarter" idx="12"/>
          </p:nvPr>
        </p:nvSpPr>
        <p:spPr/>
        <p:txBody>
          <a:bodyPr/>
          <a:lstStyle/>
          <a:p>
            <a:fld id="{877A8A0C-B0F1-7540-9AA6-5A575AD757A9}" type="slidenum">
              <a:rPr lang="en-US" smtClean="0"/>
              <a:t>27</a:t>
            </a:fld>
            <a:endParaRPr lang="en-US"/>
          </a:p>
        </p:txBody>
      </p:sp>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387161" y="1471613"/>
            <a:ext cx="5942013" cy="3405187"/>
          </a:xfrm>
        </p:spPr>
        <p:txBody>
          <a:bodyPr anchor="t">
            <a:noAutofit/>
          </a:bodyPr>
          <a:lstStyle/>
          <a:p>
            <a:r>
              <a:rPr lang="en-US" dirty="0">
                <a:solidFill>
                  <a:schemeClr val="bg1"/>
                </a:solidFill>
              </a:rPr>
              <a:t>SYNTHETIC </a:t>
            </a:r>
            <a:br>
              <a:rPr lang="en-US" dirty="0">
                <a:solidFill>
                  <a:schemeClr val="bg1"/>
                </a:solidFill>
              </a:rPr>
            </a:br>
            <a:r>
              <a:rPr lang="en-US" dirty="0">
                <a:solidFill>
                  <a:schemeClr val="bg1"/>
                </a:solidFill>
              </a:rPr>
              <a:t>LOW-CARBON FUELS</a:t>
            </a:r>
            <a:endParaRPr lang="en-US" sz="3200" dirty="0">
              <a:solidFill>
                <a:schemeClr val="bg1"/>
              </a:solidFill>
            </a:endParaRPr>
          </a:p>
        </p:txBody>
      </p:sp>
      <p:sp>
        <p:nvSpPr>
          <p:cNvPr id="15" name="Text Placeholder 3">
            <a:extLst>
              <a:ext uri="{FF2B5EF4-FFF2-40B4-BE49-F238E27FC236}">
                <a16:creationId xmlns:a16="http://schemas.microsoft.com/office/drawing/2014/main" id="{FA148F99-D26E-05F5-6400-C43CC207E0A5}"/>
              </a:ext>
            </a:extLst>
          </p:cNvPr>
          <p:cNvSpPr>
            <a:spLocks noGrp="1"/>
          </p:cNvSpPr>
          <p:nvPr>
            <p:ph type="body" idx="4294967295"/>
          </p:nvPr>
        </p:nvSpPr>
        <p:spPr>
          <a:xfrm>
            <a:off x="387161" y="2768136"/>
            <a:ext cx="9285288" cy="7397750"/>
          </a:xfrm>
        </p:spPr>
        <p:txBody>
          <a:bodyPr anchor="t">
            <a:normAutofit/>
          </a:bodyPr>
          <a:lstStyle/>
          <a:p>
            <a:pPr>
              <a:buClr>
                <a:schemeClr val="bg1"/>
              </a:buClr>
            </a:pPr>
            <a:r>
              <a:rPr lang="en-US" sz="2000" b="0" dirty="0">
                <a:solidFill>
                  <a:schemeClr val="bg1"/>
                </a:solidFill>
              </a:rPr>
              <a:t>THE FUTURE OF TRANSPORTATION</a:t>
            </a:r>
          </a:p>
          <a:p>
            <a:pPr marL="342900" indent="-342900">
              <a:buClr>
                <a:schemeClr val="bg1"/>
              </a:buClr>
              <a:buFont typeface="Arial" panose="020B0604020202020204" pitchFamily="34" charset="0"/>
              <a:buChar char="•"/>
            </a:pPr>
            <a:r>
              <a:rPr lang="en-US" sz="1600" b="0" dirty="0">
                <a:solidFill>
                  <a:schemeClr val="bg1"/>
                </a:solidFill>
              </a:rPr>
              <a:t>Up to estimated 90% emissions reduction factor (ERF)</a:t>
            </a:r>
          </a:p>
          <a:p>
            <a:pPr marL="342900" indent="-342900">
              <a:buClr>
                <a:schemeClr val="bg1"/>
              </a:buClr>
              <a:buFont typeface="Arial" panose="020B0604020202020204" pitchFamily="34" charset="0"/>
              <a:buChar char="•"/>
            </a:pPr>
            <a:r>
              <a:rPr lang="en-US" sz="1600" b="0" dirty="0">
                <a:solidFill>
                  <a:schemeClr val="bg1"/>
                </a:solidFill>
              </a:rPr>
              <a:t>Highly competitive carbon intensity vs. renewables fuels</a:t>
            </a:r>
          </a:p>
          <a:p>
            <a:pPr marL="342900" indent="-342900">
              <a:buClr>
                <a:schemeClr val="bg1"/>
              </a:buClr>
              <a:buFont typeface="Arial" panose="020B0604020202020204" pitchFamily="34" charset="0"/>
              <a:buChar char="•"/>
            </a:pPr>
            <a:r>
              <a:rPr lang="en-US" sz="1600" b="0" dirty="0">
                <a:solidFill>
                  <a:schemeClr val="bg1"/>
                </a:solidFill>
              </a:rPr>
              <a:t>Requires no change in diesel of jet engines</a:t>
            </a:r>
          </a:p>
          <a:p>
            <a:pPr marL="342900" indent="-342900">
              <a:buClr>
                <a:schemeClr val="bg1"/>
              </a:buClr>
              <a:buFont typeface="Arial" panose="020B0604020202020204" pitchFamily="34" charset="0"/>
              <a:buChar char="•"/>
            </a:pPr>
            <a:r>
              <a:rPr lang="en-US" sz="1600" b="0" dirty="0">
                <a:solidFill>
                  <a:schemeClr val="bg1"/>
                </a:solidFill>
              </a:rPr>
              <a:t>Can be blended with conventional fuels</a:t>
            </a:r>
          </a:p>
          <a:p>
            <a:pPr marL="342900" indent="-342900">
              <a:buClr>
                <a:schemeClr val="bg1"/>
              </a:buClr>
              <a:buFont typeface="Arial" panose="020B0604020202020204" pitchFamily="34" charset="0"/>
              <a:buChar char="•"/>
            </a:pPr>
            <a:r>
              <a:rPr lang="en-US" sz="1600" b="0" dirty="0">
                <a:solidFill>
                  <a:schemeClr val="bg1"/>
                </a:solidFill>
              </a:rPr>
              <a:t>Meets ASTM standards</a:t>
            </a:r>
          </a:p>
          <a:p>
            <a:pPr marL="342900" indent="-342900">
              <a:buClr>
                <a:schemeClr val="bg1"/>
              </a:buClr>
              <a:buFont typeface="Arial" panose="020B0604020202020204" pitchFamily="34" charset="0"/>
              <a:buChar char="•"/>
            </a:pPr>
            <a:r>
              <a:rPr lang="en-US" sz="1600" b="0" dirty="0">
                <a:solidFill>
                  <a:schemeClr val="bg1"/>
                </a:solidFill>
              </a:rPr>
              <a:t>Creates drop-in fuels</a:t>
            </a:r>
          </a:p>
          <a:p>
            <a:pPr marL="342900" indent="-342900">
              <a:buClr>
                <a:schemeClr val="bg1"/>
              </a:buClr>
              <a:buFont typeface="Arial" panose="020B0604020202020204" pitchFamily="34" charset="0"/>
              <a:buChar char="•"/>
            </a:pPr>
            <a:r>
              <a:rPr lang="en-US" sz="1600" b="0" dirty="0">
                <a:solidFill>
                  <a:schemeClr val="bg1"/>
                </a:solidFill>
              </a:rPr>
              <a:t>Uses proven processes and equipment</a:t>
            </a:r>
          </a:p>
        </p:txBody>
      </p:sp>
      <p:pic>
        <p:nvPicPr>
          <p:cNvPr id="4" name="Picture Placeholder 6">
            <a:extLst>
              <a:ext uri="{FF2B5EF4-FFF2-40B4-BE49-F238E27FC236}">
                <a16:creationId xmlns:a16="http://schemas.microsoft.com/office/drawing/2014/main" id="{FB0EF42A-37FD-DCA3-0C7D-48B54761A3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8" name="Slide Number Placeholder 5">
            <a:extLst>
              <a:ext uri="{FF2B5EF4-FFF2-40B4-BE49-F238E27FC236}">
                <a16:creationId xmlns:a16="http://schemas.microsoft.com/office/drawing/2014/main" id="{EE2C80E0-B82C-9726-F8C1-D846A58A93E4}"/>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27</a:t>
            </a:fld>
            <a:endParaRPr lang="en-US">
              <a:solidFill>
                <a:schemeClr val="bg1"/>
              </a:solidFill>
            </a:endParaRPr>
          </a:p>
        </p:txBody>
      </p:sp>
      <p:cxnSp>
        <p:nvCxnSpPr>
          <p:cNvPr id="9" name="Straight Connector 8">
            <a:extLst>
              <a:ext uri="{FF2B5EF4-FFF2-40B4-BE49-F238E27FC236}">
                <a16:creationId xmlns:a16="http://schemas.microsoft.com/office/drawing/2014/main" id="{AFA8EED3-A3A3-45BE-EDA9-0AE0D1BCC249}"/>
              </a:ext>
            </a:extLst>
          </p:cNvPr>
          <p:cNvCxnSpPr>
            <a:cxnSpLocks/>
          </p:cNvCxnSpPr>
          <p:nvPr/>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513EC66-F50B-C3C1-75E9-93F6301E385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4161243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B64493-457A-C612-BE86-86E7C6D1FC80}"/>
              </a:ext>
            </a:extLst>
          </p:cNvPr>
          <p:cNvSpPr>
            <a:spLocks noGrp="1"/>
          </p:cNvSpPr>
          <p:nvPr>
            <p:ph type="sldNum" sz="quarter" idx="12"/>
          </p:nvPr>
        </p:nvSpPr>
        <p:spPr/>
        <p:txBody>
          <a:bodyPr/>
          <a:lstStyle/>
          <a:p>
            <a:fld id="{877A8A0C-B0F1-7540-9AA6-5A575AD757A9}" type="slidenum">
              <a:rPr lang="en-US" smtClean="0"/>
              <a:t>28</a:t>
            </a:fld>
            <a:endParaRPr lang="en-US"/>
          </a:p>
        </p:txBody>
      </p:sp>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382859" y="1471613"/>
            <a:ext cx="8838962" cy="697655"/>
          </a:xfrm>
        </p:spPr>
        <p:txBody>
          <a:bodyPr anchor="t">
            <a:noAutofit/>
          </a:bodyPr>
          <a:lstStyle/>
          <a:p>
            <a:r>
              <a:rPr lang="en-US">
                <a:solidFill>
                  <a:schemeClr val="bg1"/>
                </a:solidFill>
              </a:rPr>
              <a:t>AIR TO FUELS</a:t>
            </a:r>
            <a:r>
              <a:rPr lang="en-US" baseline="30000">
                <a:solidFill>
                  <a:schemeClr val="bg1"/>
                </a:solidFill>
              </a:rPr>
              <a:t>™ </a:t>
            </a:r>
            <a:r>
              <a:rPr lang="en-US">
                <a:solidFill>
                  <a:schemeClr val="bg1"/>
                </a:solidFill>
              </a:rPr>
              <a:t>PROCESS</a:t>
            </a:r>
            <a:endParaRPr lang="en-US" sz="3200">
              <a:solidFill>
                <a:schemeClr val="bg1"/>
              </a:solidFill>
            </a:endParaRPr>
          </a:p>
        </p:txBody>
      </p:sp>
      <p:sp>
        <p:nvSpPr>
          <p:cNvPr id="15" name="Text Placeholder 3">
            <a:extLst>
              <a:ext uri="{FF2B5EF4-FFF2-40B4-BE49-F238E27FC236}">
                <a16:creationId xmlns:a16="http://schemas.microsoft.com/office/drawing/2014/main" id="{FA148F99-D26E-05F5-6400-C43CC207E0A5}"/>
              </a:ext>
            </a:extLst>
          </p:cNvPr>
          <p:cNvSpPr>
            <a:spLocks noGrp="1"/>
          </p:cNvSpPr>
          <p:nvPr>
            <p:ph type="body" idx="4294967295"/>
          </p:nvPr>
        </p:nvSpPr>
        <p:spPr>
          <a:xfrm>
            <a:off x="382859" y="2160076"/>
            <a:ext cx="6104084" cy="2465387"/>
          </a:xfrm>
        </p:spPr>
        <p:txBody>
          <a:bodyPr anchor="t">
            <a:normAutofit/>
          </a:bodyPr>
          <a:lstStyle/>
          <a:p>
            <a:pPr marL="290513" indent="-290513">
              <a:lnSpc>
                <a:spcPct val="100000"/>
              </a:lnSpc>
              <a:buClr>
                <a:schemeClr val="bg1"/>
              </a:buClr>
              <a:buFont typeface="Arial" panose="020B0604020202020204" pitchFamily="34" charset="0"/>
              <a:buChar char="•"/>
            </a:pPr>
            <a:r>
              <a:rPr lang="en-US" b="0">
                <a:solidFill>
                  <a:schemeClr val="bg1"/>
                </a:solidFill>
              </a:rPr>
              <a:t>Eliminating feedstock constraints for large-scale production</a:t>
            </a:r>
          </a:p>
          <a:p>
            <a:pPr marL="290513" indent="-290513">
              <a:lnSpc>
                <a:spcPct val="100000"/>
              </a:lnSpc>
              <a:buClr>
                <a:schemeClr val="bg1"/>
              </a:buClr>
              <a:buFont typeface="Arial" panose="020B0604020202020204" pitchFamily="34" charset="0"/>
              <a:buChar char="•"/>
            </a:pPr>
            <a:r>
              <a:rPr lang="en-US" b="0">
                <a:solidFill>
                  <a:schemeClr val="bg1"/>
                </a:solidFill>
              </a:rPr>
              <a:t>Fuels can be produced via several fuel synthesis processes</a:t>
            </a:r>
          </a:p>
          <a:p>
            <a:pPr marL="290513" indent="-290513">
              <a:lnSpc>
                <a:spcPct val="100000"/>
              </a:lnSpc>
              <a:buClr>
                <a:schemeClr val="bg1"/>
              </a:buClr>
              <a:buFont typeface="Arial" panose="020B0604020202020204" pitchFamily="34" charset="0"/>
              <a:buChar char="•"/>
            </a:pPr>
            <a:r>
              <a:rPr lang="en-US" b="0">
                <a:solidFill>
                  <a:schemeClr val="bg1"/>
                </a:solidFill>
              </a:rPr>
              <a:t>Diesel, jet-fuel, LNG, methanol</a:t>
            </a:r>
          </a:p>
        </p:txBody>
      </p:sp>
      <p:pic>
        <p:nvPicPr>
          <p:cNvPr id="11" name="Picture 10">
            <a:extLst>
              <a:ext uri="{FF2B5EF4-FFF2-40B4-BE49-F238E27FC236}">
                <a16:creationId xmlns:a16="http://schemas.microsoft.com/office/drawing/2014/main" id="{B447588D-1E6F-B862-C641-3DCCF695090D}"/>
              </a:ext>
            </a:extLst>
          </p:cNvPr>
          <p:cNvPicPr>
            <a:picLocks noChangeAspect="1"/>
          </p:cNvPicPr>
          <p:nvPr/>
        </p:nvPicPr>
        <p:blipFill rotWithShape="1">
          <a:blip r:embed="rId3"/>
          <a:srcRect l="11276" t="19610" r="11316" b="26170"/>
          <a:stretch/>
        </p:blipFill>
        <p:spPr>
          <a:xfrm>
            <a:off x="252076" y="3854467"/>
            <a:ext cx="11497877" cy="2794111"/>
          </a:xfrm>
          <a:prstGeom prst="rect">
            <a:avLst/>
          </a:prstGeom>
        </p:spPr>
      </p:pic>
      <p:sp>
        <p:nvSpPr>
          <p:cNvPr id="6" name="Slide Number Placeholder 2">
            <a:extLst>
              <a:ext uri="{FF2B5EF4-FFF2-40B4-BE49-F238E27FC236}">
                <a16:creationId xmlns:a16="http://schemas.microsoft.com/office/drawing/2014/main" id="{0F717B98-B654-43D7-35B7-0250C801A539}"/>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28</a:t>
            </a:fld>
            <a:endParaRPr lang="en-US">
              <a:solidFill>
                <a:schemeClr val="bg1"/>
              </a:solidFill>
            </a:endParaRPr>
          </a:p>
        </p:txBody>
      </p:sp>
      <p:sp>
        <p:nvSpPr>
          <p:cNvPr id="13" name="Text Placeholder 3">
            <a:extLst>
              <a:ext uri="{FF2B5EF4-FFF2-40B4-BE49-F238E27FC236}">
                <a16:creationId xmlns:a16="http://schemas.microsoft.com/office/drawing/2014/main" id="{5DB470A7-4AEC-57E7-1661-147D9FB82E92}"/>
              </a:ext>
            </a:extLst>
          </p:cNvPr>
          <p:cNvSpPr txBox="1">
            <a:spLocks/>
          </p:cNvSpPr>
          <p:nvPr/>
        </p:nvSpPr>
        <p:spPr>
          <a:xfrm>
            <a:off x="382859" y="3615397"/>
            <a:ext cx="6499204" cy="2464440"/>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chemeClr val="bg1"/>
              </a:buClr>
            </a:pPr>
            <a:r>
              <a:rPr lang="en-US" sz="1100" b="0" dirty="0">
                <a:solidFill>
                  <a:schemeClr val="bg1"/>
                </a:solidFill>
              </a:rPr>
              <a:t>ILLUSTRATIVE FISCHER-TROPSCH (FT) PROCESS</a:t>
            </a:r>
          </a:p>
        </p:txBody>
      </p:sp>
      <p:sp>
        <p:nvSpPr>
          <p:cNvPr id="2" name="Rectangle 1">
            <a:extLst>
              <a:ext uri="{FF2B5EF4-FFF2-40B4-BE49-F238E27FC236}">
                <a16:creationId xmlns:a16="http://schemas.microsoft.com/office/drawing/2014/main" id="{6D7D4188-D876-9E08-0B5E-FC0296BCBA3C}"/>
              </a:ext>
            </a:extLst>
          </p:cNvPr>
          <p:cNvSpPr/>
          <p:nvPr/>
        </p:nvSpPr>
        <p:spPr>
          <a:xfrm>
            <a:off x="629411" y="6201170"/>
            <a:ext cx="1059799"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t>DAC</a:t>
            </a:r>
          </a:p>
          <a:p>
            <a:pPr lvl="0" algn="ctr"/>
            <a:endParaRPr lang="en-US" sz="1400"/>
          </a:p>
        </p:txBody>
      </p:sp>
      <p:sp>
        <p:nvSpPr>
          <p:cNvPr id="4" name="Rectangle 3">
            <a:extLst>
              <a:ext uri="{FF2B5EF4-FFF2-40B4-BE49-F238E27FC236}">
                <a16:creationId xmlns:a16="http://schemas.microsoft.com/office/drawing/2014/main" id="{A1F20BE9-04C6-2149-DC42-A7D0044F5E65}"/>
              </a:ext>
            </a:extLst>
          </p:cNvPr>
          <p:cNvSpPr/>
          <p:nvPr/>
        </p:nvSpPr>
        <p:spPr>
          <a:xfrm>
            <a:off x="2321687" y="6194936"/>
            <a:ext cx="3101959"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t>ELECTROLYZER</a:t>
            </a:r>
          </a:p>
          <a:p>
            <a:pPr lvl="0" algn="ctr"/>
            <a:endParaRPr lang="en-US" sz="1400"/>
          </a:p>
        </p:txBody>
      </p:sp>
      <p:sp>
        <p:nvSpPr>
          <p:cNvPr id="5" name="Rectangle 4">
            <a:extLst>
              <a:ext uri="{FF2B5EF4-FFF2-40B4-BE49-F238E27FC236}">
                <a16:creationId xmlns:a16="http://schemas.microsoft.com/office/drawing/2014/main" id="{F9AA8A30-577E-BDFF-C256-F6F5FEB53135}"/>
              </a:ext>
            </a:extLst>
          </p:cNvPr>
          <p:cNvSpPr/>
          <p:nvPr/>
        </p:nvSpPr>
        <p:spPr>
          <a:xfrm>
            <a:off x="5103063" y="6218395"/>
            <a:ext cx="3101959"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t>SYNGAS REACTOR</a:t>
            </a:r>
          </a:p>
          <a:p>
            <a:pPr lvl="0" algn="ctr"/>
            <a:endParaRPr lang="en-US" sz="1400"/>
          </a:p>
        </p:txBody>
      </p:sp>
      <p:sp>
        <p:nvSpPr>
          <p:cNvPr id="7" name="Rectangle 6">
            <a:extLst>
              <a:ext uri="{FF2B5EF4-FFF2-40B4-BE49-F238E27FC236}">
                <a16:creationId xmlns:a16="http://schemas.microsoft.com/office/drawing/2014/main" id="{99D8AC90-64AA-B211-8925-BE8467BF1C6B}"/>
              </a:ext>
            </a:extLst>
          </p:cNvPr>
          <p:cNvSpPr/>
          <p:nvPr/>
        </p:nvSpPr>
        <p:spPr>
          <a:xfrm>
            <a:off x="7323300" y="6218394"/>
            <a:ext cx="3101959"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t>FT REACTOR</a:t>
            </a:r>
          </a:p>
          <a:p>
            <a:pPr lvl="0" algn="ctr"/>
            <a:endParaRPr lang="en-US" sz="1400"/>
          </a:p>
        </p:txBody>
      </p:sp>
      <p:sp>
        <p:nvSpPr>
          <p:cNvPr id="8" name="Rectangle 7">
            <a:extLst>
              <a:ext uri="{FF2B5EF4-FFF2-40B4-BE49-F238E27FC236}">
                <a16:creationId xmlns:a16="http://schemas.microsoft.com/office/drawing/2014/main" id="{2A244E02-5274-D17A-EBA2-0A277300223C}"/>
              </a:ext>
            </a:extLst>
          </p:cNvPr>
          <p:cNvSpPr/>
          <p:nvPr/>
        </p:nvSpPr>
        <p:spPr>
          <a:xfrm>
            <a:off x="7592778" y="5617157"/>
            <a:ext cx="3101959"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a:t>H</a:t>
            </a:r>
            <a:r>
              <a:rPr lang="en-US" sz="1400" baseline="-25000"/>
              <a:t>2 </a:t>
            </a:r>
            <a:r>
              <a:rPr lang="en-US" sz="1400"/>
              <a:t> + CO</a:t>
            </a:r>
            <a:endParaRPr lang="en-US" sz="1400" baseline="-25000"/>
          </a:p>
        </p:txBody>
      </p:sp>
      <p:sp>
        <p:nvSpPr>
          <p:cNvPr id="9" name="Rectangle 8">
            <a:extLst>
              <a:ext uri="{FF2B5EF4-FFF2-40B4-BE49-F238E27FC236}">
                <a16:creationId xmlns:a16="http://schemas.microsoft.com/office/drawing/2014/main" id="{9EA19E8A-B007-8415-07AE-6931FA273A40}"/>
              </a:ext>
            </a:extLst>
          </p:cNvPr>
          <p:cNvSpPr/>
          <p:nvPr/>
        </p:nvSpPr>
        <p:spPr>
          <a:xfrm>
            <a:off x="4753592" y="5617157"/>
            <a:ext cx="3101959"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a:t>H</a:t>
            </a:r>
            <a:r>
              <a:rPr lang="en-US" sz="1400" baseline="-25000"/>
              <a:t>2 </a:t>
            </a:r>
            <a:r>
              <a:rPr lang="en-US" sz="1400"/>
              <a:t> + CO</a:t>
            </a:r>
            <a:r>
              <a:rPr lang="en-US" sz="1400" baseline="-25000"/>
              <a:t>2</a:t>
            </a:r>
          </a:p>
        </p:txBody>
      </p:sp>
      <p:sp>
        <p:nvSpPr>
          <p:cNvPr id="12" name="Rectangle 11">
            <a:extLst>
              <a:ext uri="{FF2B5EF4-FFF2-40B4-BE49-F238E27FC236}">
                <a16:creationId xmlns:a16="http://schemas.microsoft.com/office/drawing/2014/main" id="{CC15D68F-FE79-2C85-EBA5-219B80DBBA13}"/>
              </a:ext>
            </a:extLst>
          </p:cNvPr>
          <p:cNvSpPr/>
          <p:nvPr/>
        </p:nvSpPr>
        <p:spPr>
          <a:xfrm>
            <a:off x="2758700" y="4097171"/>
            <a:ext cx="873761"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a:t>O</a:t>
            </a:r>
            <a:r>
              <a:rPr lang="en-US" sz="1400" baseline="-25000"/>
              <a:t>2</a:t>
            </a:r>
          </a:p>
        </p:txBody>
      </p:sp>
      <p:sp>
        <p:nvSpPr>
          <p:cNvPr id="16" name="Rectangle 15">
            <a:extLst>
              <a:ext uri="{FF2B5EF4-FFF2-40B4-BE49-F238E27FC236}">
                <a16:creationId xmlns:a16="http://schemas.microsoft.com/office/drawing/2014/main" id="{094EAD01-4B79-6216-C1F3-D5CC2D97666E}"/>
              </a:ext>
            </a:extLst>
          </p:cNvPr>
          <p:cNvSpPr/>
          <p:nvPr/>
        </p:nvSpPr>
        <p:spPr>
          <a:xfrm>
            <a:off x="4458308" y="4097171"/>
            <a:ext cx="590568"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a:t>H</a:t>
            </a:r>
            <a:r>
              <a:rPr lang="en-US" sz="1400" baseline="-25000"/>
              <a:t>2</a:t>
            </a:r>
          </a:p>
        </p:txBody>
      </p:sp>
      <p:sp>
        <p:nvSpPr>
          <p:cNvPr id="10" name="Rectangle 9">
            <a:extLst>
              <a:ext uri="{FF2B5EF4-FFF2-40B4-BE49-F238E27FC236}">
                <a16:creationId xmlns:a16="http://schemas.microsoft.com/office/drawing/2014/main" id="{EA0284A8-7BD9-A1AB-F92B-B5643AB0BD11}"/>
              </a:ext>
            </a:extLst>
          </p:cNvPr>
          <p:cNvSpPr/>
          <p:nvPr/>
        </p:nvSpPr>
        <p:spPr>
          <a:xfrm>
            <a:off x="9344081" y="6231176"/>
            <a:ext cx="3101959" cy="568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t>LOW-CARBON FUEL</a:t>
            </a:r>
          </a:p>
          <a:p>
            <a:pPr lvl="0" algn="ctr"/>
            <a:endParaRPr lang="en-US" sz="1400"/>
          </a:p>
        </p:txBody>
      </p:sp>
    </p:spTree>
    <p:extLst>
      <p:ext uri="{BB962C8B-B14F-4D97-AF65-F5344CB8AC3E}">
        <p14:creationId xmlns:p14="http://schemas.microsoft.com/office/powerpoint/2010/main" val="2840300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223D-AEED-4BDE-ED4B-7894A733C644}"/>
              </a:ext>
            </a:extLst>
          </p:cNvPr>
          <p:cNvSpPr>
            <a:spLocks noGrp="1"/>
          </p:cNvSpPr>
          <p:nvPr>
            <p:ph type="title"/>
          </p:nvPr>
        </p:nvSpPr>
        <p:spPr>
          <a:xfrm>
            <a:off x="2441354" y="1103112"/>
            <a:ext cx="9821225" cy="1417575"/>
          </a:xfrm>
        </p:spPr>
        <p:txBody>
          <a:bodyPr anchor="t">
            <a:normAutofit/>
          </a:bodyPr>
          <a:lstStyle/>
          <a:p>
            <a:r>
              <a:rPr lang="en-US" b="1"/>
              <a:t>SCALE WITH LOWER CARBON IMPACT</a:t>
            </a:r>
            <a:br>
              <a:rPr lang="en-US"/>
            </a:br>
            <a:endParaRPr lang="en-US"/>
          </a:p>
        </p:txBody>
      </p:sp>
      <p:sp>
        <p:nvSpPr>
          <p:cNvPr id="5" name="Content Placeholder 4">
            <a:extLst>
              <a:ext uri="{FF2B5EF4-FFF2-40B4-BE49-F238E27FC236}">
                <a16:creationId xmlns:a16="http://schemas.microsoft.com/office/drawing/2014/main" id="{6B793FB4-F1C6-4826-B7F6-6890A9A61A2B}"/>
              </a:ext>
            </a:extLst>
          </p:cNvPr>
          <p:cNvSpPr>
            <a:spLocks noGrp="1"/>
          </p:cNvSpPr>
          <p:nvPr>
            <p:ph sz="half" idx="2"/>
          </p:nvPr>
        </p:nvSpPr>
        <p:spPr>
          <a:xfrm>
            <a:off x="2441354" y="1590649"/>
            <a:ext cx="6783328" cy="3684588"/>
          </a:xfrm>
        </p:spPr>
        <p:txBody>
          <a:bodyPr/>
          <a:lstStyle/>
          <a:p>
            <a:r>
              <a:rPr lang="en-US"/>
              <a:t>AIR TO FUELS</a:t>
            </a:r>
            <a:r>
              <a:rPr lang="en-US" baseline="30000"/>
              <a:t>™</a:t>
            </a:r>
            <a:r>
              <a:rPr lang="en-US"/>
              <a:t> SAFs represent a new class of fuel that has lower carbon intensity than most biofuels and is more scalable.</a:t>
            </a:r>
          </a:p>
          <a:p>
            <a:endParaRPr lang="en-US"/>
          </a:p>
        </p:txBody>
      </p:sp>
      <p:grpSp>
        <p:nvGrpSpPr>
          <p:cNvPr id="9" name="Group 8">
            <a:extLst>
              <a:ext uri="{FF2B5EF4-FFF2-40B4-BE49-F238E27FC236}">
                <a16:creationId xmlns:a16="http://schemas.microsoft.com/office/drawing/2014/main" id="{BCAE5C1D-0A20-7A50-9874-D9371EA6540B}"/>
              </a:ext>
            </a:extLst>
          </p:cNvPr>
          <p:cNvGrpSpPr/>
          <p:nvPr/>
        </p:nvGrpSpPr>
        <p:grpSpPr>
          <a:xfrm>
            <a:off x="2408271" y="2662518"/>
            <a:ext cx="7342375" cy="3907000"/>
            <a:chOff x="3099089" y="1285103"/>
            <a:chExt cx="7342375" cy="4932795"/>
          </a:xfrm>
        </p:grpSpPr>
        <p:cxnSp>
          <p:nvCxnSpPr>
            <p:cNvPr id="28" name="Straight Connector 27">
              <a:extLst>
                <a:ext uri="{FF2B5EF4-FFF2-40B4-BE49-F238E27FC236}">
                  <a16:creationId xmlns:a16="http://schemas.microsoft.com/office/drawing/2014/main" id="{F77C892C-00F4-EBD2-7856-C8DCAB3CB193}"/>
                </a:ext>
              </a:extLst>
            </p:cNvPr>
            <p:cNvCxnSpPr>
              <a:cxnSpLocks/>
            </p:cNvCxnSpPr>
            <p:nvPr/>
          </p:nvCxnSpPr>
          <p:spPr>
            <a:xfrm flipH="1">
              <a:off x="7640809" y="4026434"/>
              <a:ext cx="4524" cy="705465"/>
            </a:xfrm>
            <a:prstGeom prst="line">
              <a:avLst/>
            </a:prstGeom>
            <a:ln w="12700">
              <a:solidFill>
                <a:schemeClr val="accent2"/>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98873E-4F15-0C27-487A-AF18F769409F}"/>
                </a:ext>
              </a:extLst>
            </p:cNvPr>
            <p:cNvCxnSpPr/>
            <p:nvPr/>
          </p:nvCxnSpPr>
          <p:spPr>
            <a:xfrm>
              <a:off x="4337226" y="1285103"/>
              <a:ext cx="0" cy="4349578"/>
            </a:xfrm>
            <a:prstGeom prst="line">
              <a:avLst/>
            </a:prstGeom>
            <a:ln w="12700">
              <a:solidFill>
                <a:schemeClr val="accent2"/>
              </a:solidFill>
              <a:prstDash val="solid"/>
              <a:head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7E3AED7-3787-CE6A-3880-99CF18DCD7E4}"/>
                </a:ext>
              </a:extLst>
            </p:cNvPr>
            <p:cNvSpPr/>
            <p:nvPr/>
          </p:nvSpPr>
          <p:spPr>
            <a:xfrm>
              <a:off x="4216004" y="5680241"/>
              <a:ext cx="987253" cy="3108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2C30"/>
                  </a:solidFill>
                  <a:effectLst/>
                  <a:uLnTx/>
                  <a:uFillTx/>
                  <a:ea typeface="+mn-ea"/>
                  <a:cs typeface="Consolas" panose="020B0609020204030204" pitchFamily="49" charset="0"/>
                </a:rPr>
                <a:t>100</a:t>
              </a:r>
              <a:endParaRPr kumimoji="0" lang="en-US" sz="1200" b="0" i="0" u="none" strike="noStrike" kern="1200" cap="none" spc="0" normalizeH="0" baseline="0" noProof="0">
                <a:ln>
                  <a:noFill/>
                </a:ln>
                <a:solidFill>
                  <a:srgbClr val="2B2C30"/>
                </a:solidFill>
                <a:effectLst/>
                <a:uLnTx/>
                <a:uFillTx/>
                <a:ea typeface="+mn-ea"/>
                <a:cs typeface="Consolas" panose="020B0609020204030204" pitchFamily="49" charset="0"/>
              </a:endParaRPr>
            </a:p>
          </p:txBody>
        </p:sp>
        <p:sp>
          <p:nvSpPr>
            <p:cNvPr id="13" name="Rectangle 12">
              <a:extLst>
                <a:ext uri="{FF2B5EF4-FFF2-40B4-BE49-F238E27FC236}">
                  <a16:creationId xmlns:a16="http://schemas.microsoft.com/office/drawing/2014/main" id="{4ECD64C0-1047-BA1C-1951-522026BBE8A4}"/>
                </a:ext>
              </a:extLst>
            </p:cNvPr>
            <p:cNvSpPr/>
            <p:nvPr/>
          </p:nvSpPr>
          <p:spPr>
            <a:xfrm>
              <a:off x="6821577" y="5680240"/>
              <a:ext cx="987253" cy="3108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2C30"/>
                  </a:solidFill>
                  <a:effectLst/>
                  <a:uLnTx/>
                  <a:uFillTx/>
                  <a:ea typeface="+mn-ea"/>
                  <a:cs typeface="Consolas" panose="020B0609020204030204" pitchFamily="49" charset="0"/>
                </a:rPr>
                <a:t>50</a:t>
              </a:r>
              <a:endParaRPr kumimoji="0" lang="en-US" sz="1200" b="0" i="0" u="none" strike="noStrike" kern="1200" cap="none" spc="0" normalizeH="0" baseline="0" noProof="0">
                <a:ln>
                  <a:noFill/>
                </a:ln>
                <a:solidFill>
                  <a:srgbClr val="2B2C30"/>
                </a:solidFill>
                <a:effectLst/>
                <a:uLnTx/>
                <a:uFillTx/>
                <a:ea typeface="+mn-ea"/>
                <a:cs typeface="Consolas" panose="020B0609020204030204" pitchFamily="49" charset="0"/>
              </a:endParaRPr>
            </a:p>
          </p:txBody>
        </p:sp>
        <p:sp>
          <p:nvSpPr>
            <p:cNvPr id="14" name="Rectangle 13">
              <a:extLst>
                <a:ext uri="{FF2B5EF4-FFF2-40B4-BE49-F238E27FC236}">
                  <a16:creationId xmlns:a16="http://schemas.microsoft.com/office/drawing/2014/main" id="{343C878B-8DFE-8FAF-BEF2-039E023284B7}"/>
                </a:ext>
              </a:extLst>
            </p:cNvPr>
            <p:cNvSpPr/>
            <p:nvPr/>
          </p:nvSpPr>
          <p:spPr>
            <a:xfrm>
              <a:off x="8197296" y="5680240"/>
              <a:ext cx="987253" cy="3108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2C30"/>
                  </a:solidFill>
                  <a:effectLst/>
                  <a:uLnTx/>
                  <a:uFillTx/>
                  <a:ea typeface="+mn-ea"/>
                  <a:cs typeface="Consolas" panose="020B0609020204030204" pitchFamily="49" charset="0"/>
                </a:rPr>
                <a:t>25</a:t>
              </a:r>
              <a:endParaRPr kumimoji="0" lang="en-US" sz="1200" b="0" i="0" u="none" strike="noStrike" kern="1200" cap="none" spc="0" normalizeH="0" baseline="0" noProof="0">
                <a:ln>
                  <a:noFill/>
                </a:ln>
                <a:solidFill>
                  <a:srgbClr val="2B2C30"/>
                </a:solidFill>
                <a:effectLst/>
                <a:uLnTx/>
                <a:uFillTx/>
                <a:ea typeface="+mn-ea"/>
                <a:cs typeface="Consolas" panose="020B0609020204030204" pitchFamily="49" charset="0"/>
              </a:endParaRPr>
            </a:p>
          </p:txBody>
        </p:sp>
        <p:sp>
          <p:nvSpPr>
            <p:cNvPr id="15" name="Rectangle 14">
              <a:extLst>
                <a:ext uri="{FF2B5EF4-FFF2-40B4-BE49-F238E27FC236}">
                  <a16:creationId xmlns:a16="http://schemas.microsoft.com/office/drawing/2014/main" id="{16DFA6C6-C252-AE2B-87BB-1F110832E147}"/>
                </a:ext>
              </a:extLst>
            </p:cNvPr>
            <p:cNvSpPr/>
            <p:nvPr/>
          </p:nvSpPr>
          <p:spPr>
            <a:xfrm>
              <a:off x="9427150" y="5680240"/>
              <a:ext cx="987253" cy="3108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2C30"/>
                  </a:solidFill>
                  <a:effectLst/>
                  <a:uLnTx/>
                  <a:uFillTx/>
                  <a:ea typeface="+mn-ea"/>
                  <a:cs typeface="Consolas" panose="020B0609020204030204" pitchFamily="49" charset="0"/>
                </a:rPr>
                <a:t>0</a:t>
              </a:r>
              <a:endParaRPr kumimoji="0" lang="en-US" sz="1200" b="0" i="0" u="none" strike="noStrike" kern="1200" cap="none" spc="0" normalizeH="0" baseline="0" noProof="0">
                <a:ln>
                  <a:noFill/>
                </a:ln>
                <a:solidFill>
                  <a:srgbClr val="2B2C30"/>
                </a:solidFill>
                <a:effectLst/>
                <a:uLnTx/>
                <a:uFillTx/>
                <a:ea typeface="+mn-ea"/>
                <a:cs typeface="Consolas" panose="020B0609020204030204" pitchFamily="49" charset="0"/>
              </a:endParaRPr>
            </a:p>
          </p:txBody>
        </p:sp>
        <p:sp>
          <p:nvSpPr>
            <p:cNvPr id="16" name="Rectangle 15">
              <a:extLst>
                <a:ext uri="{FF2B5EF4-FFF2-40B4-BE49-F238E27FC236}">
                  <a16:creationId xmlns:a16="http://schemas.microsoft.com/office/drawing/2014/main" id="{D129E006-23DD-64AC-0CA7-FC5E3C04594D}"/>
                </a:ext>
              </a:extLst>
            </p:cNvPr>
            <p:cNvSpPr/>
            <p:nvPr/>
          </p:nvSpPr>
          <p:spPr>
            <a:xfrm>
              <a:off x="3099089" y="5199692"/>
              <a:ext cx="1323257" cy="42744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accent3"/>
                  </a:solidFill>
                  <a:effectLst/>
                  <a:uLnTx/>
                  <a:uFillTx/>
                  <a:ea typeface="+mn-ea"/>
                  <a:cs typeface="Consolas" panose="020B0609020204030204" pitchFamily="49" charset="0"/>
                </a:rPr>
                <a:t>LOW PRODUCTION VOLUME</a:t>
              </a:r>
            </a:p>
          </p:txBody>
        </p:sp>
        <p:sp>
          <p:nvSpPr>
            <p:cNvPr id="17" name="Rectangle 16">
              <a:extLst>
                <a:ext uri="{FF2B5EF4-FFF2-40B4-BE49-F238E27FC236}">
                  <a16:creationId xmlns:a16="http://schemas.microsoft.com/office/drawing/2014/main" id="{2E2DEF09-D986-1EA1-314C-6DB482154D70}"/>
                </a:ext>
              </a:extLst>
            </p:cNvPr>
            <p:cNvSpPr/>
            <p:nvPr/>
          </p:nvSpPr>
          <p:spPr>
            <a:xfrm>
              <a:off x="3099089" y="1354954"/>
              <a:ext cx="1323257" cy="42744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accent3"/>
                  </a:solidFill>
                  <a:effectLst/>
                  <a:uLnTx/>
                  <a:uFillTx/>
                  <a:ea typeface="+mn-ea"/>
                  <a:cs typeface="Consolas" panose="020B0609020204030204" pitchFamily="49" charset="0"/>
                </a:rPr>
                <a:t>HIGH PRODUCTION VOLUME</a:t>
              </a:r>
            </a:p>
          </p:txBody>
        </p:sp>
        <p:sp>
          <p:nvSpPr>
            <p:cNvPr id="18" name="Rectangle 17">
              <a:extLst>
                <a:ext uri="{FF2B5EF4-FFF2-40B4-BE49-F238E27FC236}">
                  <a16:creationId xmlns:a16="http://schemas.microsoft.com/office/drawing/2014/main" id="{D3380128-7087-AC1C-811F-443706CBE4FB}"/>
                </a:ext>
              </a:extLst>
            </p:cNvPr>
            <p:cNvSpPr/>
            <p:nvPr/>
          </p:nvSpPr>
          <p:spPr>
            <a:xfrm>
              <a:off x="3099089" y="3226741"/>
              <a:ext cx="1094519" cy="4663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effectLst/>
                  <a:uLnTx/>
                  <a:uFillTx/>
                  <a:latin typeface="Arial Black" panose="020B0A04020102020204"/>
                  <a:ea typeface="+mn-ea"/>
                  <a:cs typeface="+mn-cs"/>
                </a:rPr>
                <a:t>PRODUCTION SCALE</a:t>
              </a:r>
            </a:p>
          </p:txBody>
        </p:sp>
        <p:sp>
          <p:nvSpPr>
            <p:cNvPr id="19" name="Rectangle 18">
              <a:extLst>
                <a:ext uri="{FF2B5EF4-FFF2-40B4-BE49-F238E27FC236}">
                  <a16:creationId xmlns:a16="http://schemas.microsoft.com/office/drawing/2014/main" id="{DDE32BE1-B764-8398-38B8-412E1C33F762}"/>
                </a:ext>
              </a:extLst>
            </p:cNvPr>
            <p:cNvSpPr/>
            <p:nvPr/>
          </p:nvSpPr>
          <p:spPr>
            <a:xfrm>
              <a:off x="6090542" y="5926460"/>
              <a:ext cx="2449321" cy="291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Black" panose="020B0A04020102020204"/>
                  <a:ea typeface="+mn-ea"/>
                  <a:cs typeface="+mn-cs"/>
                </a:rPr>
                <a:t>CARBON INTENSITY (CI), gCO</a:t>
              </a:r>
              <a:r>
                <a:rPr kumimoji="0" lang="en-US" sz="900" b="0" i="0" u="none" strike="noStrike" kern="1200" cap="none" spc="0" normalizeH="0" baseline="-25000" noProof="0">
                  <a:ln>
                    <a:noFill/>
                  </a:ln>
                  <a:effectLst/>
                  <a:uLnTx/>
                  <a:uFillTx/>
                  <a:latin typeface="Arial Black" panose="020B0A04020102020204"/>
                  <a:ea typeface="+mn-ea"/>
                  <a:cs typeface="+mn-cs"/>
                </a:rPr>
                <a:t>2</a:t>
              </a:r>
              <a:r>
                <a:rPr kumimoji="0" lang="en-US" sz="900" b="0" i="0" u="none" strike="noStrike" kern="1200" cap="none" spc="0" normalizeH="0" baseline="0" noProof="0">
                  <a:ln>
                    <a:noFill/>
                  </a:ln>
                  <a:effectLst/>
                  <a:uLnTx/>
                  <a:uFillTx/>
                  <a:latin typeface="Arial Black" panose="020B0A04020102020204"/>
                  <a:ea typeface="+mn-ea"/>
                  <a:cs typeface="+mn-cs"/>
                </a:rPr>
                <a:t>e/MJ </a:t>
              </a:r>
            </a:p>
          </p:txBody>
        </p:sp>
        <p:sp>
          <p:nvSpPr>
            <p:cNvPr id="20" name="Rectangle 19">
              <a:extLst>
                <a:ext uri="{FF2B5EF4-FFF2-40B4-BE49-F238E27FC236}">
                  <a16:creationId xmlns:a16="http://schemas.microsoft.com/office/drawing/2014/main" id="{86B9265E-7874-9D2F-670E-F30C02BAF62D}"/>
                </a:ext>
              </a:extLst>
            </p:cNvPr>
            <p:cNvSpPr/>
            <p:nvPr/>
          </p:nvSpPr>
          <p:spPr>
            <a:xfrm>
              <a:off x="4522914" y="1347414"/>
              <a:ext cx="449394" cy="4276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AA931ABB-FFE8-E025-9E6D-15ECFC19C63C}"/>
                </a:ext>
              </a:extLst>
            </p:cNvPr>
            <p:cNvSpPr/>
            <p:nvPr/>
          </p:nvSpPr>
          <p:spPr>
            <a:xfrm>
              <a:off x="7420636" y="4693775"/>
              <a:ext cx="449394" cy="9308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BAD96D61-8D4D-495E-3518-B788AA1D5FE5}"/>
                </a:ext>
              </a:extLst>
            </p:cNvPr>
            <p:cNvSpPr/>
            <p:nvPr/>
          </p:nvSpPr>
          <p:spPr>
            <a:xfrm>
              <a:off x="7870030" y="4974520"/>
              <a:ext cx="449394" cy="648775"/>
            </a:xfrm>
            <a:prstGeom prst="rect">
              <a:avLst/>
            </a:prstGeom>
            <a:solidFill>
              <a:schemeClr val="accent4">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69E5881-44E0-80C4-C18B-E0EF3AC0C787}"/>
                </a:ext>
              </a:extLst>
            </p:cNvPr>
            <p:cNvSpPr/>
            <p:nvPr/>
          </p:nvSpPr>
          <p:spPr>
            <a:xfrm>
              <a:off x="8318000" y="5121569"/>
              <a:ext cx="449394" cy="502711"/>
            </a:xfrm>
            <a:prstGeom prst="rect">
              <a:avLst/>
            </a:prstGeom>
            <a:solidFill>
              <a:schemeClr val="accent4">
                <a:alpha val="6955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256A0F3A-8717-E0EB-38E1-222F03A2D794}"/>
                </a:ext>
              </a:extLst>
            </p:cNvPr>
            <p:cNvSpPr/>
            <p:nvPr/>
          </p:nvSpPr>
          <p:spPr>
            <a:xfrm>
              <a:off x="8775349" y="5239266"/>
              <a:ext cx="449394" cy="383058"/>
            </a:xfrm>
            <a:prstGeom prst="rect">
              <a:avLst/>
            </a:prstGeom>
            <a:solidFill>
              <a:schemeClr val="accent4">
                <a:alpha val="446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01DEE881-92AA-870D-050E-5ECE5396E437}"/>
                </a:ext>
              </a:extLst>
            </p:cNvPr>
            <p:cNvSpPr/>
            <p:nvPr/>
          </p:nvSpPr>
          <p:spPr>
            <a:xfrm>
              <a:off x="9427150" y="3587151"/>
              <a:ext cx="449394" cy="203243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Arial" panose="020B0604020202020204"/>
                <a:ea typeface="+mn-ea"/>
                <a:cs typeface="+mn-cs"/>
              </a:endParaRPr>
            </a:p>
          </p:txBody>
        </p:sp>
        <p:cxnSp>
          <p:nvCxnSpPr>
            <p:cNvPr id="26" name="Straight Connector 25">
              <a:extLst>
                <a:ext uri="{FF2B5EF4-FFF2-40B4-BE49-F238E27FC236}">
                  <a16:creationId xmlns:a16="http://schemas.microsoft.com/office/drawing/2014/main" id="{20A90079-C67D-221B-0DE1-A79CD67943DC}"/>
                </a:ext>
              </a:extLst>
            </p:cNvPr>
            <p:cNvCxnSpPr>
              <a:cxnSpLocks/>
              <a:stCxn id="27" idx="1"/>
            </p:cNvCxnSpPr>
            <p:nvPr/>
          </p:nvCxnSpPr>
          <p:spPr>
            <a:xfrm flipH="1">
              <a:off x="4972308" y="1939254"/>
              <a:ext cx="570974" cy="0"/>
            </a:xfrm>
            <a:prstGeom prst="line">
              <a:avLst/>
            </a:prstGeom>
            <a:ln w="12700">
              <a:solidFill>
                <a:schemeClr val="accent2"/>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447A651-55AB-8679-4863-D414FAAFC3D8}"/>
                </a:ext>
              </a:extLst>
            </p:cNvPr>
            <p:cNvSpPr/>
            <p:nvPr/>
          </p:nvSpPr>
          <p:spPr>
            <a:xfrm>
              <a:off x="5543282" y="1793536"/>
              <a:ext cx="2654014" cy="291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effectLst/>
                  <a:uLnTx/>
                  <a:uFillTx/>
                  <a:latin typeface="Arial Black" panose="020B0A04020102020204"/>
                  <a:ea typeface="+mn-ea"/>
                  <a:cs typeface="+mn-cs"/>
                </a:rPr>
                <a:t>conventional FUELS</a:t>
              </a:r>
            </a:p>
          </p:txBody>
        </p:sp>
        <p:sp>
          <p:nvSpPr>
            <p:cNvPr id="29" name="Rectangle 28">
              <a:extLst>
                <a:ext uri="{FF2B5EF4-FFF2-40B4-BE49-F238E27FC236}">
                  <a16:creationId xmlns:a16="http://schemas.microsoft.com/office/drawing/2014/main" id="{29A4C16E-A993-5C12-9B60-29CB68668CD4}"/>
                </a:ext>
              </a:extLst>
            </p:cNvPr>
            <p:cNvSpPr/>
            <p:nvPr/>
          </p:nvSpPr>
          <p:spPr>
            <a:xfrm>
              <a:off x="7478318" y="3725893"/>
              <a:ext cx="1094519" cy="291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effectLst/>
                  <a:uLnTx/>
                  <a:uFillTx/>
                  <a:latin typeface="Arial Black" panose="020B0A04020102020204"/>
                  <a:ea typeface="+mn-ea"/>
                  <a:cs typeface="+mn-cs"/>
                </a:rPr>
                <a:t>BIOFUELS*</a:t>
              </a:r>
            </a:p>
          </p:txBody>
        </p:sp>
        <p:sp>
          <p:nvSpPr>
            <p:cNvPr id="30" name="Rectangle 29">
              <a:extLst>
                <a:ext uri="{FF2B5EF4-FFF2-40B4-BE49-F238E27FC236}">
                  <a16:creationId xmlns:a16="http://schemas.microsoft.com/office/drawing/2014/main" id="{EE2A09FF-1DCC-F90A-A2F4-8582D199C31F}"/>
                </a:ext>
              </a:extLst>
            </p:cNvPr>
            <p:cNvSpPr/>
            <p:nvPr/>
          </p:nvSpPr>
          <p:spPr>
            <a:xfrm>
              <a:off x="8782025" y="2484199"/>
              <a:ext cx="1094519" cy="4663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effectLst/>
                  <a:uLnTx/>
                  <a:uFillTx/>
                  <a:latin typeface="Arial Black" panose="020B0A04020102020204"/>
                  <a:ea typeface="+mn-ea"/>
                  <a:cs typeface="+mn-cs"/>
                </a:rPr>
                <a:t>AIR TO FUELS™</a:t>
              </a:r>
            </a:p>
          </p:txBody>
        </p:sp>
        <p:cxnSp>
          <p:nvCxnSpPr>
            <p:cNvPr id="31" name="Straight Connector 30">
              <a:extLst>
                <a:ext uri="{FF2B5EF4-FFF2-40B4-BE49-F238E27FC236}">
                  <a16:creationId xmlns:a16="http://schemas.microsoft.com/office/drawing/2014/main" id="{145C78B3-43EA-77B4-181F-9D2BB003B176}"/>
                </a:ext>
              </a:extLst>
            </p:cNvPr>
            <p:cNvCxnSpPr>
              <a:cxnSpLocks/>
            </p:cNvCxnSpPr>
            <p:nvPr/>
          </p:nvCxnSpPr>
          <p:spPr>
            <a:xfrm>
              <a:off x="9565787" y="2715031"/>
              <a:ext cx="0" cy="872120"/>
            </a:xfrm>
            <a:prstGeom prst="line">
              <a:avLst/>
            </a:prstGeom>
            <a:ln w="12700">
              <a:solidFill>
                <a:schemeClr val="accent2"/>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F4766E4-0304-C745-121E-A20D7F34FDC7}"/>
                </a:ext>
              </a:extLst>
            </p:cNvPr>
            <p:cNvSpPr txBox="1"/>
            <p:nvPr/>
          </p:nvSpPr>
          <p:spPr>
            <a:xfrm>
              <a:off x="7722027" y="3917745"/>
              <a:ext cx="1151260" cy="474479"/>
            </a:xfrm>
            <a:prstGeom prst="rect">
              <a:avLst/>
            </a:prstGeom>
            <a:noFill/>
          </p:spPr>
          <p:txBody>
            <a:bodyPr wrap="square" rtlCol="0">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3"/>
                  </a:solidFill>
                  <a:effectLst/>
                  <a:uLnTx/>
                  <a:uFillTx/>
                  <a:ea typeface="+mn-ea"/>
                  <a:cs typeface="Consolas" panose="020B0609020204030204" pitchFamily="49" charset="0"/>
                </a:rPr>
                <a:t>CI RANGE </a:t>
              </a:r>
              <a:br>
                <a:rPr kumimoji="0" lang="en-US" sz="900" b="0" i="0" u="none" strike="noStrike" kern="1200" cap="none" spc="0" normalizeH="0" baseline="0" noProof="0" dirty="0">
                  <a:ln>
                    <a:noFill/>
                  </a:ln>
                  <a:solidFill>
                    <a:schemeClr val="accent3"/>
                  </a:solidFill>
                  <a:effectLst/>
                  <a:uLnTx/>
                  <a:uFillTx/>
                  <a:ea typeface="+mn-ea"/>
                  <a:cs typeface="Consolas" panose="020B0609020204030204" pitchFamily="49" charset="0"/>
                </a:rPr>
              </a:br>
              <a:r>
                <a:rPr kumimoji="0" lang="en-US" sz="900" b="0" i="0" u="none" strike="noStrike" kern="1200" cap="none" spc="0" normalizeH="0" baseline="0" noProof="0" dirty="0">
                  <a:ln>
                    <a:noFill/>
                  </a:ln>
                  <a:solidFill>
                    <a:schemeClr val="accent3"/>
                  </a:solidFill>
                  <a:effectLst/>
                  <a:uLnTx/>
                  <a:uFillTx/>
                  <a:ea typeface="+mn-ea"/>
                  <a:cs typeface="Consolas" panose="020B0609020204030204" pitchFamily="49" charset="0"/>
                </a:rPr>
                <a:t>15–45, AVG 30 </a:t>
              </a:r>
            </a:p>
          </p:txBody>
        </p:sp>
        <p:cxnSp>
          <p:nvCxnSpPr>
            <p:cNvPr id="11" name="Straight Connector 10">
              <a:extLst>
                <a:ext uri="{FF2B5EF4-FFF2-40B4-BE49-F238E27FC236}">
                  <a16:creationId xmlns:a16="http://schemas.microsoft.com/office/drawing/2014/main" id="{BD5E2D11-6B48-F193-7205-05E054393BAB}"/>
                </a:ext>
              </a:extLst>
            </p:cNvPr>
            <p:cNvCxnSpPr>
              <a:cxnSpLocks/>
            </p:cNvCxnSpPr>
            <p:nvPr/>
          </p:nvCxnSpPr>
          <p:spPr>
            <a:xfrm flipH="1">
              <a:off x="4324869" y="5634681"/>
              <a:ext cx="6116595" cy="0"/>
            </a:xfrm>
            <a:prstGeom prst="line">
              <a:avLst/>
            </a:prstGeom>
            <a:ln w="12700">
              <a:solidFill>
                <a:schemeClr val="accent2"/>
              </a:solidFill>
              <a:prstDash val="solid"/>
              <a:head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2">
            <a:extLst>
              <a:ext uri="{FF2B5EF4-FFF2-40B4-BE49-F238E27FC236}">
                <a16:creationId xmlns:a16="http://schemas.microsoft.com/office/drawing/2014/main" id="{9722BE5E-C595-DB6B-0EF6-D008A501C5F5}"/>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pPr/>
              <a:t>29</a:t>
            </a:fld>
            <a:endParaRPr lang="en-US"/>
          </a:p>
        </p:txBody>
      </p:sp>
    </p:spTree>
    <p:extLst>
      <p:ext uri="{BB962C8B-B14F-4D97-AF65-F5344CB8AC3E}">
        <p14:creationId xmlns:p14="http://schemas.microsoft.com/office/powerpoint/2010/main" val="238472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B64493-457A-C612-BE86-86E7C6D1FC80}"/>
              </a:ext>
            </a:extLst>
          </p:cNvPr>
          <p:cNvSpPr>
            <a:spLocks noGrp="1"/>
          </p:cNvSpPr>
          <p:nvPr>
            <p:ph type="sldNum" sz="quarter" idx="12"/>
          </p:nvPr>
        </p:nvSpPr>
        <p:spPr/>
        <p:txBody>
          <a:bodyPr/>
          <a:lstStyle/>
          <a:p>
            <a:fld id="{877A8A0C-B0F1-7540-9AA6-5A575AD757A9}" type="slidenum">
              <a:rPr lang="en-US" smtClean="0"/>
              <a:t>3</a:t>
            </a:fld>
            <a:endParaRPr lang="en-US"/>
          </a:p>
        </p:txBody>
      </p:sp>
      <p:pic>
        <p:nvPicPr>
          <p:cNvPr id="11" name="Picture 10" descr="Graphical user interface, application&#10;&#10;Description automatically generated">
            <a:extLst>
              <a:ext uri="{FF2B5EF4-FFF2-40B4-BE49-F238E27FC236}">
                <a16:creationId xmlns:a16="http://schemas.microsoft.com/office/drawing/2014/main" id="{E3D4C3EE-524B-D81D-3319-3C6E252582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3764" y="2167946"/>
            <a:ext cx="4667104" cy="4801467"/>
          </a:xfrm>
          <a:prstGeom prst="rect">
            <a:avLst/>
          </a:prstGeom>
        </p:spPr>
      </p:pic>
      <p:sp>
        <p:nvSpPr>
          <p:cNvPr id="14" name="Slide Number Placeholder 5">
            <a:extLst>
              <a:ext uri="{FF2B5EF4-FFF2-40B4-BE49-F238E27FC236}">
                <a16:creationId xmlns:a16="http://schemas.microsoft.com/office/drawing/2014/main" id="{5B649CB1-510B-0148-61C4-7CF17D25A355}"/>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3</a:t>
            </a:fld>
            <a:endParaRPr lang="en-US">
              <a:solidFill>
                <a:schemeClr val="bg1"/>
              </a:solidFill>
            </a:endParaRPr>
          </a:p>
        </p:txBody>
      </p:sp>
      <p:pic>
        <p:nvPicPr>
          <p:cNvPr id="8" name="Picture 7">
            <a:extLst>
              <a:ext uri="{FF2B5EF4-FFF2-40B4-BE49-F238E27FC236}">
                <a16:creationId xmlns:a16="http://schemas.microsoft.com/office/drawing/2014/main" id="{28073CC4-CEEB-DFD9-C1D9-20D4261EBC6D}"/>
              </a:ext>
            </a:extLst>
          </p:cNvPr>
          <p:cNvPicPr>
            <a:picLocks noChangeAspect="1"/>
          </p:cNvPicPr>
          <p:nvPr/>
        </p:nvPicPr>
        <p:blipFill>
          <a:blip r:embed="rId4"/>
          <a:srcRect/>
          <a:stretch/>
        </p:blipFill>
        <p:spPr>
          <a:xfrm>
            <a:off x="4862366" y="1742265"/>
            <a:ext cx="7692145" cy="5442122"/>
          </a:xfrm>
          <a:prstGeom prst="rect">
            <a:avLst/>
          </a:prstGeom>
        </p:spPr>
      </p:pic>
    </p:spTree>
    <p:extLst>
      <p:ext uri="{BB962C8B-B14F-4D97-AF65-F5344CB8AC3E}">
        <p14:creationId xmlns:p14="http://schemas.microsoft.com/office/powerpoint/2010/main" val="173038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6D2864-9F5C-5D3C-2AEF-0B2ADE4498C3}"/>
              </a:ext>
            </a:extLst>
          </p:cNvPr>
          <p:cNvSpPr/>
          <p:nvPr/>
        </p:nvSpPr>
        <p:spPr>
          <a:xfrm>
            <a:off x="2575307" y="1703706"/>
            <a:ext cx="6395516" cy="2345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4" name="Rectangle 83">
            <a:extLst>
              <a:ext uri="{FF2B5EF4-FFF2-40B4-BE49-F238E27FC236}">
                <a16:creationId xmlns:a16="http://schemas.microsoft.com/office/drawing/2014/main" id="{7F64EF72-E178-4C8F-E73A-1E7C7A2A0CFE}"/>
              </a:ext>
            </a:extLst>
          </p:cNvPr>
          <p:cNvSpPr/>
          <p:nvPr/>
        </p:nvSpPr>
        <p:spPr>
          <a:xfrm>
            <a:off x="2575305" y="4095920"/>
            <a:ext cx="6395517" cy="2345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5" name="Picture 114">
            <a:extLst>
              <a:ext uri="{FF2B5EF4-FFF2-40B4-BE49-F238E27FC236}">
                <a16:creationId xmlns:a16="http://schemas.microsoft.com/office/drawing/2014/main" id="{30925BA1-A4D1-9D6A-2D65-6F15E93680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198" y="2437897"/>
            <a:ext cx="7944601" cy="3494533"/>
          </a:xfrm>
          <a:prstGeom prst="rect">
            <a:avLst/>
          </a:prstGeom>
        </p:spPr>
      </p:pic>
      <p:sp>
        <p:nvSpPr>
          <p:cNvPr id="78" name="Rectangle 77">
            <a:extLst>
              <a:ext uri="{FF2B5EF4-FFF2-40B4-BE49-F238E27FC236}">
                <a16:creationId xmlns:a16="http://schemas.microsoft.com/office/drawing/2014/main" id="{CD824709-E1FB-7B48-7A32-0D820294D6AF}"/>
              </a:ext>
            </a:extLst>
          </p:cNvPr>
          <p:cNvSpPr/>
          <p:nvPr/>
        </p:nvSpPr>
        <p:spPr>
          <a:xfrm>
            <a:off x="7038728" y="5075735"/>
            <a:ext cx="878179" cy="492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Black" panose="020B0A04020102020204"/>
                <a:ea typeface="+mn-ea"/>
                <a:cs typeface="Arial Narrow" panose="020B0604020202020204" pitchFamily="34" charset="0"/>
              </a:rPr>
              <a:t>SAF BLEND</a:t>
            </a:r>
          </a:p>
        </p:txBody>
      </p:sp>
      <p:sp>
        <p:nvSpPr>
          <p:cNvPr id="2" name="Title 1">
            <a:extLst>
              <a:ext uri="{FF2B5EF4-FFF2-40B4-BE49-F238E27FC236}">
                <a16:creationId xmlns:a16="http://schemas.microsoft.com/office/drawing/2014/main" id="{3B40223D-AEED-4BDE-ED4B-7894A733C644}"/>
              </a:ext>
            </a:extLst>
          </p:cNvPr>
          <p:cNvSpPr>
            <a:spLocks noGrp="1"/>
          </p:cNvSpPr>
          <p:nvPr>
            <p:ph type="title"/>
          </p:nvPr>
        </p:nvSpPr>
        <p:spPr>
          <a:xfrm>
            <a:off x="2441354" y="1104670"/>
            <a:ext cx="8797031" cy="561465"/>
          </a:xfrm>
        </p:spPr>
        <p:txBody>
          <a:bodyPr anchor="t">
            <a:normAutofit/>
          </a:bodyPr>
          <a:lstStyle/>
          <a:p>
            <a:r>
              <a:rPr lang="en-US" b="1"/>
              <a:t>FUEL SYNTHESIS</a:t>
            </a:r>
            <a:endParaRPr lang="en-US"/>
          </a:p>
        </p:txBody>
      </p:sp>
      <p:sp>
        <p:nvSpPr>
          <p:cNvPr id="3" name="Slide Number Placeholder 2">
            <a:extLst>
              <a:ext uri="{FF2B5EF4-FFF2-40B4-BE49-F238E27FC236}">
                <a16:creationId xmlns:a16="http://schemas.microsoft.com/office/drawing/2014/main" id="{6474B77F-0813-7A8C-F401-E327155E9458}"/>
              </a:ext>
            </a:extLst>
          </p:cNvPr>
          <p:cNvSpPr>
            <a:spLocks noGrp="1"/>
          </p:cNvSpPr>
          <p:nvPr>
            <p:ph type="sldNum" sz="quarter" idx="12"/>
          </p:nvPr>
        </p:nvSpPr>
        <p:spPr>
          <a:xfrm>
            <a:off x="9053659" y="209422"/>
            <a:ext cx="2743200" cy="365125"/>
          </a:xfrm>
        </p:spPr>
        <p:txBody>
          <a:bodyPr/>
          <a:lstStyle/>
          <a:p>
            <a:fld id="{877A8A0C-B0F1-7540-9AA6-5A575AD757A9}" type="slidenum">
              <a:rPr lang="en-US" smtClean="0"/>
              <a:t>30</a:t>
            </a:fld>
            <a:endParaRPr lang="en-US"/>
          </a:p>
        </p:txBody>
      </p:sp>
      <p:sp>
        <p:nvSpPr>
          <p:cNvPr id="74" name="Rectangle 73">
            <a:extLst>
              <a:ext uri="{FF2B5EF4-FFF2-40B4-BE49-F238E27FC236}">
                <a16:creationId xmlns:a16="http://schemas.microsoft.com/office/drawing/2014/main" id="{D9244D76-813D-677C-0855-B6EF59E08D86}"/>
              </a:ext>
            </a:extLst>
          </p:cNvPr>
          <p:cNvSpPr/>
          <p:nvPr/>
        </p:nvSpPr>
        <p:spPr>
          <a:xfrm>
            <a:off x="2804741" y="2398193"/>
            <a:ext cx="878179" cy="492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srgbClr val="FFFFFF"/>
                </a:solidFill>
                <a:effectLst/>
                <a:uLnTx/>
                <a:uFillTx/>
                <a:latin typeface="+mj-lt"/>
                <a:ea typeface="+mn-ea"/>
                <a:cs typeface="Arial Narrow" panose="020B0604020202020204" pitchFamily="34" charset="0"/>
              </a:rPr>
              <a:t>ALCOHOL-TO-JET </a:t>
            </a:r>
          </a:p>
        </p:txBody>
      </p:sp>
      <p:sp>
        <p:nvSpPr>
          <p:cNvPr id="75" name="Rectangle 74">
            <a:extLst>
              <a:ext uri="{FF2B5EF4-FFF2-40B4-BE49-F238E27FC236}">
                <a16:creationId xmlns:a16="http://schemas.microsoft.com/office/drawing/2014/main" id="{34018163-8969-E664-A553-374A0FD8A9E0}"/>
              </a:ext>
            </a:extLst>
          </p:cNvPr>
          <p:cNvSpPr/>
          <p:nvPr/>
        </p:nvSpPr>
        <p:spPr>
          <a:xfrm>
            <a:off x="2804741" y="3237436"/>
            <a:ext cx="878179" cy="492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mj-lt"/>
                <a:ea typeface="+mn-ea"/>
                <a:cs typeface="Arial Narrow" panose="020B0604020202020204" pitchFamily="34" charset="0"/>
              </a:rPr>
              <a:t>FT CRUDE</a:t>
            </a:r>
          </a:p>
        </p:txBody>
      </p:sp>
      <p:sp>
        <p:nvSpPr>
          <p:cNvPr id="76" name="Rectangle 75">
            <a:extLst>
              <a:ext uri="{FF2B5EF4-FFF2-40B4-BE49-F238E27FC236}">
                <a16:creationId xmlns:a16="http://schemas.microsoft.com/office/drawing/2014/main" id="{94B2D845-BC7A-2FE2-528D-288018C0DA9C}"/>
              </a:ext>
            </a:extLst>
          </p:cNvPr>
          <p:cNvSpPr/>
          <p:nvPr/>
        </p:nvSpPr>
        <p:spPr>
          <a:xfrm>
            <a:off x="2794581" y="5615107"/>
            <a:ext cx="1038392" cy="492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Black" panose="020B0A04020102020204"/>
                <a:ea typeface="+mn-ea"/>
                <a:cs typeface="Arial Narrow" panose="020B0604020202020204" pitchFamily="34" charset="0"/>
              </a:rPr>
              <a:t>CONVENTIONAL CRUDE </a:t>
            </a:r>
          </a:p>
        </p:txBody>
      </p:sp>
      <p:sp>
        <p:nvSpPr>
          <p:cNvPr id="77" name="Rectangle 76">
            <a:extLst>
              <a:ext uri="{FF2B5EF4-FFF2-40B4-BE49-F238E27FC236}">
                <a16:creationId xmlns:a16="http://schemas.microsoft.com/office/drawing/2014/main" id="{099396B9-73A1-1192-85FC-6EBB589D6B27}"/>
              </a:ext>
            </a:extLst>
          </p:cNvPr>
          <p:cNvSpPr/>
          <p:nvPr/>
        </p:nvSpPr>
        <p:spPr>
          <a:xfrm>
            <a:off x="4446473" y="2834989"/>
            <a:ext cx="878179" cy="492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Black" panose="020B0A04020102020204"/>
                <a:ea typeface="+mn-ea"/>
                <a:cs typeface="Arial Narrow" panose="020B0604020202020204" pitchFamily="34" charset="0"/>
              </a:rPr>
              <a:t>NEAT SAF</a:t>
            </a:r>
          </a:p>
        </p:txBody>
      </p:sp>
      <p:sp>
        <p:nvSpPr>
          <p:cNvPr id="79" name="Rectangle 78">
            <a:extLst>
              <a:ext uri="{FF2B5EF4-FFF2-40B4-BE49-F238E27FC236}">
                <a16:creationId xmlns:a16="http://schemas.microsoft.com/office/drawing/2014/main" id="{BD409A4D-BC12-FD64-A687-B097F869873F}"/>
              </a:ext>
            </a:extLst>
          </p:cNvPr>
          <p:cNvSpPr/>
          <p:nvPr/>
        </p:nvSpPr>
        <p:spPr>
          <a:xfrm>
            <a:off x="4446473" y="5083380"/>
            <a:ext cx="878179" cy="492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Black" panose="020B0A04020102020204"/>
                <a:ea typeface="+mn-ea"/>
                <a:cs typeface="Arial Narrow" panose="020B0604020202020204" pitchFamily="34" charset="0"/>
              </a:rPr>
              <a:t>BLEND UP TO 5%</a:t>
            </a:r>
          </a:p>
        </p:txBody>
      </p:sp>
      <p:sp>
        <p:nvSpPr>
          <p:cNvPr id="80" name="Rectangle 79">
            <a:extLst>
              <a:ext uri="{FF2B5EF4-FFF2-40B4-BE49-F238E27FC236}">
                <a16:creationId xmlns:a16="http://schemas.microsoft.com/office/drawing/2014/main" id="{80D6BC4C-ED4E-5899-BFA8-82B104537328}"/>
              </a:ext>
            </a:extLst>
          </p:cNvPr>
          <p:cNvSpPr/>
          <p:nvPr/>
        </p:nvSpPr>
        <p:spPr>
          <a:xfrm>
            <a:off x="5900066" y="2047955"/>
            <a:ext cx="1302371" cy="492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Black" panose="020B0A04020102020204"/>
                <a:ea typeface="+mn-ea"/>
                <a:cs typeface="Arial Narrow" panose="020B0604020202020204" pitchFamily="34" charset="0"/>
              </a:rPr>
              <a:t>CONVENTIONAL </a:t>
            </a:r>
            <a:br>
              <a:rPr kumimoji="0" lang="en-US" sz="700" b="1" i="0" u="none" strike="noStrike" kern="1200" cap="none" spc="0" normalizeH="0" baseline="0" noProof="0">
                <a:ln>
                  <a:noFill/>
                </a:ln>
                <a:solidFill>
                  <a:srgbClr val="FFFFFF"/>
                </a:solidFill>
                <a:effectLst/>
                <a:uLnTx/>
                <a:uFillTx/>
                <a:latin typeface="Arial Black" panose="020B0A04020102020204"/>
                <a:ea typeface="+mn-ea"/>
                <a:cs typeface="Arial Narrow" panose="020B0604020202020204" pitchFamily="34" charset="0"/>
              </a:rPr>
            </a:br>
            <a:r>
              <a:rPr kumimoji="0" lang="en-US" sz="700" b="1" i="0" u="none" strike="noStrike" kern="1200" cap="none" spc="0" normalizeH="0" baseline="0" noProof="0">
                <a:ln>
                  <a:noFill/>
                </a:ln>
                <a:solidFill>
                  <a:srgbClr val="FFFFFF"/>
                </a:solidFill>
                <a:effectLst/>
                <a:uLnTx/>
                <a:uFillTx/>
                <a:latin typeface="Arial Black" panose="020B0A04020102020204"/>
                <a:ea typeface="+mn-ea"/>
                <a:cs typeface="Arial Narrow" panose="020B0604020202020204" pitchFamily="34" charset="0"/>
              </a:rPr>
              <a:t>JET FUEL</a:t>
            </a:r>
          </a:p>
        </p:txBody>
      </p:sp>
      <p:sp>
        <p:nvSpPr>
          <p:cNvPr id="85" name="Rectangle 84">
            <a:extLst>
              <a:ext uri="{FF2B5EF4-FFF2-40B4-BE49-F238E27FC236}">
                <a16:creationId xmlns:a16="http://schemas.microsoft.com/office/drawing/2014/main" id="{3A0818C9-0B9A-368E-717E-A5ED21851787}"/>
              </a:ext>
            </a:extLst>
          </p:cNvPr>
          <p:cNvSpPr/>
          <p:nvPr/>
        </p:nvSpPr>
        <p:spPr>
          <a:xfrm>
            <a:off x="2804742" y="4548081"/>
            <a:ext cx="878179" cy="492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Black" panose="020B0A04020102020204"/>
                <a:ea typeface="+mn-ea"/>
                <a:cs typeface="Arial Narrow" panose="020B0604020202020204" pitchFamily="34" charset="0"/>
              </a:rPr>
              <a:t>FT CRUDE</a:t>
            </a:r>
          </a:p>
        </p:txBody>
      </p:sp>
      <p:sp>
        <p:nvSpPr>
          <p:cNvPr id="97" name="TextBox 96">
            <a:extLst>
              <a:ext uri="{FF2B5EF4-FFF2-40B4-BE49-F238E27FC236}">
                <a16:creationId xmlns:a16="http://schemas.microsoft.com/office/drawing/2014/main" id="{78E9F66C-4821-2AAC-6C0F-D4B4CE434778}"/>
              </a:ext>
            </a:extLst>
          </p:cNvPr>
          <p:cNvSpPr txBox="1"/>
          <p:nvPr/>
        </p:nvSpPr>
        <p:spPr>
          <a:xfrm>
            <a:off x="3698820" y="2390840"/>
            <a:ext cx="1373970" cy="200248"/>
          </a:xfrm>
          <a:prstGeom prst="rect">
            <a:avLst/>
          </a:prstGeom>
          <a:noFill/>
        </p:spPr>
        <p:txBody>
          <a:bodyPr wrap="square" rtlCol="0">
            <a:spAutoFit/>
          </a:bodyPr>
          <a:lstStyle/>
          <a:p>
            <a:pPr marL="0" marR="0" lvl="0" indent="0" defTabSz="914400" rtl="0" eaLnBrk="1" fontAlgn="auto" latinLnBrk="0" hangingPunct="1">
              <a:lnSpc>
                <a:spcPct val="105000"/>
              </a:lnSpc>
              <a:spcBef>
                <a:spcPts val="0"/>
              </a:spcBef>
              <a:spcAft>
                <a:spcPts val="0"/>
              </a:spcAft>
              <a:buClrTx/>
              <a:buSzTx/>
              <a:buFontTx/>
              <a:buNone/>
              <a:tabLst/>
              <a:defRPr/>
            </a:pPr>
            <a:r>
              <a:rPr kumimoji="0" lang="en-US" sz="700" b="0" i="0" u="none" strike="noStrike" kern="1200" cap="none" spc="0" normalizeH="0" baseline="0" noProof="0">
                <a:ln>
                  <a:noFill/>
                </a:ln>
                <a:solidFill>
                  <a:schemeClr val="accent3"/>
                </a:solidFill>
                <a:effectLst/>
                <a:uLnTx/>
                <a:uFillTx/>
                <a:ea typeface="+mn-ea"/>
                <a:cs typeface="Consolas" panose="020B0609020204030204" pitchFamily="49" charset="0"/>
              </a:rPr>
              <a:t>PROCESSING</a:t>
            </a:r>
          </a:p>
        </p:txBody>
      </p:sp>
      <p:sp>
        <p:nvSpPr>
          <p:cNvPr id="98" name="TextBox 97">
            <a:extLst>
              <a:ext uri="{FF2B5EF4-FFF2-40B4-BE49-F238E27FC236}">
                <a16:creationId xmlns:a16="http://schemas.microsoft.com/office/drawing/2014/main" id="{5274F500-BB77-2FFC-74F1-F4D735DA7C3A}"/>
              </a:ext>
            </a:extLst>
          </p:cNvPr>
          <p:cNvSpPr txBox="1"/>
          <p:nvPr/>
        </p:nvSpPr>
        <p:spPr>
          <a:xfrm>
            <a:off x="4362558" y="3321898"/>
            <a:ext cx="1099198" cy="197555"/>
          </a:xfrm>
          <a:prstGeom prst="rect">
            <a:avLst/>
          </a:prstGeom>
          <a:noFill/>
        </p:spPr>
        <p:txBody>
          <a:bodyPr wrap="square" rtlCol="0">
            <a:spAutoFit/>
          </a:bodyPr>
          <a:lstStyle/>
          <a:p>
            <a:pPr marL="0" marR="0" lvl="0" indent="0" defTabSz="914400" rtl="0" eaLnBrk="1" fontAlgn="auto" latinLnBrk="0" hangingPunct="1">
              <a:lnSpc>
                <a:spcPct val="105000"/>
              </a:lnSpc>
              <a:spcBef>
                <a:spcPts val="0"/>
              </a:spcBef>
              <a:spcAft>
                <a:spcPts val="0"/>
              </a:spcAft>
              <a:buClrTx/>
              <a:buSzTx/>
              <a:buFontTx/>
              <a:buNone/>
              <a:tabLst/>
              <a:defRPr/>
            </a:pPr>
            <a:r>
              <a:rPr kumimoji="0" lang="en-US" sz="700" b="0" i="0" u="none" strike="noStrike" kern="1200" cap="none" spc="0" normalizeH="0" baseline="0" noProof="0">
                <a:ln>
                  <a:noFill/>
                </a:ln>
                <a:solidFill>
                  <a:schemeClr val="accent3"/>
                </a:solidFill>
                <a:effectLst/>
                <a:uLnTx/>
                <a:uFillTx/>
                <a:ea typeface="+mn-ea"/>
                <a:cs typeface="Consolas" panose="020B0609020204030204" pitchFamily="49" charset="0"/>
              </a:rPr>
              <a:t>FT-SPK &amp; ATJ-SPK</a:t>
            </a:r>
          </a:p>
        </p:txBody>
      </p:sp>
      <p:sp>
        <p:nvSpPr>
          <p:cNvPr id="99" name="TextBox 98">
            <a:extLst>
              <a:ext uri="{FF2B5EF4-FFF2-40B4-BE49-F238E27FC236}">
                <a16:creationId xmlns:a16="http://schemas.microsoft.com/office/drawing/2014/main" id="{9CD61289-8E73-355A-D63C-E4AF854198C1}"/>
              </a:ext>
            </a:extLst>
          </p:cNvPr>
          <p:cNvSpPr txBox="1"/>
          <p:nvPr/>
        </p:nvSpPr>
        <p:spPr>
          <a:xfrm>
            <a:off x="6641422" y="2531015"/>
            <a:ext cx="721299" cy="313356"/>
          </a:xfrm>
          <a:prstGeom prst="rect">
            <a:avLst/>
          </a:prstGeom>
          <a:noFill/>
        </p:spPr>
        <p:txBody>
          <a:bodyPr wrap="square" rtlCol="0">
            <a:spAutoFit/>
          </a:bodyPr>
          <a:lstStyle/>
          <a:p>
            <a:pPr marL="0" marR="0" lvl="0" indent="0" defTabSz="914400" rtl="0" eaLnBrk="1" fontAlgn="auto" latinLnBrk="0" hangingPunct="1">
              <a:lnSpc>
                <a:spcPct val="105000"/>
              </a:lnSpc>
              <a:spcBef>
                <a:spcPts val="0"/>
              </a:spcBef>
              <a:spcAft>
                <a:spcPts val="0"/>
              </a:spcAft>
              <a:buClrTx/>
              <a:buSzTx/>
              <a:buFontTx/>
              <a:buNone/>
              <a:tabLst/>
              <a:defRPr/>
            </a:pPr>
            <a:r>
              <a:rPr kumimoji="0" lang="en-US" sz="700" b="0" i="0" u="none" strike="noStrike" kern="1200" cap="none" spc="0" normalizeH="0" baseline="0" noProof="0">
                <a:ln>
                  <a:noFill/>
                </a:ln>
                <a:solidFill>
                  <a:schemeClr val="accent3"/>
                </a:solidFill>
                <a:effectLst/>
                <a:uLnTx/>
                <a:uFillTx/>
                <a:ea typeface="+mn-ea"/>
                <a:cs typeface="Consolas" panose="020B0609020204030204" pitchFamily="49" charset="0"/>
              </a:rPr>
              <a:t>BLENDED UP TO 50%</a:t>
            </a:r>
          </a:p>
        </p:txBody>
      </p:sp>
      <p:sp>
        <p:nvSpPr>
          <p:cNvPr id="100" name="TextBox 99">
            <a:extLst>
              <a:ext uri="{FF2B5EF4-FFF2-40B4-BE49-F238E27FC236}">
                <a16:creationId xmlns:a16="http://schemas.microsoft.com/office/drawing/2014/main" id="{577566BF-B84F-9456-56FE-759A555EFE1F}"/>
              </a:ext>
            </a:extLst>
          </p:cNvPr>
          <p:cNvSpPr txBox="1"/>
          <p:nvPr/>
        </p:nvSpPr>
        <p:spPr>
          <a:xfrm>
            <a:off x="5302162" y="4952090"/>
            <a:ext cx="1890762" cy="310662"/>
          </a:xfrm>
          <a:prstGeom prst="rect">
            <a:avLst/>
          </a:prstGeom>
          <a:noFill/>
        </p:spPr>
        <p:txBody>
          <a:bodyPr wrap="square" rtlCol="0">
            <a:spAutoFit/>
          </a:bodyPr>
          <a:lstStyle/>
          <a:p>
            <a:pPr marL="0" marR="0" lvl="0" indent="0" defTabSz="914400" rtl="0" eaLnBrk="1" fontAlgn="auto" latinLnBrk="0" hangingPunct="1">
              <a:lnSpc>
                <a:spcPct val="105000"/>
              </a:lnSpc>
              <a:spcBef>
                <a:spcPts val="0"/>
              </a:spcBef>
              <a:spcAft>
                <a:spcPts val="0"/>
              </a:spcAft>
              <a:buClrTx/>
              <a:buSzTx/>
              <a:buFontTx/>
              <a:buNone/>
              <a:tabLst/>
              <a:defRPr/>
            </a:pPr>
            <a:r>
              <a:rPr kumimoji="0" lang="en-US" sz="700" b="0" i="0" u="none" strike="noStrike" kern="1200" cap="none" spc="0" normalizeH="0" baseline="0" noProof="0">
                <a:ln>
                  <a:noFill/>
                </a:ln>
                <a:solidFill>
                  <a:schemeClr val="accent3"/>
                </a:solidFill>
                <a:effectLst/>
                <a:uLnTx/>
                <a:uFillTx/>
                <a:ea typeface="+mn-ea"/>
                <a:cs typeface="Consolas" panose="020B0609020204030204" pitchFamily="49" charset="0"/>
              </a:rPr>
              <a:t>CONVENTIONAL REFINING PROCESSES</a:t>
            </a:r>
          </a:p>
        </p:txBody>
      </p:sp>
      <p:sp>
        <p:nvSpPr>
          <p:cNvPr id="104" name="Rectangle 103">
            <a:extLst>
              <a:ext uri="{FF2B5EF4-FFF2-40B4-BE49-F238E27FC236}">
                <a16:creationId xmlns:a16="http://schemas.microsoft.com/office/drawing/2014/main" id="{0FC99D0D-1E5D-B7DB-9DC2-BFB1BBB8C044}"/>
              </a:ext>
            </a:extLst>
          </p:cNvPr>
          <p:cNvSpPr/>
          <p:nvPr/>
        </p:nvSpPr>
        <p:spPr>
          <a:xfrm>
            <a:off x="2583078" y="1727638"/>
            <a:ext cx="647016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chemeClr val="accent1"/>
                </a:solidFill>
                <a:effectLst/>
                <a:uLnTx/>
                <a:uFillTx/>
                <a:latin typeface="+mj-lt"/>
                <a:ea typeface="+mn-ea"/>
                <a:cs typeface="+mn-cs"/>
              </a:rPr>
              <a:t>BLENDING PATHWAY</a:t>
            </a:r>
          </a:p>
        </p:txBody>
      </p:sp>
      <p:sp>
        <p:nvSpPr>
          <p:cNvPr id="105" name="Rectangle 104">
            <a:extLst>
              <a:ext uri="{FF2B5EF4-FFF2-40B4-BE49-F238E27FC236}">
                <a16:creationId xmlns:a16="http://schemas.microsoft.com/office/drawing/2014/main" id="{6C4CBF4C-AC5B-D3CD-73D2-7F74A4B0DA74}"/>
              </a:ext>
            </a:extLst>
          </p:cNvPr>
          <p:cNvSpPr/>
          <p:nvPr/>
        </p:nvSpPr>
        <p:spPr>
          <a:xfrm>
            <a:off x="2575305" y="4163439"/>
            <a:ext cx="647016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spc="0" normalizeH="0" baseline="0" noProof="0">
                <a:ln>
                  <a:noFill/>
                </a:ln>
                <a:solidFill>
                  <a:schemeClr val="accent1"/>
                </a:solidFill>
                <a:effectLst/>
                <a:uLnTx/>
                <a:uFillTx/>
                <a:latin typeface="+mj-lt"/>
                <a:ea typeface="+mn-ea"/>
                <a:cs typeface="+mn-cs"/>
              </a:rPr>
              <a:t>CO-PROCESSING PATHWAY</a:t>
            </a:r>
          </a:p>
        </p:txBody>
      </p:sp>
      <p:sp>
        <p:nvSpPr>
          <p:cNvPr id="107" name="Rectangle 106">
            <a:extLst>
              <a:ext uri="{FF2B5EF4-FFF2-40B4-BE49-F238E27FC236}">
                <a16:creationId xmlns:a16="http://schemas.microsoft.com/office/drawing/2014/main" id="{E86BC115-902B-1C60-4E41-53A225E58068}"/>
              </a:ext>
            </a:extLst>
          </p:cNvPr>
          <p:cNvSpPr/>
          <p:nvPr/>
        </p:nvSpPr>
        <p:spPr>
          <a:xfrm>
            <a:off x="5575757" y="3337209"/>
            <a:ext cx="1058303" cy="461665"/>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chemeClr val="accent3"/>
                </a:solidFill>
                <a:effectLst/>
                <a:uLnTx/>
                <a:uFillTx/>
                <a:ea typeface="+mn-ea"/>
                <a:cs typeface="Arial Narrow" panose="020B0604020202020204" pitchFamily="34" charset="0"/>
              </a:rPr>
              <a:t>CERTIFICATE OF </a:t>
            </a:r>
            <a:br>
              <a:rPr kumimoji="0" lang="en-US" sz="800" i="0" u="none" strike="noStrike" kern="1200" cap="none" spc="0" normalizeH="0" baseline="0" noProof="0">
                <a:ln>
                  <a:noFill/>
                </a:ln>
                <a:solidFill>
                  <a:schemeClr val="accent3"/>
                </a:solidFill>
                <a:effectLst/>
                <a:uLnTx/>
                <a:uFillTx/>
                <a:ea typeface="+mn-ea"/>
                <a:cs typeface="Arial Narrow" panose="020B0604020202020204" pitchFamily="34" charset="0"/>
              </a:rPr>
            </a:br>
            <a:r>
              <a:rPr kumimoji="0" lang="en-US" sz="800" i="0" u="none" strike="noStrike" kern="1200" cap="none" spc="0" normalizeH="0" baseline="0" noProof="0">
                <a:ln>
                  <a:noFill/>
                </a:ln>
                <a:solidFill>
                  <a:schemeClr val="accent3"/>
                </a:solidFill>
                <a:effectLst/>
                <a:uLnTx/>
                <a:uFillTx/>
                <a:ea typeface="+mn-ea"/>
                <a:cs typeface="Arial Narrow" panose="020B0604020202020204" pitchFamily="34" charset="0"/>
              </a:rPr>
              <a:t>ANALYSIS ASTM </a:t>
            </a:r>
            <a:br>
              <a:rPr kumimoji="0" lang="en-US" sz="800" i="0" u="none" strike="noStrike" kern="1200" cap="none" spc="0" normalizeH="0" baseline="0" noProof="0">
                <a:ln>
                  <a:noFill/>
                </a:ln>
                <a:solidFill>
                  <a:schemeClr val="accent3"/>
                </a:solidFill>
                <a:effectLst/>
                <a:uLnTx/>
                <a:uFillTx/>
                <a:ea typeface="+mn-ea"/>
                <a:cs typeface="Arial Narrow" panose="020B0604020202020204" pitchFamily="34" charset="0"/>
              </a:rPr>
            </a:br>
            <a:r>
              <a:rPr kumimoji="0" lang="en-US" sz="800" i="0" u="none" strike="noStrike" kern="1200" cap="none" spc="0" normalizeH="0" baseline="0" noProof="0">
                <a:ln>
                  <a:noFill/>
                </a:ln>
                <a:solidFill>
                  <a:schemeClr val="accent3"/>
                </a:solidFill>
                <a:effectLst/>
                <a:uLnTx/>
                <a:uFillTx/>
                <a:ea typeface="+mn-ea"/>
                <a:cs typeface="Arial Narrow" panose="020B0604020202020204" pitchFamily="34" charset="0"/>
              </a:rPr>
              <a:t>7566</a:t>
            </a:r>
          </a:p>
        </p:txBody>
      </p:sp>
      <p:sp>
        <p:nvSpPr>
          <p:cNvPr id="108" name="Rectangle 107">
            <a:extLst>
              <a:ext uri="{FF2B5EF4-FFF2-40B4-BE49-F238E27FC236}">
                <a16:creationId xmlns:a16="http://schemas.microsoft.com/office/drawing/2014/main" id="{B512DACE-9E7E-09B5-DE98-855199690374}"/>
              </a:ext>
            </a:extLst>
          </p:cNvPr>
          <p:cNvSpPr/>
          <p:nvPr/>
        </p:nvSpPr>
        <p:spPr>
          <a:xfrm>
            <a:off x="9161058" y="1659967"/>
            <a:ext cx="2528401" cy="830997"/>
          </a:xfrm>
          <a:prstGeom prst="rect">
            <a:avLst/>
          </a:prstGeom>
        </p:spPr>
        <p:txBody>
          <a:bodyPr wrap="square">
            <a:spAutoFit/>
          </a:bodyPr>
          <a:lstStyle/>
          <a:p>
            <a:pPr lvl="0">
              <a:defRPr/>
            </a:pPr>
            <a:r>
              <a:rPr lang="en-US" sz="1200">
                <a:solidFill>
                  <a:schemeClr val="accent3"/>
                </a:solidFill>
                <a:cs typeface="Arial Narrow" panose="020B0604020202020204" pitchFamily="34" charset="0"/>
              </a:rPr>
              <a:t>The AIR TO FUELS</a:t>
            </a:r>
            <a:r>
              <a:rPr lang="en-US" sz="1200" baseline="30000">
                <a:solidFill>
                  <a:schemeClr val="accent3"/>
                </a:solidFill>
                <a:cs typeface="Arial Narrow" panose="020B0604020202020204" pitchFamily="34" charset="0"/>
              </a:rPr>
              <a:t>™</a:t>
            </a:r>
            <a:r>
              <a:rPr lang="en-US" sz="1200">
                <a:solidFill>
                  <a:schemeClr val="accent3"/>
                </a:solidFill>
                <a:cs typeface="Arial Narrow" panose="020B0604020202020204" pitchFamily="34" charset="0"/>
              </a:rPr>
              <a:t> process produces an FT crude that has been certified through two CORSIA-eligible jet fuel pathways.</a:t>
            </a:r>
          </a:p>
        </p:txBody>
      </p:sp>
      <p:sp>
        <p:nvSpPr>
          <p:cNvPr id="110" name="Rectangle 109">
            <a:extLst>
              <a:ext uri="{FF2B5EF4-FFF2-40B4-BE49-F238E27FC236}">
                <a16:creationId xmlns:a16="http://schemas.microsoft.com/office/drawing/2014/main" id="{F774439A-3AF4-A39B-FBCB-3A2DB888EC18}"/>
              </a:ext>
            </a:extLst>
          </p:cNvPr>
          <p:cNvSpPr/>
          <p:nvPr/>
        </p:nvSpPr>
        <p:spPr>
          <a:xfrm>
            <a:off x="7992054" y="5658218"/>
            <a:ext cx="1038392"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chemeClr val="accent3"/>
                </a:solidFill>
                <a:effectLst/>
                <a:uLnTx/>
                <a:uFillTx/>
                <a:ea typeface="+mn-ea"/>
                <a:cs typeface="Arial Narrow" panose="020B0604020202020204" pitchFamily="34" charset="0"/>
              </a:rPr>
              <a:t>CERTIFICATE </a:t>
            </a:r>
            <a:br>
              <a:rPr kumimoji="0" lang="en-US" sz="800" i="0" u="none" strike="noStrike" kern="1200" cap="none" spc="0" normalizeH="0" baseline="0" noProof="0">
                <a:ln>
                  <a:noFill/>
                </a:ln>
                <a:solidFill>
                  <a:schemeClr val="accent3"/>
                </a:solidFill>
                <a:effectLst/>
                <a:uLnTx/>
                <a:uFillTx/>
                <a:ea typeface="+mn-ea"/>
                <a:cs typeface="Arial Narrow" panose="020B0604020202020204" pitchFamily="34" charset="0"/>
              </a:rPr>
            </a:br>
            <a:r>
              <a:rPr kumimoji="0" lang="en-US" sz="800" i="0" u="none" strike="noStrike" kern="1200" cap="none" spc="0" normalizeH="0" baseline="0" noProof="0">
                <a:ln>
                  <a:noFill/>
                </a:ln>
                <a:solidFill>
                  <a:schemeClr val="accent3"/>
                </a:solidFill>
                <a:effectLst/>
                <a:uLnTx/>
                <a:uFillTx/>
                <a:ea typeface="+mn-ea"/>
                <a:cs typeface="Arial Narrow" panose="020B0604020202020204" pitchFamily="34" charset="0"/>
              </a:rPr>
              <a:t>OF ANALYSIS</a:t>
            </a:r>
            <a:endParaRPr lang="en-US" sz="800">
              <a:solidFill>
                <a:schemeClr val="accent3"/>
              </a:solidFill>
              <a:cs typeface="Arial Narrow"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chemeClr val="accent3"/>
                </a:solidFill>
                <a:effectLst/>
                <a:uLnTx/>
                <a:uFillTx/>
                <a:ea typeface="+mn-ea"/>
                <a:cs typeface="Arial Narrow" panose="020B0604020202020204" pitchFamily="34" charset="0"/>
              </a:rPr>
              <a:t>ASTM D1655</a:t>
            </a:r>
          </a:p>
        </p:txBody>
      </p:sp>
      <p:sp>
        <p:nvSpPr>
          <p:cNvPr id="112" name="Rectangle 111">
            <a:extLst>
              <a:ext uri="{FF2B5EF4-FFF2-40B4-BE49-F238E27FC236}">
                <a16:creationId xmlns:a16="http://schemas.microsoft.com/office/drawing/2014/main" id="{3FB23589-C4AB-2F59-8D0F-BE3FE1FAB3FA}"/>
              </a:ext>
            </a:extLst>
          </p:cNvPr>
          <p:cNvSpPr/>
          <p:nvPr/>
        </p:nvSpPr>
        <p:spPr>
          <a:xfrm>
            <a:off x="8970823" y="4117976"/>
            <a:ext cx="1239875"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accent3"/>
                </a:solidFill>
                <a:effectLst/>
                <a:uLnTx/>
                <a:uFillTx/>
                <a:ea typeface="+mn-ea"/>
                <a:cs typeface="Arial Narrow" panose="020B0604020202020204" pitchFamily="34" charset="0"/>
              </a:rPr>
              <a:t>CERTIFICATE OF QUALIFICATION</a:t>
            </a:r>
            <a:br>
              <a:rPr kumimoji="0" lang="en-US" sz="800" b="1" i="0" u="none" strike="noStrike" kern="1200" cap="none" spc="0" normalizeH="0" baseline="0" noProof="0">
                <a:ln>
                  <a:noFill/>
                </a:ln>
                <a:solidFill>
                  <a:schemeClr val="accent3"/>
                </a:solidFill>
                <a:effectLst/>
                <a:uLnTx/>
                <a:uFillTx/>
                <a:ea typeface="+mn-ea"/>
                <a:cs typeface="Arial Narrow" panose="020B0604020202020204" pitchFamily="34" charset="0"/>
              </a:rPr>
            </a:br>
            <a:r>
              <a:rPr kumimoji="0" lang="en-US" sz="800" b="1" i="0" u="none" strike="noStrike" kern="1200" cap="none" spc="0" normalizeH="0" baseline="0" noProof="0">
                <a:ln>
                  <a:noFill/>
                </a:ln>
                <a:solidFill>
                  <a:schemeClr val="accent3"/>
                </a:solidFill>
                <a:effectLst/>
                <a:uLnTx/>
                <a:uFillTx/>
                <a:ea typeface="+mn-ea"/>
                <a:cs typeface="Arial Narrow" panose="020B0604020202020204" pitchFamily="34" charset="0"/>
              </a:rPr>
              <a:t>ASTM D6155 DEF STAN 91-91</a:t>
            </a:r>
          </a:p>
        </p:txBody>
      </p:sp>
      <p:sp>
        <p:nvSpPr>
          <p:cNvPr id="117" name="Rectangle 116">
            <a:extLst>
              <a:ext uri="{FF2B5EF4-FFF2-40B4-BE49-F238E27FC236}">
                <a16:creationId xmlns:a16="http://schemas.microsoft.com/office/drawing/2014/main" id="{5ED71011-4A11-9B82-0B9D-74578EAF77EE}"/>
              </a:ext>
            </a:extLst>
          </p:cNvPr>
          <p:cNvSpPr/>
          <p:nvPr/>
        </p:nvSpPr>
        <p:spPr>
          <a:xfrm>
            <a:off x="7031408" y="2817035"/>
            <a:ext cx="878179" cy="492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Black" panose="020B0A04020102020204"/>
                <a:ea typeface="+mn-ea"/>
                <a:cs typeface="Arial Narrow" panose="020B0604020202020204" pitchFamily="34" charset="0"/>
              </a:rPr>
              <a:t>SAF BLEND</a:t>
            </a:r>
          </a:p>
        </p:txBody>
      </p:sp>
      <p:sp>
        <p:nvSpPr>
          <p:cNvPr id="4" name="TextBox 3">
            <a:extLst>
              <a:ext uri="{FF2B5EF4-FFF2-40B4-BE49-F238E27FC236}">
                <a16:creationId xmlns:a16="http://schemas.microsoft.com/office/drawing/2014/main" id="{26B6A85A-FA87-DB6D-2DD7-0B47C5141AF5}"/>
              </a:ext>
            </a:extLst>
          </p:cNvPr>
          <p:cNvSpPr txBox="1"/>
          <p:nvPr/>
        </p:nvSpPr>
        <p:spPr>
          <a:xfrm>
            <a:off x="3675573" y="3553213"/>
            <a:ext cx="1373970" cy="200248"/>
          </a:xfrm>
          <a:prstGeom prst="rect">
            <a:avLst/>
          </a:prstGeom>
          <a:noFill/>
        </p:spPr>
        <p:txBody>
          <a:bodyPr wrap="square" rtlCol="0">
            <a:spAutoFit/>
          </a:bodyPr>
          <a:lstStyle/>
          <a:p>
            <a:pPr marL="0" marR="0" lvl="0" indent="0" defTabSz="914400" rtl="0" eaLnBrk="1" fontAlgn="auto" latinLnBrk="0" hangingPunct="1">
              <a:lnSpc>
                <a:spcPct val="105000"/>
              </a:lnSpc>
              <a:spcBef>
                <a:spcPts val="0"/>
              </a:spcBef>
              <a:spcAft>
                <a:spcPts val="0"/>
              </a:spcAft>
              <a:buClrTx/>
              <a:buSzTx/>
              <a:buFontTx/>
              <a:buNone/>
              <a:tabLst/>
              <a:defRPr/>
            </a:pPr>
            <a:r>
              <a:rPr kumimoji="0" lang="en-US" sz="700" b="0" i="0" u="none" strike="noStrike" kern="1200" cap="none" spc="0" normalizeH="0" baseline="0" noProof="0">
                <a:ln>
                  <a:noFill/>
                </a:ln>
                <a:solidFill>
                  <a:schemeClr val="accent3"/>
                </a:solidFill>
                <a:effectLst/>
                <a:uLnTx/>
                <a:uFillTx/>
                <a:ea typeface="+mn-ea"/>
                <a:cs typeface="Consolas" panose="020B0609020204030204" pitchFamily="49" charset="0"/>
              </a:rPr>
              <a:t>PROCESSING</a:t>
            </a:r>
          </a:p>
        </p:txBody>
      </p:sp>
    </p:spTree>
    <p:extLst>
      <p:ext uri="{BB962C8B-B14F-4D97-AF65-F5344CB8AC3E}">
        <p14:creationId xmlns:p14="http://schemas.microsoft.com/office/powerpoint/2010/main" val="2428180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9AD8-0A20-7DB4-91C3-E02851784944}"/>
              </a:ext>
            </a:extLst>
          </p:cNvPr>
          <p:cNvSpPr>
            <a:spLocks noGrp="1"/>
          </p:cNvSpPr>
          <p:nvPr>
            <p:ph type="ctrTitle"/>
          </p:nvPr>
        </p:nvSpPr>
        <p:spPr/>
        <p:txBody>
          <a:bodyPr/>
          <a:lstStyle/>
          <a:p>
            <a:r>
              <a:rPr lang="en-US" b="1"/>
              <a:t>THANK YOU</a:t>
            </a:r>
            <a:endParaRPr lang="en-US"/>
          </a:p>
        </p:txBody>
      </p:sp>
    </p:spTree>
    <p:extLst>
      <p:ext uri="{BB962C8B-B14F-4D97-AF65-F5344CB8AC3E}">
        <p14:creationId xmlns:p14="http://schemas.microsoft.com/office/powerpoint/2010/main" val="123496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9B5940-762E-1108-F3E2-F3B2652804B3}"/>
              </a:ext>
            </a:extLst>
          </p:cNvPr>
          <p:cNvPicPr>
            <a:picLocks noChangeAspect="1"/>
          </p:cNvPicPr>
          <p:nvPr/>
        </p:nvPicPr>
        <p:blipFill>
          <a:blip r:embed="rId3"/>
          <a:srcRect l="1286" r="1286"/>
          <a:stretch/>
        </p:blipFill>
        <p:spPr>
          <a:xfrm>
            <a:off x="-20282" y="-19331"/>
            <a:ext cx="12212281" cy="6880184"/>
          </a:xfrm>
          <a:prstGeom prst="rect">
            <a:avLst/>
          </a:prstGeom>
        </p:spPr>
      </p:pic>
      <p:sp>
        <p:nvSpPr>
          <p:cNvPr id="3" name="Slide Number Placeholder 2">
            <a:extLst>
              <a:ext uri="{FF2B5EF4-FFF2-40B4-BE49-F238E27FC236}">
                <a16:creationId xmlns:a16="http://schemas.microsoft.com/office/drawing/2014/main" id="{F8B64493-457A-C612-BE86-86E7C6D1FC80}"/>
              </a:ext>
            </a:extLst>
          </p:cNvPr>
          <p:cNvSpPr>
            <a:spLocks noGrp="1"/>
          </p:cNvSpPr>
          <p:nvPr>
            <p:ph type="sldNum" sz="quarter" idx="12"/>
          </p:nvPr>
        </p:nvSpPr>
        <p:spPr>
          <a:xfrm>
            <a:off x="9053659" y="209422"/>
            <a:ext cx="2743200" cy="365125"/>
          </a:xfrm>
        </p:spPr>
        <p:txBody>
          <a:bodyPr/>
          <a:lstStyle/>
          <a:p>
            <a:fld id="{877A8A0C-B0F1-7540-9AA6-5A575AD757A9}" type="slidenum">
              <a:rPr lang="en-US" smtClean="0"/>
              <a:t>4</a:t>
            </a:fld>
            <a:endParaRPr lang="en-US"/>
          </a:p>
        </p:txBody>
      </p:sp>
      <p:sp>
        <p:nvSpPr>
          <p:cNvPr id="13" name="Title 1">
            <a:extLst>
              <a:ext uri="{FF2B5EF4-FFF2-40B4-BE49-F238E27FC236}">
                <a16:creationId xmlns:a16="http://schemas.microsoft.com/office/drawing/2014/main" id="{304C6B78-FE23-EC85-73BC-BC4EBD8F8E48}"/>
              </a:ext>
            </a:extLst>
          </p:cNvPr>
          <p:cNvSpPr>
            <a:spLocks noGrp="1"/>
          </p:cNvSpPr>
          <p:nvPr>
            <p:ph type="title"/>
          </p:nvPr>
        </p:nvSpPr>
        <p:spPr>
          <a:xfrm>
            <a:off x="395141" y="322761"/>
            <a:ext cx="3896979" cy="3405147"/>
          </a:xfrm>
        </p:spPr>
        <p:txBody>
          <a:bodyPr anchor="t">
            <a:noAutofit/>
          </a:bodyPr>
          <a:lstStyle/>
          <a:p>
            <a:r>
              <a:rPr lang="en-US" sz="3000">
                <a:solidFill>
                  <a:schemeClr val="bg1"/>
                </a:solidFill>
              </a:rPr>
              <a:t>FROM CAPTURE TO LOW-CARBON PRODUCTS</a:t>
            </a:r>
          </a:p>
        </p:txBody>
      </p:sp>
      <p:sp>
        <p:nvSpPr>
          <p:cNvPr id="14" name="Text Placeholder 3">
            <a:extLst>
              <a:ext uri="{FF2B5EF4-FFF2-40B4-BE49-F238E27FC236}">
                <a16:creationId xmlns:a16="http://schemas.microsoft.com/office/drawing/2014/main" id="{A592615C-B5DD-BAB6-FB76-99A34609DAC1}"/>
              </a:ext>
            </a:extLst>
          </p:cNvPr>
          <p:cNvSpPr>
            <a:spLocks noGrp="1"/>
          </p:cNvSpPr>
          <p:nvPr>
            <p:ph type="body" idx="13"/>
          </p:nvPr>
        </p:nvSpPr>
        <p:spPr>
          <a:xfrm>
            <a:off x="395141" y="1619342"/>
            <a:ext cx="3896978" cy="2156197"/>
          </a:xfrm>
        </p:spPr>
        <p:txBody>
          <a:bodyPr anchor="t">
            <a:normAutofit/>
          </a:bodyPr>
          <a:lstStyle/>
          <a:p>
            <a:r>
              <a:rPr lang="en-US" b="0" dirty="0">
                <a:solidFill>
                  <a:schemeClr val="bg1"/>
                </a:solidFill>
              </a:rPr>
              <a:t>PRACTICAL SOLUTIONS TO HELP MEET CLIMATE OBJECTIVES</a:t>
            </a:r>
            <a:endParaRPr lang="en-US" dirty="0">
              <a:solidFill>
                <a:schemeClr val="bg1"/>
              </a:solidFill>
            </a:endParaRPr>
          </a:p>
        </p:txBody>
      </p:sp>
      <p:sp>
        <p:nvSpPr>
          <p:cNvPr id="2" name="Text Placeholder 3">
            <a:extLst>
              <a:ext uri="{FF2B5EF4-FFF2-40B4-BE49-F238E27FC236}">
                <a16:creationId xmlns:a16="http://schemas.microsoft.com/office/drawing/2014/main" id="{29836493-FDC7-8F21-C883-D0169D33B436}"/>
              </a:ext>
            </a:extLst>
          </p:cNvPr>
          <p:cNvSpPr txBox="1">
            <a:spLocks/>
          </p:cNvSpPr>
          <p:nvPr/>
        </p:nvSpPr>
        <p:spPr>
          <a:xfrm>
            <a:off x="1649654" y="5448363"/>
            <a:ext cx="3023777"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900" dirty="0">
                <a:solidFill>
                  <a:schemeClr val="bg1"/>
                </a:solidFill>
              </a:rPr>
              <a:t>This solution captures CO</a:t>
            </a:r>
            <a:r>
              <a:rPr lang="en-US" sz="900" baseline="-25000" dirty="0">
                <a:solidFill>
                  <a:schemeClr val="bg1"/>
                </a:solidFill>
              </a:rPr>
              <a:t>2</a:t>
            </a:r>
            <a:r>
              <a:rPr lang="en-US" sz="900" dirty="0">
                <a:solidFill>
                  <a:schemeClr val="bg1"/>
                </a:solidFill>
              </a:rPr>
              <a:t> before it enters the atmosphere. 1PointFive will engineer carbon capture equipment at industrial and manufacturing facilities such as those producing ethanol, steel, cement and biofuels. This CO</a:t>
            </a:r>
            <a:r>
              <a:rPr lang="en-US" sz="900" baseline="-25000" dirty="0">
                <a:solidFill>
                  <a:schemeClr val="bg1"/>
                </a:solidFill>
              </a:rPr>
              <a:t>2</a:t>
            </a:r>
            <a:r>
              <a:rPr lang="en-US" sz="900" dirty="0">
                <a:solidFill>
                  <a:schemeClr val="bg1"/>
                </a:solidFill>
              </a:rPr>
              <a:t> will be transported from the emitter's location and securely stored in CO</a:t>
            </a:r>
            <a:r>
              <a:rPr lang="en-US" sz="900" baseline="-25000" dirty="0">
                <a:solidFill>
                  <a:schemeClr val="bg1"/>
                </a:solidFill>
              </a:rPr>
              <a:t>2</a:t>
            </a:r>
            <a:r>
              <a:rPr lang="en-US" sz="900" dirty="0">
                <a:solidFill>
                  <a:schemeClr val="bg1"/>
                </a:solidFill>
              </a:rPr>
              <a:t> sequestration hubs.</a:t>
            </a:r>
          </a:p>
        </p:txBody>
      </p:sp>
      <p:sp>
        <p:nvSpPr>
          <p:cNvPr id="4" name="Rectangle 3">
            <a:extLst>
              <a:ext uri="{FF2B5EF4-FFF2-40B4-BE49-F238E27FC236}">
                <a16:creationId xmlns:a16="http://schemas.microsoft.com/office/drawing/2014/main" id="{86FE81A1-583C-671C-1D23-2349AA656BDF}"/>
              </a:ext>
            </a:extLst>
          </p:cNvPr>
          <p:cNvSpPr/>
          <p:nvPr/>
        </p:nvSpPr>
        <p:spPr>
          <a:xfrm>
            <a:off x="1652486" y="5093613"/>
            <a:ext cx="3172725" cy="417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POINT-SOURCE CAPTURE</a:t>
            </a:r>
          </a:p>
        </p:txBody>
      </p:sp>
      <p:pic>
        <p:nvPicPr>
          <p:cNvPr id="8" name="Picture 7" descr="Text, logo&#10;&#10;Description automatically generated">
            <a:extLst>
              <a:ext uri="{FF2B5EF4-FFF2-40B4-BE49-F238E27FC236}">
                <a16:creationId xmlns:a16="http://schemas.microsoft.com/office/drawing/2014/main" id="{BD80E2CC-7D89-2AB8-B361-703816EFDCED}"/>
              </a:ext>
            </a:extLst>
          </p:cNvPr>
          <p:cNvPicPr>
            <a:picLocks noChangeAspect="1"/>
          </p:cNvPicPr>
          <p:nvPr/>
        </p:nvPicPr>
        <p:blipFill>
          <a:blip r:embed="rId4"/>
          <a:stretch>
            <a:fillRect/>
          </a:stretch>
        </p:blipFill>
        <p:spPr>
          <a:xfrm>
            <a:off x="1161324" y="4953488"/>
            <a:ext cx="673100" cy="635000"/>
          </a:xfrm>
          <a:prstGeom prst="rect">
            <a:avLst/>
          </a:prstGeom>
        </p:spPr>
      </p:pic>
      <p:sp>
        <p:nvSpPr>
          <p:cNvPr id="9" name="Text Placeholder 3">
            <a:extLst>
              <a:ext uri="{FF2B5EF4-FFF2-40B4-BE49-F238E27FC236}">
                <a16:creationId xmlns:a16="http://schemas.microsoft.com/office/drawing/2014/main" id="{9A0940E4-672E-0701-A8D4-2B151346B69C}"/>
              </a:ext>
            </a:extLst>
          </p:cNvPr>
          <p:cNvSpPr txBox="1">
            <a:spLocks/>
          </p:cNvSpPr>
          <p:nvPr/>
        </p:nvSpPr>
        <p:spPr>
          <a:xfrm>
            <a:off x="5201236" y="5422276"/>
            <a:ext cx="3023777"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900" dirty="0">
                <a:solidFill>
                  <a:schemeClr val="bg1"/>
                </a:solidFill>
              </a:rPr>
              <a:t>Direct Air Capture (DAC) is the process of removing CO</a:t>
            </a:r>
            <a:r>
              <a:rPr lang="en-US" sz="900" baseline="-25000" dirty="0">
                <a:solidFill>
                  <a:schemeClr val="bg1"/>
                </a:solidFill>
              </a:rPr>
              <a:t>2 </a:t>
            </a:r>
            <a:r>
              <a:rPr lang="en-US" sz="900" dirty="0">
                <a:solidFill>
                  <a:schemeClr val="bg1"/>
                </a:solidFill>
              </a:rPr>
              <a:t>directly from the air. DAC is expected to remove large volumes with a relatively small footprint very quickly—up to one million </a:t>
            </a:r>
            <a:r>
              <a:rPr lang="en-US" sz="900" dirty="0" err="1">
                <a:solidFill>
                  <a:schemeClr val="bg1"/>
                </a:solidFill>
              </a:rPr>
              <a:t>tonnes</a:t>
            </a:r>
            <a:r>
              <a:rPr lang="en-US" sz="900" dirty="0">
                <a:solidFill>
                  <a:schemeClr val="bg1"/>
                </a:solidFill>
              </a:rPr>
              <a:t> per year (MTPA), per facility. The CO</a:t>
            </a:r>
            <a:r>
              <a:rPr lang="en-US" sz="900" baseline="-25000" dirty="0">
                <a:solidFill>
                  <a:schemeClr val="bg1"/>
                </a:solidFill>
              </a:rPr>
              <a:t>2</a:t>
            </a:r>
            <a:r>
              <a:rPr lang="en-US" sz="900" dirty="0">
                <a:solidFill>
                  <a:schemeClr val="bg1"/>
                </a:solidFill>
              </a:rPr>
              <a:t> can then be securely stored in 1PointFive’s geologic sequestration hubs to generate a carbon removal credit, or be utilized for fuel synthesis or other purposes.</a:t>
            </a:r>
          </a:p>
        </p:txBody>
      </p:sp>
      <p:sp>
        <p:nvSpPr>
          <p:cNvPr id="10" name="Rectangle 9">
            <a:extLst>
              <a:ext uri="{FF2B5EF4-FFF2-40B4-BE49-F238E27FC236}">
                <a16:creationId xmlns:a16="http://schemas.microsoft.com/office/drawing/2014/main" id="{0B1F44E2-0D59-D61A-D503-F4563690D167}"/>
              </a:ext>
            </a:extLst>
          </p:cNvPr>
          <p:cNvSpPr/>
          <p:nvPr/>
        </p:nvSpPr>
        <p:spPr>
          <a:xfrm>
            <a:off x="5204068" y="5067526"/>
            <a:ext cx="3172725" cy="417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DIRECT AIR CAPTURE </a:t>
            </a:r>
          </a:p>
        </p:txBody>
      </p:sp>
      <p:pic>
        <p:nvPicPr>
          <p:cNvPr id="11" name="Picture 10">
            <a:extLst>
              <a:ext uri="{FF2B5EF4-FFF2-40B4-BE49-F238E27FC236}">
                <a16:creationId xmlns:a16="http://schemas.microsoft.com/office/drawing/2014/main" id="{93420018-C0BC-67B8-5F3F-53D1F73ED78D}"/>
              </a:ext>
            </a:extLst>
          </p:cNvPr>
          <p:cNvPicPr>
            <a:picLocks noChangeAspect="1"/>
          </p:cNvPicPr>
          <p:nvPr/>
        </p:nvPicPr>
        <p:blipFill>
          <a:blip r:embed="rId5"/>
          <a:srcRect/>
          <a:stretch/>
        </p:blipFill>
        <p:spPr>
          <a:xfrm>
            <a:off x="4712906" y="4927401"/>
            <a:ext cx="673100" cy="635000"/>
          </a:xfrm>
          <a:prstGeom prst="rect">
            <a:avLst/>
          </a:prstGeom>
        </p:spPr>
      </p:pic>
      <p:sp>
        <p:nvSpPr>
          <p:cNvPr id="12" name="Text Placeholder 3">
            <a:extLst>
              <a:ext uri="{FF2B5EF4-FFF2-40B4-BE49-F238E27FC236}">
                <a16:creationId xmlns:a16="http://schemas.microsoft.com/office/drawing/2014/main" id="{28E6A024-BC08-D6B1-94F0-1FC5D4DD4692}"/>
              </a:ext>
            </a:extLst>
          </p:cNvPr>
          <p:cNvSpPr txBox="1">
            <a:spLocks/>
          </p:cNvSpPr>
          <p:nvPr/>
        </p:nvSpPr>
        <p:spPr>
          <a:xfrm>
            <a:off x="8838619" y="5412119"/>
            <a:ext cx="3023777"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900" dirty="0">
                <a:solidFill>
                  <a:schemeClr val="bg1"/>
                </a:solidFill>
              </a:rPr>
              <a:t>CO</a:t>
            </a:r>
            <a:r>
              <a:rPr lang="en-US" sz="900" baseline="-25000" dirty="0">
                <a:solidFill>
                  <a:schemeClr val="bg1"/>
                </a:solidFill>
              </a:rPr>
              <a:t>2</a:t>
            </a:r>
            <a:r>
              <a:rPr lang="en-US" sz="900" dirty="0">
                <a:solidFill>
                  <a:schemeClr val="bg1"/>
                </a:solidFill>
              </a:rPr>
              <a:t> sequestration hubs will be dedicated to underground CO</a:t>
            </a:r>
            <a:r>
              <a:rPr lang="en-US" sz="900" baseline="-25000" dirty="0">
                <a:solidFill>
                  <a:schemeClr val="bg1"/>
                </a:solidFill>
              </a:rPr>
              <a:t>2</a:t>
            </a:r>
            <a:r>
              <a:rPr lang="en-US" sz="900" dirty="0">
                <a:solidFill>
                  <a:schemeClr val="bg1"/>
                </a:solidFill>
              </a:rPr>
              <a:t> storage in saline formations. The sequestration process is supported by leading experts with decades of reservoir engineering experience. Globally recognized sequestration protocols will be in place to oversee monitoring, reporting and verification and the ongoing safety of the CO</a:t>
            </a:r>
            <a:r>
              <a:rPr lang="en-US" sz="900" baseline="-25000" dirty="0">
                <a:solidFill>
                  <a:schemeClr val="bg1"/>
                </a:solidFill>
              </a:rPr>
              <a:t>2</a:t>
            </a:r>
            <a:r>
              <a:rPr lang="en-US" sz="900" dirty="0">
                <a:solidFill>
                  <a:schemeClr val="bg1"/>
                </a:solidFill>
              </a:rPr>
              <a:t> storage.</a:t>
            </a:r>
          </a:p>
        </p:txBody>
      </p:sp>
      <p:sp>
        <p:nvSpPr>
          <p:cNvPr id="15" name="Rectangle 14">
            <a:extLst>
              <a:ext uri="{FF2B5EF4-FFF2-40B4-BE49-F238E27FC236}">
                <a16:creationId xmlns:a16="http://schemas.microsoft.com/office/drawing/2014/main" id="{DAE8408E-492E-5D4F-A1B2-CEA09F46391A}"/>
              </a:ext>
            </a:extLst>
          </p:cNvPr>
          <p:cNvSpPr/>
          <p:nvPr/>
        </p:nvSpPr>
        <p:spPr>
          <a:xfrm>
            <a:off x="8841451" y="5057369"/>
            <a:ext cx="3172725" cy="417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GEOLOGIC SEQUESTRATION</a:t>
            </a:r>
          </a:p>
        </p:txBody>
      </p:sp>
      <p:pic>
        <p:nvPicPr>
          <p:cNvPr id="16" name="Picture 15">
            <a:extLst>
              <a:ext uri="{FF2B5EF4-FFF2-40B4-BE49-F238E27FC236}">
                <a16:creationId xmlns:a16="http://schemas.microsoft.com/office/drawing/2014/main" id="{F7BCE573-8622-7F83-65F6-A356BD6253FE}"/>
              </a:ext>
            </a:extLst>
          </p:cNvPr>
          <p:cNvPicPr>
            <a:picLocks noChangeAspect="1"/>
          </p:cNvPicPr>
          <p:nvPr/>
        </p:nvPicPr>
        <p:blipFill>
          <a:blip r:embed="rId6"/>
          <a:srcRect/>
          <a:stretch/>
        </p:blipFill>
        <p:spPr>
          <a:xfrm>
            <a:off x="8350289" y="4917244"/>
            <a:ext cx="673100" cy="635000"/>
          </a:xfrm>
          <a:prstGeom prst="rect">
            <a:avLst/>
          </a:prstGeom>
        </p:spPr>
      </p:pic>
      <p:sp>
        <p:nvSpPr>
          <p:cNvPr id="17" name="Text Placeholder 3">
            <a:extLst>
              <a:ext uri="{FF2B5EF4-FFF2-40B4-BE49-F238E27FC236}">
                <a16:creationId xmlns:a16="http://schemas.microsoft.com/office/drawing/2014/main" id="{C9D1F06A-C783-7AB6-9444-56D90A6221D6}"/>
              </a:ext>
            </a:extLst>
          </p:cNvPr>
          <p:cNvSpPr txBox="1">
            <a:spLocks/>
          </p:cNvSpPr>
          <p:nvPr/>
        </p:nvSpPr>
        <p:spPr>
          <a:xfrm>
            <a:off x="7504219" y="564172"/>
            <a:ext cx="2713207"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900" dirty="0">
                <a:solidFill>
                  <a:schemeClr val="bg1"/>
                </a:solidFill>
              </a:rPr>
              <a:t>1PointFive plans to bolt on fuel synthesis processes to Direct Air Capture facilities and use the captured CO</a:t>
            </a:r>
            <a:r>
              <a:rPr lang="en-US" sz="900" baseline="-25000" dirty="0">
                <a:solidFill>
                  <a:schemeClr val="bg1"/>
                </a:solidFill>
              </a:rPr>
              <a:t>2 </a:t>
            </a:r>
            <a:r>
              <a:rPr lang="en-US" sz="900" dirty="0">
                <a:solidFill>
                  <a:schemeClr val="bg1"/>
                </a:solidFill>
              </a:rPr>
              <a:t>to create low-carbon diesel and jet fuels. This process creates a synthetic fuel with an up to an estimated 90 percent emissions reduction factor (ERF) when compared to conventional diesel and jet fuels.</a:t>
            </a:r>
          </a:p>
        </p:txBody>
      </p:sp>
      <p:sp>
        <p:nvSpPr>
          <p:cNvPr id="18" name="Rectangle 17">
            <a:extLst>
              <a:ext uri="{FF2B5EF4-FFF2-40B4-BE49-F238E27FC236}">
                <a16:creationId xmlns:a16="http://schemas.microsoft.com/office/drawing/2014/main" id="{8350A25C-FA92-87C7-4797-F68C753E416C}"/>
              </a:ext>
            </a:extLst>
          </p:cNvPr>
          <p:cNvSpPr/>
          <p:nvPr/>
        </p:nvSpPr>
        <p:spPr>
          <a:xfrm>
            <a:off x="7507051" y="209422"/>
            <a:ext cx="3172725" cy="417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CO</a:t>
            </a:r>
            <a:r>
              <a:rPr lang="en-US" sz="1200" baseline="-25000"/>
              <a:t>2 </a:t>
            </a:r>
            <a:r>
              <a:rPr lang="en-US" sz="1200"/>
              <a:t>TO FUEL SYNTHESIS</a:t>
            </a:r>
          </a:p>
        </p:txBody>
      </p:sp>
      <p:pic>
        <p:nvPicPr>
          <p:cNvPr id="19" name="Picture 18">
            <a:extLst>
              <a:ext uri="{FF2B5EF4-FFF2-40B4-BE49-F238E27FC236}">
                <a16:creationId xmlns:a16="http://schemas.microsoft.com/office/drawing/2014/main" id="{0CC782E9-AC5E-D5CF-D713-AD0BB8ACD65D}"/>
              </a:ext>
            </a:extLst>
          </p:cNvPr>
          <p:cNvPicPr>
            <a:picLocks noChangeAspect="1"/>
          </p:cNvPicPr>
          <p:nvPr/>
        </p:nvPicPr>
        <p:blipFill>
          <a:blip r:embed="rId7"/>
          <a:srcRect/>
          <a:stretch/>
        </p:blipFill>
        <p:spPr>
          <a:xfrm>
            <a:off x="7015889" y="69297"/>
            <a:ext cx="673100" cy="635000"/>
          </a:xfrm>
          <a:prstGeom prst="rect">
            <a:avLst/>
          </a:prstGeom>
        </p:spPr>
      </p:pic>
      <p:sp>
        <p:nvSpPr>
          <p:cNvPr id="21" name="Rectangle 20">
            <a:extLst>
              <a:ext uri="{FF2B5EF4-FFF2-40B4-BE49-F238E27FC236}">
                <a16:creationId xmlns:a16="http://schemas.microsoft.com/office/drawing/2014/main" id="{52265346-5CF9-6944-57FB-815CCE551097}"/>
              </a:ext>
            </a:extLst>
          </p:cNvPr>
          <p:cNvSpPr/>
          <p:nvPr/>
        </p:nvSpPr>
        <p:spPr>
          <a:xfrm>
            <a:off x="10492270" y="155688"/>
            <a:ext cx="1766740" cy="1672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t>LOW-CARBON DIESEL AND JET FUELS MADE FROM ATMOSPHERIC CO</a:t>
            </a:r>
            <a:r>
              <a:rPr lang="en-US" sz="1200" baseline="-25000"/>
              <a:t>2</a:t>
            </a:r>
          </a:p>
        </p:txBody>
      </p:sp>
      <p:sp>
        <p:nvSpPr>
          <p:cNvPr id="24" name="Rectangle 23">
            <a:extLst>
              <a:ext uri="{FF2B5EF4-FFF2-40B4-BE49-F238E27FC236}">
                <a16:creationId xmlns:a16="http://schemas.microsoft.com/office/drawing/2014/main" id="{59AF00AC-F541-5ACC-A7F5-03188AC84C17}"/>
              </a:ext>
            </a:extLst>
          </p:cNvPr>
          <p:cNvSpPr/>
          <p:nvPr/>
        </p:nvSpPr>
        <p:spPr>
          <a:xfrm>
            <a:off x="4593318" y="155688"/>
            <a:ext cx="1766740" cy="1672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a:t>ZERO-EMISSION POWER</a:t>
            </a:r>
            <a:endParaRPr lang="en-US" sz="1200" baseline="-25000"/>
          </a:p>
        </p:txBody>
      </p:sp>
      <p:sp>
        <p:nvSpPr>
          <p:cNvPr id="25" name="Text Placeholder 3">
            <a:extLst>
              <a:ext uri="{FF2B5EF4-FFF2-40B4-BE49-F238E27FC236}">
                <a16:creationId xmlns:a16="http://schemas.microsoft.com/office/drawing/2014/main" id="{6D0D9264-37A6-1C37-4E3C-346A5E9D52CC}"/>
              </a:ext>
            </a:extLst>
          </p:cNvPr>
          <p:cNvSpPr txBox="1">
            <a:spLocks/>
          </p:cNvSpPr>
          <p:nvPr/>
        </p:nvSpPr>
        <p:spPr>
          <a:xfrm>
            <a:off x="9704080" y="3797702"/>
            <a:ext cx="2283589"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900" dirty="0">
                <a:solidFill>
                  <a:schemeClr val="bg1"/>
                </a:solidFill>
              </a:rPr>
              <a:t>The DAC technology utilized by 1PointFive inherently enables a high-purity CO</a:t>
            </a:r>
            <a:r>
              <a:rPr lang="en-US" sz="900" baseline="-25000" dirty="0">
                <a:solidFill>
                  <a:schemeClr val="bg1"/>
                </a:solidFill>
              </a:rPr>
              <a:t>2</a:t>
            </a:r>
            <a:r>
              <a:rPr lang="en-US" sz="900" dirty="0">
                <a:solidFill>
                  <a:schemeClr val="bg1"/>
                </a:solidFill>
              </a:rPr>
              <a:t> stream without additional high-energy, high-cost processing. This means our DAC CO</a:t>
            </a:r>
            <a:r>
              <a:rPr lang="en-US" sz="900" baseline="-25000" dirty="0">
                <a:solidFill>
                  <a:schemeClr val="bg1"/>
                </a:solidFill>
              </a:rPr>
              <a:t>2</a:t>
            </a:r>
            <a:r>
              <a:rPr lang="en-US" sz="900" dirty="0">
                <a:solidFill>
                  <a:schemeClr val="bg1"/>
                </a:solidFill>
              </a:rPr>
              <a:t> streams will be ready for use as a feedstock in CO</a:t>
            </a:r>
            <a:r>
              <a:rPr lang="en-US" sz="900" baseline="-25000" dirty="0">
                <a:solidFill>
                  <a:schemeClr val="bg1"/>
                </a:solidFill>
              </a:rPr>
              <a:t>2</a:t>
            </a:r>
            <a:r>
              <a:rPr lang="en-US" sz="900" dirty="0">
                <a:solidFill>
                  <a:schemeClr val="bg1"/>
                </a:solidFill>
              </a:rPr>
              <a:t> product manufacturing.</a:t>
            </a:r>
          </a:p>
        </p:txBody>
      </p:sp>
      <p:sp>
        <p:nvSpPr>
          <p:cNvPr id="26" name="Rectangle 25">
            <a:extLst>
              <a:ext uri="{FF2B5EF4-FFF2-40B4-BE49-F238E27FC236}">
                <a16:creationId xmlns:a16="http://schemas.microsoft.com/office/drawing/2014/main" id="{52082CF6-9B69-CF66-E2FA-C0994CAB4094}"/>
              </a:ext>
            </a:extLst>
          </p:cNvPr>
          <p:cNvSpPr/>
          <p:nvPr/>
        </p:nvSpPr>
        <p:spPr>
          <a:xfrm>
            <a:off x="9706912" y="3442952"/>
            <a:ext cx="3172725" cy="417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CARBON AS A FEEDSTOCK</a:t>
            </a:r>
          </a:p>
        </p:txBody>
      </p:sp>
      <p:pic>
        <p:nvPicPr>
          <p:cNvPr id="27" name="Picture 26">
            <a:extLst>
              <a:ext uri="{FF2B5EF4-FFF2-40B4-BE49-F238E27FC236}">
                <a16:creationId xmlns:a16="http://schemas.microsoft.com/office/drawing/2014/main" id="{FCCF708F-DD62-41A8-3621-F151D5558ECA}"/>
              </a:ext>
            </a:extLst>
          </p:cNvPr>
          <p:cNvPicPr>
            <a:picLocks noChangeAspect="1"/>
          </p:cNvPicPr>
          <p:nvPr/>
        </p:nvPicPr>
        <p:blipFill>
          <a:blip r:embed="rId8"/>
          <a:srcRect/>
          <a:stretch/>
        </p:blipFill>
        <p:spPr>
          <a:xfrm>
            <a:off x="9215750" y="3302827"/>
            <a:ext cx="673100" cy="635000"/>
          </a:xfrm>
          <a:prstGeom prst="rect">
            <a:avLst/>
          </a:prstGeom>
        </p:spPr>
      </p:pic>
      <p:cxnSp>
        <p:nvCxnSpPr>
          <p:cNvPr id="29" name="Straight Connector 28">
            <a:extLst>
              <a:ext uri="{FF2B5EF4-FFF2-40B4-BE49-F238E27FC236}">
                <a16:creationId xmlns:a16="http://schemas.microsoft.com/office/drawing/2014/main" id="{F78490D8-B868-3CA8-77C1-407628C7CA0D}"/>
              </a:ext>
            </a:extLst>
          </p:cNvPr>
          <p:cNvCxnSpPr>
            <a:cxnSpLocks/>
          </p:cNvCxnSpPr>
          <p:nvPr/>
        </p:nvCxnSpPr>
        <p:spPr>
          <a:xfrm>
            <a:off x="1212124" y="3860831"/>
            <a:ext cx="0" cy="243137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601B12-7217-73A8-D122-EE21944276EE}"/>
              </a:ext>
            </a:extLst>
          </p:cNvPr>
          <p:cNvCxnSpPr>
            <a:cxnSpLocks/>
          </p:cNvCxnSpPr>
          <p:nvPr/>
        </p:nvCxnSpPr>
        <p:spPr>
          <a:xfrm>
            <a:off x="4768124" y="3515360"/>
            <a:ext cx="0" cy="30105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D9603F9-DAFA-127D-E64A-96604E120AEC}"/>
              </a:ext>
            </a:extLst>
          </p:cNvPr>
          <p:cNvCxnSpPr>
            <a:cxnSpLocks/>
          </p:cNvCxnSpPr>
          <p:nvPr/>
        </p:nvCxnSpPr>
        <p:spPr>
          <a:xfrm>
            <a:off x="8379877" y="4805680"/>
            <a:ext cx="0" cy="1626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2E51DA9-B64A-463F-195F-E604A89FB81A}"/>
              </a:ext>
            </a:extLst>
          </p:cNvPr>
          <p:cNvCxnSpPr>
            <a:cxnSpLocks/>
          </p:cNvCxnSpPr>
          <p:nvPr/>
        </p:nvCxnSpPr>
        <p:spPr>
          <a:xfrm>
            <a:off x="9233947" y="3190240"/>
            <a:ext cx="0" cy="1626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95B096-D65F-EFB8-DF71-C4B8E66A20BE}"/>
              </a:ext>
            </a:extLst>
          </p:cNvPr>
          <p:cNvCxnSpPr>
            <a:cxnSpLocks/>
          </p:cNvCxnSpPr>
          <p:nvPr/>
        </p:nvCxnSpPr>
        <p:spPr>
          <a:xfrm>
            <a:off x="7080027" y="243840"/>
            <a:ext cx="0" cy="934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6B16205-F742-D2D5-1564-586164D4A40D}"/>
              </a:ext>
            </a:extLst>
          </p:cNvPr>
          <p:cNvCxnSpPr>
            <a:cxnSpLocks/>
          </p:cNvCxnSpPr>
          <p:nvPr/>
        </p:nvCxnSpPr>
        <p:spPr>
          <a:xfrm>
            <a:off x="4580667" y="233680"/>
            <a:ext cx="0" cy="7582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6B6309-A6C3-AD3F-10C6-FF1F8E1225C4}"/>
              </a:ext>
            </a:extLst>
          </p:cNvPr>
          <p:cNvCxnSpPr>
            <a:cxnSpLocks/>
          </p:cNvCxnSpPr>
          <p:nvPr/>
        </p:nvCxnSpPr>
        <p:spPr>
          <a:xfrm>
            <a:off x="10453147" y="233680"/>
            <a:ext cx="0" cy="1219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746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B64493-457A-C612-BE86-86E7C6D1FC80}"/>
              </a:ext>
            </a:extLst>
          </p:cNvPr>
          <p:cNvSpPr>
            <a:spLocks noGrp="1"/>
          </p:cNvSpPr>
          <p:nvPr>
            <p:ph type="sldNum" sz="quarter" idx="12"/>
          </p:nvPr>
        </p:nvSpPr>
        <p:spPr/>
        <p:txBody>
          <a:bodyPr/>
          <a:lstStyle/>
          <a:p>
            <a:fld id="{877A8A0C-B0F1-7540-9AA6-5A575AD757A9}" type="slidenum">
              <a:rPr lang="en-US" smtClean="0"/>
              <a:t>5</a:t>
            </a:fld>
            <a:endParaRPr lang="en-US"/>
          </a:p>
        </p:txBody>
      </p:sp>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419823" y="1365250"/>
            <a:ext cx="5942013" cy="1497013"/>
          </a:xfrm>
        </p:spPr>
        <p:txBody>
          <a:bodyPr anchor="t">
            <a:noAutofit/>
          </a:bodyPr>
          <a:lstStyle/>
          <a:p>
            <a:r>
              <a:rPr lang="en-US">
                <a:solidFill>
                  <a:schemeClr val="bg1"/>
                </a:solidFill>
              </a:rPr>
              <a:t>A HISTORY OF INNOVATION </a:t>
            </a:r>
            <a:br>
              <a:rPr lang="en-US">
                <a:solidFill>
                  <a:schemeClr val="bg1"/>
                </a:solidFill>
              </a:rPr>
            </a:br>
            <a:r>
              <a:rPr lang="en-US">
                <a:solidFill>
                  <a:schemeClr val="bg1"/>
                </a:solidFill>
              </a:rPr>
              <a:t>AND EXECUTION</a:t>
            </a:r>
            <a:endParaRPr lang="en-US" sz="3200">
              <a:solidFill>
                <a:schemeClr val="bg1"/>
              </a:solidFill>
            </a:endParaRPr>
          </a:p>
        </p:txBody>
      </p:sp>
      <p:sp>
        <p:nvSpPr>
          <p:cNvPr id="15" name="Text Placeholder 3">
            <a:extLst>
              <a:ext uri="{FF2B5EF4-FFF2-40B4-BE49-F238E27FC236}">
                <a16:creationId xmlns:a16="http://schemas.microsoft.com/office/drawing/2014/main" id="{FA148F99-D26E-05F5-6400-C43CC207E0A5}"/>
              </a:ext>
            </a:extLst>
          </p:cNvPr>
          <p:cNvSpPr>
            <a:spLocks noGrp="1"/>
          </p:cNvSpPr>
          <p:nvPr>
            <p:ph type="body" idx="4294967295"/>
          </p:nvPr>
        </p:nvSpPr>
        <p:spPr>
          <a:xfrm>
            <a:off x="419824" y="2862263"/>
            <a:ext cx="5127980" cy="1322387"/>
          </a:xfrm>
        </p:spPr>
        <p:txBody>
          <a:bodyPr anchor="t">
            <a:normAutofit/>
          </a:bodyPr>
          <a:lstStyle/>
          <a:p>
            <a:r>
              <a:rPr lang="en-US" b="0">
                <a:solidFill>
                  <a:schemeClr val="bg1"/>
                </a:solidFill>
              </a:rPr>
              <a:t>OXY FORMED 1POINTFIVE TO DEVELOP AND DEPLOY INTEGRATED CCUS SOLUTIONS. </a:t>
            </a:r>
            <a:endParaRPr lang="en-US">
              <a:solidFill>
                <a:schemeClr val="bg1"/>
              </a:solidFill>
            </a:endParaRPr>
          </a:p>
        </p:txBody>
      </p:sp>
      <p:sp>
        <p:nvSpPr>
          <p:cNvPr id="16" name="Text Placeholder 3">
            <a:extLst>
              <a:ext uri="{FF2B5EF4-FFF2-40B4-BE49-F238E27FC236}">
                <a16:creationId xmlns:a16="http://schemas.microsoft.com/office/drawing/2014/main" id="{99B9BF45-6DB0-9AB5-57AB-CE9EE35402BA}"/>
              </a:ext>
            </a:extLst>
          </p:cNvPr>
          <p:cNvSpPr txBox="1">
            <a:spLocks/>
          </p:cNvSpPr>
          <p:nvPr/>
        </p:nvSpPr>
        <p:spPr>
          <a:xfrm>
            <a:off x="6454824" y="2022631"/>
            <a:ext cx="8004057" cy="1829763"/>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2000" b="1" kern="1200">
                <a:solidFill>
                  <a:schemeClr val="accent3"/>
                </a:solidFill>
                <a:latin typeface="+mn-lt"/>
                <a:ea typeface="+mn-ea"/>
                <a:cs typeface="+mn-cs"/>
              </a:defRPr>
            </a:lvl1pPr>
            <a:lvl2pPr marL="457200" indent="0" algn="l" defTabSz="914400" rtl="0" eaLnBrk="1" latinLnBrk="0" hangingPunct="1">
              <a:lnSpc>
                <a:spcPct val="114000"/>
              </a:lnSpc>
              <a:spcBef>
                <a:spcPts val="500"/>
              </a:spcBef>
              <a:buClr>
                <a:schemeClr val="tx1"/>
              </a:buClr>
              <a:buFont typeface="Arial" panose="020B0604020202020204" pitchFamily="34" charset="0"/>
              <a:buNone/>
              <a:defRPr sz="2000" b="1" kern="1200">
                <a:solidFill>
                  <a:schemeClr val="accent3"/>
                </a:solidFill>
                <a:latin typeface="+mn-lt"/>
                <a:ea typeface="+mn-ea"/>
                <a:cs typeface="+mn-cs"/>
              </a:defRPr>
            </a:lvl2pPr>
            <a:lvl3pPr marL="914400" indent="0" algn="l" defTabSz="914400" rtl="0" eaLnBrk="1" latinLnBrk="0" hangingPunct="1">
              <a:lnSpc>
                <a:spcPct val="114000"/>
              </a:lnSpc>
              <a:spcBef>
                <a:spcPts val="500"/>
              </a:spcBef>
              <a:buClr>
                <a:schemeClr val="tx1"/>
              </a:buClr>
              <a:buFont typeface="Arial" panose="020B0604020202020204" pitchFamily="34" charset="0"/>
              <a:buNone/>
              <a:defRPr sz="1800" b="1" kern="1200">
                <a:solidFill>
                  <a:schemeClr val="accent3"/>
                </a:solidFill>
                <a:latin typeface="+mn-lt"/>
                <a:ea typeface="+mn-ea"/>
                <a:cs typeface="+mn-cs"/>
              </a:defRPr>
            </a:lvl3pPr>
            <a:lvl4pPr marL="13716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4pPr>
            <a:lvl5pPr marL="1828800" indent="0" algn="l" defTabSz="914400" rtl="0" eaLnBrk="1" latinLnBrk="0" hangingPunct="1">
              <a:lnSpc>
                <a:spcPct val="114000"/>
              </a:lnSpc>
              <a:spcBef>
                <a:spcPts val="500"/>
              </a:spcBef>
              <a:buClr>
                <a:schemeClr val="tx1"/>
              </a:buClr>
              <a:buFont typeface="Arial" panose="020B0604020202020204" pitchFamily="34" charset="0"/>
              <a:buNone/>
              <a:defRPr sz="1600" b="1" kern="1200">
                <a:solidFill>
                  <a:schemeClr val="accent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200000"/>
              </a:lnSpc>
            </a:pPr>
            <a:r>
              <a:rPr lang="en-US" sz="1400" b="0" dirty="0">
                <a:solidFill>
                  <a:schemeClr val="bg1"/>
                </a:solidFill>
              </a:rPr>
              <a:t>50 years carbon management experience </a:t>
            </a:r>
            <a:br>
              <a:rPr lang="en-US" sz="1400" dirty="0">
                <a:solidFill>
                  <a:schemeClr val="bg1"/>
                </a:solidFill>
              </a:rPr>
            </a:br>
            <a:r>
              <a:rPr lang="en-US" sz="1400" b="0" dirty="0">
                <a:solidFill>
                  <a:schemeClr val="bg1"/>
                </a:solidFill>
              </a:rPr>
              <a:t>Experts in CO</a:t>
            </a:r>
            <a:r>
              <a:rPr lang="en-US" sz="1400" b="0" baseline="-25000" dirty="0">
                <a:solidFill>
                  <a:schemeClr val="bg1"/>
                </a:solidFill>
              </a:rPr>
              <a:t>2</a:t>
            </a:r>
            <a:r>
              <a:rPr lang="en-US" sz="1400" b="0" dirty="0">
                <a:solidFill>
                  <a:schemeClr val="bg1"/>
                </a:solidFill>
              </a:rPr>
              <a:t> separation, transportation, utilization and storage</a:t>
            </a:r>
            <a:br>
              <a:rPr lang="en-US" sz="1400" dirty="0">
                <a:solidFill>
                  <a:schemeClr val="bg1"/>
                </a:solidFill>
              </a:rPr>
            </a:br>
            <a:r>
              <a:rPr lang="en-US" sz="1400" b="0" dirty="0">
                <a:solidFill>
                  <a:schemeClr val="bg1"/>
                </a:solidFill>
              </a:rPr>
              <a:t>Investing across the carbon capture value chain</a:t>
            </a:r>
            <a:br>
              <a:rPr lang="en-US" sz="1400" dirty="0">
                <a:solidFill>
                  <a:schemeClr val="bg1"/>
                </a:solidFill>
              </a:rPr>
            </a:br>
            <a:r>
              <a:rPr lang="en-US" sz="1400" b="0" dirty="0">
                <a:solidFill>
                  <a:schemeClr val="bg1"/>
                </a:solidFill>
              </a:rPr>
              <a:t>Developing integrated solutions to address climate change</a:t>
            </a:r>
            <a:endParaRPr lang="en-US" sz="1400" dirty="0">
              <a:solidFill>
                <a:schemeClr val="bg1"/>
              </a:solidFill>
            </a:endParaRPr>
          </a:p>
        </p:txBody>
      </p:sp>
      <p:cxnSp>
        <p:nvCxnSpPr>
          <p:cNvPr id="24" name="Straight Connector 23">
            <a:extLst>
              <a:ext uri="{FF2B5EF4-FFF2-40B4-BE49-F238E27FC236}">
                <a16:creationId xmlns:a16="http://schemas.microsoft.com/office/drawing/2014/main" id="{3E4D32C7-6F4A-0687-D7DF-18A4831E30CD}"/>
              </a:ext>
            </a:extLst>
          </p:cNvPr>
          <p:cNvCxnSpPr>
            <a:cxnSpLocks/>
          </p:cNvCxnSpPr>
          <p:nvPr/>
        </p:nvCxnSpPr>
        <p:spPr>
          <a:xfrm>
            <a:off x="6526049" y="2112817"/>
            <a:ext cx="50552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6AC26AF-A809-8009-BB35-D3670575965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60169" y="4350620"/>
            <a:ext cx="3613210" cy="1777247"/>
          </a:xfrm>
          <a:prstGeom prst="rect">
            <a:avLst/>
          </a:prstGeom>
        </p:spPr>
      </p:pic>
      <p:pic>
        <p:nvPicPr>
          <p:cNvPr id="27" name="Picture 26" descr="Shape, arrow&#10;&#10;Description automatically generated">
            <a:extLst>
              <a:ext uri="{FF2B5EF4-FFF2-40B4-BE49-F238E27FC236}">
                <a16:creationId xmlns:a16="http://schemas.microsoft.com/office/drawing/2014/main" id="{11B68709-030A-F61F-D803-841715DABC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0677" y="4868509"/>
            <a:ext cx="1462157" cy="759496"/>
          </a:xfrm>
          <a:prstGeom prst="rect">
            <a:avLst/>
          </a:prstGeom>
        </p:spPr>
      </p:pic>
      <p:pic>
        <p:nvPicPr>
          <p:cNvPr id="30" name="Picture 29" descr="Logo&#10;&#10;Description automatically generated">
            <a:extLst>
              <a:ext uri="{FF2B5EF4-FFF2-40B4-BE49-F238E27FC236}">
                <a16:creationId xmlns:a16="http://schemas.microsoft.com/office/drawing/2014/main" id="{1E8F6A38-76D7-7298-9EB5-040E6E1CB7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199" y="4011375"/>
            <a:ext cx="4632944" cy="2413959"/>
          </a:xfrm>
          <a:prstGeom prst="rect">
            <a:avLst/>
          </a:prstGeom>
        </p:spPr>
      </p:pic>
      <p:cxnSp>
        <p:nvCxnSpPr>
          <p:cNvPr id="63" name="Straight Connector 62">
            <a:extLst>
              <a:ext uri="{FF2B5EF4-FFF2-40B4-BE49-F238E27FC236}">
                <a16:creationId xmlns:a16="http://schemas.microsoft.com/office/drawing/2014/main" id="{DB9E3D41-89DA-514C-3A23-D439E1DC582E}"/>
              </a:ext>
            </a:extLst>
          </p:cNvPr>
          <p:cNvCxnSpPr>
            <a:cxnSpLocks/>
          </p:cNvCxnSpPr>
          <p:nvPr/>
        </p:nvCxnSpPr>
        <p:spPr>
          <a:xfrm>
            <a:off x="6526049" y="2547715"/>
            <a:ext cx="50552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B2607DA-EC6C-CF84-DA74-1A8490660CC4}"/>
              </a:ext>
            </a:extLst>
          </p:cNvPr>
          <p:cNvCxnSpPr>
            <a:cxnSpLocks/>
          </p:cNvCxnSpPr>
          <p:nvPr/>
        </p:nvCxnSpPr>
        <p:spPr>
          <a:xfrm>
            <a:off x="6526049" y="2982613"/>
            <a:ext cx="50552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57C9F3C-B3A6-3285-CDEF-F9CFB40D1A0F}"/>
              </a:ext>
            </a:extLst>
          </p:cNvPr>
          <p:cNvCxnSpPr>
            <a:cxnSpLocks/>
          </p:cNvCxnSpPr>
          <p:nvPr/>
        </p:nvCxnSpPr>
        <p:spPr>
          <a:xfrm>
            <a:off x="6526049" y="3417511"/>
            <a:ext cx="50552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AC1E82A-288B-6360-3C97-4E165A514A73}"/>
              </a:ext>
            </a:extLst>
          </p:cNvPr>
          <p:cNvCxnSpPr>
            <a:cxnSpLocks/>
          </p:cNvCxnSpPr>
          <p:nvPr/>
        </p:nvCxnSpPr>
        <p:spPr>
          <a:xfrm>
            <a:off x="6526049" y="3852407"/>
            <a:ext cx="50552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Slide Number Placeholder 5">
            <a:extLst>
              <a:ext uri="{FF2B5EF4-FFF2-40B4-BE49-F238E27FC236}">
                <a16:creationId xmlns:a16="http://schemas.microsoft.com/office/drawing/2014/main" id="{2F192AF9-6D49-FFFA-0C9C-00605FB72EE0}"/>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5</a:t>
            </a:fld>
            <a:endParaRPr lang="en-US">
              <a:solidFill>
                <a:schemeClr val="bg1"/>
              </a:solidFill>
            </a:endParaRPr>
          </a:p>
        </p:txBody>
      </p:sp>
    </p:spTree>
    <p:extLst>
      <p:ext uri="{BB962C8B-B14F-4D97-AF65-F5344CB8AC3E}">
        <p14:creationId xmlns:p14="http://schemas.microsoft.com/office/powerpoint/2010/main" val="3875463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9AD8-0A20-7DB4-91C3-E02851784944}"/>
              </a:ext>
            </a:extLst>
          </p:cNvPr>
          <p:cNvSpPr>
            <a:spLocks noGrp="1"/>
          </p:cNvSpPr>
          <p:nvPr>
            <p:ph type="ctrTitle"/>
          </p:nvPr>
        </p:nvSpPr>
        <p:spPr/>
        <p:txBody>
          <a:bodyPr/>
          <a:lstStyle/>
          <a:p>
            <a:r>
              <a:rPr lang="en-US"/>
              <a:t>DIRECT AIR</a:t>
            </a:r>
            <a:br>
              <a:rPr lang="en-US"/>
            </a:br>
            <a:r>
              <a:rPr lang="en-US"/>
              <a:t>CAPTURE</a:t>
            </a:r>
          </a:p>
        </p:txBody>
      </p:sp>
      <p:pic>
        <p:nvPicPr>
          <p:cNvPr id="4" name="Picture Placeholder 5">
            <a:extLst>
              <a:ext uri="{FF2B5EF4-FFF2-40B4-BE49-F238E27FC236}">
                <a16:creationId xmlns:a16="http://schemas.microsoft.com/office/drawing/2014/main" id="{C895BCE9-8C6D-6DB9-A8FE-FF060474FC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6917" y="1"/>
            <a:ext cx="6845083" cy="6858000"/>
          </a:xfrm>
          <a:prstGeom prst="rect">
            <a:avLst/>
          </a:prstGeom>
        </p:spPr>
      </p:pic>
      <p:pic>
        <p:nvPicPr>
          <p:cNvPr id="5" name="Picture 4" descr="Logo, icon&#10;&#10;Description automatically generated">
            <a:extLst>
              <a:ext uri="{FF2B5EF4-FFF2-40B4-BE49-F238E27FC236}">
                <a16:creationId xmlns:a16="http://schemas.microsoft.com/office/drawing/2014/main" id="{24059C8E-1594-CF18-0C80-F03A7E1D32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09933" y="0"/>
            <a:ext cx="7982067" cy="6858000"/>
          </a:xfrm>
          <a:prstGeom prst="rect">
            <a:avLst/>
          </a:prstGeom>
        </p:spPr>
      </p:pic>
    </p:spTree>
    <p:extLst>
      <p:ext uri="{BB962C8B-B14F-4D97-AF65-F5344CB8AC3E}">
        <p14:creationId xmlns:p14="http://schemas.microsoft.com/office/powerpoint/2010/main" val="280988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6E0524-12D5-5AE6-5C29-33F782BBB9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195" y="7749"/>
            <a:ext cx="12278391" cy="6858000"/>
          </a:xfrm>
          <a:prstGeom prst="rect">
            <a:avLst/>
          </a:prstGeom>
        </p:spPr>
      </p:pic>
      <p:sp>
        <p:nvSpPr>
          <p:cNvPr id="5" name="Rectangle 4">
            <a:extLst>
              <a:ext uri="{FF2B5EF4-FFF2-40B4-BE49-F238E27FC236}">
                <a16:creationId xmlns:a16="http://schemas.microsoft.com/office/drawing/2014/main" id="{5600F76C-3F26-0392-F094-16E482769482}"/>
              </a:ext>
            </a:extLst>
          </p:cNvPr>
          <p:cNvSpPr/>
          <p:nvPr/>
        </p:nvSpPr>
        <p:spPr>
          <a:xfrm>
            <a:off x="-43195" y="1558290"/>
            <a:ext cx="5000262" cy="2997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B39B71B-F7BB-71CA-CD57-923E00DB5DE2}"/>
              </a:ext>
            </a:extLst>
          </p:cNvPr>
          <p:cNvSpPr txBox="1">
            <a:spLocks/>
          </p:cNvSpPr>
          <p:nvPr/>
        </p:nvSpPr>
        <p:spPr>
          <a:xfrm>
            <a:off x="187526" y="1828517"/>
            <a:ext cx="4594373" cy="34051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en-US" sz="3400">
                <a:solidFill>
                  <a:schemeClr val="bg1"/>
                </a:solidFill>
              </a:rPr>
              <a:t>DIRECT AIR CAPTURE</a:t>
            </a:r>
          </a:p>
        </p:txBody>
      </p:sp>
      <p:sp>
        <p:nvSpPr>
          <p:cNvPr id="4" name="Text Placeholder 3">
            <a:extLst>
              <a:ext uri="{FF2B5EF4-FFF2-40B4-BE49-F238E27FC236}">
                <a16:creationId xmlns:a16="http://schemas.microsoft.com/office/drawing/2014/main" id="{6A470364-CEFC-0E3F-9762-262B85D6FABE}"/>
              </a:ext>
            </a:extLst>
          </p:cNvPr>
          <p:cNvSpPr txBox="1">
            <a:spLocks/>
          </p:cNvSpPr>
          <p:nvPr/>
        </p:nvSpPr>
        <p:spPr>
          <a:xfrm>
            <a:off x="187526" y="2975867"/>
            <a:ext cx="4769541" cy="2156197"/>
          </a:xfrm>
          <a:prstGeom prst="rect">
            <a:avLst/>
          </a:prstGeom>
        </p:spPr>
        <p:txBody>
          <a:bodyPr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Direct Air Capture uses mechanical means to extract CO</a:t>
            </a:r>
            <a:r>
              <a:rPr lang="en-US" baseline="-25000" dirty="0">
                <a:solidFill>
                  <a:schemeClr val="bg1"/>
                </a:solidFill>
              </a:rPr>
              <a:t>2</a:t>
            </a:r>
            <a:r>
              <a:rPr lang="en-US" dirty="0">
                <a:solidFill>
                  <a:schemeClr val="bg1"/>
                </a:solidFill>
              </a:rPr>
              <a:t> straight from the air, where it can be safely and securely stored underground or used to make products.</a:t>
            </a:r>
          </a:p>
        </p:txBody>
      </p:sp>
      <p:sp>
        <p:nvSpPr>
          <p:cNvPr id="7" name="Slide Number Placeholder 5">
            <a:extLst>
              <a:ext uri="{FF2B5EF4-FFF2-40B4-BE49-F238E27FC236}">
                <a16:creationId xmlns:a16="http://schemas.microsoft.com/office/drawing/2014/main" id="{068A1377-0487-EDF5-5298-695D81C79E23}"/>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7</a:t>
            </a:fld>
            <a:endParaRPr lang="en-US">
              <a:solidFill>
                <a:schemeClr val="bg1"/>
              </a:solidFill>
            </a:endParaRPr>
          </a:p>
        </p:txBody>
      </p:sp>
      <p:pic>
        <p:nvPicPr>
          <p:cNvPr id="10" name="Picture 9" descr="Logo&#10;&#10;Description automatically generated">
            <a:extLst>
              <a:ext uri="{FF2B5EF4-FFF2-40B4-BE49-F238E27FC236}">
                <a16:creationId xmlns:a16="http://schemas.microsoft.com/office/drawing/2014/main" id="{22D05901-382F-5905-90C6-1DE38C58B6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49" y="328877"/>
            <a:ext cx="1084082" cy="535677"/>
          </a:xfrm>
          <a:prstGeom prst="rect">
            <a:avLst/>
          </a:prstGeom>
        </p:spPr>
      </p:pic>
      <p:cxnSp>
        <p:nvCxnSpPr>
          <p:cNvPr id="9" name="Straight Connector 8">
            <a:extLst>
              <a:ext uri="{FF2B5EF4-FFF2-40B4-BE49-F238E27FC236}">
                <a16:creationId xmlns:a16="http://schemas.microsoft.com/office/drawing/2014/main" id="{0D51FF45-E6EB-A5C3-4E40-2AF61E34C55E}"/>
              </a:ext>
            </a:extLst>
          </p:cNvPr>
          <p:cNvCxnSpPr>
            <a:cxnSpLocks/>
          </p:cNvCxnSpPr>
          <p:nvPr/>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7B3A231-14A4-4B0F-0049-B4FC1A3EFD5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spTree>
    <p:extLst>
      <p:ext uri="{BB962C8B-B14F-4D97-AF65-F5344CB8AC3E}">
        <p14:creationId xmlns:p14="http://schemas.microsoft.com/office/powerpoint/2010/main" val="267675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B64493-457A-C612-BE86-86E7C6D1FC80}"/>
              </a:ext>
            </a:extLst>
          </p:cNvPr>
          <p:cNvSpPr>
            <a:spLocks noGrp="1"/>
          </p:cNvSpPr>
          <p:nvPr>
            <p:ph type="sldNum" sz="quarter" idx="12"/>
          </p:nvPr>
        </p:nvSpPr>
        <p:spPr>
          <a:xfrm>
            <a:off x="9053659" y="318879"/>
            <a:ext cx="2743200" cy="365125"/>
          </a:xfrm>
        </p:spPr>
        <p:txBody>
          <a:bodyPr/>
          <a:lstStyle/>
          <a:p>
            <a:fld id="{877A8A0C-B0F1-7540-9AA6-5A575AD757A9}" type="slidenum">
              <a:rPr lang="en-US" smtClean="0"/>
              <a:t>8</a:t>
            </a:fld>
            <a:endParaRPr lang="en-US"/>
          </a:p>
        </p:txBody>
      </p:sp>
      <p:sp>
        <p:nvSpPr>
          <p:cNvPr id="14" name="Title 1">
            <a:extLst>
              <a:ext uri="{FF2B5EF4-FFF2-40B4-BE49-F238E27FC236}">
                <a16:creationId xmlns:a16="http://schemas.microsoft.com/office/drawing/2014/main" id="{CF22BB31-91E1-52C1-1ACA-AD8B768FD179}"/>
              </a:ext>
            </a:extLst>
          </p:cNvPr>
          <p:cNvSpPr>
            <a:spLocks noGrp="1"/>
          </p:cNvSpPr>
          <p:nvPr>
            <p:ph type="title" idx="4294967295"/>
          </p:nvPr>
        </p:nvSpPr>
        <p:spPr>
          <a:xfrm>
            <a:off x="387457" y="1471613"/>
            <a:ext cx="5942013" cy="3405187"/>
          </a:xfrm>
        </p:spPr>
        <p:txBody>
          <a:bodyPr anchor="t">
            <a:noAutofit/>
          </a:bodyPr>
          <a:lstStyle/>
          <a:p>
            <a:r>
              <a:rPr lang="en-US">
                <a:solidFill>
                  <a:schemeClr val="bg1"/>
                </a:solidFill>
              </a:rPr>
              <a:t>CARBON REMOVAL </a:t>
            </a:r>
            <a:br>
              <a:rPr lang="en-US">
                <a:solidFill>
                  <a:schemeClr val="bg1"/>
                </a:solidFill>
              </a:rPr>
            </a:br>
            <a:r>
              <a:rPr lang="en-US">
                <a:solidFill>
                  <a:schemeClr val="bg1"/>
                </a:solidFill>
              </a:rPr>
              <a:t>IS CRITICAL </a:t>
            </a:r>
            <a:br>
              <a:rPr lang="en-US">
                <a:solidFill>
                  <a:schemeClr val="bg1"/>
                </a:solidFill>
              </a:rPr>
            </a:br>
            <a:endParaRPr lang="en-US" sz="3200">
              <a:solidFill>
                <a:schemeClr val="bg1"/>
              </a:solidFill>
            </a:endParaRPr>
          </a:p>
        </p:txBody>
      </p:sp>
      <p:sp>
        <p:nvSpPr>
          <p:cNvPr id="15" name="Text Placeholder 3">
            <a:extLst>
              <a:ext uri="{FF2B5EF4-FFF2-40B4-BE49-F238E27FC236}">
                <a16:creationId xmlns:a16="http://schemas.microsoft.com/office/drawing/2014/main" id="{FA148F99-D26E-05F5-6400-C43CC207E0A5}"/>
              </a:ext>
            </a:extLst>
          </p:cNvPr>
          <p:cNvSpPr>
            <a:spLocks noGrp="1"/>
          </p:cNvSpPr>
          <p:nvPr>
            <p:ph type="body" idx="4294967295"/>
          </p:nvPr>
        </p:nvSpPr>
        <p:spPr>
          <a:xfrm>
            <a:off x="387457" y="2586038"/>
            <a:ext cx="5019675" cy="2155825"/>
          </a:xfrm>
        </p:spPr>
        <p:txBody>
          <a:bodyPr anchor="t">
            <a:normAutofit/>
          </a:bodyPr>
          <a:lstStyle/>
          <a:p>
            <a:r>
              <a:rPr lang="en-US" b="0">
                <a:solidFill>
                  <a:schemeClr val="bg1"/>
                </a:solidFill>
              </a:rPr>
              <a:t>Even if we eliminated all emissions right now, it would not be enough to meet our collective climate goals. </a:t>
            </a:r>
            <a:endParaRPr lang="en-US">
              <a:solidFill>
                <a:schemeClr val="bg1"/>
              </a:solidFill>
            </a:endParaRPr>
          </a:p>
        </p:txBody>
      </p:sp>
      <p:sp>
        <p:nvSpPr>
          <p:cNvPr id="21" name="Slide Number Placeholder 5">
            <a:extLst>
              <a:ext uri="{FF2B5EF4-FFF2-40B4-BE49-F238E27FC236}">
                <a16:creationId xmlns:a16="http://schemas.microsoft.com/office/drawing/2014/main" id="{86CD3ABE-5368-82EC-2BF9-19DE70661843}"/>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8</a:t>
            </a:fld>
            <a:endParaRPr lang="en-US">
              <a:solidFill>
                <a:schemeClr val="bg1"/>
              </a:solidFill>
            </a:endParaRPr>
          </a:p>
        </p:txBody>
      </p:sp>
      <p:sp>
        <p:nvSpPr>
          <p:cNvPr id="5" name="Rectangle 4">
            <a:extLst>
              <a:ext uri="{FF2B5EF4-FFF2-40B4-BE49-F238E27FC236}">
                <a16:creationId xmlns:a16="http://schemas.microsoft.com/office/drawing/2014/main" id="{75E7EA79-8C51-35DA-59C7-C8122A43C1EC}"/>
              </a:ext>
            </a:extLst>
          </p:cNvPr>
          <p:cNvSpPr/>
          <p:nvPr/>
        </p:nvSpPr>
        <p:spPr>
          <a:xfrm>
            <a:off x="6165130" y="5570615"/>
            <a:ext cx="2578110" cy="992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8E21AF-81D7-FE66-D0FD-6BD4D5910104}"/>
              </a:ext>
            </a:extLst>
          </p:cNvPr>
          <p:cNvPicPr>
            <a:picLocks noChangeAspect="1"/>
          </p:cNvPicPr>
          <p:nvPr/>
        </p:nvPicPr>
        <p:blipFill>
          <a:blip r:embed="rId3"/>
          <a:srcRect/>
          <a:stretch/>
        </p:blipFill>
        <p:spPr>
          <a:xfrm>
            <a:off x="4643446" y="404549"/>
            <a:ext cx="2997200" cy="2743200"/>
          </a:xfrm>
          <a:prstGeom prst="rect">
            <a:avLst/>
          </a:prstGeom>
        </p:spPr>
      </p:pic>
      <p:pic>
        <p:nvPicPr>
          <p:cNvPr id="10" name="Picture 9">
            <a:extLst>
              <a:ext uri="{FF2B5EF4-FFF2-40B4-BE49-F238E27FC236}">
                <a16:creationId xmlns:a16="http://schemas.microsoft.com/office/drawing/2014/main" id="{B4476CAF-58ED-12D2-2137-4C9B5D7797D6}"/>
              </a:ext>
            </a:extLst>
          </p:cNvPr>
          <p:cNvPicPr>
            <a:picLocks noChangeAspect="1"/>
          </p:cNvPicPr>
          <p:nvPr/>
        </p:nvPicPr>
        <p:blipFill>
          <a:blip r:embed="rId3"/>
          <a:srcRect/>
          <a:stretch/>
        </p:blipFill>
        <p:spPr>
          <a:xfrm>
            <a:off x="8429906" y="404549"/>
            <a:ext cx="2997200" cy="2743200"/>
          </a:xfrm>
          <a:prstGeom prst="rect">
            <a:avLst/>
          </a:prstGeom>
        </p:spPr>
      </p:pic>
      <p:pic>
        <p:nvPicPr>
          <p:cNvPr id="12" name="Picture 11">
            <a:extLst>
              <a:ext uri="{FF2B5EF4-FFF2-40B4-BE49-F238E27FC236}">
                <a16:creationId xmlns:a16="http://schemas.microsoft.com/office/drawing/2014/main" id="{0CB023C6-692C-0857-31D9-21602013B67E}"/>
              </a:ext>
            </a:extLst>
          </p:cNvPr>
          <p:cNvPicPr>
            <a:picLocks noChangeAspect="1"/>
          </p:cNvPicPr>
          <p:nvPr/>
        </p:nvPicPr>
        <p:blipFill>
          <a:blip r:embed="rId3"/>
          <a:srcRect/>
          <a:stretch/>
        </p:blipFill>
        <p:spPr>
          <a:xfrm>
            <a:off x="4643446" y="2871176"/>
            <a:ext cx="2997200" cy="2743200"/>
          </a:xfrm>
          <a:prstGeom prst="rect">
            <a:avLst/>
          </a:prstGeom>
        </p:spPr>
      </p:pic>
      <p:pic>
        <p:nvPicPr>
          <p:cNvPr id="16" name="Picture 15">
            <a:extLst>
              <a:ext uri="{FF2B5EF4-FFF2-40B4-BE49-F238E27FC236}">
                <a16:creationId xmlns:a16="http://schemas.microsoft.com/office/drawing/2014/main" id="{7425F6B9-921B-D10D-B744-43429B72ED07}"/>
              </a:ext>
            </a:extLst>
          </p:cNvPr>
          <p:cNvPicPr>
            <a:picLocks noChangeAspect="1"/>
          </p:cNvPicPr>
          <p:nvPr/>
        </p:nvPicPr>
        <p:blipFill>
          <a:blip r:embed="rId3"/>
          <a:srcRect/>
          <a:stretch/>
        </p:blipFill>
        <p:spPr>
          <a:xfrm>
            <a:off x="8429906" y="2827415"/>
            <a:ext cx="2997200" cy="2743200"/>
          </a:xfrm>
          <a:prstGeom prst="rect">
            <a:avLst/>
          </a:prstGeom>
        </p:spPr>
      </p:pic>
      <p:sp>
        <p:nvSpPr>
          <p:cNvPr id="17" name="Text Placeholder 3">
            <a:extLst>
              <a:ext uri="{FF2B5EF4-FFF2-40B4-BE49-F238E27FC236}">
                <a16:creationId xmlns:a16="http://schemas.microsoft.com/office/drawing/2014/main" id="{9BF3319B-8F46-F18A-D2BE-AEA5746D28AF}"/>
              </a:ext>
            </a:extLst>
          </p:cNvPr>
          <p:cNvSpPr txBox="1">
            <a:spLocks/>
          </p:cNvSpPr>
          <p:nvPr/>
        </p:nvSpPr>
        <p:spPr>
          <a:xfrm>
            <a:off x="5659979" y="2223488"/>
            <a:ext cx="2400174"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1000" dirty="0">
                <a:solidFill>
                  <a:schemeClr val="bg1"/>
                </a:solidFill>
              </a:rPr>
              <a:t>ESTIMATED HUMAN-GENERATED CO</a:t>
            </a:r>
            <a:r>
              <a:rPr lang="en-US" sz="1000" baseline="-25000" dirty="0">
                <a:solidFill>
                  <a:schemeClr val="bg1"/>
                </a:solidFill>
              </a:rPr>
              <a:t>2  </a:t>
            </a:r>
            <a:r>
              <a:rPr lang="en-US" sz="1000" dirty="0">
                <a:solidFill>
                  <a:schemeClr val="bg1"/>
                </a:solidFill>
              </a:rPr>
              <a:t>EMISSIONS PER YEAR</a:t>
            </a:r>
          </a:p>
        </p:txBody>
      </p:sp>
      <p:sp>
        <p:nvSpPr>
          <p:cNvPr id="18" name="Rectangle 17">
            <a:extLst>
              <a:ext uri="{FF2B5EF4-FFF2-40B4-BE49-F238E27FC236}">
                <a16:creationId xmlns:a16="http://schemas.microsoft.com/office/drawing/2014/main" id="{DB1604F7-8CB8-9D9D-3A95-5B6883D7F919}"/>
              </a:ext>
            </a:extLst>
          </p:cNvPr>
          <p:cNvSpPr/>
          <p:nvPr/>
        </p:nvSpPr>
        <p:spPr>
          <a:xfrm>
            <a:off x="5666160" y="1671642"/>
            <a:ext cx="3172725" cy="417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000" b="1"/>
              <a:t>~36,400 MTPA</a:t>
            </a:r>
          </a:p>
        </p:txBody>
      </p:sp>
      <p:sp>
        <p:nvSpPr>
          <p:cNvPr id="19" name="Text Placeholder 3">
            <a:extLst>
              <a:ext uri="{FF2B5EF4-FFF2-40B4-BE49-F238E27FC236}">
                <a16:creationId xmlns:a16="http://schemas.microsoft.com/office/drawing/2014/main" id="{FC356289-966B-7173-E101-D251DEFC2FFD}"/>
              </a:ext>
            </a:extLst>
          </p:cNvPr>
          <p:cNvSpPr txBox="1">
            <a:spLocks/>
          </p:cNvSpPr>
          <p:nvPr/>
        </p:nvSpPr>
        <p:spPr>
          <a:xfrm>
            <a:off x="9452620" y="2223488"/>
            <a:ext cx="2260250"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1000" dirty="0">
                <a:solidFill>
                  <a:schemeClr val="bg1"/>
                </a:solidFill>
              </a:rPr>
              <a:t>INCREASE IN ATMOSPHERIC CO</a:t>
            </a:r>
            <a:r>
              <a:rPr lang="en-US" sz="1000" baseline="-25000" dirty="0">
                <a:solidFill>
                  <a:schemeClr val="bg1"/>
                </a:solidFill>
              </a:rPr>
              <a:t>2 </a:t>
            </a:r>
            <a:r>
              <a:rPr lang="en-US" sz="1000" dirty="0">
                <a:solidFill>
                  <a:schemeClr val="bg1"/>
                </a:solidFill>
              </a:rPr>
              <a:t>SINCE PRE-INDUSTRIAL TIMES</a:t>
            </a:r>
          </a:p>
        </p:txBody>
      </p:sp>
      <p:sp>
        <p:nvSpPr>
          <p:cNvPr id="20" name="Rectangle 19">
            <a:extLst>
              <a:ext uri="{FF2B5EF4-FFF2-40B4-BE49-F238E27FC236}">
                <a16:creationId xmlns:a16="http://schemas.microsoft.com/office/drawing/2014/main" id="{D1F8A9BE-58B2-5EC8-A219-7FDC045EB77B}"/>
              </a:ext>
            </a:extLst>
          </p:cNvPr>
          <p:cNvSpPr/>
          <p:nvPr/>
        </p:nvSpPr>
        <p:spPr>
          <a:xfrm>
            <a:off x="9452620" y="1671642"/>
            <a:ext cx="3172725" cy="417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000" b="1" dirty="0"/>
              <a:t>280-418 PPM</a:t>
            </a:r>
          </a:p>
        </p:txBody>
      </p:sp>
      <p:sp>
        <p:nvSpPr>
          <p:cNvPr id="22" name="Text Placeholder 3">
            <a:extLst>
              <a:ext uri="{FF2B5EF4-FFF2-40B4-BE49-F238E27FC236}">
                <a16:creationId xmlns:a16="http://schemas.microsoft.com/office/drawing/2014/main" id="{49DDACC5-B360-8766-2406-12A97BE20201}"/>
              </a:ext>
            </a:extLst>
          </p:cNvPr>
          <p:cNvSpPr txBox="1">
            <a:spLocks/>
          </p:cNvSpPr>
          <p:nvPr/>
        </p:nvSpPr>
        <p:spPr>
          <a:xfrm>
            <a:off x="5659979" y="5644802"/>
            <a:ext cx="2472250"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1000">
                <a:solidFill>
                  <a:schemeClr val="bg1"/>
                </a:solidFill>
              </a:rPr>
              <a:t>WILL REQUIRE THAT ATMOSPHERIC CO</a:t>
            </a:r>
            <a:r>
              <a:rPr lang="en-US" sz="1000" baseline="-25000">
                <a:solidFill>
                  <a:schemeClr val="bg1"/>
                </a:solidFill>
              </a:rPr>
              <a:t>2</a:t>
            </a:r>
            <a:r>
              <a:rPr lang="en-US" sz="1000">
                <a:solidFill>
                  <a:schemeClr val="bg1"/>
                </a:solidFill>
              </a:rPr>
              <a:t> CONCENTRATIONS BE NO GREATER THAN 430 PARTS PER MILLION (PPM) BY 2050.</a:t>
            </a:r>
          </a:p>
        </p:txBody>
      </p:sp>
      <p:sp>
        <p:nvSpPr>
          <p:cNvPr id="23" name="Rectangle 22">
            <a:extLst>
              <a:ext uri="{FF2B5EF4-FFF2-40B4-BE49-F238E27FC236}">
                <a16:creationId xmlns:a16="http://schemas.microsoft.com/office/drawing/2014/main" id="{D029A075-4B5A-03F1-2798-1435EAA1640E}"/>
              </a:ext>
            </a:extLst>
          </p:cNvPr>
          <p:cNvSpPr/>
          <p:nvPr/>
        </p:nvSpPr>
        <p:spPr>
          <a:xfrm>
            <a:off x="5648769" y="4173907"/>
            <a:ext cx="3667951" cy="1916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000" b="1"/>
              <a:t>LIMITING GLOBAL WARMING </a:t>
            </a:r>
          </a:p>
          <a:p>
            <a:r>
              <a:rPr lang="en-US" sz="3000" b="1"/>
              <a:t>TO 1.5°C</a:t>
            </a:r>
          </a:p>
        </p:txBody>
      </p:sp>
      <p:sp>
        <p:nvSpPr>
          <p:cNvPr id="26" name="Rectangle 25">
            <a:extLst>
              <a:ext uri="{FF2B5EF4-FFF2-40B4-BE49-F238E27FC236}">
                <a16:creationId xmlns:a16="http://schemas.microsoft.com/office/drawing/2014/main" id="{6EAA3771-30E0-C55A-50E0-090A3CFA25CF}"/>
              </a:ext>
            </a:extLst>
          </p:cNvPr>
          <p:cNvSpPr/>
          <p:nvPr/>
        </p:nvSpPr>
        <p:spPr>
          <a:xfrm>
            <a:off x="9532500" y="4247352"/>
            <a:ext cx="3172725" cy="1554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a:t>UP TO </a:t>
            </a:r>
            <a:r>
              <a:rPr lang="en-US" sz="3000" b="1"/>
              <a:t>15,000 </a:t>
            </a:r>
            <a:br>
              <a:rPr lang="en-US" sz="3000" b="1"/>
            </a:br>
            <a:r>
              <a:rPr lang="en-US" sz="3000" b="1"/>
              <a:t>MILLION</a:t>
            </a:r>
          </a:p>
          <a:p>
            <a:r>
              <a:rPr lang="en-US" sz="3000" b="1"/>
              <a:t>TONNES</a:t>
            </a:r>
          </a:p>
        </p:txBody>
      </p:sp>
      <p:sp>
        <p:nvSpPr>
          <p:cNvPr id="27" name="Text Placeholder 3">
            <a:extLst>
              <a:ext uri="{FF2B5EF4-FFF2-40B4-BE49-F238E27FC236}">
                <a16:creationId xmlns:a16="http://schemas.microsoft.com/office/drawing/2014/main" id="{9B1D8386-28CB-2417-F580-A2970BFBD0BD}"/>
              </a:ext>
            </a:extLst>
          </p:cNvPr>
          <p:cNvSpPr txBox="1">
            <a:spLocks/>
          </p:cNvSpPr>
          <p:nvPr/>
        </p:nvSpPr>
        <p:spPr>
          <a:xfrm>
            <a:off x="9556300" y="5653302"/>
            <a:ext cx="2277706" cy="1554163"/>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1"/>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2pPr>
            <a:lvl3pPr marL="11430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3pPr>
            <a:lvl4pPr marL="16002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4pPr>
            <a:lvl5pPr marL="2057400" indent="-228600" algn="l" defTabSz="914400" rtl="0" eaLnBrk="1" latinLnBrk="0" hangingPunct="1">
              <a:lnSpc>
                <a:spcPct val="114000"/>
              </a:lnSpc>
              <a:spcBef>
                <a:spcPts val="500"/>
              </a:spcBef>
              <a:buClr>
                <a:schemeClr val="tx1"/>
              </a:buClr>
              <a:buFont typeface="Arial" panose="020B0604020202020204" pitchFamily="34" charset="0"/>
              <a:buChar char="•"/>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1000" dirty="0">
                <a:solidFill>
                  <a:schemeClr val="bg1"/>
                </a:solidFill>
              </a:rPr>
              <a:t>OF UNABATABLE EMISSIONS MUST BE REMOVED FROM THE ATMOSPHERE ANNUALLY BY 2050.</a:t>
            </a:r>
          </a:p>
        </p:txBody>
      </p:sp>
      <p:pic>
        <p:nvPicPr>
          <p:cNvPr id="29" name="Picture 28" descr="Icon&#10;&#10;Description automatically generated">
            <a:extLst>
              <a:ext uri="{FF2B5EF4-FFF2-40B4-BE49-F238E27FC236}">
                <a16:creationId xmlns:a16="http://schemas.microsoft.com/office/drawing/2014/main" id="{C7BFFF4D-5002-7AD4-D30D-C3FF222E5698}"/>
              </a:ext>
            </a:extLst>
          </p:cNvPr>
          <p:cNvPicPr>
            <a:picLocks noChangeAspect="1"/>
          </p:cNvPicPr>
          <p:nvPr/>
        </p:nvPicPr>
        <p:blipFill>
          <a:blip r:embed="rId4"/>
          <a:stretch>
            <a:fillRect/>
          </a:stretch>
        </p:blipFill>
        <p:spPr>
          <a:xfrm>
            <a:off x="5514181" y="574547"/>
            <a:ext cx="1524000" cy="1524000"/>
          </a:xfrm>
          <a:prstGeom prst="rect">
            <a:avLst/>
          </a:prstGeom>
        </p:spPr>
      </p:pic>
      <p:pic>
        <p:nvPicPr>
          <p:cNvPr id="31" name="Picture 30" descr="Icon&#10;&#10;Description automatically generated">
            <a:extLst>
              <a:ext uri="{FF2B5EF4-FFF2-40B4-BE49-F238E27FC236}">
                <a16:creationId xmlns:a16="http://schemas.microsoft.com/office/drawing/2014/main" id="{EFC648A7-A467-047E-CE5F-364C08EEFF77}"/>
              </a:ext>
            </a:extLst>
          </p:cNvPr>
          <p:cNvPicPr>
            <a:picLocks noChangeAspect="1"/>
          </p:cNvPicPr>
          <p:nvPr/>
        </p:nvPicPr>
        <p:blipFill>
          <a:blip r:embed="rId5"/>
          <a:stretch>
            <a:fillRect/>
          </a:stretch>
        </p:blipFill>
        <p:spPr>
          <a:xfrm>
            <a:off x="9099599" y="450762"/>
            <a:ext cx="1524000" cy="1524000"/>
          </a:xfrm>
          <a:prstGeom prst="rect">
            <a:avLst/>
          </a:prstGeom>
        </p:spPr>
      </p:pic>
      <p:pic>
        <p:nvPicPr>
          <p:cNvPr id="33" name="Picture 32" descr="Icon&#10;&#10;Description automatically generated">
            <a:extLst>
              <a:ext uri="{FF2B5EF4-FFF2-40B4-BE49-F238E27FC236}">
                <a16:creationId xmlns:a16="http://schemas.microsoft.com/office/drawing/2014/main" id="{3C31D32A-FA49-CAA7-3A73-93C76118C965}"/>
              </a:ext>
            </a:extLst>
          </p:cNvPr>
          <p:cNvPicPr>
            <a:picLocks noChangeAspect="1"/>
          </p:cNvPicPr>
          <p:nvPr/>
        </p:nvPicPr>
        <p:blipFill>
          <a:blip r:embed="rId6"/>
          <a:stretch>
            <a:fillRect/>
          </a:stretch>
        </p:blipFill>
        <p:spPr>
          <a:xfrm>
            <a:off x="5336540" y="2959588"/>
            <a:ext cx="1524000" cy="1524000"/>
          </a:xfrm>
          <a:prstGeom prst="rect">
            <a:avLst/>
          </a:prstGeom>
        </p:spPr>
      </p:pic>
      <p:pic>
        <p:nvPicPr>
          <p:cNvPr id="35" name="Picture 34" descr="Icon&#10;&#10;Description automatically generated">
            <a:extLst>
              <a:ext uri="{FF2B5EF4-FFF2-40B4-BE49-F238E27FC236}">
                <a16:creationId xmlns:a16="http://schemas.microsoft.com/office/drawing/2014/main" id="{3874BD99-A20E-5695-AB6B-0691BDACCC7F}"/>
              </a:ext>
            </a:extLst>
          </p:cNvPr>
          <p:cNvPicPr>
            <a:picLocks noChangeAspect="1"/>
          </p:cNvPicPr>
          <p:nvPr/>
        </p:nvPicPr>
        <p:blipFill>
          <a:blip r:embed="rId7"/>
          <a:stretch>
            <a:fillRect/>
          </a:stretch>
        </p:blipFill>
        <p:spPr>
          <a:xfrm>
            <a:off x="9128554" y="2989099"/>
            <a:ext cx="1524000" cy="1524000"/>
          </a:xfrm>
          <a:prstGeom prst="rect">
            <a:avLst/>
          </a:prstGeom>
        </p:spPr>
      </p:pic>
    </p:spTree>
    <p:extLst>
      <p:ext uri="{BB962C8B-B14F-4D97-AF65-F5344CB8AC3E}">
        <p14:creationId xmlns:p14="http://schemas.microsoft.com/office/powerpoint/2010/main" val="1550818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CB6291-FEA6-C0B9-3449-3F85D4633B08}"/>
              </a:ext>
            </a:extLst>
          </p:cNvPr>
          <p:cNvSpPr/>
          <p:nvPr/>
        </p:nvSpPr>
        <p:spPr>
          <a:xfrm>
            <a:off x="1919559" y="0"/>
            <a:ext cx="10266091"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8B64493-457A-C612-BE86-86E7C6D1FC80}"/>
              </a:ext>
            </a:extLst>
          </p:cNvPr>
          <p:cNvSpPr>
            <a:spLocks noGrp="1"/>
          </p:cNvSpPr>
          <p:nvPr>
            <p:ph type="sldNum" sz="quarter" idx="12"/>
          </p:nvPr>
        </p:nvSpPr>
        <p:spPr>
          <a:xfrm>
            <a:off x="9053659" y="209422"/>
            <a:ext cx="2743200" cy="365125"/>
          </a:xfrm>
        </p:spPr>
        <p:txBody>
          <a:bodyPr/>
          <a:lstStyle/>
          <a:p>
            <a:fld id="{877A8A0C-B0F1-7540-9AA6-5A575AD757A9}" type="slidenum">
              <a:rPr lang="en-US" smtClean="0"/>
              <a:t>9</a:t>
            </a:fld>
            <a:endParaRPr lang="en-US"/>
          </a:p>
        </p:txBody>
      </p:sp>
      <p:sp>
        <p:nvSpPr>
          <p:cNvPr id="14" name="Title 1">
            <a:extLst>
              <a:ext uri="{FF2B5EF4-FFF2-40B4-BE49-F238E27FC236}">
                <a16:creationId xmlns:a16="http://schemas.microsoft.com/office/drawing/2014/main" id="{CF22BB31-91E1-52C1-1ACA-AD8B768FD179}"/>
              </a:ext>
            </a:extLst>
          </p:cNvPr>
          <p:cNvSpPr>
            <a:spLocks noGrp="1"/>
          </p:cNvSpPr>
          <p:nvPr>
            <p:ph type="title"/>
          </p:nvPr>
        </p:nvSpPr>
        <p:spPr>
          <a:xfrm>
            <a:off x="428962" y="1282657"/>
            <a:ext cx="8070025" cy="3405147"/>
          </a:xfrm>
        </p:spPr>
        <p:txBody>
          <a:bodyPr anchor="t">
            <a:noAutofit/>
          </a:bodyPr>
          <a:lstStyle/>
          <a:p>
            <a:r>
              <a:rPr lang="en-US" b="1">
                <a:solidFill>
                  <a:schemeClr val="bg2"/>
                </a:solidFill>
              </a:rPr>
              <a:t>DAC ECONOMICS</a:t>
            </a:r>
            <a:endParaRPr lang="en-US" sz="3200">
              <a:solidFill>
                <a:schemeClr val="bg2"/>
              </a:solidFill>
            </a:endParaRPr>
          </a:p>
        </p:txBody>
      </p:sp>
      <p:sp>
        <p:nvSpPr>
          <p:cNvPr id="15" name="Text Placeholder 3">
            <a:extLst>
              <a:ext uri="{FF2B5EF4-FFF2-40B4-BE49-F238E27FC236}">
                <a16:creationId xmlns:a16="http://schemas.microsoft.com/office/drawing/2014/main" id="{FA148F99-D26E-05F5-6400-C43CC207E0A5}"/>
              </a:ext>
            </a:extLst>
          </p:cNvPr>
          <p:cNvSpPr>
            <a:spLocks noGrp="1"/>
          </p:cNvSpPr>
          <p:nvPr>
            <p:ph type="body" idx="13"/>
          </p:nvPr>
        </p:nvSpPr>
        <p:spPr>
          <a:xfrm>
            <a:off x="466048" y="1866379"/>
            <a:ext cx="6453876" cy="2156197"/>
          </a:xfrm>
        </p:spPr>
        <p:txBody>
          <a:bodyPr anchor="t">
            <a:normAutofit/>
          </a:bodyPr>
          <a:lstStyle/>
          <a:p>
            <a:r>
              <a:rPr lang="en-US" b="0">
                <a:solidFill>
                  <a:schemeClr val="bg1"/>
                </a:solidFill>
              </a:rPr>
              <a:t>A COMPETITIVE SOLUTION FOR THE  </a:t>
            </a:r>
            <a:br>
              <a:rPr lang="en-US" b="0">
                <a:solidFill>
                  <a:schemeClr val="bg1"/>
                </a:solidFill>
              </a:rPr>
            </a:br>
            <a:r>
              <a:rPr lang="en-US" b="0">
                <a:solidFill>
                  <a:schemeClr val="bg1"/>
                </a:solidFill>
              </a:rPr>
              <a:t>HARDEST-TO-DECARBONIZE INDUSTRIES</a:t>
            </a:r>
          </a:p>
          <a:p>
            <a:endParaRPr lang="en-US" b="0">
              <a:solidFill>
                <a:schemeClr val="bg1"/>
              </a:solidFill>
            </a:endParaRPr>
          </a:p>
        </p:txBody>
      </p:sp>
      <p:sp>
        <p:nvSpPr>
          <p:cNvPr id="5" name="Rectangle 4">
            <a:extLst>
              <a:ext uri="{FF2B5EF4-FFF2-40B4-BE49-F238E27FC236}">
                <a16:creationId xmlns:a16="http://schemas.microsoft.com/office/drawing/2014/main" id="{15469216-6D69-20E4-3840-F904EC9AA9CE}"/>
              </a:ext>
            </a:extLst>
          </p:cNvPr>
          <p:cNvSpPr/>
          <p:nvPr/>
        </p:nvSpPr>
        <p:spPr>
          <a:xfrm>
            <a:off x="0" y="2986391"/>
            <a:ext cx="12185650" cy="3871609"/>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E0D09BC5-2226-51BE-7FBD-D0B8FF77005D}"/>
              </a:ext>
            </a:extLst>
          </p:cNvPr>
          <p:cNvSpPr txBox="1">
            <a:spLocks/>
          </p:cNvSpPr>
          <p:nvPr/>
        </p:nvSpPr>
        <p:spPr>
          <a:xfrm>
            <a:off x="9053659" y="2094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7A8A0C-B0F1-7540-9AA6-5A575AD757A9}" type="slidenum">
              <a:rPr lang="en-US" smtClean="0">
                <a:solidFill>
                  <a:schemeClr val="bg1"/>
                </a:solidFill>
              </a:rPr>
              <a:pPr/>
              <a:t>9</a:t>
            </a:fld>
            <a:endParaRPr lang="en-US">
              <a:solidFill>
                <a:schemeClr val="bg1"/>
              </a:solidFill>
            </a:endParaRPr>
          </a:p>
        </p:txBody>
      </p:sp>
      <p:cxnSp>
        <p:nvCxnSpPr>
          <p:cNvPr id="6" name="Straight Connector 5">
            <a:extLst>
              <a:ext uri="{FF2B5EF4-FFF2-40B4-BE49-F238E27FC236}">
                <a16:creationId xmlns:a16="http://schemas.microsoft.com/office/drawing/2014/main" id="{1EC5BCA9-77DE-40E1-12F7-02F42B30972E}"/>
              </a:ext>
            </a:extLst>
          </p:cNvPr>
          <p:cNvCxnSpPr>
            <a:cxnSpLocks/>
          </p:cNvCxnSpPr>
          <p:nvPr/>
        </p:nvCxnSpPr>
        <p:spPr>
          <a:xfrm>
            <a:off x="11321592" y="300544"/>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B7046F-B652-E971-9DFD-5570F63D41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734441" y="344255"/>
            <a:ext cx="1434505" cy="126455"/>
          </a:xfrm>
          <a:prstGeom prst="rect">
            <a:avLst/>
          </a:prstGeom>
        </p:spPr>
      </p:pic>
      <p:grpSp>
        <p:nvGrpSpPr>
          <p:cNvPr id="16" name="Group 15">
            <a:extLst>
              <a:ext uri="{FF2B5EF4-FFF2-40B4-BE49-F238E27FC236}">
                <a16:creationId xmlns:a16="http://schemas.microsoft.com/office/drawing/2014/main" id="{EACC8444-44ED-CFA3-6B0D-1023EBD861D3}"/>
              </a:ext>
            </a:extLst>
          </p:cNvPr>
          <p:cNvGrpSpPr/>
          <p:nvPr/>
        </p:nvGrpSpPr>
        <p:grpSpPr>
          <a:xfrm>
            <a:off x="744331" y="3379740"/>
            <a:ext cx="10236793" cy="3244316"/>
            <a:chOff x="1084799" y="3612109"/>
            <a:chExt cx="10236793" cy="3244316"/>
          </a:xfrm>
        </p:grpSpPr>
        <p:sp>
          <p:nvSpPr>
            <p:cNvPr id="22" name="Oval 21">
              <a:extLst>
                <a:ext uri="{FF2B5EF4-FFF2-40B4-BE49-F238E27FC236}">
                  <a16:creationId xmlns:a16="http://schemas.microsoft.com/office/drawing/2014/main" id="{E869F204-AD78-47B6-054D-FA0B0B2F0A56}"/>
                </a:ext>
              </a:extLst>
            </p:cNvPr>
            <p:cNvSpPr/>
            <p:nvPr/>
          </p:nvSpPr>
          <p:spPr>
            <a:xfrm>
              <a:off x="9211621" y="3893556"/>
              <a:ext cx="315907" cy="31590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4</a:t>
              </a:r>
            </a:p>
          </p:txBody>
        </p:sp>
        <p:sp>
          <p:nvSpPr>
            <p:cNvPr id="24" name="Oval 23">
              <a:extLst>
                <a:ext uri="{FF2B5EF4-FFF2-40B4-BE49-F238E27FC236}">
                  <a16:creationId xmlns:a16="http://schemas.microsoft.com/office/drawing/2014/main" id="{5EC098DB-D4B0-1445-E861-92309A409F68}"/>
                </a:ext>
              </a:extLst>
            </p:cNvPr>
            <p:cNvSpPr/>
            <p:nvPr/>
          </p:nvSpPr>
          <p:spPr>
            <a:xfrm>
              <a:off x="10453215" y="3673471"/>
              <a:ext cx="315907" cy="31590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3</a:t>
              </a:r>
            </a:p>
          </p:txBody>
        </p:sp>
        <p:pic>
          <p:nvPicPr>
            <p:cNvPr id="7" name="Picture 6">
              <a:extLst>
                <a:ext uri="{FF2B5EF4-FFF2-40B4-BE49-F238E27FC236}">
                  <a16:creationId xmlns:a16="http://schemas.microsoft.com/office/drawing/2014/main" id="{7CB6A89D-FF6D-FA2D-C3AB-BDE677CCE6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4799" y="3695749"/>
              <a:ext cx="10236793" cy="3160676"/>
            </a:xfrm>
            <a:prstGeom prst="rect">
              <a:avLst/>
            </a:prstGeom>
          </p:spPr>
        </p:pic>
        <p:cxnSp>
          <p:nvCxnSpPr>
            <p:cNvPr id="9" name="Straight Connector 8">
              <a:extLst>
                <a:ext uri="{FF2B5EF4-FFF2-40B4-BE49-F238E27FC236}">
                  <a16:creationId xmlns:a16="http://schemas.microsoft.com/office/drawing/2014/main" id="{E4E6BB85-3F92-2862-B134-D891DB94A2D7}"/>
                </a:ext>
              </a:extLst>
            </p:cNvPr>
            <p:cNvCxnSpPr>
              <a:cxnSpLocks/>
            </p:cNvCxnSpPr>
            <p:nvPr/>
          </p:nvCxnSpPr>
          <p:spPr>
            <a:xfrm>
              <a:off x="2195667" y="4950359"/>
              <a:ext cx="6857992" cy="89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D8E8DD-9FF1-13DA-0AAD-FC91E790B090}"/>
                </a:ext>
              </a:extLst>
            </p:cNvPr>
            <p:cNvCxnSpPr>
              <a:cxnSpLocks/>
            </p:cNvCxnSpPr>
            <p:nvPr/>
          </p:nvCxnSpPr>
          <p:spPr>
            <a:xfrm>
              <a:off x="2195667" y="5223651"/>
              <a:ext cx="61187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6303942-884C-594C-0A9F-14C3E38CD31F}"/>
                </a:ext>
              </a:extLst>
            </p:cNvPr>
            <p:cNvCxnSpPr>
              <a:cxnSpLocks/>
            </p:cNvCxnSpPr>
            <p:nvPr/>
          </p:nvCxnSpPr>
          <p:spPr>
            <a:xfrm>
              <a:off x="2195667" y="5422045"/>
              <a:ext cx="4421949"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3A6D2E2-AEF3-C020-391B-7E9C467AE14A}"/>
                </a:ext>
              </a:extLst>
            </p:cNvPr>
            <p:cNvSpPr/>
            <p:nvPr/>
          </p:nvSpPr>
          <p:spPr>
            <a:xfrm>
              <a:off x="2401537" y="4769192"/>
              <a:ext cx="4947301" cy="123111"/>
            </a:xfrm>
            <a:prstGeom prst="rect">
              <a:avLst/>
            </a:prstGeom>
          </p:spPr>
          <p:txBody>
            <a:bodyPr wrap="square" lIns="0" tIns="0" rIns="0" bIns="0">
              <a:spAutoFit/>
            </a:bodyPr>
            <a:lstStyle/>
            <a:p>
              <a:pPr fontAlgn="base"/>
              <a:r>
                <a:rPr lang="en-US" sz="800" b="1" dirty="0">
                  <a:latin typeface="Arial" panose="020B0604020202020204" pitchFamily="34" charset="0"/>
                  <a:cs typeface="Arial" panose="020B0604020202020204" pitchFamily="34" charset="0"/>
                </a:rPr>
                <a:t>DAC+S @ $450/t</a:t>
              </a:r>
            </a:p>
          </p:txBody>
        </p:sp>
        <p:sp>
          <p:nvSpPr>
            <p:cNvPr id="33" name="Rectangle 32">
              <a:extLst>
                <a:ext uri="{FF2B5EF4-FFF2-40B4-BE49-F238E27FC236}">
                  <a16:creationId xmlns:a16="http://schemas.microsoft.com/office/drawing/2014/main" id="{46EB7A43-C3C6-A163-ABCD-CA6DF3D4515D}"/>
                </a:ext>
              </a:extLst>
            </p:cNvPr>
            <p:cNvSpPr/>
            <p:nvPr/>
          </p:nvSpPr>
          <p:spPr>
            <a:xfrm>
              <a:off x="2401537" y="5052359"/>
              <a:ext cx="4947301" cy="123111"/>
            </a:xfrm>
            <a:prstGeom prst="rect">
              <a:avLst/>
            </a:prstGeom>
          </p:spPr>
          <p:txBody>
            <a:bodyPr wrap="square" lIns="0" tIns="0" rIns="0" bIns="0">
              <a:spAutoFit/>
            </a:bodyPr>
            <a:lstStyle/>
            <a:p>
              <a:pPr fontAlgn="base"/>
              <a:r>
                <a:rPr lang="en-US" sz="800" b="1">
                  <a:latin typeface="Arial" panose="020B0604020202020204" pitchFamily="34" charset="0"/>
                  <a:cs typeface="Arial" panose="020B0604020202020204" pitchFamily="34" charset="0"/>
                </a:rPr>
                <a:t>DAC+S @ $250/t</a:t>
              </a:r>
            </a:p>
          </p:txBody>
        </p:sp>
        <p:sp>
          <p:nvSpPr>
            <p:cNvPr id="34" name="Rectangle 33">
              <a:extLst>
                <a:ext uri="{FF2B5EF4-FFF2-40B4-BE49-F238E27FC236}">
                  <a16:creationId xmlns:a16="http://schemas.microsoft.com/office/drawing/2014/main" id="{505B1634-4541-25AC-607B-9636EA735A1F}"/>
                </a:ext>
              </a:extLst>
            </p:cNvPr>
            <p:cNvSpPr/>
            <p:nvPr/>
          </p:nvSpPr>
          <p:spPr>
            <a:xfrm>
              <a:off x="2401537" y="5271833"/>
              <a:ext cx="4947301" cy="123111"/>
            </a:xfrm>
            <a:prstGeom prst="rect">
              <a:avLst/>
            </a:prstGeom>
          </p:spPr>
          <p:txBody>
            <a:bodyPr wrap="square" lIns="0" tIns="0" rIns="0" bIns="0">
              <a:spAutoFit/>
            </a:bodyPr>
            <a:lstStyle/>
            <a:p>
              <a:pPr fontAlgn="base"/>
              <a:r>
                <a:rPr lang="en-US" sz="800" b="1">
                  <a:latin typeface="Arial" panose="020B0604020202020204" pitchFamily="34" charset="0"/>
                  <a:cs typeface="Arial" panose="020B0604020202020204" pitchFamily="34" charset="0"/>
                </a:rPr>
                <a:t>DAC+S @ $125/t</a:t>
              </a:r>
            </a:p>
          </p:txBody>
        </p:sp>
        <p:sp>
          <p:nvSpPr>
            <p:cNvPr id="13" name="Rectangle 12">
              <a:extLst>
                <a:ext uri="{FF2B5EF4-FFF2-40B4-BE49-F238E27FC236}">
                  <a16:creationId xmlns:a16="http://schemas.microsoft.com/office/drawing/2014/main" id="{C248887E-430E-DCA8-8BAF-081221832A92}"/>
                </a:ext>
              </a:extLst>
            </p:cNvPr>
            <p:cNvSpPr/>
            <p:nvPr/>
          </p:nvSpPr>
          <p:spPr>
            <a:xfrm>
              <a:off x="1944220" y="3612109"/>
              <a:ext cx="4947301" cy="123111"/>
            </a:xfrm>
            <a:prstGeom prst="rect">
              <a:avLst/>
            </a:prstGeom>
          </p:spPr>
          <p:txBody>
            <a:bodyPr wrap="square" lIns="0" tIns="0" rIns="0" bIns="0">
              <a:spAutoFit/>
            </a:bodyPr>
            <a:lstStyle/>
            <a:p>
              <a:pPr fontAlgn="base"/>
              <a:r>
                <a:rPr lang="en-US" sz="800" b="1">
                  <a:latin typeface="Arial" panose="020B0604020202020204" pitchFamily="34" charset="0"/>
                  <a:cs typeface="Arial" panose="020B0604020202020204" pitchFamily="34" charset="0"/>
                </a:rPr>
                <a:t>$/MT</a:t>
              </a:r>
            </a:p>
          </p:txBody>
        </p:sp>
      </p:grpSp>
      <p:sp>
        <p:nvSpPr>
          <p:cNvPr id="4" name="Rectangle 3">
            <a:extLst>
              <a:ext uri="{FF2B5EF4-FFF2-40B4-BE49-F238E27FC236}">
                <a16:creationId xmlns:a16="http://schemas.microsoft.com/office/drawing/2014/main" id="{7BC23DCB-05CF-BBA9-DD0B-8FC4A5303B68}"/>
              </a:ext>
            </a:extLst>
          </p:cNvPr>
          <p:cNvSpPr/>
          <p:nvPr/>
        </p:nvSpPr>
        <p:spPr>
          <a:xfrm>
            <a:off x="5419620" y="5722200"/>
            <a:ext cx="4947301" cy="123111"/>
          </a:xfrm>
          <a:prstGeom prst="rect">
            <a:avLst/>
          </a:prstGeom>
        </p:spPr>
        <p:txBody>
          <a:bodyPr wrap="square" lIns="0" tIns="0" rIns="0" bIns="0">
            <a:spAutoFit/>
          </a:bodyPr>
          <a:lstStyle/>
          <a:p>
            <a:pPr fontAlgn="base"/>
            <a:r>
              <a:rPr lang="en-US" sz="800" b="1">
                <a:latin typeface="Arial" panose="020B0604020202020204" pitchFamily="34" charset="0"/>
                <a:cs typeface="Arial" panose="020B0604020202020204" pitchFamily="34" charset="0"/>
              </a:rPr>
              <a:t>GIGATONNES OF CO</a:t>
            </a:r>
            <a:r>
              <a:rPr lang="en-US" sz="800" b="1" baseline="-25000">
                <a:latin typeface="Arial" panose="020B0604020202020204" pitchFamily="34" charset="0"/>
                <a:cs typeface="Arial" panose="020B0604020202020204" pitchFamily="34" charset="0"/>
              </a:rPr>
              <a:t>2e</a:t>
            </a:r>
          </a:p>
        </p:txBody>
      </p:sp>
      <p:sp>
        <p:nvSpPr>
          <p:cNvPr id="11" name="Rectangle 10">
            <a:extLst>
              <a:ext uri="{FF2B5EF4-FFF2-40B4-BE49-F238E27FC236}">
                <a16:creationId xmlns:a16="http://schemas.microsoft.com/office/drawing/2014/main" id="{EF8A079E-9EFE-3156-9BAE-94CCDFAE8AE5}"/>
              </a:ext>
            </a:extLst>
          </p:cNvPr>
          <p:cNvSpPr/>
          <p:nvPr/>
        </p:nvSpPr>
        <p:spPr>
          <a:xfrm>
            <a:off x="260299" y="6501691"/>
            <a:ext cx="3601540" cy="215444"/>
          </a:xfrm>
          <a:prstGeom prst="rect">
            <a:avLst/>
          </a:prstGeom>
        </p:spPr>
        <p:txBody>
          <a:bodyPr wrap="square">
            <a:spAutoFit/>
          </a:bodyPr>
          <a:lstStyle/>
          <a:p>
            <a:r>
              <a:rPr lang="en-US" sz="800">
                <a:solidFill>
                  <a:srgbClr val="2A2E47"/>
                </a:solidFill>
                <a:latin typeface="Arial" panose="020B0604020202020204" pitchFamily="34" charset="0"/>
                <a:cs typeface="Arial" panose="020B0604020202020204" pitchFamily="34" charset="0"/>
              </a:rPr>
              <a:t>Abatement costs based on data from Goldman Sachs’ </a:t>
            </a:r>
            <a:r>
              <a:rPr lang="en-US" sz="800" err="1">
                <a:solidFill>
                  <a:srgbClr val="2A2E47"/>
                </a:solidFill>
                <a:latin typeface="Arial" panose="020B0604020202020204" pitchFamily="34" charset="0"/>
                <a:cs typeface="Arial" panose="020B0604020202020204" pitchFamily="34" charset="0"/>
              </a:rPr>
              <a:t>Carbonomics</a:t>
            </a:r>
            <a:r>
              <a:rPr lang="en-US" sz="800">
                <a:solidFill>
                  <a:srgbClr val="2A2E47"/>
                </a:solidFill>
                <a:latin typeface="Arial" panose="020B0604020202020204" pitchFamily="34" charset="0"/>
                <a:cs typeface="Arial" panose="020B0604020202020204" pitchFamily="34" charset="0"/>
              </a:rPr>
              <a:t> 2020</a:t>
            </a:r>
          </a:p>
        </p:txBody>
      </p:sp>
    </p:spTree>
    <p:extLst>
      <p:ext uri="{BB962C8B-B14F-4D97-AF65-F5344CB8AC3E}">
        <p14:creationId xmlns:p14="http://schemas.microsoft.com/office/powerpoint/2010/main" val="3289628996"/>
      </p:ext>
    </p:extLst>
  </p:cSld>
  <p:clrMapOvr>
    <a:masterClrMapping/>
  </p:clrMapOvr>
</p:sld>
</file>

<file path=ppt/theme/theme1.xml><?xml version="1.0" encoding="utf-8"?>
<a:theme xmlns:a="http://schemas.openxmlformats.org/drawingml/2006/main" name="Office Theme">
  <a:themeElements>
    <a:clrScheme name="1PointFive Color Palette">
      <a:dk1>
        <a:srgbClr val="0D61F1"/>
      </a:dk1>
      <a:lt1>
        <a:srgbClr val="FFFFFF"/>
      </a:lt1>
      <a:dk2>
        <a:srgbClr val="0A49B5"/>
      </a:dk2>
      <a:lt2>
        <a:srgbClr val="FFFFFF"/>
      </a:lt2>
      <a:accent1>
        <a:srgbClr val="0D61F1"/>
      </a:accent1>
      <a:accent2>
        <a:srgbClr val="0949B5"/>
      </a:accent2>
      <a:accent3>
        <a:srgbClr val="394253"/>
      </a:accent3>
      <a:accent4>
        <a:srgbClr val="A8B6C7"/>
      </a:accent4>
      <a:accent5>
        <a:srgbClr val="BEC9D7"/>
      </a:accent5>
      <a:accent6>
        <a:srgbClr val="DDE1E5"/>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70f997-7186-4525-bbb5-088d26b79f8a">
      <Terms xmlns="http://schemas.microsoft.com/office/infopath/2007/PartnerControls"/>
    </lcf76f155ced4ddcb4097134ff3c332f>
    <TaxCatchAll xmlns="74e7105a-4b62-4445-98c3-db1ca5449d5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9D712B34104F46AEBD9872A974F824" ma:contentTypeVersion="12" ma:contentTypeDescription="Create a new document." ma:contentTypeScope="" ma:versionID="d2576205217ba2cf0ff5c79ebc9dec92">
  <xsd:schema xmlns:xsd="http://www.w3.org/2001/XMLSchema" xmlns:xs="http://www.w3.org/2001/XMLSchema" xmlns:p="http://schemas.microsoft.com/office/2006/metadata/properties" xmlns:ns2="b370f997-7186-4525-bbb5-088d26b79f8a" xmlns:ns3="74e7105a-4b62-4445-98c3-db1ca5449d51" targetNamespace="http://schemas.microsoft.com/office/2006/metadata/properties" ma:root="true" ma:fieldsID="89fd8d9b9ef31f69c3e16f21b1bb16ab" ns2:_="" ns3:_="">
    <xsd:import namespace="b370f997-7186-4525-bbb5-088d26b79f8a"/>
    <xsd:import namespace="74e7105a-4b62-4445-98c3-db1ca5449d51"/>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70f997-7186-4525-bbb5-088d26b79f8a"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123e5e21-29b4-4165-a6b7-8113a40a7e2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e7105a-4b62-4445-98c3-db1ca5449d5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2e74d02-cd59-40eb-a7bd-d91e1b395ee9}" ma:internalName="TaxCatchAll" ma:showField="CatchAllData" ma:web="74e7105a-4b62-4445-98c3-db1ca5449d5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1B875A-FA7B-4FB6-8321-5CD75826D481}">
  <ds:schemaRefs>
    <ds:schemaRef ds:uri="http://schemas.microsoft.com/sharepoint/v3/contenttype/forms"/>
  </ds:schemaRefs>
</ds:datastoreItem>
</file>

<file path=customXml/itemProps2.xml><?xml version="1.0" encoding="utf-8"?>
<ds:datastoreItem xmlns:ds="http://schemas.openxmlformats.org/officeDocument/2006/customXml" ds:itemID="{EE647373-2D3B-4A20-BBC0-FF9266D247F6}">
  <ds:schemaRefs>
    <ds:schemaRef ds:uri="74e7105a-4b62-4445-98c3-db1ca5449d51"/>
    <ds:schemaRef ds:uri="http://schemas.microsoft.com/office/2006/documentManagement/types"/>
    <ds:schemaRef ds:uri="http://schemas.openxmlformats.org/package/2006/metadata/core-properties"/>
    <ds:schemaRef ds:uri="b370f997-7186-4525-bbb5-088d26b79f8a"/>
    <ds:schemaRef ds:uri="http://schemas.microsoft.com/office/infopath/2007/PartnerControls"/>
    <ds:schemaRef ds:uri="http://www.w3.org/XML/1998/namespace"/>
    <ds:schemaRef ds:uri="http://purl.org/dc/dcmitype/"/>
    <ds:schemaRef ds:uri="http://purl.org/dc/term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A02C563F-B078-464B-BD0E-0E73E74FF4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70f997-7186-4525-bbb5-088d26b79f8a"/>
    <ds:schemaRef ds:uri="74e7105a-4b62-4445-98c3-db1ca5449d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4306</TotalTime>
  <Words>4419</Words>
  <Application>Microsoft Office PowerPoint</Application>
  <PresentationFormat>Widescreen</PresentationFormat>
  <Paragraphs>474</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Arial Black</vt:lpstr>
      <vt:lpstr>Calibri</vt:lpstr>
      <vt:lpstr>Office Theme</vt:lpstr>
      <vt:lpstr>CARBON TRANSITION TOOLBOX</vt:lpstr>
      <vt:lpstr>AGENDA</vt:lpstr>
      <vt:lpstr>PowerPoint Presentation</vt:lpstr>
      <vt:lpstr>FROM CAPTURE TO LOW-CARBON PRODUCTS</vt:lpstr>
      <vt:lpstr>A HISTORY OF INNOVATION  AND EXECUTION</vt:lpstr>
      <vt:lpstr>DIRECT AIR CAPTURE</vt:lpstr>
      <vt:lpstr>PowerPoint Presentation</vt:lpstr>
      <vt:lpstr>CARBON REMOVAL  IS CRITICAL  </vt:lpstr>
      <vt:lpstr>DAC ECONOMICS</vt:lpstr>
      <vt:lpstr>DAC PROCESS</vt:lpstr>
      <vt:lpstr>CARBON ENGINEERING’S  DAC TECHNOLOGY</vt:lpstr>
      <vt:lpstr>DAC 1: CURRENTLY  IN DEVELOPMENT</vt:lpstr>
      <vt:lpstr>CCUS PROTOCOLS AND METHODOLOGIES</vt:lpstr>
      <vt:lpstr>DAC CARBON REMOVAL CREDITS</vt:lpstr>
      <vt:lpstr>SEQUESTRATION</vt:lpstr>
      <vt:lpstr>MAJOR U.S. EMISSION SOURCES</vt:lpstr>
      <vt:lpstr>TYPICAL  SEQUESTRATION  WELL DEPTH </vt:lpstr>
      <vt:lpstr>SAFELY, SECURELY STORED CO2 </vt:lpstr>
      <vt:lpstr>~6 MTPA  OF CO2 STORAGE CAPACITY  EXPECTED IN 2025</vt:lpstr>
      <vt:lpstr>CLASS VI WELLS AND  MONITORING PROGRAMS</vt:lpstr>
      <vt:lpstr>PowerPoint Presentation</vt:lpstr>
      <vt:lpstr>POINT-SOURCE CAPTURE</vt:lpstr>
      <vt:lpstr>POINT-SOURCE CAPTURE</vt:lpstr>
      <vt:lpstr>COMPREHENSIVE PROJECT SUPPORT</vt:lpstr>
      <vt:lpstr>SUPPORTING POINT SOURCE CAPTURE PROJECTS ACROSS INDUSTRY SECTORS</vt:lpstr>
      <vt:lpstr>AIR TO FUELS™</vt:lpstr>
      <vt:lpstr>SYNTHETIC  LOW-CARBON FUELS</vt:lpstr>
      <vt:lpstr>AIR TO FUELS™ PROCESS</vt:lpstr>
      <vt:lpstr>SCALE WITH LOWER CARBON IMPACT </vt:lpstr>
      <vt:lpstr>FUEL SYNTHESIS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Austin Loya</dc:creator>
  <cp:lastModifiedBy>Barrett, William</cp:lastModifiedBy>
  <cp:revision>16</cp:revision>
  <cp:lastPrinted>2023-01-19T02:02:40Z</cp:lastPrinted>
  <dcterms:created xsi:type="dcterms:W3CDTF">2022-05-11T16:11:58Z</dcterms:created>
  <dcterms:modified xsi:type="dcterms:W3CDTF">2023-01-19T13:53:07Z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0x010100819D712B34104F46AEBD9872A974F824</vt:lpwstr>
  </property>
  <property fmtid="{D5CDD505-2E9C-101B-9397-08002B2CF9AE}" pid="3" name="MediaServiceImageTags">
    <vt:lpwstr/>
  </property>
</Properties>
</file>