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sldIdLst>
    <p:sldId id="256" r:id="rId5"/>
    <p:sldId id="306" r:id="rId6"/>
    <p:sldId id="2009" r:id="rId7"/>
    <p:sldId id="2003" r:id="rId8"/>
    <p:sldId id="1400" r:id="rId9"/>
    <p:sldId id="2010" r:id="rId10"/>
    <p:sldId id="1965" r:id="rId11"/>
    <p:sldId id="2008" r:id="rId12"/>
    <p:sldId id="310" r:id="rId13"/>
    <p:sldId id="1866" r:id="rId14"/>
    <p:sldId id="2011" r:id="rId15"/>
    <p:sldId id="2012" r:id="rId16"/>
    <p:sldId id="2004" r:id="rId17"/>
    <p:sldId id="1819" r:id="rId18"/>
    <p:sldId id="1731" r:id="rId19"/>
    <p:sldId id="1825" r:id="rId20"/>
    <p:sldId id="2013" r:id="rId21"/>
    <p:sldId id="1772" r:id="rId22"/>
    <p:sldId id="1773" r:id="rId23"/>
    <p:sldId id="1749" r:id="rId24"/>
    <p:sldId id="2014" r:id="rId25"/>
    <p:sldId id="2017" r:id="rId26"/>
    <p:sldId id="2016" r:id="rId27"/>
    <p:sldId id="2015" r:id="rId28"/>
    <p:sldId id="1860" r:id="rId29"/>
    <p:sldId id="1698" r:id="rId30"/>
    <p:sldId id="332" r:id="rId31"/>
    <p:sldId id="1563" r:id="rId32"/>
    <p:sldId id="1857" r:id="rId33"/>
    <p:sldId id="333" r:id="rId34"/>
    <p:sldId id="311" r:id="rId35"/>
    <p:sldId id="1865" r:id="rId36"/>
    <p:sldId id="1858" r:id="rId37"/>
    <p:sldId id="1583" r:id="rId38"/>
    <p:sldId id="326" r:id="rId39"/>
    <p:sldId id="1657" r:id="rId40"/>
    <p:sldId id="314" r:id="rId41"/>
    <p:sldId id="1989" r:id="rId42"/>
    <p:sldId id="1668" r:id="rId43"/>
    <p:sldId id="1488" r:id="rId44"/>
    <p:sldId id="1693" r:id="rId45"/>
    <p:sldId id="1697" r:id="rId46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ckground" id="{3CD926E5-1AB8-4ABC-874C-ABC2B8D3A49C}">
          <p14:sldIdLst>
            <p14:sldId id="256"/>
            <p14:sldId id="306"/>
            <p14:sldId id="2009"/>
            <p14:sldId id="2003"/>
            <p14:sldId id="1400"/>
            <p14:sldId id="2010"/>
            <p14:sldId id="1965"/>
            <p14:sldId id="2008"/>
            <p14:sldId id="310"/>
            <p14:sldId id="1866"/>
            <p14:sldId id="2011"/>
            <p14:sldId id="2012"/>
            <p14:sldId id="2004"/>
            <p14:sldId id="1819"/>
            <p14:sldId id="1731"/>
            <p14:sldId id="1825"/>
            <p14:sldId id="2013"/>
            <p14:sldId id="1772"/>
            <p14:sldId id="1773"/>
            <p14:sldId id="1749"/>
            <p14:sldId id="2014"/>
            <p14:sldId id="2017"/>
            <p14:sldId id="2016"/>
            <p14:sldId id="2015"/>
            <p14:sldId id="1860"/>
            <p14:sldId id="1698"/>
          </p14:sldIdLst>
        </p14:section>
        <p14:section name="09 _ M E A S U R I N G   T H E   P R O C E S S" id="{3C965194-C52D-4924-8442-CBEF35A7F5D5}">
          <p14:sldIdLst>
            <p14:sldId id="332"/>
            <p14:sldId id="1563"/>
            <p14:sldId id="1857"/>
            <p14:sldId id="333"/>
            <p14:sldId id="311"/>
            <p14:sldId id="1865"/>
            <p14:sldId id="1858"/>
            <p14:sldId id="1583"/>
            <p14:sldId id="326"/>
            <p14:sldId id="1657"/>
            <p14:sldId id="314"/>
            <p14:sldId id="1989"/>
          </p14:sldIdLst>
        </p14:section>
        <p14:section name="Conclusion" id="{90BBE1E6-9431-4BD1-90D3-FAE7DFE0A0F2}">
          <p14:sldIdLst>
            <p14:sldId id="1668"/>
            <p14:sldId id="1488"/>
            <p14:sldId id="1693"/>
            <p14:sldId id="16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3435"/>
    <a:srgbClr val="CEBFB8"/>
    <a:srgbClr val="9B3435"/>
    <a:srgbClr val="339933"/>
    <a:srgbClr val="FFFFCC"/>
    <a:srgbClr val="A53737"/>
    <a:srgbClr val="8C2F2F"/>
    <a:srgbClr val="A63737"/>
    <a:srgbClr val="8F3030"/>
    <a:srgbClr val="89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60" autoAdjust="0"/>
    <p:restoredTop sz="96283" autoAdjust="0"/>
  </p:normalViewPr>
  <p:slideViewPr>
    <p:cSldViewPr>
      <p:cViewPr varScale="1">
        <p:scale>
          <a:sx n="101" d="100"/>
          <a:sy n="101" d="100"/>
        </p:scale>
        <p:origin x="389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04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169921" cy="480060"/>
          </a:xfrm>
          <a:prstGeom prst="rect">
            <a:avLst/>
          </a:prstGeom>
        </p:spPr>
        <p:txBody>
          <a:bodyPr vert="horz" lIns="83098" tIns="41548" rIns="83098" bIns="41548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1" y="0"/>
            <a:ext cx="3169921" cy="480060"/>
          </a:xfrm>
          <a:prstGeom prst="rect">
            <a:avLst/>
          </a:prstGeom>
        </p:spPr>
        <p:txBody>
          <a:bodyPr vert="horz" lIns="83098" tIns="41548" rIns="83098" bIns="41548" rtlCol="0"/>
          <a:lstStyle>
            <a:lvl1pPr algn="r">
              <a:defRPr sz="1000"/>
            </a:lvl1pPr>
          </a:lstStyle>
          <a:p>
            <a:fld id="{B4376681-FB76-4B0B-A7D0-1F021E3B5FAA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7550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098" tIns="41548" rIns="83098" bIns="4154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83098" tIns="41548" rIns="83098" bIns="4154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19474"/>
            <a:ext cx="3169921" cy="480060"/>
          </a:xfrm>
          <a:prstGeom prst="rect">
            <a:avLst/>
          </a:prstGeom>
        </p:spPr>
        <p:txBody>
          <a:bodyPr vert="horz" lIns="83098" tIns="41548" rIns="83098" bIns="41548" rtlCol="0" anchor="b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1" y="9119474"/>
            <a:ext cx="3169921" cy="480060"/>
          </a:xfrm>
          <a:prstGeom prst="rect">
            <a:avLst/>
          </a:prstGeom>
        </p:spPr>
        <p:txBody>
          <a:bodyPr vert="horz" lIns="83098" tIns="41548" rIns="83098" bIns="41548" rtlCol="0" anchor="b"/>
          <a:lstStyle>
            <a:lvl1pPr algn="r">
              <a:defRPr sz="1000"/>
            </a:lvl1pPr>
          </a:lstStyle>
          <a:p>
            <a:fld id="{F9975B60-7A8D-4A65-93A5-FBF4C68367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75B60-7A8D-4A65-93A5-FBF4C6836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829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75B60-7A8D-4A65-93A5-FBF4C683673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4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75B60-7A8D-4A65-93A5-FBF4C683673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13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75B60-7A8D-4A65-93A5-FBF4C683673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18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cost are interlinked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75B60-7A8D-4A65-93A5-FBF4C6836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448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75B60-7A8D-4A65-93A5-FBF4C683673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25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15900">
              <a:defRPr/>
            </a:pPr>
            <a:fld id="{F9975B60-7A8D-4A65-93A5-FBF4C6836736}" type="slidenum">
              <a:rPr lang="en-US">
                <a:solidFill>
                  <a:prstClr val="black"/>
                </a:solidFill>
                <a:latin typeface="Calibri"/>
              </a:rPr>
              <a:pPr defTabSz="815900"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143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75B60-7A8D-4A65-93A5-FBF4C683673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75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15900">
              <a:defRPr/>
            </a:pPr>
            <a:fld id="{F9975B60-7A8D-4A65-93A5-FBF4C6836736}" type="slidenum">
              <a:rPr lang="en-US">
                <a:solidFill>
                  <a:prstClr val="black"/>
                </a:solidFill>
                <a:latin typeface="Calibri"/>
              </a:rPr>
              <a:pPr defTabSz="815900"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232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15900">
              <a:defRPr/>
            </a:pPr>
            <a:fld id="{F9975B60-7A8D-4A65-93A5-FBF4C6836736}" type="slidenum">
              <a:rPr lang="en-US">
                <a:solidFill>
                  <a:prstClr val="black"/>
                </a:solidFill>
                <a:latin typeface="Calibri"/>
              </a:rPr>
              <a:pPr defTabSz="815900">
                <a:defRPr/>
              </a:pPr>
              <a:t>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672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15900">
              <a:defRPr/>
            </a:pPr>
            <a:fld id="{F9975B60-7A8D-4A65-93A5-FBF4C6836736}" type="slidenum">
              <a:rPr lang="en-US">
                <a:solidFill>
                  <a:prstClr val="black"/>
                </a:solidFill>
                <a:latin typeface="Calibri"/>
              </a:rPr>
              <a:pPr defTabSz="815900">
                <a:defRPr/>
              </a:pPr>
              <a:t>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6627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75B60-7A8D-4A65-93A5-FBF4C6836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445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15900">
              <a:defRPr/>
            </a:pPr>
            <a:fld id="{F9975B60-7A8D-4A65-93A5-FBF4C6836736}" type="slidenum">
              <a:rPr lang="en-US">
                <a:solidFill>
                  <a:prstClr val="black"/>
                </a:solidFill>
                <a:latin typeface="Calibri"/>
              </a:rPr>
              <a:pPr defTabSz="815900">
                <a:defRPr/>
              </a:pPr>
              <a:t>20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4833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15900">
              <a:defRPr/>
            </a:pPr>
            <a:fld id="{F9975B60-7A8D-4A65-93A5-FBF4C6836736}" type="slidenum">
              <a:rPr lang="en-US">
                <a:solidFill>
                  <a:prstClr val="black"/>
                </a:solidFill>
                <a:latin typeface="Calibri"/>
              </a:rPr>
              <a:pPr defTabSz="815900">
                <a:defRPr/>
              </a:pPr>
              <a:t>21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23252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15900">
              <a:defRPr/>
            </a:pPr>
            <a:fld id="{F9975B60-7A8D-4A65-93A5-FBF4C6836736}" type="slidenum">
              <a:rPr lang="en-US">
                <a:solidFill>
                  <a:prstClr val="black"/>
                </a:solidFill>
                <a:latin typeface="Calibri"/>
              </a:rPr>
              <a:pPr defTabSz="815900">
                <a:defRPr/>
              </a:pPr>
              <a:t>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8049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15900">
              <a:defRPr/>
            </a:pPr>
            <a:fld id="{F9975B60-7A8D-4A65-93A5-FBF4C6836736}" type="slidenum">
              <a:rPr lang="en-US">
                <a:solidFill>
                  <a:prstClr val="black"/>
                </a:solidFill>
                <a:latin typeface="Calibri"/>
              </a:rPr>
              <a:pPr defTabSz="815900">
                <a:defRPr/>
              </a:pPr>
              <a:t>23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1562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15900">
              <a:defRPr/>
            </a:pPr>
            <a:fld id="{F9975B60-7A8D-4A65-93A5-FBF4C6836736}" type="slidenum">
              <a:rPr lang="en-US">
                <a:solidFill>
                  <a:prstClr val="black"/>
                </a:solidFill>
                <a:latin typeface="Calibri"/>
              </a:rPr>
              <a:pPr defTabSz="815900">
                <a:defRPr/>
              </a:pPr>
              <a:t>24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1057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75B60-7A8D-4A65-93A5-FBF4C683673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518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75B60-7A8D-4A65-93A5-FBF4C683673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840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75B60-7A8D-4A65-93A5-FBF4C683673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335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75B60-7A8D-4A65-93A5-FBF4C683673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827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75B60-7A8D-4A65-93A5-FBF4C683673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2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lnSpc>
                <a:spcPct val="110000"/>
              </a:lnSpc>
              <a:spcAft>
                <a:spcPts val="1245"/>
              </a:spcAft>
            </a:pPr>
            <a:endParaRPr lang="en-US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75B60-7A8D-4A65-93A5-FBF4C683673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555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75B60-7A8D-4A65-93A5-FBF4C683673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75B60-7A8D-4A65-93A5-FBF4C6836736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49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75B60-7A8D-4A65-93A5-FBF4C683673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78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SRE &amp; High Fluid Conservation is possible when drilling through a gravel bed, but not possible under normal drilling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75B60-7A8D-4A65-93A5-FBF4C683673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675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5764">
              <a:defRPr/>
            </a:pPr>
            <a:r>
              <a:rPr lang="en-US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 metrics best </a:t>
            </a:r>
            <a:r>
              <a:rPr lang="en-US" b="1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quantify</a:t>
            </a:r>
            <a:r>
              <a:rPr lang="en-US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performance of the </a:t>
            </a:r>
            <a:r>
              <a:rPr lang="en-US" b="1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solids control process</a:t>
            </a:r>
            <a:r>
              <a:rPr lang="en-US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 Solids/Liquid Separation is always a tug of war.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75B60-7A8D-4A65-93A5-FBF4C683673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06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everything else in solids control, the KPI’s are interlinked, you cannot change one without changing the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75B60-7A8D-4A65-93A5-FBF4C6836736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012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5900">
              <a:defRPr/>
            </a:pPr>
            <a:r>
              <a:rPr lang="en-US" dirty="0"/>
              <a:t>SRE is difficult to measure directly and in real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75B60-7A8D-4A65-93A5-FBF4C683673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327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75B60-7A8D-4A65-93A5-FBF4C6836736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498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=280+(14*21.678) = 583.5    and 583.5/42= 13.9 ppg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75B60-7A8D-4A65-93A5-FBF4C6836736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947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solids control industry has been quick to chase the </a:t>
            </a:r>
            <a:r>
              <a:rPr lang="en-US" b="1" dirty="0"/>
              <a:t>shiny</a:t>
            </a:r>
            <a:r>
              <a:rPr lang="en-US" dirty="0"/>
              <a:t> </a:t>
            </a:r>
            <a:r>
              <a:rPr lang="en-US" b="1" dirty="0"/>
              <a:t>object</a:t>
            </a:r>
            <a:r>
              <a:rPr lang="en-US" dirty="0"/>
              <a:t>.  Perhaps because we don’t measure anything meaningful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75B60-7A8D-4A65-93A5-FBF4C6836736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93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83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75B60-7A8D-4A65-93A5-FBF4C68367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483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1547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5900">
              <a:defRPr/>
            </a:pPr>
            <a:r>
              <a:rPr lang="en-US" dirty="0"/>
              <a:t>Don’t waste time measuring everything!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786182">
              <a:defRPr/>
            </a:pPr>
            <a:fld id="{F9975B60-7A8D-4A65-93A5-FBF4C6836736}" type="slidenum">
              <a:rPr lang="en-US">
                <a:solidFill>
                  <a:prstClr val="black"/>
                </a:solidFill>
                <a:latin typeface="Calibri"/>
              </a:rPr>
              <a:pPr defTabSz="786182">
                <a:defRPr/>
              </a:pPr>
              <a:t>40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55195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75B60-7A8D-4A65-93A5-FBF4C683673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86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up the take-away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75B60-7A8D-4A65-93A5-FBF4C6836736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5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75B60-7A8D-4A65-93A5-FBF4C683673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49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75B60-7A8D-4A65-93A5-FBF4C683673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06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lnSpc>
                <a:spcPct val="110000"/>
              </a:lnSpc>
              <a:spcAft>
                <a:spcPts val="1071"/>
              </a:spcAft>
            </a:pPr>
            <a:endParaRPr lang="en-US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75B60-7A8D-4A65-93A5-FBF4C683673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90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975B60-7A8D-4A65-93A5-FBF4C6836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151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75B60-7A8D-4A65-93A5-FBF4C683673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5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boat, table, large&#10;&#10;Description automatically generated">
            <a:extLst>
              <a:ext uri="{FF2B5EF4-FFF2-40B4-BE49-F238E27FC236}">
                <a16:creationId xmlns:a16="http://schemas.microsoft.com/office/drawing/2014/main" id="{2200A248-9494-4AF2-B9AB-51A89AC1C0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34"/>
          <a:stretch/>
        </p:blipFill>
        <p:spPr>
          <a:xfrm>
            <a:off x="0" y="0"/>
            <a:ext cx="5814380" cy="514807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C9DDCEE-E945-446B-819D-A69DFBAD71C5}"/>
              </a:ext>
            </a:extLst>
          </p:cNvPr>
          <p:cNvGrpSpPr/>
          <p:nvPr userDrawn="1"/>
        </p:nvGrpSpPr>
        <p:grpSpPr>
          <a:xfrm>
            <a:off x="4648199" y="-4571"/>
            <a:ext cx="4495800" cy="5148071"/>
            <a:chOff x="4648199" y="-4571"/>
            <a:chExt cx="4495800" cy="5148071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5D8DB500-5540-4510-9A31-D7D4CC542650}"/>
                </a:ext>
              </a:extLst>
            </p:cNvPr>
            <p:cNvSpPr/>
            <p:nvPr userDrawn="1"/>
          </p:nvSpPr>
          <p:spPr>
            <a:xfrm rot="10800000">
              <a:off x="4648199" y="0"/>
              <a:ext cx="1166180" cy="51435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1B3C709-089F-4331-A712-2F9B33CE19FE}"/>
                </a:ext>
              </a:extLst>
            </p:cNvPr>
            <p:cNvSpPr/>
            <p:nvPr userDrawn="1"/>
          </p:nvSpPr>
          <p:spPr>
            <a:xfrm>
              <a:off x="5814379" y="-4571"/>
              <a:ext cx="3329620" cy="5148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D242E4D-B060-4815-AB1C-9A9C85416E8E}"/>
              </a:ext>
            </a:extLst>
          </p:cNvPr>
          <p:cNvSpPr/>
          <p:nvPr userDrawn="1"/>
        </p:nvSpPr>
        <p:spPr>
          <a:xfrm>
            <a:off x="5417821" y="1554480"/>
            <a:ext cx="3733800" cy="1909572"/>
          </a:xfrm>
          <a:prstGeom prst="rect">
            <a:avLst/>
          </a:prstGeom>
          <a:solidFill>
            <a:srgbClr val="9A3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B3958E70-C2C1-49B9-B60B-415FEADEB64A}"/>
              </a:ext>
            </a:extLst>
          </p:cNvPr>
          <p:cNvSpPr/>
          <p:nvPr userDrawn="1"/>
        </p:nvSpPr>
        <p:spPr>
          <a:xfrm rot="10800000">
            <a:off x="5016807" y="1554480"/>
            <a:ext cx="427463" cy="1909569"/>
          </a:xfrm>
          <a:prstGeom prst="rtTriangle">
            <a:avLst/>
          </a:prstGeom>
          <a:solidFill>
            <a:srgbClr val="9A3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DAAE3F-4352-44E5-AF7C-39E1CD476683}"/>
              </a:ext>
            </a:extLst>
          </p:cNvPr>
          <p:cNvCxnSpPr>
            <a:cxnSpLocks/>
          </p:cNvCxnSpPr>
          <p:nvPr userDrawn="1"/>
        </p:nvCxnSpPr>
        <p:spPr>
          <a:xfrm>
            <a:off x="4640579" y="0"/>
            <a:ext cx="1166180" cy="5143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4FCD60C-1D6E-4053-AB3A-A11341417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2557" y="3689816"/>
            <a:ext cx="2057400" cy="11497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oter.jpg"/>
          <p:cNvPicPr>
            <a:picLocks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690872"/>
            <a:ext cx="9144000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715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9A34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66750"/>
            <a:ext cx="8763000" cy="381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bg1">
                <a:lumMod val="9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78155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3A12132-01E2-4800-8A6D-6CCFA30F82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2C81C0-0A24-4F17-B552-1729E6C26579}"/>
              </a:ext>
            </a:extLst>
          </p:cNvPr>
          <p:cNvSpPr txBox="1"/>
          <p:nvPr/>
        </p:nvSpPr>
        <p:spPr>
          <a:xfrm>
            <a:off x="5300096" y="1704328"/>
            <a:ext cx="3733800" cy="1705621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Solids Control</a:t>
            </a:r>
            <a:r>
              <a:rPr lang="en-US" sz="20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How do you know it’s working?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AADE Fluids Management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February 16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</a:t>
            </a:r>
            <a:r>
              <a:rPr lang="en-US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2023</a:t>
            </a:r>
          </a:p>
        </p:txBody>
      </p:sp>
      <p:pic>
        <p:nvPicPr>
          <p:cNvPr id="2" name="Picture 14">
            <a:extLst>
              <a:ext uri="{FF2B5EF4-FFF2-40B4-BE49-F238E27FC236}">
                <a16:creationId xmlns:a16="http://schemas.microsoft.com/office/drawing/2014/main" id="{E58F88A4-365B-0132-95B5-08F3A64A0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3350"/>
            <a:ext cx="2396104" cy="126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372A7-EDF7-ABA0-56FF-8B341492A97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6908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343F1E-4DBB-4E35-BB2F-2F0811C849ED}"/>
              </a:ext>
            </a:extLst>
          </p:cNvPr>
          <p:cNvSpPr/>
          <p:nvPr/>
        </p:nvSpPr>
        <p:spPr>
          <a:xfrm>
            <a:off x="4876800" y="590550"/>
            <a:ext cx="2971800" cy="1600200"/>
          </a:xfrm>
          <a:prstGeom prst="rect">
            <a:avLst/>
          </a:prstGeom>
          <a:solidFill>
            <a:srgbClr val="A6373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040C8598-9D80-955E-3F13-001265A25D39}"/>
              </a:ext>
            </a:extLst>
          </p:cNvPr>
          <p:cNvSpPr txBox="1">
            <a:spLocks/>
          </p:cNvSpPr>
          <p:nvPr/>
        </p:nvSpPr>
        <p:spPr>
          <a:xfrm>
            <a:off x="3048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Copyright 2023 Cutpoint Inc.</a:t>
            </a:r>
          </a:p>
        </p:txBody>
      </p:sp>
    </p:spTree>
    <p:extLst>
      <p:ext uri="{BB962C8B-B14F-4D97-AF65-F5344CB8AC3E}">
        <p14:creationId xmlns:p14="http://schemas.microsoft.com/office/powerpoint/2010/main" val="207319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372A7-EDF7-ABA0-56FF-8B341492A97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6908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343F1E-4DBB-4E35-BB2F-2F0811C849ED}"/>
              </a:ext>
            </a:extLst>
          </p:cNvPr>
          <p:cNvSpPr/>
          <p:nvPr/>
        </p:nvSpPr>
        <p:spPr>
          <a:xfrm>
            <a:off x="1905000" y="2190750"/>
            <a:ext cx="2971800" cy="1600200"/>
          </a:xfrm>
          <a:prstGeom prst="rect">
            <a:avLst/>
          </a:prstGeom>
          <a:solidFill>
            <a:srgbClr val="A6373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0888119-7319-DBE3-7315-72E20BE73857}"/>
              </a:ext>
            </a:extLst>
          </p:cNvPr>
          <p:cNvSpPr txBox="1">
            <a:spLocks/>
          </p:cNvSpPr>
          <p:nvPr/>
        </p:nvSpPr>
        <p:spPr>
          <a:xfrm>
            <a:off x="3048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Copyright 2023 Cutpoint Inc.</a:t>
            </a:r>
          </a:p>
        </p:txBody>
      </p:sp>
    </p:spTree>
    <p:extLst>
      <p:ext uri="{BB962C8B-B14F-4D97-AF65-F5344CB8AC3E}">
        <p14:creationId xmlns:p14="http://schemas.microsoft.com/office/powerpoint/2010/main" val="3987198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372A7-EDF7-ABA0-56FF-8B341492A97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6908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343F1E-4DBB-4E35-BB2F-2F0811C849ED}"/>
              </a:ext>
            </a:extLst>
          </p:cNvPr>
          <p:cNvSpPr/>
          <p:nvPr/>
        </p:nvSpPr>
        <p:spPr>
          <a:xfrm>
            <a:off x="1938867" y="391584"/>
            <a:ext cx="2971800" cy="1813983"/>
          </a:xfrm>
          <a:prstGeom prst="rect">
            <a:avLst/>
          </a:prstGeom>
          <a:solidFill>
            <a:srgbClr val="A6373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3AB362-ACF4-5E55-99FF-E5E95263D7E2}"/>
              </a:ext>
            </a:extLst>
          </p:cNvPr>
          <p:cNvSpPr/>
          <p:nvPr/>
        </p:nvSpPr>
        <p:spPr>
          <a:xfrm>
            <a:off x="4910667" y="2205566"/>
            <a:ext cx="2971800" cy="1813983"/>
          </a:xfrm>
          <a:prstGeom prst="rect">
            <a:avLst/>
          </a:prstGeom>
          <a:solidFill>
            <a:srgbClr val="A63737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9E649839-E24F-D9CC-9327-2FDAC7F00B0C}"/>
              </a:ext>
            </a:extLst>
          </p:cNvPr>
          <p:cNvSpPr txBox="1">
            <a:spLocks/>
          </p:cNvSpPr>
          <p:nvPr/>
        </p:nvSpPr>
        <p:spPr>
          <a:xfrm>
            <a:off x="3048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Copyright 2023 Cutpoint Inc.</a:t>
            </a:r>
          </a:p>
        </p:txBody>
      </p:sp>
    </p:spTree>
    <p:extLst>
      <p:ext uri="{BB962C8B-B14F-4D97-AF65-F5344CB8AC3E}">
        <p14:creationId xmlns:p14="http://schemas.microsoft.com/office/powerpoint/2010/main" val="297807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12132-01E2-4800-8A6D-6CCFA30F8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C07886-C5EB-4F24-A896-47A0D67C2352}"/>
              </a:ext>
            </a:extLst>
          </p:cNvPr>
          <p:cNvSpPr txBox="1"/>
          <p:nvPr/>
        </p:nvSpPr>
        <p:spPr>
          <a:xfrm>
            <a:off x="0" y="0"/>
            <a:ext cx="3657600" cy="4690872"/>
          </a:xfrm>
          <a:prstGeom prst="rect">
            <a:avLst/>
          </a:prstGeom>
          <a:solidFill>
            <a:schemeClr val="bg1"/>
          </a:solidFill>
        </p:spPr>
        <p:txBody>
          <a:bodyPr wrap="square" lIns="365760" tIns="457200" rIns="182880" bIns="457200" rtlCol="0" anchor="ctr">
            <a:noAutofit/>
          </a:bodyPr>
          <a:lstStyle/>
          <a:p>
            <a:pPr marL="0" marR="0" lvl="0" indent="317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Solids control performance should be quantified when trying to lower </a:t>
            </a:r>
            <a:r>
              <a:rPr lang="en-US" altLang="zh-CN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fluid related drilling costs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601F03-B91F-4F5A-B327-37B4298F5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11287"/>
            <a:ext cx="5029200" cy="4068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90E4E21A-414F-332E-102D-A6E4051D3374}"/>
              </a:ext>
            </a:extLst>
          </p:cNvPr>
          <p:cNvSpPr txBox="1">
            <a:spLocks/>
          </p:cNvSpPr>
          <p:nvPr/>
        </p:nvSpPr>
        <p:spPr>
          <a:xfrm>
            <a:off x="3048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Copyright 2023 Cutpoint Inc.</a:t>
            </a:r>
          </a:p>
        </p:txBody>
      </p:sp>
    </p:spTree>
    <p:extLst>
      <p:ext uri="{BB962C8B-B14F-4D97-AF65-F5344CB8AC3E}">
        <p14:creationId xmlns:p14="http://schemas.microsoft.com/office/powerpoint/2010/main" val="3765623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4004A-8307-4329-BC8A-7CD95050A7B8}"/>
              </a:ext>
            </a:extLst>
          </p:cNvPr>
          <p:cNvSpPr txBox="1"/>
          <p:nvPr/>
        </p:nvSpPr>
        <p:spPr>
          <a:xfrm>
            <a:off x="4038600" y="0"/>
            <a:ext cx="5120640" cy="4690872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lIns="365760" tIns="548640" rIns="365760" bIns="548640" rtlCol="0" anchor="ctr" anchorCtr="1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There are other “fluid related drilling costs” affected by the solids control process that are not shown on the previous slide. </a:t>
            </a:r>
          </a:p>
          <a:p>
            <a:pPr marL="457200" indent="-33813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Abrasive wear on pumps, tools, tubulars,…</a:t>
            </a:r>
          </a:p>
          <a:p>
            <a:pPr marL="457200" indent="-33813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NPT from shortened “mean time to failure”</a:t>
            </a:r>
          </a:p>
          <a:p>
            <a:pPr marL="457200" indent="-33813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System pressure limits due to concentration or size of solids</a:t>
            </a:r>
          </a:p>
          <a:p>
            <a:pPr marL="457200" indent="-338138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Mud treatment costs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554862-F524-4896-97F5-9C35EAA111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7013" y="640080"/>
            <a:ext cx="3657600" cy="3382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0C1842D-39F4-A127-9D6C-2A3EBBC233B3}"/>
              </a:ext>
            </a:extLst>
          </p:cNvPr>
          <p:cNvSpPr txBox="1">
            <a:spLocks/>
          </p:cNvSpPr>
          <p:nvPr/>
        </p:nvSpPr>
        <p:spPr>
          <a:xfrm>
            <a:off x="3048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Copyright 2023 Cutpoint Inc.</a:t>
            </a:r>
          </a:p>
        </p:txBody>
      </p:sp>
    </p:spTree>
    <p:extLst>
      <p:ext uri="{BB962C8B-B14F-4D97-AF65-F5344CB8AC3E}">
        <p14:creationId xmlns:p14="http://schemas.microsoft.com/office/powerpoint/2010/main" val="2244654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7998BD-F87C-4D50-BF96-E40C1F0C85EA}"/>
              </a:ext>
            </a:extLst>
          </p:cNvPr>
          <p:cNvSpPr txBox="1"/>
          <p:nvPr/>
        </p:nvSpPr>
        <p:spPr>
          <a:xfrm>
            <a:off x="0" y="1"/>
            <a:ext cx="3840480" cy="4690872"/>
          </a:xfrm>
          <a:prstGeom prst="rect">
            <a:avLst/>
          </a:prstGeom>
          <a:solidFill>
            <a:schemeClr val="bg1"/>
          </a:solidFill>
        </p:spPr>
        <p:txBody>
          <a:bodyPr wrap="square" lIns="365760" tIns="274320" rIns="365760" bIns="18288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</a:rPr>
              <a:t>Drilling waste exiting solids control equipment is made up of two components: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7663" indent="-347663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0000CC"/>
                </a:solidFill>
              </a:rPr>
              <a:t>dry drill cuttings</a:t>
            </a:r>
          </a:p>
          <a:p>
            <a:pPr marL="347663" indent="-347663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CC00CC"/>
                </a:solidFill>
              </a:rPr>
              <a:t>drilling fluid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12132-01E2-4800-8A6D-6CCFA30F8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pic>
        <p:nvPicPr>
          <p:cNvPr id="6" name="Picture 5" descr="drying shaker discard">
            <a:extLst>
              <a:ext uri="{FF2B5EF4-FFF2-40B4-BE49-F238E27FC236}">
                <a16:creationId xmlns:a16="http://schemas.microsoft.com/office/drawing/2014/main" id="{49975298-FA08-48BD-8954-063040A7E2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4"/>
          <a:stretch/>
        </p:blipFill>
        <p:spPr>
          <a:xfrm>
            <a:off x="4023360" y="685800"/>
            <a:ext cx="4999056" cy="3355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C59C1D4-2796-2B8B-42E1-52A1D3E016D7}"/>
              </a:ext>
            </a:extLst>
          </p:cNvPr>
          <p:cNvSpPr txBox="1">
            <a:spLocks/>
          </p:cNvSpPr>
          <p:nvPr/>
        </p:nvSpPr>
        <p:spPr>
          <a:xfrm>
            <a:off x="3048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Copyright 2023 Cutpoint Inc.</a:t>
            </a:r>
          </a:p>
        </p:txBody>
      </p:sp>
    </p:spTree>
    <p:extLst>
      <p:ext uri="{BB962C8B-B14F-4D97-AF65-F5344CB8AC3E}">
        <p14:creationId xmlns:p14="http://schemas.microsoft.com/office/powerpoint/2010/main" val="1999170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AE7FEA-A493-4FAA-A3F3-DBE7965F32F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0"/>
            <a:ext cx="5791200" cy="469087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88CF49D-297B-45F4-8E2D-E5DF6FFA321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352800" cy="4690720"/>
          </a:xfrm>
          <a:prstGeom prst="rect">
            <a:avLst/>
          </a:prstGeom>
          <a:solidFill>
            <a:schemeClr val="bg1"/>
          </a:solidFill>
        </p:spPr>
        <p:txBody>
          <a:bodyPr vert="horz" lIns="365760" tIns="182880" rIns="274320" bIns="18288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Drilling fluid volume lost is reported on mud reports as:</a:t>
            </a:r>
          </a:p>
          <a:p>
            <a:pPr marL="234950" indent="-23495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SCE losses</a:t>
            </a:r>
          </a:p>
          <a:p>
            <a:pPr marL="234950" indent="-23495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coating losses</a:t>
            </a:r>
          </a:p>
          <a:p>
            <a:pPr marL="234950" indent="-23495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flooding losses</a:t>
            </a:r>
          </a:p>
          <a:p>
            <a:pPr marL="234950" indent="-23495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mud retained on cuttings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5AD7C7-161F-7414-FAE1-D8DFE5C84A30}"/>
              </a:ext>
            </a:extLst>
          </p:cNvPr>
          <p:cNvSpPr txBox="1"/>
          <p:nvPr/>
        </p:nvSpPr>
        <p:spPr>
          <a:xfrm>
            <a:off x="3352800" y="4171950"/>
            <a:ext cx="5791200" cy="5187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Ins="1371600" rtlCol="0">
            <a:noAutofit/>
          </a:bodyPr>
          <a:lstStyle/>
          <a:p>
            <a:pPr algn="ctr"/>
            <a:r>
              <a:rPr lang="en-US" sz="2400" dirty="0"/>
              <a:t>Mud to Cuttings Ratio is 2:1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91374235-C931-6664-1A73-3A70EDD1D282}"/>
              </a:ext>
            </a:extLst>
          </p:cNvPr>
          <p:cNvSpPr txBox="1">
            <a:spLocks/>
          </p:cNvSpPr>
          <p:nvPr/>
        </p:nvSpPr>
        <p:spPr>
          <a:xfrm>
            <a:off x="3048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Copyright 2023 Cutpoint Inc.</a:t>
            </a:r>
          </a:p>
        </p:txBody>
      </p:sp>
    </p:spTree>
    <p:extLst>
      <p:ext uri="{BB962C8B-B14F-4D97-AF65-F5344CB8AC3E}">
        <p14:creationId xmlns:p14="http://schemas.microsoft.com/office/powerpoint/2010/main" val="2418174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448" y="4782312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3A12132-01E2-4800-8A6D-6CCFA30F8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62DBA79-C13C-445C-A687-9C50D77753A5}"/>
              </a:ext>
            </a:extLst>
          </p:cNvPr>
          <p:cNvSpPr txBox="1">
            <a:spLocks/>
          </p:cNvSpPr>
          <p:nvPr/>
        </p:nvSpPr>
        <p:spPr>
          <a:xfrm>
            <a:off x="7772400" y="4782312"/>
            <a:ext cx="1219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A12132-01E2-4800-8A6D-6CCFA30F82A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48DCA3-0F6E-474D-B091-C9AE195D35C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6908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7847AD86-2BE6-9188-9EBA-E932B91FB28D}"/>
              </a:ext>
            </a:extLst>
          </p:cNvPr>
          <p:cNvSpPr txBox="1">
            <a:spLocks/>
          </p:cNvSpPr>
          <p:nvPr/>
        </p:nvSpPr>
        <p:spPr>
          <a:xfrm>
            <a:off x="3048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Copyright 2023 Cutpoint Inc.</a:t>
            </a:r>
          </a:p>
        </p:txBody>
      </p:sp>
    </p:spTree>
    <p:extLst>
      <p:ext uri="{BB962C8B-B14F-4D97-AF65-F5344CB8AC3E}">
        <p14:creationId xmlns:p14="http://schemas.microsoft.com/office/powerpoint/2010/main" val="3728644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448" y="4782312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3A12132-01E2-4800-8A6D-6CCFA30F8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29EB0F3-6352-439D-8284-6E41CDC7D354}"/>
              </a:ext>
            </a:extLst>
          </p:cNvPr>
          <p:cNvSpPr txBox="1">
            <a:spLocks/>
          </p:cNvSpPr>
          <p:nvPr/>
        </p:nvSpPr>
        <p:spPr>
          <a:xfrm>
            <a:off x="7772400" y="4782312"/>
            <a:ext cx="1219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A12132-01E2-4800-8A6D-6CCFA30F82A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CA6182-D1A1-40F4-B3BC-0C39392D1C1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6908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262BB21-7695-9342-8708-79CB8B587A89}"/>
              </a:ext>
            </a:extLst>
          </p:cNvPr>
          <p:cNvSpPr txBox="1">
            <a:spLocks/>
          </p:cNvSpPr>
          <p:nvPr/>
        </p:nvSpPr>
        <p:spPr>
          <a:xfrm>
            <a:off x="3048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Copyright 2023 Cutpoint Inc.</a:t>
            </a:r>
          </a:p>
        </p:txBody>
      </p:sp>
    </p:spTree>
    <p:extLst>
      <p:ext uri="{BB962C8B-B14F-4D97-AF65-F5344CB8AC3E}">
        <p14:creationId xmlns:p14="http://schemas.microsoft.com/office/powerpoint/2010/main" val="1692385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448" y="4782312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3A12132-01E2-4800-8A6D-6CCFA30F8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51A1BEE-8C88-4F8F-A618-E58BD0AF2134}"/>
              </a:ext>
            </a:extLst>
          </p:cNvPr>
          <p:cNvSpPr txBox="1">
            <a:spLocks/>
          </p:cNvSpPr>
          <p:nvPr/>
        </p:nvSpPr>
        <p:spPr>
          <a:xfrm>
            <a:off x="7772400" y="4782312"/>
            <a:ext cx="1219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A12132-01E2-4800-8A6D-6CCFA30F82A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39C333-DCAC-45C0-A4AD-DFBD0A32187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6908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FD3A52F-0B9B-E9F1-FA07-7F69B42E02FE}"/>
              </a:ext>
            </a:extLst>
          </p:cNvPr>
          <p:cNvSpPr txBox="1">
            <a:spLocks/>
          </p:cNvSpPr>
          <p:nvPr/>
        </p:nvSpPr>
        <p:spPr>
          <a:xfrm>
            <a:off x="3048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Copyright 2023 Cutpoint Inc.</a:t>
            </a:r>
          </a:p>
        </p:txBody>
      </p:sp>
    </p:spTree>
    <p:extLst>
      <p:ext uri="{BB962C8B-B14F-4D97-AF65-F5344CB8AC3E}">
        <p14:creationId xmlns:p14="http://schemas.microsoft.com/office/powerpoint/2010/main" val="240751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0D83-086A-44EC-A17A-87DA1BC2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7150"/>
            <a:ext cx="41148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About the presenter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12132-01E2-4800-8A6D-6CCFA30F8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9C96E34-6255-48F5-A299-A60EBD962334}"/>
              </a:ext>
            </a:extLst>
          </p:cNvPr>
          <p:cNvSpPr txBox="1">
            <a:spLocks/>
          </p:cNvSpPr>
          <p:nvPr/>
        </p:nvSpPr>
        <p:spPr>
          <a:xfrm>
            <a:off x="0" y="-9375"/>
            <a:ext cx="4572000" cy="4690872"/>
          </a:xfrm>
          <a:prstGeom prst="rect">
            <a:avLst/>
          </a:prstGeom>
          <a:noFill/>
        </p:spPr>
        <p:txBody>
          <a:bodyPr vert="horz" lIns="365760" tIns="822960" rIns="365760" bIns="3657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Mike Morgenthaler</a:t>
            </a:r>
          </a:p>
          <a:p>
            <a:pPr marL="341313" marR="0" lvl="1" indent="-2301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Field level mud engineer in 1980</a:t>
            </a:r>
          </a:p>
          <a:p>
            <a:pPr marL="341313" marR="0" lvl="1" indent="-2301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Centrifuge Process Engineer for Baker Hughes/Bird Centrifuge</a:t>
            </a:r>
          </a:p>
          <a:p>
            <a:pPr marL="341313" marR="0" lvl="1" indent="-2301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Engineering Manager for National Oilwell Solids Control</a:t>
            </a:r>
          </a:p>
          <a:p>
            <a:pPr marL="341313" marR="0" lvl="1" indent="-2301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Founded Cutpoint in 1992</a:t>
            </a:r>
          </a:p>
          <a:p>
            <a:pPr marL="341313" marR="0" lvl="1" indent="-2301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BSME UT Austin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828E5-C5A5-5647-C16A-6AED69131945}"/>
              </a:ext>
            </a:extLst>
          </p:cNvPr>
          <p:cNvSpPr txBox="1">
            <a:spLocks/>
          </p:cNvSpPr>
          <p:nvPr/>
        </p:nvSpPr>
        <p:spPr>
          <a:xfrm>
            <a:off x="4572000" y="0"/>
            <a:ext cx="4572000" cy="4690872"/>
          </a:xfrm>
          <a:prstGeom prst="rect">
            <a:avLst/>
          </a:prstGeom>
          <a:solidFill>
            <a:schemeClr val="bg1"/>
          </a:solidFill>
        </p:spPr>
        <p:txBody>
          <a:bodyPr vert="horz" lIns="457200" tIns="182880" rIns="457200" bIns="18288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Cutpoint’s business is focused on making solids control data meaningful and visible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F952CAF-A2AC-F53E-57E9-84AD94D7A4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584"/>
          <a:stretch/>
        </p:blipFill>
        <p:spPr>
          <a:xfrm>
            <a:off x="5981700" y="452628"/>
            <a:ext cx="2057400" cy="41868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9DD3C4C-CAD9-861B-1CA4-D2D7E01D165F}"/>
              </a:ext>
            </a:extLst>
          </p:cNvPr>
          <p:cNvSpPr txBox="1">
            <a:spLocks/>
          </p:cNvSpPr>
          <p:nvPr/>
        </p:nvSpPr>
        <p:spPr>
          <a:xfrm>
            <a:off x="3048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Copyright 2023 Cutpoint Inc.</a:t>
            </a:r>
          </a:p>
        </p:txBody>
      </p:sp>
    </p:spTree>
    <p:extLst>
      <p:ext uri="{BB962C8B-B14F-4D97-AF65-F5344CB8AC3E}">
        <p14:creationId xmlns:p14="http://schemas.microsoft.com/office/powerpoint/2010/main" val="3844244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448" y="4782312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3A12132-01E2-4800-8A6D-6CCFA30F8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62DBA79-C13C-445C-A687-9C50D77753A5}"/>
              </a:ext>
            </a:extLst>
          </p:cNvPr>
          <p:cNvSpPr txBox="1">
            <a:spLocks/>
          </p:cNvSpPr>
          <p:nvPr/>
        </p:nvSpPr>
        <p:spPr>
          <a:xfrm>
            <a:off x="7772400" y="4782312"/>
            <a:ext cx="1219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A12132-01E2-4800-8A6D-6CCFA30F82A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4AC75A4-899D-9BCD-178A-E04FED9DD8DF}"/>
              </a:ext>
            </a:extLst>
          </p:cNvPr>
          <p:cNvSpPr txBox="1">
            <a:spLocks/>
          </p:cNvSpPr>
          <p:nvPr/>
        </p:nvSpPr>
        <p:spPr>
          <a:xfrm>
            <a:off x="3048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Copyright 2023 Cutpoint Inc.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DB9CA3-E777-5C76-0FE4-6F517550FE6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69087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20025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448" y="4782312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3A12132-01E2-4800-8A6D-6CCFA30F8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62DBA79-C13C-445C-A687-9C50D77753A5}"/>
              </a:ext>
            </a:extLst>
          </p:cNvPr>
          <p:cNvSpPr txBox="1">
            <a:spLocks/>
          </p:cNvSpPr>
          <p:nvPr/>
        </p:nvSpPr>
        <p:spPr>
          <a:xfrm>
            <a:off x="7772400" y="4782312"/>
            <a:ext cx="1219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A12132-01E2-4800-8A6D-6CCFA30F82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4AC75A4-899D-9BCD-178A-E04FED9DD8DF}"/>
              </a:ext>
            </a:extLst>
          </p:cNvPr>
          <p:cNvSpPr txBox="1">
            <a:spLocks/>
          </p:cNvSpPr>
          <p:nvPr/>
        </p:nvSpPr>
        <p:spPr>
          <a:xfrm>
            <a:off x="3048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Copyright 2023 Cutpoint Inc.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C0408D-E162-23D8-3F40-29C20B957E5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69087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17582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448" y="4782312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3A12132-01E2-4800-8A6D-6CCFA30F8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62DBA79-C13C-445C-A687-9C50D77753A5}"/>
              </a:ext>
            </a:extLst>
          </p:cNvPr>
          <p:cNvSpPr txBox="1">
            <a:spLocks/>
          </p:cNvSpPr>
          <p:nvPr/>
        </p:nvSpPr>
        <p:spPr>
          <a:xfrm>
            <a:off x="7772400" y="4782312"/>
            <a:ext cx="1219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A12132-01E2-4800-8A6D-6CCFA30F82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4AC75A4-899D-9BCD-178A-E04FED9DD8DF}"/>
              </a:ext>
            </a:extLst>
          </p:cNvPr>
          <p:cNvSpPr txBox="1">
            <a:spLocks/>
          </p:cNvSpPr>
          <p:nvPr/>
        </p:nvSpPr>
        <p:spPr>
          <a:xfrm>
            <a:off x="3048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Copyright 2023 Cutpoint Inc.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556740-601B-1787-96B4-D0A47AC0A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457200"/>
            <a:ext cx="8778240" cy="37792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5035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448" y="4782312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3A12132-01E2-4800-8A6D-6CCFA30F8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62DBA79-C13C-445C-A687-9C50D77753A5}"/>
              </a:ext>
            </a:extLst>
          </p:cNvPr>
          <p:cNvSpPr txBox="1">
            <a:spLocks/>
          </p:cNvSpPr>
          <p:nvPr/>
        </p:nvSpPr>
        <p:spPr>
          <a:xfrm>
            <a:off x="7772400" y="4782312"/>
            <a:ext cx="1219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A12132-01E2-4800-8A6D-6CCFA30F82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4AC75A4-899D-9BCD-178A-E04FED9DD8DF}"/>
              </a:ext>
            </a:extLst>
          </p:cNvPr>
          <p:cNvSpPr txBox="1">
            <a:spLocks/>
          </p:cNvSpPr>
          <p:nvPr/>
        </p:nvSpPr>
        <p:spPr>
          <a:xfrm>
            <a:off x="3048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Copyright 2023 Cutpoint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86515D-7DF4-A673-B2AF-C22298F3C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457200"/>
            <a:ext cx="8778240" cy="37792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9002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448" y="4782312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3A12132-01E2-4800-8A6D-6CCFA30F8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62DBA79-C13C-445C-A687-9C50D77753A5}"/>
              </a:ext>
            </a:extLst>
          </p:cNvPr>
          <p:cNvSpPr txBox="1">
            <a:spLocks/>
          </p:cNvSpPr>
          <p:nvPr/>
        </p:nvSpPr>
        <p:spPr>
          <a:xfrm>
            <a:off x="7772400" y="4782312"/>
            <a:ext cx="1219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A12132-01E2-4800-8A6D-6CCFA30F82A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4AC75A4-899D-9BCD-178A-E04FED9DD8DF}"/>
              </a:ext>
            </a:extLst>
          </p:cNvPr>
          <p:cNvSpPr txBox="1">
            <a:spLocks/>
          </p:cNvSpPr>
          <p:nvPr/>
        </p:nvSpPr>
        <p:spPr>
          <a:xfrm>
            <a:off x="3048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Copyright 2023 Cutpoint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D7D984-D9A0-DC23-B32E-B199B361A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457200"/>
            <a:ext cx="8778240" cy="37792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2157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18FA4B5-6725-4D63-B285-5F8AFBCC2A1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10000" cy="4690872"/>
          </a:xfrm>
          <a:prstGeom prst="rect">
            <a:avLst/>
          </a:prstGeom>
        </p:spPr>
        <p:txBody>
          <a:bodyPr vert="horz" lIns="365760" tIns="182880" rIns="365760" bIns="18288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zh-CN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KPI’s important for determining solids control effectiveness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C383B-CA02-4BF6-B812-A1756BB494D9}"/>
              </a:ext>
            </a:extLst>
          </p:cNvPr>
          <p:cNvSpPr txBox="1"/>
          <p:nvPr/>
        </p:nvSpPr>
        <p:spPr>
          <a:xfrm>
            <a:off x="3810000" y="0"/>
            <a:ext cx="5334000" cy="4690872"/>
          </a:xfrm>
          <a:prstGeom prst="rect">
            <a:avLst/>
          </a:prstGeom>
          <a:solidFill>
            <a:schemeClr val="bg1"/>
          </a:solidFill>
        </p:spPr>
        <p:txBody>
          <a:bodyPr wrap="square" lIns="914400" tIns="365760" rIns="365760" bIns="365760" rtlCol="0" anchor="ctr">
            <a:noAutofit/>
          </a:bodyPr>
          <a:lstStyle/>
          <a:p>
            <a:pPr marL="344488" indent="-344488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4572000" algn="r"/>
              </a:tabLst>
            </a:pPr>
            <a:r>
              <a:rPr lang="en-US" sz="2400" b="1" dirty="0"/>
              <a:t>Solids Removal Efficiency</a:t>
            </a:r>
          </a:p>
          <a:p>
            <a:pPr marL="344488" indent="-344488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4572000" algn="r"/>
              </a:tabLs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Mud to Cuttings Ratio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176D35AC-C060-648A-88CF-0B15A1992391}"/>
              </a:ext>
            </a:extLst>
          </p:cNvPr>
          <p:cNvSpPr txBox="1">
            <a:spLocks/>
          </p:cNvSpPr>
          <p:nvPr/>
        </p:nvSpPr>
        <p:spPr>
          <a:xfrm>
            <a:off x="3048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Copyright 2023 Cutpoint Inc.</a:t>
            </a:r>
          </a:p>
        </p:txBody>
      </p:sp>
    </p:spTree>
    <p:extLst>
      <p:ext uri="{BB962C8B-B14F-4D97-AF65-F5344CB8AC3E}">
        <p14:creationId xmlns:p14="http://schemas.microsoft.com/office/powerpoint/2010/main" val="2030424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0A638-40A4-40F0-9251-3077F58B07F2}"/>
              </a:ext>
            </a:extLst>
          </p:cNvPr>
          <p:cNvSpPr txBox="1"/>
          <p:nvPr/>
        </p:nvSpPr>
        <p:spPr>
          <a:xfrm>
            <a:off x="3098801" y="19050"/>
            <a:ext cx="6019799" cy="4663440"/>
          </a:xfrm>
          <a:prstGeom prst="rect">
            <a:avLst/>
          </a:prstGeom>
          <a:solidFill>
            <a:schemeClr val="bg1"/>
          </a:solidFill>
        </p:spPr>
        <p:txBody>
          <a:bodyPr wrap="square" lIns="457200" tIns="182880" rIns="457200" bIns="182880" rtlCol="0" anchor="ctr" anchorCtr="0">
            <a:noAutofit/>
          </a:bodyPr>
          <a:lstStyle/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zh-CN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Any Questions?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zh-CN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Anything you would like to discuss further?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97360AB-210C-4F82-97D4-781E611A0D3A}"/>
              </a:ext>
            </a:extLst>
          </p:cNvPr>
          <p:cNvSpPr/>
          <p:nvPr/>
        </p:nvSpPr>
        <p:spPr>
          <a:xfrm>
            <a:off x="304800" y="548640"/>
            <a:ext cx="2438400" cy="355600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9A3435"/>
          </a:solidFill>
          <a:ln w="2222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711201" rIns="101601" bIns="711200" numCol="1" spcCol="1270" anchor="ctr" anchorCtr="0">
            <a:noAutofit/>
          </a:bodyPr>
          <a:lstStyle/>
          <a:p>
            <a:pPr marL="0" lvl="0" indent="0" algn="ctr" defTabSz="711200">
              <a:spcBef>
                <a:spcPct val="0"/>
              </a:spcBef>
              <a:spcAft>
                <a:spcPts val="100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Wrap Up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39A087F-E65A-84EB-1177-AE349EE4EF08}"/>
              </a:ext>
            </a:extLst>
          </p:cNvPr>
          <p:cNvSpPr txBox="1">
            <a:spLocks/>
          </p:cNvSpPr>
          <p:nvPr/>
        </p:nvSpPr>
        <p:spPr>
          <a:xfrm>
            <a:off x="3048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Copyright 2023 Cutpoint Inc.</a:t>
            </a:r>
          </a:p>
        </p:txBody>
      </p:sp>
    </p:spTree>
    <p:extLst>
      <p:ext uri="{BB962C8B-B14F-4D97-AF65-F5344CB8AC3E}">
        <p14:creationId xmlns:p14="http://schemas.microsoft.com/office/powerpoint/2010/main" val="199174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56589B1-B413-4046-A03A-3F530B28942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048000" cy="4690872"/>
          </a:xfrm>
          <a:prstGeom prst="rect">
            <a:avLst/>
          </a:prstGeom>
          <a:noFill/>
        </p:spPr>
        <p:txBody>
          <a:bodyPr vert="horz" lIns="365760" tIns="365760" rIns="365760" bIns="3657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process is a series of steps taken to create a desired outcome.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AA53621-71C3-4C6E-BD69-DBB359AE1B39}"/>
              </a:ext>
            </a:extLst>
          </p:cNvPr>
          <p:cNvSpPr txBox="1">
            <a:spLocks/>
          </p:cNvSpPr>
          <p:nvPr/>
        </p:nvSpPr>
        <p:spPr>
          <a:xfrm>
            <a:off x="3048000" y="0"/>
            <a:ext cx="6096000" cy="4690872"/>
          </a:xfrm>
          <a:prstGeom prst="rect">
            <a:avLst/>
          </a:prstGeom>
          <a:solidFill>
            <a:schemeClr val="bg1"/>
          </a:solidFill>
        </p:spPr>
        <p:txBody>
          <a:bodyPr vert="horz" lIns="365760" tIns="457200" rIns="365760" bIns="45720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838" indent="0">
              <a:lnSpc>
                <a:spcPct val="114000"/>
              </a:lnSpc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zh-CN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But, the solids control process has two desired outcomes:</a:t>
            </a:r>
          </a:p>
          <a:p>
            <a:pPr marL="690563" indent="-466725">
              <a:lnSpc>
                <a:spcPct val="114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altLang="zh-CN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Drill Solids Removal</a:t>
            </a:r>
          </a:p>
          <a:p>
            <a:pPr marL="690563" indent="-466725">
              <a:lnSpc>
                <a:spcPct val="114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altLang="zh-CN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Drilling Fluid Conservation</a:t>
            </a:r>
          </a:p>
        </p:txBody>
      </p:sp>
    </p:spTree>
    <p:extLst>
      <p:ext uri="{BB962C8B-B14F-4D97-AF65-F5344CB8AC3E}">
        <p14:creationId xmlns:p14="http://schemas.microsoft.com/office/powerpoint/2010/main" val="213678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9CC0CF-F94B-49AE-B5E1-31881E1BF596}"/>
              </a:ext>
            </a:extLst>
          </p:cNvPr>
          <p:cNvSpPr txBox="1"/>
          <p:nvPr/>
        </p:nvSpPr>
        <p:spPr>
          <a:xfrm>
            <a:off x="0" y="0"/>
            <a:ext cx="3200400" cy="4690872"/>
          </a:xfrm>
          <a:prstGeom prst="rect">
            <a:avLst/>
          </a:prstGeom>
          <a:noFill/>
        </p:spPr>
        <p:txBody>
          <a:bodyPr wrap="square" lIns="274320" tIns="274320" rIns="274320" bIns="27432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Drill</a:t>
            </a:r>
          </a:p>
          <a:p>
            <a:pPr algn="ctr">
              <a:lnSpc>
                <a:spcPct val="120000"/>
              </a:lnSpc>
            </a:pPr>
            <a:r>
              <a:rPr lang="en-U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Solids</a:t>
            </a:r>
          </a:p>
          <a:p>
            <a:pPr algn="ctr">
              <a:lnSpc>
                <a:spcPct val="120000"/>
              </a:lnSpc>
            </a:pPr>
            <a:r>
              <a:rPr lang="en-U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Removal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B40F36-19FE-4D1D-834D-C1D1D43D3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0"/>
            <a:ext cx="5940912" cy="469087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30118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9CC0CF-F94B-49AE-B5E1-31881E1BF596}"/>
              </a:ext>
            </a:extLst>
          </p:cNvPr>
          <p:cNvSpPr txBox="1"/>
          <p:nvPr/>
        </p:nvSpPr>
        <p:spPr>
          <a:xfrm>
            <a:off x="0" y="0"/>
            <a:ext cx="3200400" cy="4690872"/>
          </a:xfrm>
          <a:prstGeom prst="rect">
            <a:avLst/>
          </a:prstGeom>
          <a:noFill/>
        </p:spPr>
        <p:txBody>
          <a:bodyPr wrap="square" lIns="274320" tIns="274320" rIns="274320" bIns="27432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Drilling</a:t>
            </a:r>
          </a:p>
          <a:p>
            <a:pPr algn="ctr">
              <a:lnSpc>
                <a:spcPct val="120000"/>
              </a:lnSpc>
            </a:pPr>
            <a:r>
              <a:rPr lang="en-US" sz="2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Fluid Conservation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E6FB95-E96B-40D1-8223-2087ED869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0"/>
            <a:ext cx="5940912" cy="469087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6257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4A1F3BD-31CD-4ACB-99F0-C98FB4D16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5250"/>
            <a:ext cx="9144000" cy="47861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5029200" tIns="182880" rIns="457200" bIns="91440" anchor="ctr"/>
          <a:lstStyle>
            <a:lvl1pPr indent="1588">
              <a:defRPr>
                <a:solidFill>
                  <a:schemeClr val="tx1"/>
                </a:solidFill>
                <a:latin typeface="Arial" charset="0"/>
              </a:defRPr>
            </a:lvl1pPr>
            <a:lvl2pPr marL="801688" indent="-685800">
              <a:defRPr>
                <a:solidFill>
                  <a:schemeClr val="tx1"/>
                </a:solidFill>
                <a:latin typeface="Arial" charset="0"/>
              </a:defRPr>
            </a:lvl2pPr>
            <a:lvl3pPr marL="1258888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6088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3288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304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76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48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20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>
              <a:spcAft>
                <a:spcPts val="1200"/>
              </a:spcAft>
            </a:pPr>
            <a:r>
              <a:rPr lang="en-US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volume of drilling fluid required to drill a well is determined by the:</a:t>
            </a:r>
          </a:p>
          <a:p>
            <a:pPr marL="3429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well geometry</a:t>
            </a:r>
          </a:p>
          <a:p>
            <a:pPr marL="3429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drill solids content of  the drilling fluid</a:t>
            </a:r>
          </a:p>
          <a:p>
            <a:pPr marL="3429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performance of the drilled solids removal process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637574-1E91-01BD-1814-551EECD5E2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3236" r="21112" b="21440"/>
          <a:stretch/>
        </p:blipFill>
        <p:spPr>
          <a:xfrm>
            <a:off x="152400" y="452628"/>
            <a:ext cx="4572000" cy="3874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6BA080D-4816-5D9B-A20B-7DADED7AE9A5}"/>
              </a:ext>
            </a:extLst>
          </p:cNvPr>
          <p:cNvSpPr txBox="1">
            <a:spLocks/>
          </p:cNvSpPr>
          <p:nvPr/>
        </p:nvSpPr>
        <p:spPr>
          <a:xfrm>
            <a:off x="3048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Copyright 2023 Cutpoint Inc.</a:t>
            </a:r>
          </a:p>
        </p:txBody>
      </p:sp>
    </p:spTree>
    <p:extLst>
      <p:ext uri="{BB962C8B-B14F-4D97-AF65-F5344CB8AC3E}">
        <p14:creationId xmlns:p14="http://schemas.microsoft.com/office/powerpoint/2010/main" val="657836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AA53621-71C3-4C6E-BD69-DBB359AE1B39}"/>
              </a:ext>
            </a:extLst>
          </p:cNvPr>
          <p:cNvSpPr txBox="1">
            <a:spLocks/>
          </p:cNvSpPr>
          <p:nvPr/>
        </p:nvSpPr>
        <p:spPr>
          <a:xfrm>
            <a:off x="0" y="2839105"/>
            <a:ext cx="9144000" cy="1866245"/>
          </a:xfrm>
          <a:prstGeom prst="rect">
            <a:avLst/>
          </a:prstGeom>
          <a:noFill/>
        </p:spPr>
        <p:txBody>
          <a:bodyPr vert="horz" lIns="548640" tIns="182880" rIns="548640" bIns="18288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zh-CN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Outcomes Conflict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B4B9B3-EEE3-41BC-BBF0-E8C42B4CC082}"/>
              </a:ext>
            </a:extLst>
          </p:cNvPr>
          <p:cNvGrpSpPr>
            <a:grpSpLocks noChangeAspect="1"/>
          </p:cNvGrpSpPr>
          <p:nvPr/>
        </p:nvGrpSpPr>
        <p:grpSpPr>
          <a:xfrm>
            <a:off x="1005840" y="514588"/>
            <a:ext cx="2552432" cy="1920240"/>
            <a:chOff x="1828800" y="514588"/>
            <a:chExt cx="2194552" cy="1651000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E253DC0E-A3EB-4E31-B51D-9DA9A5C0672B}"/>
                </a:ext>
              </a:extLst>
            </p:cNvPr>
            <p:cNvSpPr/>
            <p:nvPr/>
          </p:nvSpPr>
          <p:spPr>
            <a:xfrm>
              <a:off x="1828800" y="514588"/>
              <a:ext cx="2194552" cy="1651000"/>
            </a:xfrm>
            <a:prstGeom prst="rightArrow">
              <a:avLst/>
            </a:prstGeom>
            <a:solidFill>
              <a:srgbClr val="0000CC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53ED53-5B2A-44BD-93A4-A8D653EEAA93}"/>
                </a:ext>
              </a:extLst>
            </p:cNvPr>
            <p:cNvSpPr/>
            <p:nvPr/>
          </p:nvSpPr>
          <p:spPr>
            <a:xfrm>
              <a:off x="1920240" y="1154350"/>
              <a:ext cx="548640" cy="371475"/>
            </a:xfrm>
            <a:custGeom>
              <a:avLst/>
              <a:gdLst>
                <a:gd name="connsiteX0" fmla="*/ 0 w 444120"/>
                <a:gd name="connsiteY0" fmla="*/ 61914 h 371475"/>
                <a:gd name="connsiteX1" fmla="*/ 61914 w 444120"/>
                <a:gd name="connsiteY1" fmla="*/ 0 h 371475"/>
                <a:gd name="connsiteX2" fmla="*/ 382206 w 444120"/>
                <a:gd name="connsiteY2" fmla="*/ 0 h 371475"/>
                <a:gd name="connsiteX3" fmla="*/ 444120 w 444120"/>
                <a:gd name="connsiteY3" fmla="*/ 61914 h 371475"/>
                <a:gd name="connsiteX4" fmla="*/ 444120 w 444120"/>
                <a:gd name="connsiteY4" fmla="*/ 309561 h 371475"/>
                <a:gd name="connsiteX5" fmla="*/ 382206 w 444120"/>
                <a:gd name="connsiteY5" fmla="*/ 371475 h 371475"/>
                <a:gd name="connsiteX6" fmla="*/ 61914 w 444120"/>
                <a:gd name="connsiteY6" fmla="*/ 371475 h 371475"/>
                <a:gd name="connsiteX7" fmla="*/ 0 w 444120"/>
                <a:gd name="connsiteY7" fmla="*/ 309561 h 371475"/>
                <a:gd name="connsiteX8" fmla="*/ 0 w 444120"/>
                <a:gd name="connsiteY8" fmla="*/ 6191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120" h="371475">
                  <a:moveTo>
                    <a:pt x="0" y="61914"/>
                  </a:moveTo>
                  <a:cubicBezTo>
                    <a:pt x="0" y="27720"/>
                    <a:pt x="27720" y="0"/>
                    <a:pt x="61914" y="0"/>
                  </a:cubicBezTo>
                  <a:lnTo>
                    <a:pt x="382206" y="0"/>
                  </a:lnTo>
                  <a:cubicBezTo>
                    <a:pt x="416400" y="0"/>
                    <a:pt x="444120" y="27720"/>
                    <a:pt x="444120" y="61914"/>
                  </a:cubicBezTo>
                  <a:lnTo>
                    <a:pt x="444120" y="309561"/>
                  </a:lnTo>
                  <a:cubicBezTo>
                    <a:pt x="444120" y="343755"/>
                    <a:pt x="416400" y="371475"/>
                    <a:pt x="382206" y="371475"/>
                  </a:cubicBezTo>
                  <a:lnTo>
                    <a:pt x="61914" y="371475"/>
                  </a:lnTo>
                  <a:cubicBezTo>
                    <a:pt x="27720" y="371475"/>
                    <a:pt x="0" y="343755"/>
                    <a:pt x="0" y="309561"/>
                  </a:cubicBezTo>
                  <a:lnTo>
                    <a:pt x="0" y="61914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234" tIns="56234" rIns="56234" bIns="56234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solidFill>
                    <a:schemeClr val="tx1"/>
                  </a:solidFill>
                </a:rPr>
                <a:t>Step 1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8B502D6-EC0F-4E86-AD51-295D16200BB5}"/>
                </a:ext>
              </a:extLst>
            </p:cNvPr>
            <p:cNvSpPr/>
            <p:nvPr/>
          </p:nvSpPr>
          <p:spPr>
            <a:xfrm>
              <a:off x="2559710" y="1156893"/>
              <a:ext cx="487150" cy="371475"/>
            </a:xfrm>
            <a:custGeom>
              <a:avLst/>
              <a:gdLst>
                <a:gd name="connsiteX0" fmla="*/ 0 w 487150"/>
                <a:gd name="connsiteY0" fmla="*/ 61914 h 371475"/>
                <a:gd name="connsiteX1" fmla="*/ 61914 w 487150"/>
                <a:gd name="connsiteY1" fmla="*/ 0 h 371475"/>
                <a:gd name="connsiteX2" fmla="*/ 425236 w 487150"/>
                <a:gd name="connsiteY2" fmla="*/ 0 h 371475"/>
                <a:gd name="connsiteX3" fmla="*/ 487150 w 487150"/>
                <a:gd name="connsiteY3" fmla="*/ 61914 h 371475"/>
                <a:gd name="connsiteX4" fmla="*/ 487150 w 487150"/>
                <a:gd name="connsiteY4" fmla="*/ 309561 h 371475"/>
                <a:gd name="connsiteX5" fmla="*/ 425236 w 487150"/>
                <a:gd name="connsiteY5" fmla="*/ 371475 h 371475"/>
                <a:gd name="connsiteX6" fmla="*/ 61914 w 487150"/>
                <a:gd name="connsiteY6" fmla="*/ 371475 h 371475"/>
                <a:gd name="connsiteX7" fmla="*/ 0 w 487150"/>
                <a:gd name="connsiteY7" fmla="*/ 309561 h 371475"/>
                <a:gd name="connsiteX8" fmla="*/ 0 w 487150"/>
                <a:gd name="connsiteY8" fmla="*/ 6191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150" h="371475">
                  <a:moveTo>
                    <a:pt x="0" y="61914"/>
                  </a:moveTo>
                  <a:cubicBezTo>
                    <a:pt x="0" y="27720"/>
                    <a:pt x="27720" y="0"/>
                    <a:pt x="61914" y="0"/>
                  </a:cubicBezTo>
                  <a:lnTo>
                    <a:pt x="425236" y="0"/>
                  </a:lnTo>
                  <a:cubicBezTo>
                    <a:pt x="459430" y="0"/>
                    <a:pt x="487150" y="27720"/>
                    <a:pt x="487150" y="61914"/>
                  </a:cubicBezTo>
                  <a:lnTo>
                    <a:pt x="487150" y="309561"/>
                  </a:lnTo>
                  <a:cubicBezTo>
                    <a:pt x="487150" y="343755"/>
                    <a:pt x="459430" y="371475"/>
                    <a:pt x="425236" y="371475"/>
                  </a:cubicBezTo>
                  <a:lnTo>
                    <a:pt x="61914" y="371475"/>
                  </a:lnTo>
                  <a:cubicBezTo>
                    <a:pt x="27720" y="371475"/>
                    <a:pt x="0" y="343755"/>
                    <a:pt x="0" y="309561"/>
                  </a:cubicBezTo>
                  <a:lnTo>
                    <a:pt x="0" y="61914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234" tIns="56234" rIns="56234" bIns="56234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solidFill>
                    <a:schemeClr val="tx1"/>
                  </a:solidFill>
                </a:rPr>
                <a:t>Step 2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45CD125-8D01-4942-A553-8854B8F1C018}"/>
                </a:ext>
              </a:extLst>
            </p:cNvPr>
            <p:cNvSpPr/>
            <p:nvPr/>
          </p:nvSpPr>
          <p:spPr>
            <a:xfrm>
              <a:off x="3142465" y="1154350"/>
              <a:ext cx="545615" cy="371475"/>
            </a:xfrm>
            <a:custGeom>
              <a:avLst/>
              <a:gdLst>
                <a:gd name="connsiteX0" fmla="*/ 0 w 545615"/>
                <a:gd name="connsiteY0" fmla="*/ 61914 h 371475"/>
                <a:gd name="connsiteX1" fmla="*/ 61914 w 545615"/>
                <a:gd name="connsiteY1" fmla="*/ 0 h 371475"/>
                <a:gd name="connsiteX2" fmla="*/ 483701 w 545615"/>
                <a:gd name="connsiteY2" fmla="*/ 0 h 371475"/>
                <a:gd name="connsiteX3" fmla="*/ 545615 w 545615"/>
                <a:gd name="connsiteY3" fmla="*/ 61914 h 371475"/>
                <a:gd name="connsiteX4" fmla="*/ 545615 w 545615"/>
                <a:gd name="connsiteY4" fmla="*/ 309561 h 371475"/>
                <a:gd name="connsiteX5" fmla="*/ 483701 w 545615"/>
                <a:gd name="connsiteY5" fmla="*/ 371475 h 371475"/>
                <a:gd name="connsiteX6" fmla="*/ 61914 w 545615"/>
                <a:gd name="connsiteY6" fmla="*/ 371475 h 371475"/>
                <a:gd name="connsiteX7" fmla="*/ 0 w 545615"/>
                <a:gd name="connsiteY7" fmla="*/ 309561 h 371475"/>
                <a:gd name="connsiteX8" fmla="*/ 0 w 545615"/>
                <a:gd name="connsiteY8" fmla="*/ 6191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615" h="371475">
                  <a:moveTo>
                    <a:pt x="0" y="61914"/>
                  </a:moveTo>
                  <a:cubicBezTo>
                    <a:pt x="0" y="27720"/>
                    <a:pt x="27720" y="0"/>
                    <a:pt x="61914" y="0"/>
                  </a:cubicBezTo>
                  <a:lnTo>
                    <a:pt x="483701" y="0"/>
                  </a:lnTo>
                  <a:cubicBezTo>
                    <a:pt x="517895" y="0"/>
                    <a:pt x="545615" y="27720"/>
                    <a:pt x="545615" y="61914"/>
                  </a:cubicBezTo>
                  <a:lnTo>
                    <a:pt x="545615" y="309561"/>
                  </a:lnTo>
                  <a:cubicBezTo>
                    <a:pt x="545615" y="343755"/>
                    <a:pt x="517895" y="371475"/>
                    <a:pt x="483701" y="371475"/>
                  </a:cubicBezTo>
                  <a:lnTo>
                    <a:pt x="61914" y="371475"/>
                  </a:lnTo>
                  <a:cubicBezTo>
                    <a:pt x="27720" y="371475"/>
                    <a:pt x="0" y="343755"/>
                    <a:pt x="0" y="309561"/>
                  </a:cubicBezTo>
                  <a:lnTo>
                    <a:pt x="0" y="61914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234" tIns="56234" rIns="56234" bIns="56234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solidFill>
                    <a:schemeClr val="tx1"/>
                  </a:solidFill>
                </a:rPr>
                <a:t>Step 3</a:t>
              </a:r>
            </a:p>
          </p:txBody>
        </p:sp>
      </p:grp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32FD17A-E018-4CF1-A555-8A12983F4511}"/>
              </a:ext>
            </a:extLst>
          </p:cNvPr>
          <p:cNvSpPr/>
          <p:nvPr/>
        </p:nvSpPr>
        <p:spPr>
          <a:xfrm rot="10800000">
            <a:off x="5303520" y="515127"/>
            <a:ext cx="2552432" cy="1920240"/>
          </a:xfrm>
          <a:prstGeom prst="rightArrow">
            <a:avLst/>
          </a:prstGeom>
          <a:solidFill>
            <a:srgbClr val="8F303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DBFD76-D4CD-466A-BAC9-DCC74C997EA5}"/>
              </a:ext>
            </a:extLst>
          </p:cNvPr>
          <p:cNvSpPr/>
          <p:nvPr/>
        </p:nvSpPr>
        <p:spPr>
          <a:xfrm>
            <a:off x="5622575" y="1233068"/>
            <a:ext cx="638110" cy="432054"/>
          </a:xfrm>
          <a:custGeom>
            <a:avLst/>
            <a:gdLst>
              <a:gd name="connsiteX0" fmla="*/ 0 w 444120"/>
              <a:gd name="connsiteY0" fmla="*/ 61914 h 371475"/>
              <a:gd name="connsiteX1" fmla="*/ 61914 w 444120"/>
              <a:gd name="connsiteY1" fmla="*/ 0 h 371475"/>
              <a:gd name="connsiteX2" fmla="*/ 382206 w 444120"/>
              <a:gd name="connsiteY2" fmla="*/ 0 h 371475"/>
              <a:gd name="connsiteX3" fmla="*/ 444120 w 444120"/>
              <a:gd name="connsiteY3" fmla="*/ 61914 h 371475"/>
              <a:gd name="connsiteX4" fmla="*/ 444120 w 444120"/>
              <a:gd name="connsiteY4" fmla="*/ 309561 h 371475"/>
              <a:gd name="connsiteX5" fmla="*/ 382206 w 444120"/>
              <a:gd name="connsiteY5" fmla="*/ 371475 h 371475"/>
              <a:gd name="connsiteX6" fmla="*/ 61914 w 444120"/>
              <a:gd name="connsiteY6" fmla="*/ 371475 h 371475"/>
              <a:gd name="connsiteX7" fmla="*/ 0 w 444120"/>
              <a:gd name="connsiteY7" fmla="*/ 309561 h 371475"/>
              <a:gd name="connsiteX8" fmla="*/ 0 w 444120"/>
              <a:gd name="connsiteY8" fmla="*/ 61914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120" h="371475">
                <a:moveTo>
                  <a:pt x="0" y="61914"/>
                </a:moveTo>
                <a:cubicBezTo>
                  <a:pt x="0" y="27720"/>
                  <a:pt x="27720" y="0"/>
                  <a:pt x="61914" y="0"/>
                </a:cubicBezTo>
                <a:lnTo>
                  <a:pt x="382206" y="0"/>
                </a:lnTo>
                <a:cubicBezTo>
                  <a:pt x="416400" y="0"/>
                  <a:pt x="444120" y="27720"/>
                  <a:pt x="444120" y="61914"/>
                </a:cubicBezTo>
                <a:lnTo>
                  <a:pt x="444120" y="309561"/>
                </a:lnTo>
                <a:cubicBezTo>
                  <a:pt x="444120" y="343755"/>
                  <a:pt x="416400" y="371475"/>
                  <a:pt x="382206" y="371475"/>
                </a:cubicBezTo>
                <a:lnTo>
                  <a:pt x="61914" y="371475"/>
                </a:lnTo>
                <a:cubicBezTo>
                  <a:pt x="27720" y="371475"/>
                  <a:pt x="0" y="343755"/>
                  <a:pt x="0" y="309561"/>
                </a:cubicBezTo>
                <a:lnTo>
                  <a:pt x="0" y="61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234" tIns="56234" rIns="56234" bIns="56234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>
                <a:solidFill>
                  <a:schemeClr val="tx1"/>
                </a:solidFill>
              </a:rPr>
              <a:t>Step 1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2FAC8FB-E056-4BA9-8A69-384F55F01A22}"/>
              </a:ext>
            </a:extLst>
          </p:cNvPr>
          <p:cNvSpPr/>
          <p:nvPr/>
        </p:nvSpPr>
        <p:spPr>
          <a:xfrm>
            <a:off x="6389401" y="1236025"/>
            <a:ext cx="566593" cy="432054"/>
          </a:xfrm>
          <a:custGeom>
            <a:avLst/>
            <a:gdLst>
              <a:gd name="connsiteX0" fmla="*/ 0 w 487150"/>
              <a:gd name="connsiteY0" fmla="*/ 61914 h 371475"/>
              <a:gd name="connsiteX1" fmla="*/ 61914 w 487150"/>
              <a:gd name="connsiteY1" fmla="*/ 0 h 371475"/>
              <a:gd name="connsiteX2" fmla="*/ 425236 w 487150"/>
              <a:gd name="connsiteY2" fmla="*/ 0 h 371475"/>
              <a:gd name="connsiteX3" fmla="*/ 487150 w 487150"/>
              <a:gd name="connsiteY3" fmla="*/ 61914 h 371475"/>
              <a:gd name="connsiteX4" fmla="*/ 487150 w 487150"/>
              <a:gd name="connsiteY4" fmla="*/ 309561 h 371475"/>
              <a:gd name="connsiteX5" fmla="*/ 425236 w 487150"/>
              <a:gd name="connsiteY5" fmla="*/ 371475 h 371475"/>
              <a:gd name="connsiteX6" fmla="*/ 61914 w 487150"/>
              <a:gd name="connsiteY6" fmla="*/ 371475 h 371475"/>
              <a:gd name="connsiteX7" fmla="*/ 0 w 487150"/>
              <a:gd name="connsiteY7" fmla="*/ 309561 h 371475"/>
              <a:gd name="connsiteX8" fmla="*/ 0 w 487150"/>
              <a:gd name="connsiteY8" fmla="*/ 61914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150" h="371475">
                <a:moveTo>
                  <a:pt x="0" y="61914"/>
                </a:moveTo>
                <a:cubicBezTo>
                  <a:pt x="0" y="27720"/>
                  <a:pt x="27720" y="0"/>
                  <a:pt x="61914" y="0"/>
                </a:cubicBezTo>
                <a:lnTo>
                  <a:pt x="425236" y="0"/>
                </a:lnTo>
                <a:cubicBezTo>
                  <a:pt x="459430" y="0"/>
                  <a:pt x="487150" y="27720"/>
                  <a:pt x="487150" y="61914"/>
                </a:cubicBezTo>
                <a:lnTo>
                  <a:pt x="487150" y="309561"/>
                </a:lnTo>
                <a:cubicBezTo>
                  <a:pt x="487150" y="343755"/>
                  <a:pt x="459430" y="371475"/>
                  <a:pt x="425236" y="371475"/>
                </a:cubicBezTo>
                <a:lnTo>
                  <a:pt x="61914" y="371475"/>
                </a:lnTo>
                <a:cubicBezTo>
                  <a:pt x="27720" y="371475"/>
                  <a:pt x="0" y="343755"/>
                  <a:pt x="0" y="309561"/>
                </a:cubicBezTo>
                <a:lnTo>
                  <a:pt x="0" y="61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234" tIns="56234" rIns="56234" bIns="56234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>
                <a:solidFill>
                  <a:schemeClr val="tx1"/>
                </a:solidFill>
              </a:rPr>
              <a:t>Step 2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84FAB27-D213-4FD4-AEFD-16BA6F4F7585}"/>
              </a:ext>
            </a:extLst>
          </p:cNvPr>
          <p:cNvSpPr/>
          <p:nvPr/>
        </p:nvSpPr>
        <p:spPr>
          <a:xfrm>
            <a:off x="7067190" y="1233068"/>
            <a:ext cx="634592" cy="432054"/>
          </a:xfrm>
          <a:custGeom>
            <a:avLst/>
            <a:gdLst>
              <a:gd name="connsiteX0" fmla="*/ 0 w 545615"/>
              <a:gd name="connsiteY0" fmla="*/ 61914 h 371475"/>
              <a:gd name="connsiteX1" fmla="*/ 61914 w 545615"/>
              <a:gd name="connsiteY1" fmla="*/ 0 h 371475"/>
              <a:gd name="connsiteX2" fmla="*/ 483701 w 545615"/>
              <a:gd name="connsiteY2" fmla="*/ 0 h 371475"/>
              <a:gd name="connsiteX3" fmla="*/ 545615 w 545615"/>
              <a:gd name="connsiteY3" fmla="*/ 61914 h 371475"/>
              <a:gd name="connsiteX4" fmla="*/ 545615 w 545615"/>
              <a:gd name="connsiteY4" fmla="*/ 309561 h 371475"/>
              <a:gd name="connsiteX5" fmla="*/ 483701 w 545615"/>
              <a:gd name="connsiteY5" fmla="*/ 371475 h 371475"/>
              <a:gd name="connsiteX6" fmla="*/ 61914 w 545615"/>
              <a:gd name="connsiteY6" fmla="*/ 371475 h 371475"/>
              <a:gd name="connsiteX7" fmla="*/ 0 w 545615"/>
              <a:gd name="connsiteY7" fmla="*/ 309561 h 371475"/>
              <a:gd name="connsiteX8" fmla="*/ 0 w 545615"/>
              <a:gd name="connsiteY8" fmla="*/ 61914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5615" h="371475">
                <a:moveTo>
                  <a:pt x="0" y="61914"/>
                </a:moveTo>
                <a:cubicBezTo>
                  <a:pt x="0" y="27720"/>
                  <a:pt x="27720" y="0"/>
                  <a:pt x="61914" y="0"/>
                </a:cubicBezTo>
                <a:lnTo>
                  <a:pt x="483701" y="0"/>
                </a:lnTo>
                <a:cubicBezTo>
                  <a:pt x="517895" y="0"/>
                  <a:pt x="545615" y="27720"/>
                  <a:pt x="545615" y="61914"/>
                </a:cubicBezTo>
                <a:lnTo>
                  <a:pt x="545615" y="309561"/>
                </a:lnTo>
                <a:cubicBezTo>
                  <a:pt x="545615" y="343755"/>
                  <a:pt x="517895" y="371475"/>
                  <a:pt x="483701" y="371475"/>
                </a:cubicBezTo>
                <a:lnTo>
                  <a:pt x="61914" y="371475"/>
                </a:lnTo>
                <a:cubicBezTo>
                  <a:pt x="27720" y="371475"/>
                  <a:pt x="0" y="343755"/>
                  <a:pt x="0" y="309561"/>
                </a:cubicBezTo>
                <a:lnTo>
                  <a:pt x="0" y="619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234" tIns="56234" rIns="56234" bIns="56234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>
                <a:solidFill>
                  <a:schemeClr val="tx1"/>
                </a:solidFill>
              </a:rPr>
              <a:t>Step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4D2BE4-12A8-493D-A614-861460376642}"/>
              </a:ext>
            </a:extLst>
          </p:cNvPr>
          <p:cNvSpPr txBox="1"/>
          <p:nvPr/>
        </p:nvSpPr>
        <p:spPr>
          <a:xfrm>
            <a:off x="0" y="2377440"/>
            <a:ext cx="4572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Drill Solids Removal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753F1C-93AE-4245-850E-EC89055E0C1F}"/>
              </a:ext>
            </a:extLst>
          </p:cNvPr>
          <p:cNvSpPr txBox="1"/>
          <p:nvPr/>
        </p:nvSpPr>
        <p:spPr>
          <a:xfrm>
            <a:off x="5120648" y="2377440"/>
            <a:ext cx="379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Drilling Fluid Conservation</a:t>
            </a:r>
          </a:p>
        </p:txBody>
      </p:sp>
    </p:spTree>
    <p:extLst>
      <p:ext uri="{BB962C8B-B14F-4D97-AF65-F5344CB8AC3E}">
        <p14:creationId xmlns:p14="http://schemas.microsoft.com/office/powerpoint/2010/main" val="3295325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B8812-571B-46C5-9DE8-64EE44BF351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69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58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22EB11-B574-4BA2-A71B-B4E4967833A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69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29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7EDD696-E03E-404F-8F05-E3D82159265F}"/>
              </a:ext>
            </a:extLst>
          </p:cNvPr>
          <p:cNvSpPr>
            <a:spLocks noChangeAspect="1"/>
          </p:cNvSpPr>
          <p:nvPr/>
        </p:nvSpPr>
        <p:spPr>
          <a:xfrm>
            <a:off x="457200" y="274322"/>
            <a:ext cx="2286000" cy="425473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711201" rIns="101601" bIns="711200" numCol="1" spcCol="1270" anchor="ctr" anchorCtr="0">
            <a:noAutofit/>
          </a:bodyPr>
          <a:lstStyle/>
          <a:p>
            <a:pPr lvl="0" algn="ctr" defTabSz="711200">
              <a:spcBef>
                <a:spcPct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Solids Control Choices </a:t>
            </a:r>
            <a:endParaRPr lang="en-US" sz="2000" kern="12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0FE35E-A82F-441F-975F-78EF6892B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0"/>
            <a:ext cx="5713321" cy="46908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BC0EF3-8773-42B2-9ABB-38A2389790D9}"/>
              </a:ext>
            </a:extLst>
          </p:cNvPr>
          <p:cNvSpPr txBox="1"/>
          <p:nvPr/>
        </p:nvSpPr>
        <p:spPr>
          <a:xfrm>
            <a:off x="6781800" y="475911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SRE</a:t>
            </a:r>
          </a:p>
          <a:p>
            <a:endParaRPr lang="en-US" dirty="0"/>
          </a:p>
          <a:p>
            <a:r>
              <a:rPr lang="en-US" dirty="0"/>
              <a:t>High Fluid Conservation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12E513-44F8-46EC-8D8B-DA589B9A88D1}"/>
              </a:ext>
            </a:extLst>
          </p:cNvPr>
          <p:cNvSpPr txBox="1"/>
          <p:nvPr/>
        </p:nvSpPr>
        <p:spPr>
          <a:xfrm>
            <a:off x="4693927" y="475911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SRE</a:t>
            </a:r>
          </a:p>
          <a:p>
            <a:endParaRPr lang="en-US" dirty="0"/>
          </a:p>
          <a:p>
            <a:r>
              <a:rPr lang="en-US" dirty="0"/>
              <a:t>High Fluid Conservation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12B5DC-6C66-4079-B7EA-BE21E898B87D}"/>
              </a:ext>
            </a:extLst>
          </p:cNvPr>
          <p:cNvSpPr txBox="1"/>
          <p:nvPr/>
        </p:nvSpPr>
        <p:spPr>
          <a:xfrm>
            <a:off x="4693927" y="2334353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SRE</a:t>
            </a:r>
          </a:p>
          <a:p>
            <a:endParaRPr lang="en-US" dirty="0"/>
          </a:p>
          <a:p>
            <a:r>
              <a:rPr lang="en-US" dirty="0"/>
              <a:t>Low Fluid Conservation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B55739-E314-4558-85A7-7B8249CD5618}"/>
              </a:ext>
            </a:extLst>
          </p:cNvPr>
          <p:cNvSpPr txBox="1"/>
          <p:nvPr/>
        </p:nvSpPr>
        <p:spPr>
          <a:xfrm>
            <a:off x="6781800" y="2334354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SRE</a:t>
            </a:r>
          </a:p>
          <a:p>
            <a:endParaRPr lang="en-US" dirty="0"/>
          </a:p>
          <a:p>
            <a:r>
              <a:rPr lang="en-US" dirty="0"/>
              <a:t>Low Fluid Conservation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D338-9C88-43E7-B0C2-029D343C0B1D}"/>
              </a:ext>
            </a:extLst>
          </p:cNvPr>
          <p:cNvSpPr/>
          <p:nvPr/>
        </p:nvSpPr>
        <p:spPr>
          <a:xfrm>
            <a:off x="4419599" y="2064114"/>
            <a:ext cx="1911113" cy="1600200"/>
          </a:xfrm>
          <a:prstGeom prst="rect">
            <a:avLst/>
          </a:prstGeom>
          <a:solidFill>
            <a:srgbClr val="8C2F2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6BA648-EAB0-4717-838C-E05FF282C038}"/>
              </a:ext>
            </a:extLst>
          </p:cNvPr>
          <p:cNvSpPr/>
          <p:nvPr/>
        </p:nvSpPr>
        <p:spPr>
          <a:xfrm>
            <a:off x="6330712" y="477410"/>
            <a:ext cx="1911113" cy="1600200"/>
          </a:xfrm>
          <a:prstGeom prst="rect">
            <a:avLst/>
          </a:prstGeom>
          <a:solidFill>
            <a:srgbClr val="8C2F2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5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2F71F4E-B1D7-438D-B209-7AA83DD9B6E3}"/>
              </a:ext>
            </a:extLst>
          </p:cNvPr>
          <p:cNvSpPr txBox="1">
            <a:spLocks/>
          </p:cNvSpPr>
          <p:nvPr/>
        </p:nvSpPr>
        <p:spPr>
          <a:xfrm>
            <a:off x="4419600" y="0"/>
            <a:ext cx="4724400" cy="4690872"/>
          </a:xfrm>
          <a:prstGeom prst="rect">
            <a:avLst/>
          </a:prstGeom>
          <a:solidFill>
            <a:schemeClr val="bg1"/>
          </a:solidFill>
        </p:spPr>
        <p:txBody>
          <a:bodyPr vert="horz" lIns="640080" tIns="640080" rIns="640080" bIns="64008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“Optimizing” means compromising between:</a:t>
            </a:r>
          </a:p>
          <a:p>
            <a:pPr marL="515938" lvl="1" indent="-396875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removing drill solids</a:t>
            </a:r>
          </a:p>
          <a:p>
            <a:pPr marL="515938" lvl="1" indent="-396875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conserving drilling fluid</a:t>
            </a:r>
          </a:p>
        </p:txBody>
      </p:sp>
      <p:pic>
        <p:nvPicPr>
          <p:cNvPr id="3" name="Picture 2" descr="A picture containing grate, kitchen appliance&#10;&#10;Description automatically generated">
            <a:extLst>
              <a:ext uri="{FF2B5EF4-FFF2-40B4-BE49-F238E27FC236}">
                <a16:creationId xmlns:a16="http://schemas.microsoft.com/office/drawing/2014/main" id="{F34A7768-B945-4079-BB24-C8B3D867E5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802386"/>
            <a:ext cx="3857625" cy="3086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1788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5A04CD0-8769-4123-A09A-665935EFDAB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486400" cy="4690872"/>
          </a:xfrm>
          <a:prstGeom prst="rect">
            <a:avLst/>
          </a:prstGeom>
          <a:noFill/>
          <a:effectLst>
            <a:softEdge rad="101600"/>
          </a:effectLst>
        </p:spPr>
        <p:txBody>
          <a:bodyPr vert="horz" lIns="457200" tIns="182880" rIns="457200" bIns="18288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ct val="0"/>
              </a:spcBef>
              <a:spcAft>
                <a:spcPts val="1800"/>
              </a:spcAft>
              <a:buFont typeface="Arial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Since there are two desired results, we need at least two KPI’s to quantify performance:</a:t>
            </a:r>
          </a:p>
          <a:p>
            <a:pPr marL="1141413" lvl="1" indent="-684213">
              <a:lnSpc>
                <a:spcPct val="114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Drill Solids Removal</a:t>
            </a:r>
          </a:p>
          <a:p>
            <a:pPr marL="1141413" lvl="1" indent="-684213">
              <a:lnSpc>
                <a:spcPct val="114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Drill Mud Conserva</a:t>
            </a:r>
            <a:r>
              <a:rPr lang="en-US" altLang="zh-CN" sz="20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318B26-CFB7-48EE-888A-79F39C623045}"/>
              </a:ext>
            </a:extLst>
          </p:cNvPr>
          <p:cNvSpPr txBox="1"/>
          <p:nvPr/>
        </p:nvSpPr>
        <p:spPr>
          <a:xfrm>
            <a:off x="5486400" y="0"/>
            <a:ext cx="3657600" cy="4690872"/>
          </a:xfrm>
          <a:prstGeom prst="rect">
            <a:avLst/>
          </a:prstGeom>
          <a:solidFill>
            <a:schemeClr val="bg1"/>
          </a:solidFill>
        </p:spPr>
        <p:txBody>
          <a:bodyPr wrap="square" lIns="731520" tIns="457200" rIns="731520" bIns="457200" rtlCol="0" anchor="ctr">
            <a:noAutofit/>
          </a:bodyPr>
          <a:lstStyle/>
          <a:p>
            <a:pPr algn="ctr"/>
            <a:r>
              <a:rPr lang="en-US" sz="2800" dirty="0"/>
              <a:t>SRE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MCR</a:t>
            </a:r>
          </a:p>
        </p:txBody>
      </p:sp>
    </p:spTree>
    <p:extLst>
      <p:ext uri="{BB962C8B-B14F-4D97-AF65-F5344CB8AC3E}">
        <p14:creationId xmlns:p14="http://schemas.microsoft.com/office/powerpoint/2010/main" val="2864002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BE6EA2C-6E4A-4CF7-97B6-41B68B8153B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931920" cy="4690872"/>
          </a:xfrm>
          <a:prstGeom prst="rect">
            <a:avLst/>
          </a:prstGeom>
          <a:noFill/>
        </p:spPr>
        <p:txBody>
          <a:bodyPr vert="horz" lIns="274320" tIns="182880" rIns="182880" bIns="18288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SRE </a:t>
            </a: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 the percentage of drill solids removed by the solids control process divided by the hole volume drilled.</a:t>
            </a:r>
          </a:p>
          <a:p>
            <a:pPr marL="7938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793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Remember drill solids in the mud lost with cuttings are not included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69209D-11E4-450D-901C-BE5E68FD7C0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20" y="0"/>
            <a:ext cx="5212080" cy="469087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9589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D0C736-C1C0-4FA6-B5F5-6C114B25DAA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69087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1374C9-9712-4AA2-A400-862A3D21E2B5}"/>
              </a:ext>
            </a:extLst>
          </p:cNvPr>
          <p:cNvGrpSpPr/>
          <p:nvPr/>
        </p:nvGrpSpPr>
        <p:grpSpPr>
          <a:xfrm>
            <a:off x="5640970" y="2343150"/>
            <a:ext cx="2664830" cy="646331"/>
            <a:chOff x="4726570" y="2884302"/>
            <a:chExt cx="2664830" cy="646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E7B8DF-88F7-4DD7-8173-269FA035246B}"/>
                </a:ext>
              </a:extLst>
            </p:cNvPr>
            <p:cNvSpPr txBox="1"/>
            <p:nvPr/>
          </p:nvSpPr>
          <p:spPr>
            <a:xfrm>
              <a:off x="4726570" y="3022802"/>
              <a:ext cx="2645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MCR =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20B5F5-13A6-4F3B-A72D-49F69F0C56C3}"/>
                </a:ext>
              </a:extLst>
            </p:cNvPr>
            <p:cNvSpPr txBox="1"/>
            <p:nvPr/>
          </p:nvSpPr>
          <p:spPr>
            <a:xfrm>
              <a:off x="5563656" y="2884302"/>
              <a:ext cx="18277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850 bbl mud</a:t>
              </a:r>
            </a:p>
            <a:p>
              <a:pPr algn="ctr"/>
              <a:r>
                <a:rPr lang="en-US" dirty="0"/>
                <a:t>850 bbl cuttings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6C565F8-383F-44AF-8E79-6F936B0A0F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56916" y="3223754"/>
              <a:ext cx="181525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9236A59-E491-4DC8-921E-899352B95BD8}"/>
              </a:ext>
            </a:extLst>
          </p:cNvPr>
          <p:cNvSpPr txBox="1"/>
          <p:nvPr/>
        </p:nvSpPr>
        <p:spPr>
          <a:xfrm>
            <a:off x="5984477" y="3321533"/>
            <a:ext cx="1958589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MCR = 1:1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DFACF9-B18B-4C78-A5D3-DB96ED5AF173}"/>
              </a:ext>
            </a:extLst>
          </p:cNvPr>
          <p:cNvSpPr txBox="1"/>
          <p:nvPr/>
        </p:nvSpPr>
        <p:spPr>
          <a:xfrm>
            <a:off x="228600" y="644770"/>
            <a:ext cx="5562600" cy="1290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What is the MCR?  If 1,000 bbl of hole is drilled, and: </a:t>
            </a:r>
          </a:p>
          <a:p>
            <a:pPr marL="45720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 850 barrels of “dry cuttings” go to disposal</a:t>
            </a:r>
          </a:p>
          <a:p>
            <a:pPr marL="45720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 850 bbl of drilling fluid go to disposal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791D35-B982-4A96-81EB-8C217C818EF1}"/>
              </a:ext>
            </a:extLst>
          </p:cNvPr>
          <p:cNvSpPr txBox="1"/>
          <p:nvPr/>
        </p:nvSpPr>
        <p:spPr>
          <a:xfrm>
            <a:off x="5867400" y="590550"/>
            <a:ext cx="2220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   850 bbl cuttings</a:t>
            </a:r>
          </a:p>
          <a:p>
            <a:r>
              <a:rPr lang="en-US" sz="2000" dirty="0">
                <a:solidFill>
                  <a:srgbClr val="CC00CC"/>
                </a:solidFill>
              </a:rPr>
              <a:t>+ 850 bbl mud</a:t>
            </a:r>
          </a:p>
        </p:txBody>
      </p:sp>
    </p:spTree>
    <p:extLst>
      <p:ext uri="{BB962C8B-B14F-4D97-AF65-F5344CB8AC3E}">
        <p14:creationId xmlns:p14="http://schemas.microsoft.com/office/powerpoint/2010/main" val="13707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905912-1AE8-122C-7EBD-2941CA1C5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960" y="0"/>
            <a:ext cx="7173220" cy="46908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1B2A495-26B0-49A7-243F-F501567B71E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965960" cy="4690872"/>
          </a:xfrm>
          <a:prstGeom prst="rect">
            <a:avLst/>
          </a:prstGeom>
          <a:noFill/>
        </p:spPr>
        <p:txBody>
          <a:bodyPr vert="horz" lIns="274320" tIns="182880" rIns="182880" bIns="18288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 is the density if suction pit mud is 10 ppg?</a:t>
            </a: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2992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DDEB654-F174-4F7E-8135-795799DD53C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4690872"/>
          </a:xfrm>
          <a:prstGeom prst="rect">
            <a:avLst/>
          </a:prstGeom>
        </p:spPr>
        <p:txBody>
          <a:bodyPr vert="horz" lIns="1371600" tIns="182880" rIns="1371600" bIns="18288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zh-CN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“Take-Away List”</a:t>
            </a:r>
          </a:p>
          <a:p>
            <a:pPr marL="914400" indent="-681038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zh-CN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Dilution equation</a:t>
            </a:r>
          </a:p>
          <a:p>
            <a:pPr marL="914400" indent="-681038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zh-CN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SRE</a:t>
            </a:r>
          </a:p>
          <a:p>
            <a:pPr marL="914400" indent="-681038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zh-CN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MCR</a:t>
            </a:r>
          </a:p>
          <a:p>
            <a:pPr marL="914400" indent="-681038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zh-CN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LGS</a:t>
            </a:r>
          </a:p>
        </p:txBody>
      </p:sp>
    </p:spTree>
    <p:extLst>
      <p:ext uri="{BB962C8B-B14F-4D97-AF65-F5344CB8AC3E}">
        <p14:creationId xmlns:p14="http://schemas.microsoft.com/office/powerpoint/2010/main" val="142222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20779D-E592-4449-80D1-0B461FE6C219}"/>
              </a:ext>
            </a:extLst>
          </p:cNvPr>
          <p:cNvSpPr txBox="1"/>
          <p:nvPr/>
        </p:nvSpPr>
        <p:spPr>
          <a:xfrm>
            <a:off x="0" y="0"/>
            <a:ext cx="9144000" cy="4690872"/>
          </a:xfrm>
          <a:prstGeom prst="rect">
            <a:avLst/>
          </a:prstGeom>
          <a:solidFill>
            <a:schemeClr val="bg1"/>
          </a:solidFill>
        </p:spPr>
        <p:txBody>
          <a:bodyPr wrap="square" lIns="5852160" tIns="365760" rIns="365760" bIns="36576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Fluid related costs are “inter-linked” by the performance and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cost of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solids control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12132-01E2-4800-8A6D-6CCFA30F8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DE088D-9FB7-4785-83EB-6D8431AC2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554" y="0"/>
            <a:ext cx="1483246" cy="4690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869B41-0F58-60EC-C617-9C75DC6E1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90550"/>
            <a:ext cx="4602879" cy="3657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04F2328-4BC7-46A8-A5E5-B94E152F0359}"/>
              </a:ext>
            </a:extLst>
          </p:cNvPr>
          <p:cNvSpPr txBox="1">
            <a:spLocks/>
          </p:cNvSpPr>
          <p:nvPr/>
        </p:nvSpPr>
        <p:spPr>
          <a:xfrm>
            <a:off x="3048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Copyright 2023 Cutpoint Inc.</a:t>
            </a:r>
          </a:p>
        </p:txBody>
      </p:sp>
    </p:spTree>
    <p:extLst>
      <p:ext uri="{BB962C8B-B14F-4D97-AF65-F5344CB8AC3E}">
        <p14:creationId xmlns:p14="http://schemas.microsoft.com/office/powerpoint/2010/main" val="970684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12132-01E2-4800-8A6D-6CCFA30F8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C72CB4-1700-4BA5-92C4-0D322B8ABE2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65960" y="0"/>
            <a:ext cx="7178040" cy="46634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122075-7AC9-483A-A200-A01219360B53}"/>
              </a:ext>
            </a:extLst>
          </p:cNvPr>
          <p:cNvSpPr txBox="1"/>
          <p:nvPr/>
        </p:nvSpPr>
        <p:spPr>
          <a:xfrm>
            <a:off x="0" y="0"/>
            <a:ext cx="1965960" cy="4663440"/>
          </a:xfrm>
          <a:prstGeom prst="rect">
            <a:avLst/>
          </a:prstGeom>
          <a:noFill/>
        </p:spPr>
        <p:txBody>
          <a:bodyPr wrap="square" lIns="182880" tIns="182880" rIns="182880" bIns="182880" rtlCol="0" anchor="ctr">
            <a:noAutofit/>
          </a:bodyPr>
          <a:lstStyle/>
          <a:p>
            <a:pPr algn="ctr"/>
            <a:r>
              <a:rPr lang="en-US" sz="2000" dirty="0"/>
              <a:t>Make sure the data collected is meaningful and relates to drilling cost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13626E-A236-4679-A7BB-2F123FF75604}"/>
              </a:ext>
            </a:extLst>
          </p:cNvPr>
          <p:cNvCxnSpPr/>
          <p:nvPr/>
        </p:nvCxnSpPr>
        <p:spPr>
          <a:xfrm>
            <a:off x="1965960" y="0"/>
            <a:ext cx="0" cy="46634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812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53A4A44-91F0-4989-97A4-1A915A3E6F4A}"/>
              </a:ext>
            </a:extLst>
          </p:cNvPr>
          <p:cNvSpPr txBox="1">
            <a:spLocks/>
          </p:cNvSpPr>
          <p:nvPr/>
        </p:nvSpPr>
        <p:spPr>
          <a:xfrm>
            <a:off x="3962400" y="0"/>
            <a:ext cx="5181600" cy="4701540"/>
          </a:xfrm>
          <a:prstGeom prst="rect">
            <a:avLst/>
          </a:prstGeom>
          <a:solidFill>
            <a:schemeClr val="bg1"/>
          </a:solidFill>
        </p:spPr>
        <p:txBody>
          <a:bodyPr vert="horz" lIns="457200" tIns="182880" rIns="457200" bIns="18288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>
              <a:lnSpc>
                <a:spcPct val="125000"/>
              </a:lnSpc>
              <a:spcBef>
                <a:spcPts val="600"/>
              </a:spcBef>
            </a:pPr>
            <a:r>
              <a:rPr lang="en-US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Cost to dilute solids not removed by SCE</a:t>
            </a:r>
          </a:p>
          <a:p>
            <a:pPr marL="344488">
              <a:lnSpc>
                <a:spcPct val="125000"/>
              </a:lnSpc>
              <a:spcBef>
                <a:spcPts val="600"/>
              </a:spcBef>
            </a:pPr>
            <a:r>
              <a:rPr lang="en-US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Cost to replace SCE losses</a:t>
            </a:r>
          </a:p>
          <a:p>
            <a:pPr marL="344488">
              <a:lnSpc>
                <a:spcPct val="125000"/>
              </a:lnSpc>
              <a:spcBef>
                <a:spcPts val="600"/>
              </a:spcBef>
            </a:pPr>
            <a:r>
              <a:rPr lang="en-US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Cost to treat mud to tolerate solids that cannot be removed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DCF36CD-CCC3-4D13-921D-B90AE1AD17A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962400" cy="4701540"/>
          </a:xfrm>
          <a:prstGeom prst="rect">
            <a:avLst/>
          </a:prstGeom>
          <a:noFill/>
        </p:spPr>
        <p:txBody>
          <a:bodyPr vert="horz" lIns="457200" tIns="182880" rIns="457200" bIns="18288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Solids Control Performance has a large impact on drilling fluid cost and other fluid related costs tangible and intangible</a:t>
            </a:r>
          </a:p>
        </p:txBody>
      </p:sp>
    </p:spTree>
    <p:extLst>
      <p:ext uri="{BB962C8B-B14F-4D97-AF65-F5344CB8AC3E}">
        <p14:creationId xmlns:p14="http://schemas.microsoft.com/office/powerpoint/2010/main" val="193809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53A4A44-91F0-4989-97A4-1A915A3E6F4A}"/>
              </a:ext>
            </a:extLst>
          </p:cNvPr>
          <p:cNvSpPr txBox="1">
            <a:spLocks/>
          </p:cNvSpPr>
          <p:nvPr/>
        </p:nvSpPr>
        <p:spPr>
          <a:xfrm>
            <a:off x="4267200" y="0"/>
            <a:ext cx="4876800" cy="4701540"/>
          </a:xfrm>
          <a:prstGeom prst="rect">
            <a:avLst/>
          </a:prstGeom>
          <a:solidFill>
            <a:schemeClr val="bg1"/>
          </a:solidFill>
        </p:spPr>
        <p:txBody>
          <a:bodyPr vert="horz" lIns="457200" tIns="182880" rIns="457200" bIns="18288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7013">
              <a:lnSpc>
                <a:spcPct val="125000"/>
              </a:lnSpc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highlight>
                  <a:srgbClr val="FFFF00"/>
                </a:highligh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BFR lower than offsets</a:t>
            </a:r>
          </a:p>
          <a:p>
            <a:pPr marL="228600" indent="-227013">
              <a:lnSpc>
                <a:spcPct val="125000"/>
              </a:lnSpc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Optimal Shaker Screen cost per foot drilled</a:t>
            </a:r>
          </a:p>
          <a:p>
            <a:pPr marL="228600" indent="-227013">
              <a:lnSpc>
                <a:spcPct val="125000"/>
              </a:lnSpc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High utilization of centrifuges</a:t>
            </a:r>
          </a:p>
          <a:p>
            <a:pPr marL="228600" indent="-227013">
              <a:lnSpc>
                <a:spcPct val="125000"/>
              </a:lnSpc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Disposal Costs are lower than offsets</a:t>
            </a:r>
          </a:p>
          <a:p>
            <a:pPr marL="228600" indent="-227013">
              <a:lnSpc>
                <a:spcPct val="125000"/>
              </a:lnSpc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Minimal </a:t>
            </a:r>
            <a:r>
              <a:rPr lang="en-US" sz="240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LGS related NPT</a:t>
            </a:r>
            <a:endParaRPr lang="en-US" sz="24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DCF36CD-CCC3-4D13-921D-B90AE1AD17A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114800" cy="4701540"/>
          </a:xfrm>
          <a:prstGeom prst="rect">
            <a:avLst/>
          </a:prstGeom>
          <a:noFill/>
        </p:spPr>
        <p:txBody>
          <a:bodyPr vert="horz" lIns="274320" tIns="182880" rIns="91440" bIns="18288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How do we know solids control is working?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8B334F-26DA-4325-AD8F-A5E9A0DAAB74}"/>
              </a:ext>
            </a:extLst>
          </p:cNvPr>
          <p:cNvCxnSpPr/>
          <p:nvPr/>
        </p:nvCxnSpPr>
        <p:spPr>
          <a:xfrm>
            <a:off x="4267200" y="0"/>
            <a:ext cx="0" cy="47015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78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ADE8715-F6F3-4DF5-96A5-BD1B39256490}"/>
              </a:ext>
            </a:extLst>
          </p:cNvPr>
          <p:cNvSpPr txBox="1">
            <a:spLocks/>
          </p:cNvSpPr>
          <p:nvPr/>
        </p:nvSpPr>
        <p:spPr>
          <a:xfrm>
            <a:off x="0" y="-10583"/>
            <a:ext cx="9144000" cy="4690872"/>
          </a:xfrm>
          <a:prstGeom prst="rect">
            <a:avLst/>
          </a:prstGeom>
          <a:solidFill>
            <a:schemeClr val="bg1"/>
          </a:solidFill>
        </p:spPr>
        <p:txBody>
          <a:bodyPr vert="horz" lIns="5943600" tIns="182880" rIns="548640" bIns="18288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improvements made by the drilling industry in the past 20 years have created a perfect storm for solids control.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Drilling Efficiency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Walking Rigs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Lateral Length</a:t>
            </a:r>
          </a:p>
          <a:p>
            <a:pPr marL="342900" lvl="1" indent="-34290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Average ROP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9B557B-BE85-D9B8-3324-E98639CD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/>
          <a:stretch/>
        </p:blipFill>
        <p:spPr>
          <a:xfrm>
            <a:off x="228600" y="551773"/>
            <a:ext cx="5280448" cy="3566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E22B729-A0D5-CA36-21E9-DAC479A23031}"/>
              </a:ext>
            </a:extLst>
          </p:cNvPr>
          <p:cNvSpPr txBox="1">
            <a:spLocks/>
          </p:cNvSpPr>
          <p:nvPr/>
        </p:nvSpPr>
        <p:spPr>
          <a:xfrm>
            <a:off x="3048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Copyright 2023 Cutpoint Inc.</a:t>
            </a:r>
          </a:p>
        </p:txBody>
      </p:sp>
    </p:spTree>
    <p:extLst>
      <p:ext uri="{BB962C8B-B14F-4D97-AF65-F5344CB8AC3E}">
        <p14:creationId xmlns:p14="http://schemas.microsoft.com/office/powerpoint/2010/main" val="1828109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ADE8715-F6F3-4DF5-96A5-BD1B39256490}"/>
              </a:ext>
            </a:extLst>
          </p:cNvPr>
          <p:cNvSpPr txBox="1">
            <a:spLocks/>
          </p:cNvSpPr>
          <p:nvPr/>
        </p:nvSpPr>
        <p:spPr>
          <a:xfrm>
            <a:off x="0" y="-10583"/>
            <a:ext cx="9144000" cy="4690872"/>
          </a:xfrm>
          <a:prstGeom prst="rect">
            <a:avLst/>
          </a:prstGeom>
          <a:solidFill>
            <a:schemeClr val="bg1"/>
          </a:solidFill>
        </p:spPr>
        <p:txBody>
          <a:bodyPr vert="horz" lIns="3566160" tIns="182880" rIns="457200" bIns="18288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High ROP means high solids loading</a:t>
            </a:r>
          </a:p>
          <a:p>
            <a:pPr marL="633413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Batch drilling means less pit cleaning</a:t>
            </a:r>
          </a:p>
          <a:p>
            <a:pPr marL="633413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Horizontal drilling means that cuttings are pulverized</a:t>
            </a:r>
          </a:p>
          <a:p>
            <a:pPr marL="633413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Long and flat flowlines means increased liquid loading to the shakers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F87CB7-D7C8-4925-8EDA-ABFAD3536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08823"/>
            <a:ext cx="3200400" cy="2525854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42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0F05870-7670-C49D-F5C7-E74CF47C4A11}"/>
              </a:ext>
            </a:extLst>
          </p:cNvPr>
          <p:cNvSpPr txBox="1">
            <a:spLocks/>
          </p:cNvSpPr>
          <p:nvPr/>
        </p:nvSpPr>
        <p:spPr>
          <a:xfrm>
            <a:off x="3048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Copyright 2023 Cutpoint Inc.</a:t>
            </a:r>
          </a:p>
        </p:txBody>
      </p:sp>
    </p:spTree>
    <p:extLst>
      <p:ext uri="{BB962C8B-B14F-4D97-AF65-F5344CB8AC3E}">
        <p14:creationId xmlns:p14="http://schemas.microsoft.com/office/powerpoint/2010/main" val="752481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4A1F3BD-31CD-4ACB-99F0-C98FB4D16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6908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274320" tIns="182880" rIns="4114800" bIns="182880" anchor="ctr"/>
          <a:lstStyle>
            <a:lvl1pPr indent="1588">
              <a:defRPr>
                <a:solidFill>
                  <a:schemeClr val="tx1"/>
                </a:solidFill>
                <a:latin typeface="Arial" charset="0"/>
              </a:defRPr>
            </a:lvl1pPr>
            <a:lvl2pPr marL="801688" indent="-685800">
              <a:defRPr>
                <a:solidFill>
                  <a:schemeClr val="tx1"/>
                </a:solidFill>
                <a:latin typeface="Arial" charset="0"/>
              </a:defRPr>
            </a:lvl2pPr>
            <a:lvl3pPr marL="1258888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6088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3288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304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76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48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20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2713" lvl="1" indent="0">
              <a:spcAft>
                <a:spcPts val="2400"/>
              </a:spcAft>
            </a:pPr>
            <a:r>
              <a:rPr lang="en-US" sz="20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Good solids control practices start with knowledge about the “usual suspects”</a:t>
            </a:r>
          </a:p>
          <a:p>
            <a:pPr marL="576263" lvl="1" indent="-339725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How big are they?</a:t>
            </a:r>
          </a:p>
          <a:p>
            <a:pPr marL="576263" lvl="1" indent="-339725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How many are there?</a:t>
            </a:r>
          </a:p>
          <a:p>
            <a:pPr marL="576263" lvl="1" indent="-339725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Where did they go?</a:t>
            </a:r>
          </a:p>
          <a:p>
            <a:pPr marL="576263" lvl="1" indent="-339725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How much valuable stuff did they take with them?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8BE135-EA6C-4BA4-B4DF-0B442C17E9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261318"/>
            <a:ext cx="3581400" cy="4168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3524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A12132-01E2-4800-8A6D-6CCFA30F8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18FA4B5-6725-4D63-B285-5F8AFBCC2A1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276600" cy="4690872"/>
          </a:xfrm>
          <a:prstGeom prst="rect">
            <a:avLst/>
          </a:prstGeom>
        </p:spPr>
        <p:txBody>
          <a:bodyPr vert="horz" lIns="365760" tIns="182880" rIns="274320" bIns="18288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</a:t>
            </a:r>
            <a:r>
              <a:rPr lang="en-US" altLang="zh-CN" sz="2400" dirty="0" err="1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ield</a:t>
            </a:r>
            <a:r>
              <a:rPr lang="en-US" altLang="zh-CN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data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useful for </a:t>
            </a:r>
            <a:r>
              <a:rPr lang="en-US" altLang="zh-CN" sz="24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quantifying solids control effectiveness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C383B-CA02-4BF6-B812-A1756BB494D9}"/>
              </a:ext>
            </a:extLst>
          </p:cNvPr>
          <p:cNvSpPr txBox="1"/>
          <p:nvPr/>
        </p:nvSpPr>
        <p:spPr>
          <a:xfrm>
            <a:off x="3276600" y="0"/>
            <a:ext cx="5867400" cy="4690872"/>
          </a:xfrm>
          <a:prstGeom prst="rect">
            <a:avLst/>
          </a:prstGeom>
          <a:solidFill>
            <a:schemeClr val="bg1"/>
          </a:solidFill>
        </p:spPr>
        <p:txBody>
          <a:bodyPr wrap="square" lIns="914400" tIns="365760" rIns="365760" bIns="365760" rtlCol="0" anchor="ctr">
            <a:noAutofit/>
          </a:bodyPr>
          <a:lstStyle/>
          <a:p>
            <a:pPr marL="344488" indent="-344488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4572000" algn="r"/>
              </a:tabLst>
              <a:defRPr/>
            </a:pPr>
            <a:r>
              <a:rPr lang="en-US" sz="2400" dirty="0">
                <a:solidFill>
                  <a:prstClr val="black"/>
                </a:solidFill>
              </a:rPr>
              <a:t>Low Gravity Solids Content</a:t>
            </a:r>
          </a:p>
          <a:p>
            <a:pPr marL="344488" marR="0" lvl="0" indent="-3444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>
                <a:tab pos="4572000" algn="r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t>Mud to Cuttings Ratio</a:t>
            </a:r>
          </a:p>
          <a:p>
            <a:pPr marL="344488" indent="-344488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4572000" algn="r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/>
                <a:ea typeface="+mn-ea"/>
                <a:cs typeface="+mn-cs"/>
              </a:rPr>
              <a:t>Mud (or Base Fluid) </a:t>
            </a:r>
            <a:r>
              <a:rPr lang="en-US" sz="2400" dirty="0">
                <a:solidFill>
                  <a:prstClr val="black"/>
                </a:solidFill>
              </a:rPr>
              <a:t>Volume</a:t>
            </a:r>
          </a:p>
          <a:p>
            <a:pPr marL="344488" indent="-344488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4572000" algn="r"/>
              </a:tabLst>
              <a:defRPr/>
            </a:pPr>
            <a:r>
              <a:rPr lang="en-US" sz="2400" dirty="0">
                <a:solidFill>
                  <a:prstClr val="black"/>
                </a:solidFill>
              </a:rPr>
              <a:t>Solids Removal Efficiency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brima"/>
              <a:ea typeface="+mn-ea"/>
              <a:cs typeface="+mn-cs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B0BF61C-F349-33E7-2D75-A6A19CC7E7DC}"/>
              </a:ext>
            </a:extLst>
          </p:cNvPr>
          <p:cNvSpPr txBox="1">
            <a:spLocks/>
          </p:cNvSpPr>
          <p:nvPr/>
        </p:nvSpPr>
        <p:spPr>
          <a:xfrm>
            <a:off x="3048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Copyright 2023 Cutpoint Inc.</a:t>
            </a:r>
          </a:p>
        </p:txBody>
      </p:sp>
    </p:spTree>
    <p:extLst>
      <p:ext uri="{BB962C8B-B14F-4D97-AF65-F5344CB8AC3E}">
        <p14:creationId xmlns:p14="http://schemas.microsoft.com/office/powerpoint/2010/main" val="2500815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DA7DC-D0ED-4D74-B83B-3667BEB5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12132-01E2-4800-8A6D-6CCFA30F82A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EAF675-7557-4C87-9D6B-F42A2AAEDE3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6908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9CFADAB-9E62-BF55-1134-0B14204E03B2}"/>
              </a:ext>
            </a:extLst>
          </p:cNvPr>
          <p:cNvSpPr txBox="1">
            <a:spLocks/>
          </p:cNvSpPr>
          <p:nvPr/>
        </p:nvSpPr>
        <p:spPr>
          <a:xfrm>
            <a:off x="3048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Copyright 2023 Cutpoint Inc.</a:t>
            </a:r>
          </a:p>
        </p:txBody>
      </p:sp>
    </p:spTree>
    <p:extLst>
      <p:ext uri="{BB962C8B-B14F-4D97-AF65-F5344CB8AC3E}">
        <p14:creationId xmlns:p14="http://schemas.microsoft.com/office/powerpoint/2010/main" val="3950366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pt Trng Ebrima">
      <a:majorFont>
        <a:latin typeface="Ebrima"/>
        <a:ea typeface=""/>
        <a:cs typeface=""/>
      </a:majorFont>
      <a:minorFont>
        <a:latin typeface="Ebr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3435"/>
        </a:solidFill>
        <a:ln>
          <a:noFill/>
        </a:ln>
      </a:spPr>
      <a:bodyPr rtlCol="0" anchor="ctr"/>
      <a:lstStyle>
        <a:defPPr algn="ctr">
          <a:defRPr sz="1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51590DD971E84EA5D9FDDC722EB8A8" ma:contentTypeVersion="13" ma:contentTypeDescription="Create a new document." ma:contentTypeScope="" ma:versionID="7055cee7843c21f9666458292558a69a">
  <xsd:schema xmlns:xsd="http://www.w3.org/2001/XMLSchema" xmlns:xs="http://www.w3.org/2001/XMLSchema" xmlns:p="http://schemas.microsoft.com/office/2006/metadata/properties" xmlns:ns3="be905547-ee64-4e8c-92d6-7bf10ebeeef4" xmlns:ns4="ec995b8d-47d0-4cf7-b975-a037ecdc0176" targetNamespace="http://schemas.microsoft.com/office/2006/metadata/properties" ma:root="true" ma:fieldsID="a2c30ed0f63f7c986477c1cc9025df4a" ns3:_="" ns4:_="">
    <xsd:import namespace="be905547-ee64-4e8c-92d6-7bf10ebeeef4"/>
    <xsd:import namespace="ec995b8d-47d0-4cf7-b975-a037ecdc017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05547-ee64-4e8c-92d6-7bf10ebeeef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95b8d-47d0-4cf7-b975-a037ecdc01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A6ADF8-949D-43C3-AF2E-7B167580AB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905547-ee64-4e8c-92d6-7bf10ebeeef4"/>
    <ds:schemaRef ds:uri="ec995b8d-47d0-4cf7-b975-a037ecdc01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1C46BC-DFDF-45FD-A895-CEE0FE178792}">
  <ds:schemaRefs>
    <ds:schemaRef ds:uri="http://schemas.microsoft.com/office/infopath/2007/PartnerControls"/>
    <ds:schemaRef ds:uri="ec995b8d-47d0-4cf7-b975-a037ecdc0176"/>
    <ds:schemaRef ds:uri="http://purl.org/dc/elements/1.1/"/>
    <ds:schemaRef ds:uri="http://schemas.microsoft.com/office/2006/metadata/properties"/>
    <ds:schemaRef ds:uri="be905547-ee64-4e8c-92d6-7bf10ebeeef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8D3FDF-4BF0-41F5-B091-2F9AD73535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33870</TotalTime>
  <Words>1022</Words>
  <Application>Microsoft Office PowerPoint</Application>
  <PresentationFormat>On-screen Show (16:9)</PresentationFormat>
  <Paragraphs>250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Ebrima</vt:lpstr>
      <vt:lpstr>Wingdings</vt:lpstr>
      <vt:lpstr>Office Theme</vt:lpstr>
      <vt:lpstr>PowerPoint Presentation</vt:lpstr>
      <vt:lpstr>About the presenter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Day Seminar</dc:title>
  <dc:creator>Michael  Morgenthaler</dc:creator>
  <cp:lastModifiedBy>Michael  Morgenthaler</cp:lastModifiedBy>
  <cp:revision>505</cp:revision>
  <cp:lastPrinted>2022-08-15T22:08:06Z</cp:lastPrinted>
  <dcterms:created xsi:type="dcterms:W3CDTF">2020-06-15T01:50:47Z</dcterms:created>
  <dcterms:modified xsi:type="dcterms:W3CDTF">2023-02-15T15:41:24Z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0x010100B051590DD971E84EA5D9FDDC722EB8A8</vt:lpwstr>
  </property>
</Properties>
</file>