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451" r:id="rId3"/>
    <p:sldId id="482" r:id="rId4"/>
    <p:sldId id="454" r:id="rId5"/>
    <p:sldId id="456" r:id="rId6"/>
    <p:sldId id="259" r:id="rId7"/>
    <p:sldId id="268" r:id="rId8"/>
    <p:sldId id="452" r:id="rId9"/>
    <p:sldId id="479" r:id="rId10"/>
    <p:sldId id="481" r:id="rId11"/>
    <p:sldId id="261" r:id="rId12"/>
    <p:sldId id="459" r:id="rId13"/>
    <p:sldId id="484" r:id="rId14"/>
    <p:sldId id="468" r:id="rId15"/>
    <p:sldId id="429" r:id="rId1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63252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958" autoAdjust="0"/>
  </p:normalViewPr>
  <p:slideViewPr>
    <p:cSldViewPr>
      <p:cViewPr varScale="1">
        <p:scale>
          <a:sx n="69" d="100"/>
          <a:sy n="69" d="100"/>
        </p:scale>
        <p:origin x="1234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4B53D6-88AF-49CB-BDD2-A0A1E2D40983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MY"/>
        </a:p>
      </dgm:t>
    </dgm:pt>
    <dgm:pt modelId="{3CC63A4F-2F32-498E-8898-55235AE72871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buFont typeface="Courier New"/>
            <a:buChar char="o"/>
          </a:pPr>
          <a:r>
            <a:rPr lang="en-MY" sz="1800" dirty="0"/>
            <a:t>VSM 100, 1</a:t>
          </a:r>
          <a:r>
            <a:rPr lang="en-MY" sz="1800" baseline="30000" dirty="0"/>
            <a:t>st</a:t>
          </a:r>
          <a:r>
            <a:rPr lang="en-MY" sz="1800" dirty="0"/>
            <a:t> generation of improved shale shakers @1990, ROC 6 – 10%</a:t>
          </a:r>
        </a:p>
      </dgm:t>
    </dgm:pt>
    <dgm:pt modelId="{BECAE364-C33C-430A-8577-4DC55A670820}" type="parTrans" cxnId="{4D6190C5-BAF3-43E0-AC9F-28A57A683B3B}">
      <dgm:prSet/>
      <dgm:spPr/>
      <dgm:t>
        <a:bodyPr/>
        <a:lstStyle/>
        <a:p>
          <a:endParaRPr lang="en-MY"/>
        </a:p>
      </dgm:t>
    </dgm:pt>
    <dgm:pt modelId="{C69443BF-4FFF-4A42-AE48-8DC3D03CCC8C}" type="sibTrans" cxnId="{4D6190C5-BAF3-43E0-AC9F-28A57A683B3B}">
      <dgm:prSet/>
      <dgm:spPr/>
      <dgm:t>
        <a:bodyPr/>
        <a:lstStyle/>
        <a:p>
          <a:endParaRPr lang="en-MY"/>
        </a:p>
      </dgm:t>
    </dgm:pt>
    <dgm:pt modelId="{32C26F0C-D9B7-4ADF-8414-174751F68DFB}">
      <dgm:prSet custT="1"/>
      <dgm:spPr/>
      <dgm:t>
        <a:bodyPr/>
        <a:lstStyle/>
        <a:p>
          <a:r>
            <a:rPr lang="en-MY" sz="1800" dirty="0"/>
            <a:t>VSM 300, 2</a:t>
          </a:r>
          <a:r>
            <a:rPr lang="en-MY" sz="1800" baseline="30000" dirty="0"/>
            <a:t>nd</a:t>
          </a:r>
          <a:r>
            <a:rPr lang="en-MY" sz="1800" dirty="0"/>
            <a:t> &amp; 3</a:t>
          </a:r>
          <a:r>
            <a:rPr lang="en-MY" sz="1800" baseline="30000" dirty="0"/>
            <a:t>rd</a:t>
          </a:r>
          <a:r>
            <a:rPr lang="en-MY" sz="1800" dirty="0"/>
            <a:t> generation shale shakers @2000, ROC 3.5 – 6%</a:t>
          </a:r>
        </a:p>
      </dgm:t>
    </dgm:pt>
    <dgm:pt modelId="{BD1F7BD3-1848-41B7-830C-20DD48EE40AD}" type="parTrans" cxnId="{CE894B4A-DAF2-4212-BE7F-9256F6D9B033}">
      <dgm:prSet/>
      <dgm:spPr/>
      <dgm:t>
        <a:bodyPr/>
        <a:lstStyle/>
        <a:p>
          <a:endParaRPr lang="en-MY"/>
        </a:p>
      </dgm:t>
    </dgm:pt>
    <dgm:pt modelId="{F278EB22-F005-4A1B-BABB-81FB4A27FA2C}" type="sibTrans" cxnId="{CE894B4A-DAF2-4212-BE7F-9256F6D9B033}">
      <dgm:prSet/>
      <dgm:spPr/>
      <dgm:t>
        <a:bodyPr/>
        <a:lstStyle/>
        <a:p>
          <a:endParaRPr lang="en-MY"/>
        </a:p>
      </dgm:t>
    </dgm:pt>
    <dgm:pt modelId="{48804381-C8B1-405B-8BF5-B7B89695F5EA}">
      <dgm:prSet custT="1"/>
      <dgm:spPr/>
      <dgm:t>
        <a:bodyPr/>
        <a:lstStyle/>
        <a:p>
          <a:r>
            <a:rPr lang="en-MY" sz="1800" dirty="0"/>
            <a:t>BEM 650, Balanced elliptical motion, @2000, ROC 3.5 – 6%  </a:t>
          </a:r>
        </a:p>
      </dgm:t>
    </dgm:pt>
    <dgm:pt modelId="{99D8095C-8EA8-40D7-9A52-119418B77236}" type="parTrans" cxnId="{5795C270-E947-4519-8116-C11424534F36}">
      <dgm:prSet/>
      <dgm:spPr/>
      <dgm:t>
        <a:bodyPr/>
        <a:lstStyle/>
        <a:p>
          <a:endParaRPr lang="en-MY"/>
        </a:p>
      </dgm:t>
    </dgm:pt>
    <dgm:pt modelId="{25A69A14-1169-436F-9F06-557DE779D6F6}" type="sibTrans" cxnId="{5795C270-E947-4519-8116-C11424534F36}">
      <dgm:prSet/>
      <dgm:spPr/>
      <dgm:t>
        <a:bodyPr/>
        <a:lstStyle/>
        <a:p>
          <a:endParaRPr lang="en-MY"/>
        </a:p>
      </dgm:t>
    </dgm:pt>
    <dgm:pt modelId="{16501878-0052-4B3F-B8B8-F966F90DA133}">
      <dgm:prSet phldrT="[Text]" custT="1"/>
      <dgm:spPr/>
      <dgm:t>
        <a:bodyPr/>
        <a:lstStyle/>
        <a:p>
          <a:pPr>
            <a:buFont typeface="Courier New"/>
            <a:buNone/>
          </a:pPr>
          <a:r>
            <a:rPr lang="en-MY" sz="1800" dirty="0"/>
            <a:t>SWACO MD-3, three deck shaker, @2010, ROC 4 – 6%</a:t>
          </a:r>
        </a:p>
      </dgm:t>
    </dgm:pt>
    <dgm:pt modelId="{CD1A42E7-B415-45D7-B498-62645E705E9F}" type="parTrans" cxnId="{476688C5-C0A9-49C2-9DD5-251BA9336F80}">
      <dgm:prSet/>
      <dgm:spPr/>
      <dgm:t>
        <a:bodyPr/>
        <a:lstStyle/>
        <a:p>
          <a:endParaRPr lang="en-MY"/>
        </a:p>
      </dgm:t>
    </dgm:pt>
    <dgm:pt modelId="{CB6EEFD3-C10E-4AF0-B582-39482B2D7275}" type="sibTrans" cxnId="{476688C5-C0A9-49C2-9DD5-251BA9336F80}">
      <dgm:prSet/>
      <dgm:spPr/>
      <dgm:t>
        <a:bodyPr/>
        <a:lstStyle/>
        <a:p>
          <a:endParaRPr lang="en-MY"/>
        </a:p>
      </dgm:t>
    </dgm:pt>
    <dgm:pt modelId="{CDC765C6-E418-4B58-B7D0-05279C945451}">
      <dgm:prSet custT="1"/>
      <dgm:spPr/>
      <dgm:t>
        <a:bodyPr/>
        <a:lstStyle/>
        <a:p>
          <a:pPr>
            <a:buFont typeface="Courier New"/>
            <a:buChar char="o"/>
          </a:pPr>
          <a:r>
            <a:rPr lang="en-MY" sz="1800" dirty="0">
              <a:latin typeface="Calibri"/>
              <a:cs typeface="Calibri"/>
            </a:rPr>
            <a:t>NOV Axiom AX1@2010 first triple deck introduced, ROC 3 – 6%</a:t>
          </a:r>
        </a:p>
      </dgm:t>
    </dgm:pt>
    <dgm:pt modelId="{A6A43C41-DA28-4B6C-A56A-6129DD55992A}" type="parTrans" cxnId="{13251501-7F8C-4582-9EB1-FA4068C9A1CC}">
      <dgm:prSet/>
      <dgm:spPr/>
      <dgm:t>
        <a:bodyPr/>
        <a:lstStyle/>
        <a:p>
          <a:endParaRPr lang="en-MY"/>
        </a:p>
      </dgm:t>
    </dgm:pt>
    <dgm:pt modelId="{5B36D7A5-4361-4C8F-B16C-3C72400281FF}" type="sibTrans" cxnId="{13251501-7F8C-4582-9EB1-FA4068C9A1CC}">
      <dgm:prSet/>
      <dgm:spPr/>
      <dgm:t>
        <a:bodyPr/>
        <a:lstStyle/>
        <a:p>
          <a:endParaRPr lang="en-MY"/>
        </a:p>
      </dgm:t>
    </dgm:pt>
    <dgm:pt modelId="{26A0EA54-E6F8-458C-87F1-3489032631D3}">
      <dgm:prSet custT="1"/>
      <dgm:spPr/>
      <dgm:t>
        <a:bodyPr/>
        <a:lstStyle/>
        <a:p>
          <a:pPr>
            <a:buFont typeface="Courier New"/>
            <a:buChar char="o"/>
          </a:pPr>
          <a:r>
            <a:rPr lang="en-US" sz="1800" dirty="0">
              <a:latin typeface="Calibri"/>
              <a:cs typeface="Calibri"/>
            </a:rPr>
            <a:t>Derrick 626 VP/VSM 300, ROC 4-6%</a:t>
          </a:r>
          <a:endParaRPr lang="en-MY" sz="1800" dirty="0">
            <a:latin typeface="Calibri"/>
            <a:cs typeface="Calibri"/>
          </a:endParaRPr>
        </a:p>
      </dgm:t>
    </dgm:pt>
    <dgm:pt modelId="{83505385-316D-4EB8-8499-C824A77F85F1}" type="parTrans" cxnId="{C7E30413-2E9D-44D1-AC8A-5F7B483B7383}">
      <dgm:prSet/>
      <dgm:spPr/>
      <dgm:t>
        <a:bodyPr/>
        <a:lstStyle/>
        <a:p>
          <a:endParaRPr lang="en-MY"/>
        </a:p>
      </dgm:t>
    </dgm:pt>
    <dgm:pt modelId="{FF5FC70F-BBB3-4C08-9106-79E75C2E00DA}" type="sibTrans" cxnId="{C7E30413-2E9D-44D1-AC8A-5F7B483B7383}">
      <dgm:prSet/>
      <dgm:spPr/>
      <dgm:t>
        <a:bodyPr/>
        <a:lstStyle/>
        <a:p>
          <a:endParaRPr lang="en-MY"/>
        </a:p>
      </dgm:t>
    </dgm:pt>
    <dgm:pt modelId="{D1238BEA-50E8-49E2-A724-E732E467CDA5}" type="pres">
      <dgm:prSet presAssocID="{C34B53D6-88AF-49CB-BDD2-A0A1E2D40983}" presName="Name0" presStyleCnt="0">
        <dgm:presLayoutVars>
          <dgm:chMax val="7"/>
          <dgm:chPref val="7"/>
          <dgm:dir/>
        </dgm:presLayoutVars>
      </dgm:prSet>
      <dgm:spPr/>
    </dgm:pt>
    <dgm:pt modelId="{F3640DE2-9F95-487F-A312-3BDEC8FA3C8E}" type="pres">
      <dgm:prSet presAssocID="{C34B53D6-88AF-49CB-BDD2-A0A1E2D40983}" presName="Name1" presStyleCnt="0"/>
      <dgm:spPr/>
    </dgm:pt>
    <dgm:pt modelId="{967EB12A-09CC-47E6-ACD0-A8E62F7E54FD}" type="pres">
      <dgm:prSet presAssocID="{C34B53D6-88AF-49CB-BDD2-A0A1E2D40983}" presName="cycle" presStyleCnt="0"/>
      <dgm:spPr/>
    </dgm:pt>
    <dgm:pt modelId="{250B7C28-BB6A-4476-9E2B-E31D7F72E069}" type="pres">
      <dgm:prSet presAssocID="{C34B53D6-88AF-49CB-BDD2-A0A1E2D40983}" presName="srcNode" presStyleLbl="node1" presStyleIdx="0" presStyleCnt="6"/>
      <dgm:spPr/>
    </dgm:pt>
    <dgm:pt modelId="{34D3FB82-98E5-436B-B9CE-4BB5DAECEE5F}" type="pres">
      <dgm:prSet presAssocID="{C34B53D6-88AF-49CB-BDD2-A0A1E2D40983}" presName="conn" presStyleLbl="parChTrans1D2" presStyleIdx="0" presStyleCnt="1"/>
      <dgm:spPr/>
    </dgm:pt>
    <dgm:pt modelId="{EC5CC280-0592-4BD9-AC12-A0CB5434E31E}" type="pres">
      <dgm:prSet presAssocID="{C34B53D6-88AF-49CB-BDD2-A0A1E2D40983}" presName="extraNode" presStyleLbl="node1" presStyleIdx="0" presStyleCnt="6"/>
      <dgm:spPr/>
    </dgm:pt>
    <dgm:pt modelId="{01034A42-3A61-4CD4-8C44-1036C480B7E8}" type="pres">
      <dgm:prSet presAssocID="{C34B53D6-88AF-49CB-BDD2-A0A1E2D40983}" presName="dstNode" presStyleLbl="node1" presStyleIdx="0" presStyleCnt="6"/>
      <dgm:spPr/>
    </dgm:pt>
    <dgm:pt modelId="{651079C3-822D-45B7-904E-765E0DB6D665}" type="pres">
      <dgm:prSet presAssocID="{3CC63A4F-2F32-498E-8898-55235AE72871}" presName="text_1" presStyleLbl="node1" presStyleIdx="0" presStyleCnt="6" custScaleX="99353" custScaleY="147580" custLinFactNeighborX="21221" custLinFactNeighborY="-29057">
        <dgm:presLayoutVars>
          <dgm:bulletEnabled val="1"/>
        </dgm:presLayoutVars>
      </dgm:prSet>
      <dgm:spPr/>
    </dgm:pt>
    <dgm:pt modelId="{A141F4BE-994B-45EC-8329-475E39A593EF}" type="pres">
      <dgm:prSet presAssocID="{3CC63A4F-2F32-498E-8898-55235AE72871}" presName="accent_1" presStyleCnt="0"/>
      <dgm:spPr/>
    </dgm:pt>
    <dgm:pt modelId="{1913126A-62DE-40E4-9C39-BF9E3C8A5E8D}" type="pres">
      <dgm:prSet presAssocID="{3CC63A4F-2F32-498E-8898-55235AE72871}" presName="accentRepeatNode" presStyleLbl="solidFgAcc1" presStyleIdx="0" presStyleCnt="6"/>
      <dgm:spPr>
        <a:solidFill>
          <a:srgbClr val="006600"/>
        </a:solidFill>
      </dgm:spPr>
    </dgm:pt>
    <dgm:pt modelId="{D0DD5BB7-F4FF-4533-B02D-C53A3A3A1133}" type="pres">
      <dgm:prSet presAssocID="{32C26F0C-D9B7-4ADF-8414-174751F68DFB}" presName="text_2" presStyleLbl="node1" presStyleIdx="1" presStyleCnt="6">
        <dgm:presLayoutVars>
          <dgm:bulletEnabled val="1"/>
        </dgm:presLayoutVars>
      </dgm:prSet>
      <dgm:spPr/>
    </dgm:pt>
    <dgm:pt modelId="{A0246A48-03BD-41AD-BB7C-3E3DA2115D22}" type="pres">
      <dgm:prSet presAssocID="{32C26F0C-D9B7-4ADF-8414-174751F68DFB}" presName="accent_2" presStyleCnt="0"/>
      <dgm:spPr/>
    </dgm:pt>
    <dgm:pt modelId="{71B6A5AC-14B2-4E02-9B9E-17993332B537}" type="pres">
      <dgm:prSet presAssocID="{32C26F0C-D9B7-4ADF-8414-174751F68DFB}" presName="accentRepeatNode" presStyleLbl="solidFgAcc1" presStyleIdx="1" presStyleCnt="6"/>
      <dgm:spPr>
        <a:solidFill>
          <a:srgbClr val="006600"/>
        </a:solidFill>
      </dgm:spPr>
    </dgm:pt>
    <dgm:pt modelId="{38DAF50A-489E-4FD3-AF44-8948F90EEF17}" type="pres">
      <dgm:prSet presAssocID="{48804381-C8B1-405B-8BF5-B7B89695F5EA}" presName="text_3" presStyleLbl="node1" presStyleIdx="2" presStyleCnt="6">
        <dgm:presLayoutVars>
          <dgm:bulletEnabled val="1"/>
        </dgm:presLayoutVars>
      </dgm:prSet>
      <dgm:spPr/>
    </dgm:pt>
    <dgm:pt modelId="{0384EE7E-9C4D-4D77-8B73-525449F7065B}" type="pres">
      <dgm:prSet presAssocID="{48804381-C8B1-405B-8BF5-B7B89695F5EA}" presName="accent_3" presStyleCnt="0"/>
      <dgm:spPr/>
    </dgm:pt>
    <dgm:pt modelId="{AE0E12FB-3274-49A6-8271-5A6A7761959F}" type="pres">
      <dgm:prSet presAssocID="{48804381-C8B1-405B-8BF5-B7B89695F5EA}" presName="accentRepeatNode" presStyleLbl="solidFgAcc1" presStyleIdx="2" presStyleCnt="6"/>
      <dgm:spPr>
        <a:solidFill>
          <a:srgbClr val="006600"/>
        </a:solidFill>
      </dgm:spPr>
    </dgm:pt>
    <dgm:pt modelId="{1258C66A-F24F-4EB0-A80E-B40A5EE3CF15}" type="pres">
      <dgm:prSet presAssocID="{16501878-0052-4B3F-B8B8-F966F90DA133}" presName="text_4" presStyleLbl="node1" presStyleIdx="3" presStyleCnt="6">
        <dgm:presLayoutVars>
          <dgm:bulletEnabled val="1"/>
        </dgm:presLayoutVars>
      </dgm:prSet>
      <dgm:spPr/>
    </dgm:pt>
    <dgm:pt modelId="{44E78C55-A29C-4E06-AA65-D4C245810398}" type="pres">
      <dgm:prSet presAssocID="{16501878-0052-4B3F-B8B8-F966F90DA133}" presName="accent_4" presStyleCnt="0"/>
      <dgm:spPr/>
    </dgm:pt>
    <dgm:pt modelId="{E49471B5-B9B3-44BB-8FF8-4FBBEB4B7D26}" type="pres">
      <dgm:prSet presAssocID="{16501878-0052-4B3F-B8B8-F966F90DA133}" presName="accentRepeatNode" presStyleLbl="solidFgAcc1" presStyleIdx="3" presStyleCnt="6"/>
      <dgm:spPr>
        <a:solidFill>
          <a:srgbClr val="006600"/>
        </a:solidFill>
      </dgm:spPr>
    </dgm:pt>
    <dgm:pt modelId="{5CE82FD0-F052-44B9-B3E7-CE0C8B9DFB4A}" type="pres">
      <dgm:prSet presAssocID="{CDC765C6-E418-4B58-B7D0-05279C945451}" presName="text_5" presStyleLbl="node1" presStyleIdx="4" presStyleCnt="6">
        <dgm:presLayoutVars>
          <dgm:bulletEnabled val="1"/>
        </dgm:presLayoutVars>
      </dgm:prSet>
      <dgm:spPr/>
    </dgm:pt>
    <dgm:pt modelId="{A16CD8A6-695F-4B54-80DD-CF41869DE33C}" type="pres">
      <dgm:prSet presAssocID="{CDC765C6-E418-4B58-B7D0-05279C945451}" presName="accent_5" presStyleCnt="0"/>
      <dgm:spPr/>
    </dgm:pt>
    <dgm:pt modelId="{351BC806-4FC7-4B03-A207-5963583914CE}" type="pres">
      <dgm:prSet presAssocID="{CDC765C6-E418-4B58-B7D0-05279C945451}" presName="accentRepeatNode" presStyleLbl="solidFgAcc1" presStyleIdx="4" presStyleCnt="6"/>
      <dgm:spPr>
        <a:solidFill>
          <a:srgbClr val="006600"/>
        </a:solidFill>
      </dgm:spPr>
    </dgm:pt>
    <dgm:pt modelId="{EE130F13-0630-4E3B-9571-451FF0F419E1}" type="pres">
      <dgm:prSet presAssocID="{26A0EA54-E6F8-458C-87F1-3489032631D3}" presName="text_6" presStyleLbl="node1" presStyleIdx="5" presStyleCnt="6">
        <dgm:presLayoutVars>
          <dgm:bulletEnabled val="1"/>
        </dgm:presLayoutVars>
      </dgm:prSet>
      <dgm:spPr/>
    </dgm:pt>
    <dgm:pt modelId="{64E6E497-51F5-41BB-8D86-81C785E3F6AF}" type="pres">
      <dgm:prSet presAssocID="{26A0EA54-E6F8-458C-87F1-3489032631D3}" presName="accent_6" presStyleCnt="0"/>
      <dgm:spPr/>
    </dgm:pt>
    <dgm:pt modelId="{A9B4F6BF-918A-42BE-B4E5-A36E6D3AD599}" type="pres">
      <dgm:prSet presAssocID="{26A0EA54-E6F8-458C-87F1-3489032631D3}" presName="accentRepeatNode" presStyleLbl="solidFgAcc1" presStyleIdx="5" presStyleCnt="6"/>
      <dgm:spPr>
        <a:solidFill>
          <a:srgbClr val="006600"/>
        </a:solidFill>
      </dgm:spPr>
    </dgm:pt>
  </dgm:ptLst>
  <dgm:cxnLst>
    <dgm:cxn modelId="{13251501-7F8C-4582-9EB1-FA4068C9A1CC}" srcId="{C34B53D6-88AF-49CB-BDD2-A0A1E2D40983}" destId="{CDC765C6-E418-4B58-B7D0-05279C945451}" srcOrd="4" destOrd="0" parTransId="{A6A43C41-DA28-4B6C-A56A-6129DD55992A}" sibTransId="{5B36D7A5-4361-4C8F-B16C-3C72400281FF}"/>
    <dgm:cxn modelId="{C7E30413-2E9D-44D1-AC8A-5F7B483B7383}" srcId="{C34B53D6-88AF-49CB-BDD2-A0A1E2D40983}" destId="{26A0EA54-E6F8-458C-87F1-3489032631D3}" srcOrd="5" destOrd="0" parTransId="{83505385-316D-4EB8-8499-C824A77F85F1}" sibTransId="{FF5FC70F-BBB3-4C08-9106-79E75C2E00DA}"/>
    <dgm:cxn modelId="{0D54E919-FD94-4B22-A21E-CFBF95592CB4}" type="presOf" srcId="{C34B53D6-88AF-49CB-BDD2-A0A1E2D40983}" destId="{D1238BEA-50E8-49E2-A724-E732E467CDA5}" srcOrd="0" destOrd="0" presId="urn:microsoft.com/office/officeart/2008/layout/VerticalCurvedList"/>
    <dgm:cxn modelId="{F411AC47-E5B2-4939-BE8D-4B72F4723A50}" type="presOf" srcId="{16501878-0052-4B3F-B8B8-F966F90DA133}" destId="{1258C66A-F24F-4EB0-A80E-B40A5EE3CF15}" srcOrd="0" destOrd="0" presId="urn:microsoft.com/office/officeart/2008/layout/VerticalCurvedList"/>
    <dgm:cxn modelId="{CE894B4A-DAF2-4212-BE7F-9256F6D9B033}" srcId="{C34B53D6-88AF-49CB-BDD2-A0A1E2D40983}" destId="{32C26F0C-D9B7-4ADF-8414-174751F68DFB}" srcOrd="1" destOrd="0" parTransId="{BD1F7BD3-1848-41B7-830C-20DD48EE40AD}" sibTransId="{F278EB22-F005-4A1B-BABB-81FB4A27FA2C}"/>
    <dgm:cxn modelId="{89A1BB6F-8894-4DC2-97F0-6A3EEEB62EE8}" type="presOf" srcId="{CDC765C6-E418-4B58-B7D0-05279C945451}" destId="{5CE82FD0-F052-44B9-B3E7-CE0C8B9DFB4A}" srcOrd="0" destOrd="0" presId="urn:microsoft.com/office/officeart/2008/layout/VerticalCurvedList"/>
    <dgm:cxn modelId="{5795C270-E947-4519-8116-C11424534F36}" srcId="{C34B53D6-88AF-49CB-BDD2-A0A1E2D40983}" destId="{48804381-C8B1-405B-8BF5-B7B89695F5EA}" srcOrd="2" destOrd="0" parTransId="{99D8095C-8EA8-40D7-9A52-119418B77236}" sibTransId="{25A69A14-1169-436F-9F06-557DE779D6F6}"/>
    <dgm:cxn modelId="{77B14F54-679D-4FE7-9568-39B5F673832E}" type="presOf" srcId="{32C26F0C-D9B7-4ADF-8414-174751F68DFB}" destId="{D0DD5BB7-F4FF-4533-B02D-C53A3A3A1133}" srcOrd="0" destOrd="0" presId="urn:microsoft.com/office/officeart/2008/layout/VerticalCurvedList"/>
    <dgm:cxn modelId="{55BA1EB2-BDDB-4ED2-99DF-B114194E1783}" type="presOf" srcId="{3CC63A4F-2F32-498E-8898-55235AE72871}" destId="{651079C3-822D-45B7-904E-765E0DB6D665}" srcOrd="0" destOrd="0" presId="urn:microsoft.com/office/officeart/2008/layout/VerticalCurvedList"/>
    <dgm:cxn modelId="{D7690EC1-FF3E-4125-BA9F-F064409935EA}" type="presOf" srcId="{C69443BF-4FFF-4A42-AE48-8DC3D03CCC8C}" destId="{34D3FB82-98E5-436B-B9CE-4BB5DAECEE5F}" srcOrd="0" destOrd="0" presId="urn:microsoft.com/office/officeart/2008/layout/VerticalCurvedList"/>
    <dgm:cxn modelId="{476688C5-C0A9-49C2-9DD5-251BA9336F80}" srcId="{C34B53D6-88AF-49CB-BDD2-A0A1E2D40983}" destId="{16501878-0052-4B3F-B8B8-F966F90DA133}" srcOrd="3" destOrd="0" parTransId="{CD1A42E7-B415-45D7-B498-62645E705E9F}" sibTransId="{CB6EEFD3-C10E-4AF0-B582-39482B2D7275}"/>
    <dgm:cxn modelId="{4D6190C5-BAF3-43E0-AC9F-28A57A683B3B}" srcId="{C34B53D6-88AF-49CB-BDD2-A0A1E2D40983}" destId="{3CC63A4F-2F32-498E-8898-55235AE72871}" srcOrd="0" destOrd="0" parTransId="{BECAE364-C33C-430A-8577-4DC55A670820}" sibTransId="{C69443BF-4FFF-4A42-AE48-8DC3D03CCC8C}"/>
    <dgm:cxn modelId="{12326DCC-C06A-4A50-9320-961EE610BBCE}" type="presOf" srcId="{26A0EA54-E6F8-458C-87F1-3489032631D3}" destId="{EE130F13-0630-4E3B-9571-451FF0F419E1}" srcOrd="0" destOrd="0" presId="urn:microsoft.com/office/officeart/2008/layout/VerticalCurvedList"/>
    <dgm:cxn modelId="{F158BFD4-AD92-41EE-9CA7-F3D596369A95}" type="presOf" srcId="{48804381-C8B1-405B-8BF5-B7B89695F5EA}" destId="{38DAF50A-489E-4FD3-AF44-8948F90EEF17}" srcOrd="0" destOrd="0" presId="urn:microsoft.com/office/officeart/2008/layout/VerticalCurvedList"/>
    <dgm:cxn modelId="{D5C3E932-C19D-4815-AF7C-41B4FCCC167D}" type="presParOf" srcId="{D1238BEA-50E8-49E2-A724-E732E467CDA5}" destId="{F3640DE2-9F95-487F-A312-3BDEC8FA3C8E}" srcOrd="0" destOrd="0" presId="urn:microsoft.com/office/officeart/2008/layout/VerticalCurvedList"/>
    <dgm:cxn modelId="{BA836FEB-1C50-4E1D-8414-D721A5682F3D}" type="presParOf" srcId="{F3640DE2-9F95-487F-A312-3BDEC8FA3C8E}" destId="{967EB12A-09CC-47E6-ACD0-A8E62F7E54FD}" srcOrd="0" destOrd="0" presId="urn:microsoft.com/office/officeart/2008/layout/VerticalCurvedList"/>
    <dgm:cxn modelId="{AEAC50CF-6B98-4663-AA7B-463CCB56707B}" type="presParOf" srcId="{967EB12A-09CC-47E6-ACD0-A8E62F7E54FD}" destId="{250B7C28-BB6A-4476-9E2B-E31D7F72E069}" srcOrd="0" destOrd="0" presId="urn:microsoft.com/office/officeart/2008/layout/VerticalCurvedList"/>
    <dgm:cxn modelId="{6BD809D6-15C2-4C04-A7BE-1145FD12C719}" type="presParOf" srcId="{967EB12A-09CC-47E6-ACD0-A8E62F7E54FD}" destId="{34D3FB82-98E5-436B-B9CE-4BB5DAECEE5F}" srcOrd="1" destOrd="0" presId="urn:microsoft.com/office/officeart/2008/layout/VerticalCurvedList"/>
    <dgm:cxn modelId="{CBC0A7F6-5977-40E6-97B7-6940F9E1D1B0}" type="presParOf" srcId="{967EB12A-09CC-47E6-ACD0-A8E62F7E54FD}" destId="{EC5CC280-0592-4BD9-AC12-A0CB5434E31E}" srcOrd="2" destOrd="0" presId="urn:microsoft.com/office/officeart/2008/layout/VerticalCurvedList"/>
    <dgm:cxn modelId="{7009683B-BEDA-4A00-B37C-06DC1351D924}" type="presParOf" srcId="{967EB12A-09CC-47E6-ACD0-A8E62F7E54FD}" destId="{01034A42-3A61-4CD4-8C44-1036C480B7E8}" srcOrd="3" destOrd="0" presId="urn:microsoft.com/office/officeart/2008/layout/VerticalCurvedList"/>
    <dgm:cxn modelId="{793AE1BB-8355-47D8-8BDC-929C771F3BE7}" type="presParOf" srcId="{F3640DE2-9F95-487F-A312-3BDEC8FA3C8E}" destId="{651079C3-822D-45B7-904E-765E0DB6D665}" srcOrd="1" destOrd="0" presId="urn:microsoft.com/office/officeart/2008/layout/VerticalCurvedList"/>
    <dgm:cxn modelId="{5065EF9E-65CF-4E4A-A539-C0A5A96321C2}" type="presParOf" srcId="{F3640DE2-9F95-487F-A312-3BDEC8FA3C8E}" destId="{A141F4BE-994B-45EC-8329-475E39A593EF}" srcOrd="2" destOrd="0" presId="urn:microsoft.com/office/officeart/2008/layout/VerticalCurvedList"/>
    <dgm:cxn modelId="{ED632641-923C-42E1-A87F-CAD6353FE7AD}" type="presParOf" srcId="{A141F4BE-994B-45EC-8329-475E39A593EF}" destId="{1913126A-62DE-40E4-9C39-BF9E3C8A5E8D}" srcOrd="0" destOrd="0" presId="urn:microsoft.com/office/officeart/2008/layout/VerticalCurvedList"/>
    <dgm:cxn modelId="{BD2F79A9-1C91-40E1-9262-276ED02ABD3A}" type="presParOf" srcId="{F3640DE2-9F95-487F-A312-3BDEC8FA3C8E}" destId="{D0DD5BB7-F4FF-4533-B02D-C53A3A3A1133}" srcOrd="3" destOrd="0" presId="urn:microsoft.com/office/officeart/2008/layout/VerticalCurvedList"/>
    <dgm:cxn modelId="{5FEDBB3C-C039-4EF9-8DC3-7703DCAF40C8}" type="presParOf" srcId="{F3640DE2-9F95-487F-A312-3BDEC8FA3C8E}" destId="{A0246A48-03BD-41AD-BB7C-3E3DA2115D22}" srcOrd="4" destOrd="0" presId="urn:microsoft.com/office/officeart/2008/layout/VerticalCurvedList"/>
    <dgm:cxn modelId="{0A8EE42B-4A6F-45D1-B9B8-9A990178E5C6}" type="presParOf" srcId="{A0246A48-03BD-41AD-BB7C-3E3DA2115D22}" destId="{71B6A5AC-14B2-4E02-9B9E-17993332B537}" srcOrd="0" destOrd="0" presId="urn:microsoft.com/office/officeart/2008/layout/VerticalCurvedList"/>
    <dgm:cxn modelId="{F1CF6A6B-8657-4C98-A586-A3FA26083160}" type="presParOf" srcId="{F3640DE2-9F95-487F-A312-3BDEC8FA3C8E}" destId="{38DAF50A-489E-4FD3-AF44-8948F90EEF17}" srcOrd="5" destOrd="0" presId="urn:microsoft.com/office/officeart/2008/layout/VerticalCurvedList"/>
    <dgm:cxn modelId="{FA315EB8-53A2-4429-943F-B0A8CB103327}" type="presParOf" srcId="{F3640DE2-9F95-487F-A312-3BDEC8FA3C8E}" destId="{0384EE7E-9C4D-4D77-8B73-525449F7065B}" srcOrd="6" destOrd="0" presId="urn:microsoft.com/office/officeart/2008/layout/VerticalCurvedList"/>
    <dgm:cxn modelId="{DECFB930-52FE-40A2-8002-10B806D0DFB4}" type="presParOf" srcId="{0384EE7E-9C4D-4D77-8B73-525449F7065B}" destId="{AE0E12FB-3274-49A6-8271-5A6A7761959F}" srcOrd="0" destOrd="0" presId="urn:microsoft.com/office/officeart/2008/layout/VerticalCurvedList"/>
    <dgm:cxn modelId="{4F53751F-4F33-4808-956F-E5E0DC3D849D}" type="presParOf" srcId="{F3640DE2-9F95-487F-A312-3BDEC8FA3C8E}" destId="{1258C66A-F24F-4EB0-A80E-B40A5EE3CF15}" srcOrd="7" destOrd="0" presId="urn:microsoft.com/office/officeart/2008/layout/VerticalCurvedList"/>
    <dgm:cxn modelId="{BFCB6E11-CD04-4AE6-95E3-F1EF9511BC8C}" type="presParOf" srcId="{F3640DE2-9F95-487F-A312-3BDEC8FA3C8E}" destId="{44E78C55-A29C-4E06-AA65-D4C245810398}" srcOrd="8" destOrd="0" presId="urn:microsoft.com/office/officeart/2008/layout/VerticalCurvedList"/>
    <dgm:cxn modelId="{27663511-8595-4501-B3B7-F6C534BE1ED5}" type="presParOf" srcId="{44E78C55-A29C-4E06-AA65-D4C245810398}" destId="{E49471B5-B9B3-44BB-8FF8-4FBBEB4B7D26}" srcOrd="0" destOrd="0" presId="urn:microsoft.com/office/officeart/2008/layout/VerticalCurvedList"/>
    <dgm:cxn modelId="{72ABC82D-CAA0-474D-A3EF-E5CD650BEEF7}" type="presParOf" srcId="{F3640DE2-9F95-487F-A312-3BDEC8FA3C8E}" destId="{5CE82FD0-F052-44B9-B3E7-CE0C8B9DFB4A}" srcOrd="9" destOrd="0" presId="urn:microsoft.com/office/officeart/2008/layout/VerticalCurvedList"/>
    <dgm:cxn modelId="{32117582-9C89-4302-A20B-3D23A34BD0D3}" type="presParOf" srcId="{F3640DE2-9F95-487F-A312-3BDEC8FA3C8E}" destId="{A16CD8A6-695F-4B54-80DD-CF41869DE33C}" srcOrd="10" destOrd="0" presId="urn:microsoft.com/office/officeart/2008/layout/VerticalCurvedList"/>
    <dgm:cxn modelId="{E99D02F2-66E8-4DE4-9010-80343246081C}" type="presParOf" srcId="{A16CD8A6-695F-4B54-80DD-CF41869DE33C}" destId="{351BC806-4FC7-4B03-A207-5963583914CE}" srcOrd="0" destOrd="0" presId="urn:microsoft.com/office/officeart/2008/layout/VerticalCurvedList"/>
    <dgm:cxn modelId="{4DBEFCCB-0854-4611-ADC6-BD2529A90901}" type="presParOf" srcId="{F3640DE2-9F95-487F-A312-3BDEC8FA3C8E}" destId="{EE130F13-0630-4E3B-9571-451FF0F419E1}" srcOrd="11" destOrd="0" presId="urn:microsoft.com/office/officeart/2008/layout/VerticalCurvedList"/>
    <dgm:cxn modelId="{8CC06DA7-C8E7-4B77-876E-74BC7024DCF5}" type="presParOf" srcId="{F3640DE2-9F95-487F-A312-3BDEC8FA3C8E}" destId="{64E6E497-51F5-41BB-8D86-81C785E3F6AF}" srcOrd="12" destOrd="0" presId="urn:microsoft.com/office/officeart/2008/layout/VerticalCurvedList"/>
    <dgm:cxn modelId="{372F76C1-0068-4A59-839C-42EEF441165A}" type="presParOf" srcId="{64E6E497-51F5-41BB-8D86-81C785E3F6AF}" destId="{A9B4F6BF-918A-42BE-B4E5-A36E6D3AD59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4B53D6-88AF-49CB-BDD2-A0A1E2D40983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MY"/>
        </a:p>
      </dgm:t>
    </dgm:pt>
    <dgm:pt modelId="{3CC63A4F-2F32-498E-8898-55235AE72871}">
      <dgm:prSet phldrT="[Text]" custT="1"/>
      <dgm:spPr/>
      <dgm:t>
        <a:bodyPr/>
        <a:lstStyle/>
        <a:p>
          <a:pPr>
            <a:buFont typeface="Courier New"/>
            <a:buChar char="o"/>
          </a:pPr>
          <a:r>
            <a:rPr lang="en-US" sz="1400" b="0" spc="-15" dirty="0">
              <a:latin typeface="Calibri"/>
              <a:cs typeface="Calibri"/>
            </a:rPr>
            <a:t>Dryers</a:t>
          </a:r>
          <a:r>
            <a:rPr lang="en-US" sz="1400" b="0" spc="15" dirty="0">
              <a:latin typeface="Calibri"/>
              <a:cs typeface="Calibri"/>
            </a:rPr>
            <a:t> will not </a:t>
          </a:r>
          <a:r>
            <a:rPr lang="en-US" sz="1400" b="0" spc="-10" dirty="0">
              <a:latin typeface="Calibri"/>
              <a:cs typeface="Calibri"/>
            </a:rPr>
            <a:t>process</a:t>
          </a:r>
          <a:r>
            <a:rPr lang="en-US" sz="1400" b="0" spc="-5" dirty="0">
              <a:latin typeface="Calibri"/>
              <a:cs typeface="Calibri"/>
            </a:rPr>
            <a:t> Loss</a:t>
          </a:r>
          <a:r>
            <a:rPr lang="en-US" sz="1400" b="0" spc="5" dirty="0">
              <a:latin typeface="Calibri"/>
              <a:cs typeface="Calibri"/>
            </a:rPr>
            <a:t> </a:t>
          </a:r>
          <a:r>
            <a:rPr lang="en-US" sz="1400" b="0" spc="-10" dirty="0">
              <a:latin typeface="Calibri"/>
              <a:cs typeface="Calibri"/>
            </a:rPr>
            <a:t>Circulation</a:t>
          </a:r>
          <a:r>
            <a:rPr lang="en-US" sz="1400" b="0" spc="25" dirty="0">
              <a:latin typeface="Calibri"/>
              <a:cs typeface="Calibri"/>
            </a:rPr>
            <a:t> </a:t>
          </a:r>
          <a:r>
            <a:rPr lang="en-US" sz="1400" b="0" spc="-10" dirty="0">
              <a:latin typeface="Calibri"/>
              <a:cs typeface="Calibri"/>
            </a:rPr>
            <a:t>Materials</a:t>
          </a:r>
          <a:r>
            <a:rPr lang="en-US" sz="1400" b="0" spc="10" dirty="0">
              <a:latin typeface="Calibri"/>
              <a:cs typeface="Calibri"/>
            </a:rPr>
            <a:t> </a:t>
          </a:r>
          <a:r>
            <a:rPr lang="en-US" sz="1400" b="0" spc="-10" dirty="0">
              <a:latin typeface="Calibri"/>
              <a:cs typeface="Calibri"/>
            </a:rPr>
            <a:t>(LCM)</a:t>
          </a:r>
          <a:r>
            <a:rPr lang="en-US" sz="1400" b="0" spc="65" dirty="0">
              <a:latin typeface="Calibri"/>
              <a:cs typeface="Calibri"/>
            </a:rPr>
            <a:t> </a:t>
          </a:r>
          <a:r>
            <a:rPr lang="en-US" sz="1400" b="0" dirty="0">
              <a:latin typeface="Calibri"/>
              <a:cs typeface="Calibri"/>
            </a:rPr>
            <a:t>–</a:t>
          </a:r>
          <a:r>
            <a:rPr lang="en-US" sz="1400" b="0" spc="5" dirty="0">
              <a:latin typeface="Calibri"/>
              <a:cs typeface="Calibri"/>
            </a:rPr>
            <a:t> Additives used in most wells </a:t>
          </a:r>
          <a:r>
            <a:rPr lang="en-US" sz="1400" b="0" spc="-10" dirty="0">
              <a:latin typeface="Calibri"/>
              <a:cs typeface="Calibri"/>
            </a:rPr>
            <a:t>to</a:t>
          </a:r>
          <a:r>
            <a:rPr lang="en-US" sz="1400" b="0" dirty="0">
              <a:latin typeface="Calibri"/>
              <a:cs typeface="Calibri"/>
            </a:rPr>
            <a:t> </a:t>
          </a:r>
          <a:r>
            <a:rPr lang="en-US" sz="1400" b="0" spc="-10" dirty="0">
              <a:latin typeface="Calibri"/>
              <a:cs typeface="Calibri"/>
            </a:rPr>
            <a:t>prevent</a:t>
          </a:r>
          <a:r>
            <a:rPr lang="en-US" sz="1400" b="0" spc="5" dirty="0">
              <a:latin typeface="Calibri"/>
              <a:cs typeface="Calibri"/>
            </a:rPr>
            <a:t> </a:t>
          </a:r>
          <a:r>
            <a:rPr lang="en-US" sz="1400" b="0" spc="-5" dirty="0">
              <a:latin typeface="Calibri"/>
              <a:cs typeface="Calibri"/>
            </a:rPr>
            <a:t>downhole</a:t>
          </a:r>
          <a:r>
            <a:rPr lang="en-US" sz="1400" b="0" spc="30" dirty="0">
              <a:latin typeface="Calibri"/>
              <a:cs typeface="Calibri"/>
            </a:rPr>
            <a:t> </a:t>
          </a:r>
          <a:r>
            <a:rPr lang="en-US" sz="1400" b="0" dirty="0">
              <a:latin typeface="Calibri"/>
              <a:cs typeface="Calibri"/>
            </a:rPr>
            <a:t>seepage</a:t>
          </a:r>
          <a:r>
            <a:rPr lang="en-US" sz="1400" b="0" spc="-10" dirty="0">
              <a:latin typeface="Calibri"/>
              <a:cs typeface="Calibri"/>
            </a:rPr>
            <a:t> </a:t>
          </a:r>
          <a:r>
            <a:rPr lang="en-US" sz="1400" b="0" spc="-5" dirty="0">
              <a:latin typeface="Calibri"/>
              <a:cs typeface="Calibri"/>
            </a:rPr>
            <a:t>losses</a:t>
          </a:r>
          <a:endParaRPr lang="en-MY" sz="1400" dirty="0"/>
        </a:p>
      </dgm:t>
    </dgm:pt>
    <dgm:pt modelId="{BECAE364-C33C-430A-8577-4DC55A670820}" type="parTrans" cxnId="{4D6190C5-BAF3-43E0-AC9F-28A57A683B3B}">
      <dgm:prSet/>
      <dgm:spPr/>
      <dgm:t>
        <a:bodyPr/>
        <a:lstStyle/>
        <a:p>
          <a:endParaRPr lang="en-MY"/>
        </a:p>
      </dgm:t>
    </dgm:pt>
    <dgm:pt modelId="{C69443BF-4FFF-4A42-AE48-8DC3D03CCC8C}" type="sibTrans" cxnId="{4D6190C5-BAF3-43E0-AC9F-28A57A683B3B}">
      <dgm:prSet/>
      <dgm:spPr/>
      <dgm:t>
        <a:bodyPr/>
        <a:lstStyle/>
        <a:p>
          <a:endParaRPr lang="en-MY"/>
        </a:p>
      </dgm:t>
    </dgm:pt>
    <dgm:pt modelId="{CC8E80CE-7363-4FC3-8554-92DFAB196422}">
      <dgm:prSet custT="1"/>
      <dgm:spPr/>
      <dgm:t>
        <a:bodyPr/>
        <a:lstStyle/>
        <a:p>
          <a:pPr>
            <a:buFont typeface="Courier New"/>
            <a:buChar char="o"/>
          </a:pPr>
          <a:r>
            <a:rPr lang="en-US" sz="1400" spc="-5" dirty="0">
              <a:latin typeface="Calibri"/>
              <a:cs typeface="Calibri"/>
            </a:rPr>
            <a:t>Increase</a:t>
          </a:r>
          <a:r>
            <a:rPr lang="en-US" sz="1400" dirty="0">
              <a:latin typeface="Calibri"/>
              <a:cs typeface="Calibri"/>
            </a:rPr>
            <a:t> in</a:t>
          </a:r>
          <a:r>
            <a:rPr lang="en-US" sz="1400" spc="10" dirty="0">
              <a:latin typeface="Calibri"/>
              <a:cs typeface="Calibri"/>
            </a:rPr>
            <a:t> </a:t>
          </a:r>
          <a:r>
            <a:rPr lang="en-US" sz="1400" spc="-15" dirty="0">
              <a:latin typeface="Calibri"/>
              <a:cs typeface="Calibri"/>
            </a:rPr>
            <a:t>shaker</a:t>
          </a:r>
          <a:r>
            <a:rPr lang="en-US" sz="1400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screen</a:t>
          </a:r>
          <a:r>
            <a:rPr lang="en-US" sz="1400" spc="-5" dirty="0">
              <a:latin typeface="Calibri"/>
              <a:cs typeface="Calibri"/>
            </a:rPr>
            <a:t> usage</a:t>
          </a:r>
          <a:r>
            <a:rPr lang="en-US" sz="1400" spc="5" dirty="0">
              <a:latin typeface="Calibri"/>
              <a:cs typeface="Calibri"/>
            </a:rPr>
            <a:t> </a:t>
          </a:r>
          <a:r>
            <a:rPr lang="en-US" sz="1400" dirty="0">
              <a:latin typeface="Calibri"/>
              <a:cs typeface="Calibri"/>
            </a:rPr>
            <a:t>–</a:t>
          </a:r>
          <a:r>
            <a:rPr lang="en-US" sz="1400" spc="15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Finer</a:t>
          </a:r>
          <a:r>
            <a:rPr lang="en-US" sz="1400" spc="5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screens are</a:t>
          </a:r>
          <a:r>
            <a:rPr lang="en-US" sz="1400" spc="15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utilized</a:t>
          </a:r>
          <a:r>
            <a:rPr lang="en-US" sz="1400" spc="30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in</a:t>
          </a:r>
          <a:r>
            <a:rPr lang="en-US" sz="1400" spc="10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order</a:t>
          </a:r>
          <a:r>
            <a:rPr lang="en-US" sz="1400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to</a:t>
          </a:r>
          <a:r>
            <a:rPr lang="en-US" sz="1400" spc="-5" dirty="0">
              <a:latin typeface="Calibri"/>
              <a:cs typeface="Calibri"/>
            </a:rPr>
            <a:t> </a:t>
          </a:r>
          <a:r>
            <a:rPr lang="en-US" sz="1400" spc="-15" dirty="0">
              <a:latin typeface="Calibri"/>
              <a:cs typeface="Calibri"/>
            </a:rPr>
            <a:t>keep</a:t>
          </a:r>
          <a:r>
            <a:rPr lang="en-US" sz="1400" spc="15" dirty="0">
              <a:latin typeface="Calibri"/>
              <a:cs typeface="Calibri"/>
            </a:rPr>
            <a:t> </a:t>
          </a:r>
          <a:r>
            <a:rPr lang="en-US" sz="1400" dirty="0">
              <a:latin typeface="Calibri"/>
              <a:cs typeface="Calibri"/>
            </a:rPr>
            <a:t>the</a:t>
          </a:r>
          <a:r>
            <a:rPr lang="en-US" sz="1400" spc="5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cuttings</a:t>
          </a:r>
          <a:r>
            <a:rPr lang="en-US" sz="1400" spc="15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wet</a:t>
          </a:r>
          <a:r>
            <a:rPr lang="en-US" sz="1400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to</a:t>
          </a:r>
          <a:r>
            <a:rPr lang="en-US" sz="1400" dirty="0">
              <a:latin typeface="Calibri"/>
              <a:cs typeface="Calibri"/>
            </a:rPr>
            <a:t> </a:t>
          </a:r>
          <a:r>
            <a:rPr lang="en-US" sz="1400" spc="-15" dirty="0">
              <a:latin typeface="Calibri"/>
              <a:cs typeface="Calibri"/>
            </a:rPr>
            <a:t>facilitate</a:t>
          </a:r>
          <a:r>
            <a:rPr lang="en-US" sz="1400" spc="25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conveying</a:t>
          </a:r>
          <a:r>
            <a:rPr lang="en-US" sz="1400" spc="5" dirty="0">
              <a:latin typeface="Calibri"/>
              <a:cs typeface="Calibri"/>
            </a:rPr>
            <a:t> </a:t>
          </a:r>
          <a:r>
            <a:rPr lang="en-US" sz="1400" dirty="0">
              <a:latin typeface="Calibri"/>
              <a:cs typeface="Calibri"/>
            </a:rPr>
            <a:t>the</a:t>
          </a:r>
          <a:r>
            <a:rPr lang="en-US" sz="1400" spc="10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cuttings</a:t>
          </a:r>
          <a:r>
            <a:rPr lang="en-US" sz="1400" spc="10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through</a:t>
          </a:r>
          <a:r>
            <a:rPr lang="en-US" sz="1400" spc="15" dirty="0">
              <a:latin typeface="Calibri"/>
              <a:cs typeface="Calibri"/>
            </a:rPr>
            <a:t> </a:t>
          </a:r>
          <a:r>
            <a:rPr lang="en-US" sz="1400" dirty="0">
              <a:latin typeface="Calibri"/>
              <a:cs typeface="Calibri"/>
            </a:rPr>
            <a:t>the</a:t>
          </a:r>
          <a:r>
            <a:rPr lang="en-US" sz="1400" spc="5" dirty="0">
              <a:latin typeface="Calibri"/>
              <a:cs typeface="Calibri"/>
            </a:rPr>
            <a:t> </a:t>
          </a:r>
          <a:r>
            <a:rPr lang="en-US" sz="1400" spc="-35" dirty="0">
              <a:latin typeface="Calibri"/>
              <a:cs typeface="Calibri"/>
            </a:rPr>
            <a:t>auger.</a:t>
          </a:r>
          <a:r>
            <a:rPr lang="en-US" sz="1400" spc="-5" dirty="0">
              <a:latin typeface="Calibri"/>
              <a:cs typeface="Calibri"/>
            </a:rPr>
            <a:t> Finer</a:t>
          </a:r>
          <a:r>
            <a:rPr lang="en-US" sz="1400" spc="10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screens</a:t>
          </a:r>
          <a:r>
            <a:rPr lang="en-US" sz="1400" spc="-10" dirty="0">
              <a:latin typeface="Calibri"/>
              <a:cs typeface="Calibri"/>
            </a:rPr>
            <a:t> are </a:t>
          </a:r>
          <a:r>
            <a:rPr lang="en-US" sz="1400" spc="-390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more</a:t>
          </a:r>
          <a:r>
            <a:rPr lang="en-US" sz="1400" spc="-5" dirty="0">
              <a:latin typeface="Calibri"/>
              <a:cs typeface="Calibri"/>
            </a:rPr>
            <a:t> susceptible</a:t>
          </a:r>
          <a:r>
            <a:rPr lang="en-US" sz="1400" spc="20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to</a:t>
          </a:r>
          <a:r>
            <a:rPr lang="en-US" sz="1400" spc="-5" dirty="0">
              <a:latin typeface="Calibri"/>
              <a:cs typeface="Calibri"/>
            </a:rPr>
            <a:t> damage.</a:t>
          </a:r>
          <a:endParaRPr lang="en-MY" sz="1400" dirty="0">
            <a:latin typeface="Calibri"/>
            <a:cs typeface="Calibri"/>
          </a:endParaRPr>
        </a:p>
      </dgm:t>
    </dgm:pt>
    <dgm:pt modelId="{A330AF31-4D30-4173-B90D-7A3FE2A5B15B}" type="parTrans" cxnId="{9D003748-0775-4DE9-9F56-018B670BE009}">
      <dgm:prSet/>
      <dgm:spPr/>
      <dgm:t>
        <a:bodyPr/>
        <a:lstStyle/>
        <a:p>
          <a:endParaRPr lang="en-MY"/>
        </a:p>
      </dgm:t>
    </dgm:pt>
    <dgm:pt modelId="{9E26DD7F-C18A-4A26-9026-C8040B22C642}" type="sibTrans" cxnId="{9D003748-0775-4DE9-9F56-018B670BE009}">
      <dgm:prSet/>
      <dgm:spPr/>
      <dgm:t>
        <a:bodyPr/>
        <a:lstStyle/>
        <a:p>
          <a:endParaRPr lang="en-MY"/>
        </a:p>
      </dgm:t>
    </dgm:pt>
    <dgm:pt modelId="{34EFC524-4434-4525-875D-B32C87215D42}">
      <dgm:prSet custT="1"/>
      <dgm:spPr/>
      <dgm:t>
        <a:bodyPr/>
        <a:lstStyle/>
        <a:p>
          <a:r>
            <a:rPr lang="en-US" sz="1400" spc="-5" dirty="0">
              <a:latin typeface="Calibri"/>
              <a:cs typeface="Calibri"/>
            </a:rPr>
            <a:t>Increase</a:t>
          </a:r>
          <a:r>
            <a:rPr lang="en-US" sz="1400" dirty="0">
              <a:latin typeface="Calibri"/>
              <a:cs typeface="Calibri"/>
            </a:rPr>
            <a:t> in</a:t>
          </a:r>
          <a:r>
            <a:rPr lang="en-US" sz="1400" spc="10" dirty="0">
              <a:latin typeface="Calibri"/>
              <a:cs typeface="Calibri"/>
            </a:rPr>
            <a:t> </a:t>
          </a:r>
          <a:r>
            <a:rPr lang="en-US" sz="1400" dirty="0">
              <a:latin typeface="Calibri"/>
              <a:cs typeface="Calibri"/>
            </a:rPr>
            <a:t>mud</a:t>
          </a:r>
          <a:r>
            <a:rPr lang="en-US" sz="1400" spc="5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usage</a:t>
          </a:r>
          <a:r>
            <a:rPr lang="en-US" sz="1400" spc="15" dirty="0">
              <a:latin typeface="Calibri"/>
              <a:cs typeface="Calibri"/>
            </a:rPr>
            <a:t> </a:t>
          </a:r>
          <a:r>
            <a:rPr lang="en-US" sz="1400" dirty="0">
              <a:latin typeface="Calibri"/>
              <a:cs typeface="Calibri"/>
            </a:rPr>
            <a:t>– More mud volume &amp; dilution required to treat colloidal contaminated mud</a:t>
          </a:r>
        </a:p>
      </dgm:t>
    </dgm:pt>
    <dgm:pt modelId="{4E404FC7-C584-425E-9BCD-430F018DDF31}" type="parTrans" cxnId="{6C655B73-D636-41A6-AF0A-81FC6B7B6481}">
      <dgm:prSet/>
      <dgm:spPr/>
      <dgm:t>
        <a:bodyPr/>
        <a:lstStyle/>
        <a:p>
          <a:endParaRPr lang="en-MY"/>
        </a:p>
      </dgm:t>
    </dgm:pt>
    <dgm:pt modelId="{4356855A-3535-4FE9-BF16-7DDF5C162BC1}" type="sibTrans" cxnId="{6C655B73-D636-41A6-AF0A-81FC6B7B6481}">
      <dgm:prSet/>
      <dgm:spPr/>
      <dgm:t>
        <a:bodyPr/>
        <a:lstStyle/>
        <a:p>
          <a:endParaRPr lang="en-MY"/>
        </a:p>
      </dgm:t>
    </dgm:pt>
    <dgm:pt modelId="{79E3CDA1-EE16-4376-810C-A2AC980C3C4F}">
      <dgm:prSet phldrT="[Text]" custT="1"/>
      <dgm:spPr/>
      <dgm:t>
        <a:bodyPr/>
        <a:lstStyle/>
        <a:p>
          <a:pPr>
            <a:buFont typeface="Courier New"/>
            <a:buChar char="o"/>
          </a:pPr>
          <a:r>
            <a:rPr lang="en-US" sz="1400" spc="-15" dirty="0">
              <a:latin typeface="Calibri"/>
              <a:cs typeface="Calibri"/>
            </a:rPr>
            <a:t>Failure</a:t>
          </a:r>
          <a:r>
            <a:rPr lang="en-US" sz="1400" spc="15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of</a:t>
          </a:r>
          <a:r>
            <a:rPr lang="en-US" sz="1400" dirty="0">
              <a:latin typeface="Calibri"/>
              <a:cs typeface="Calibri"/>
            </a:rPr>
            <a:t> </a:t>
          </a:r>
          <a:r>
            <a:rPr lang="en-US" sz="1400" spc="-15" dirty="0">
              <a:latin typeface="Calibri"/>
              <a:cs typeface="Calibri"/>
            </a:rPr>
            <a:t>any</a:t>
          </a:r>
          <a:r>
            <a:rPr lang="en-US" sz="1400" spc="15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equipment</a:t>
          </a:r>
          <a:r>
            <a:rPr lang="en-US" sz="1400" spc="10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in</a:t>
          </a:r>
          <a:r>
            <a:rPr lang="en-US" sz="1400" dirty="0">
              <a:latin typeface="Calibri"/>
              <a:cs typeface="Calibri"/>
            </a:rPr>
            <a:t> the</a:t>
          </a:r>
          <a:r>
            <a:rPr lang="en-US" sz="1400" spc="20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dryer</a:t>
          </a:r>
          <a:r>
            <a:rPr lang="en-US" sz="1400" spc="5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package</a:t>
          </a:r>
          <a:r>
            <a:rPr lang="en-US" sz="1400" spc="20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(Augers,</a:t>
          </a:r>
          <a:r>
            <a:rPr lang="en-US" sz="1400" spc="10" dirty="0">
              <a:latin typeface="Calibri"/>
              <a:cs typeface="Calibri"/>
            </a:rPr>
            <a:t> </a:t>
          </a:r>
          <a:r>
            <a:rPr lang="en-US" sz="1400" spc="-15" dirty="0">
              <a:latin typeface="Calibri"/>
              <a:cs typeface="Calibri"/>
            </a:rPr>
            <a:t>Dryers,</a:t>
          </a:r>
          <a:r>
            <a:rPr lang="en-US" sz="1400" spc="10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Centrifuge)</a:t>
          </a:r>
          <a:r>
            <a:rPr lang="en-US" sz="1400" spc="5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will</a:t>
          </a:r>
          <a:r>
            <a:rPr lang="en-US" sz="1400" spc="20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result</a:t>
          </a:r>
          <a:r>
            <a:rPr lang="en-US" sz="1400" spc="-5" dirty="0">
              <a:latin typeface="Calibri"/>
              <a:cs typeface="Calibri"/>
            </a:rPr>
            <a:t> in </a:t>
          </a:r>
          <a:r>
            <a:rPr lang="en-US" sz="1400" dirty="0">
              <a:latin typeface="Calibri"/>
              <a:cs typeface="Calibri"/>
            </a:rPr>
            <a:t>a</a:t>
          </a:r>
          <a:r>
            <a:rPr lang="en-US" sz="1400" spc="-10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termination</a:t>
          </a:r>
          <a:r>
            <a:rPr lang="en-US" sz="1400" spc="15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of</a:t>
          </a:r>
          <a:r>
            <a:rPr lang="en-US" sz="1400" spc="-10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drilling,</a:t>
          </a:r>
          <a:r>
            <a:rPr lang="en-US" sz="1400" spc="10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causing</a:t>
          </a:r>
          <a:r>
            <a:rPr lang="en-US" sz="1400" spc="10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rig</a:t>
          </a:r>
          <a:r>
            <a:rPr lang="en-US" sz="1400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downtime</a:t>
          </a:r>
          <a:r>
            <a:rPr lang="en-US" sz="1400" spc="20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(NPT)</a:t>
          </a:r>
          <a:endParaRPr lang="en-MY" sz="1200" dirty="0"/>
        </a:p>
      </dgm:t>
    </dgm:pt>
    <dgm:pt modelId="{3B5FF177-9748-4D3A-9AD6-3EFF4407F466}" type="parTrans" cxnId="{6F1A6500-BDED-4257-8C5C-95696267E19D}">
      <dgm:prSet/>
      <dgm:spPr/>
      <dgm:t>
        <a:bodyPr/>
        <a:lstStyle/>
        <a:p>
          <a:endParaRPr lang="en-MY"/>
        </a:p>
      </dgm:t>
    </dgm:pt>
    <dgm:pt modelId="{139FC10D-5D68-454B-9B2E-C7508492D09F}" type="sibTrans" cxnId="{6F1A6500-BDED-4257-8C5C-95696267E19D}">
      <dgm:prSet/>
      <dgm:spPr/>
      <dgm:t>
        <a:bodyPr/>
        <a:lstStyle/>
        <a:p>
          <a:endParaRPr lang="en-MY"/>
        </a:p>
      </dgm:t>
    </dgm:pt>
    <dgm:pt modelId="{DB6F3447-656E-4B3F-8F2C-49D0A42615B5}">
      <dgm:prSet custT="1"/>
      <dgm:spPr/>
      <dgm:t>
        <a:bodyPr/>
        <a:lstStyle/>
        <a:p>
          <a:r>
            <a:rPr lang="en-US" sz="1400" spc="-15" dirty="0">
              <a:latin typeface="Calibri"/>
              <a:cs typeface="Calibri"/>
            </a:rPr>
            <a:t>Dryers</a:t>
          </a:r>
          <a:r>
            <a:rPr lang="en-US" sz="1400" spc="15" dirty="0">
              <a:latin typeface="Calibri"/>
              <a:cs typeface="Calibri"/>
            </a:rPr>
            <a:t> will not </a:t>
          </a:r>
          <a:r>
            <a:rPr lang="en-US" sz="1400" spc="-10" dirty="0">
              <a:latin typeface="Calibri"/>
              <a:cs typeface="Calibri"/>
            </a:rPr>
            <a:t>process</a:t>
          </a:r>
          <a:r>
            <a:rPr lang="en-US" sz="1400" spc="-5" dirty="0">
              <a:latin typeface="Calibri"/>
              <a:cs typeface="Calibri"/>
            </a:rPr>
            <a:t> Cement</a:t>
          </a:r>
          <a:r>
            <a:rPr lang="en-US" sz="1400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Cuttings.</a:t>
          </a:r>
          <a:r>
            <a:rPr lang="en-US" sz="1400" spc="10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This </a:t>
          </a:r>
          <a:r>
            <a:rPr lang="en-US" sz="1400" dirty="0">
              <a:latin typeface="Calibri"/>
              <a:cs typeface="Calibri"/>
            </a:rPr>
            <a:t>means</a:t>
          </a:r>
          <a:r>
            <a:rPr lang="en-US" sz="1400" spc="10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costly</a:t>
          </a:r>
          <a:r>
            <a:rPr lang="en-US" sz="1400" spc="10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rig</a:t>
          </a:r>
          <a:r>
            <a:rPr lang="en-US" sz="1400" spc="5" dirty="0">
              <a:latin typeface="Calibri"/>
              <a:cs typeface="Calibri"/>
            </a:rPr>
            <a:t> </a:t>
          </a:r>
          <a:r>
            <a:rPr lang="en-US" sz="1400" dirty="0">
              <a:latin typeface="Calibri"/>
              <a:cs typeface="Calibri"/>
            </a:rPr>
            <a:t>time</a:t>
          </a:r>
          <a:r>
            <a:rPr lang="en-US" sz="1400" spc="10" dirty="0">
              <a:latin typeface="Calibri"/>
              <a:cs typeface="Calibri"/>
            </a:rPr>
            <a:t> </a:t>
          </a:r>
          <a:r>
            <a:rPr lang="en-US" sz="1400" dirty="0">
              <a:latin typeface="Calibri"/>
              <a:cs typeface="Calibri"/>
            </a:rPr>
            <a:t>and</a:t>
          </a:r>
          <a:r>
            <a:rPr lang="en-US" sz="1400" spc="5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disposal</a:t>
          </a:r>
          <a:r>
            <a:rPr lang="en-US" sz="1400" spc="10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costs</a:t>
          </a:r>
          <a:endParaRPr lang="en-MY" sz="1400" dirty="0"/>
        </a:p>
      </dgm:t>
    </dgm:pt>
    <dgm:pt modelId="{8E818428-9E3C-4F83-8E43-E6C60EFD8275}" type="parTrans" cxnId="{F3C93B95-F6B6-43B0-AD8F-A2FD6AC4E16F}">
      <dgm:prSet/>
      <dgm:spPr/>
      <dgm:t>
        <a:bodyPr/>
        <a:lstStyle/>
        <a:p>
          <a:endParaRPr lang="en-MY"/>
        </a:p>
      </dgm:t>
    </dgm:pt>
    <dgm:pt modelId="{DF669163-D9CD-4A99-A90E-D82D822DC87E}" type="sibTrans" cxnId="{F3C93B95-F6B6-43B0-AD8F-A2FD6AC4E16F}">
      <dgm:prSet/>
      <dgm:spPr/>
      <dgm:t>
        <a:bodyPr/>
        <a:lstStyle/>
        <a:p>
          <a:endParaRPr lang="en-MY"/>
        </a:p>
      </dgm:t>
    </dgm:pt>
    <dgm:pt modelId="{F2367792-042D-4E59-8138-259B758E3D60}">
      <dgm:prSet custT="1"/>
      <dgm:spPr/>
      <dgm:t>
        <a:bodyPr/>
        <a:lstStyle/>
        <a:p>
          <a:r>
            <a:rPr lang="en-US" sz="1400" spc="-10" dirty="0">
              <a:latin typeface="Calibri"/>
              <a:cs typeface="Calibri"/>
            </a:rPr>
            <a:t>Restricting</a:t>
          </a:r>
          <a:r>
            <a:rPr lang="en-US" sz="1400" spc="20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drilling</a:t>
          </a:r>
          <a:r>
            <a:rPr lang="en-US" sz="1400" spc="25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ROP</a:t>
          </a:r>
          <a:r>
            <a:rPr lang="en-US" sz="1400" spc="-20" dirty="0">
              <a:latin typeface="Calibri"/>
              <a:cs typeface="Calibri"/>
            </a:rPr>
            <a:t> </a:t>
          </a:r>
          <a:r>
            <a:rPr lang="en-US" sz="1400" spc="-5" dirty="0">
              <a:latin typeface="Calibri"/>
              <a:cs typeface="Calibri"/>
            </a:rPr>
            <a:t>due</a:t>
          </a:r>
          <a:r>
            <a:rPr lang="en-US" sz="1400" spc="15" dirty="0">
              <a:latin typeface="Calibri"/>
              <a:cs typeface="Calibri"/>
            </a:rPr>
            <a:t> </a:t>
          </a:r>
          <a:r>
            <a:rPr lang="en-US" sz="1400" spc="-10" dirty="0">
              <a:latin typeface="Calibri"/>
              <a:cs typeface="Calibri"/>
            </a:rPr>
            <a:t>to Dryer</a:t>
          </a:r>
          <a:r>
            <a:rPr lang="en-US" sz="1400" spc="10" dirty="0">
              <a:latin typeface="Calibri"/>
              <a:cs typeface="Calibri"/>
            </a:rPr>
            <a:t> capacity </a:t>
          </a:r>
          <a:r>
            <a:rPr lang="en-US" sz="1400" spc="-10" dirty="0">
              <a:latin typeface="Calibri"/>
              <a:cs typeface="Calibri"/>
            </a:rPr>
            <a:t>limitations bottlenecks</a:t>
          </a:r>
          <a:endParaRPr lang="en-MY" sz="1400" dirty="0"/>
        </a:p>
      </dgm:t>
    </dgm:pt>
    <dgm:pt modelId="{F1E4C40E-0FCA-4DD2-9916-97E043A89FF1}" type="parTrans" cxnId="{2F5D0C50-12F9-4E68-94F2-8802331F39CE}">
      <dgm:prSet/>
      <dgm:spPr/>
      <dgm:t>
        <a:bodyPr/>
        <a:lstStyle/>
        <a:p>
          <a:endParaRPr lang="en-MY"/>
        </a:p>
      </dgm:t>
    </dgm:pt>
    <dgm:pt modelId="{45CD00E5-7758-4EF2-AFDE-8C46E96813C8}" type="sibTrans" cxnId="{2F5D0C50-12F9-4E68-94F2-8802331F39CE}">
      <dgm:prSet/>
      <dgm:spPr/>
      <dgm:t>
        <a:bodyPr/>
        <a:lstStyle/>
        <a:p>
          <a:endParaRPr lang="en-MY"/>
        </a:p>
      </dgm:t>
    </dgm:pt>
    <dgm:pt modelId="{D1238BEA-50E8-49E2-A724-E732E467CDA5}" type="pres">
      <dgm:prSet presAssocID="{C34B53D6-88AF-49CB-BDD2-A0A1E2D40983}" presName="Name0" presStyleCnt="0">
        <dgm:presLayoutVars>
          <dgm:chMax val="7"/>
          <dgm:chPref val="7"/>
          <dgm:dir/>
        </dgm:presLayoutVars>
      </dgm:prSet>
      <dgm:spPr/>
    </dgm:pt>
    <dgm:pt modelId="{F3640DE2-9F95-487F-A312-3BDEC8FA3C8E}" type="pres">
      <dgm:prSet presAssocID="{C34B53D6-88AF-49CB-BDD2-A0A1E2D40983}" presName="Name1" presStyleCnt="0"/>
      <dgm:spPr/>
    </dgm:pt>
    <dgm:pt modelId="{967EB12A-09CC-47E6-ACD0-A8E62F7E54FD}" type="pres">
      <dgm:prSet presAssocID="{C34B53D6-88AF-49CB-BDD2-A0A1E2D40983}" presName="cycle" presStyleCnt="0"/>
      <dgm:spPr/>
    </dgm:pt>
    <dgm:pt modelId="{250B7C28-BB6A-4476-9E2B-E31D7F72E069}" type="pres">
      <dgm:prSet presAssocID="{C34B53D6-88AF-49CB-BDD2-A0A1E2D40983}" presName="srcNode" presStyleLbl="node1" presStyleIdx="0" presStyleCnt="6"/>
      <dgm:spPr/>
    </dgm:pt>
    <dgm:pt modelId="{34D3FB82-98E5-436B-B9CE-4BB5DAECEE5F}" type="pres">
      <dgm:prSet presAssocID="{C34B53D6-88AF-49CB-BDD2-A0A1E2D40983}" presName="conn" presStyleLbl="parChTrans1D2" presStyleIdx="0" presStyleCnt="1"/>
      <dgm:spPr/>
    </dgm:pt>
    <dgm:pt modelId="{EC5CC280-0592-4BD9-AC12-A0CB5434E31E}" type="pres">
      <dgm:prSet presAssocID="{C34B53D6-88AF-49CB-BDD2-A0A1E2D40983}" presName="extraNode" presStyleLbl="node1" presStyleIdx="0" presStyleCnt="6"/>
      <dgm:spPr/>
    </dgm:pt>
    <dgm:pt modelId="{01034A42-3A61-4CD4-8C44-1036C480B7E8}" type="pres">
      <dgm:prSet presAssocID="{C34B53D6-88AF-49CB-BDD2-A0A1E2D40983}" presName="dstNode" presStyleLbl="node1" presStyleIdx="0" presStyleCnt="6"/>
      <dgm:spPr/>
    </dgm:pt>
    <dgm:pt modelId="{651079C3-822D-45B7-904E-765E0DB6D665}" type="pres">
      <dgm:prSet presAssocID="{3CC63A4F-2F32-498E-8898-55235AE72871}" presName="text_1" presStyleLbl="node1" presStyleIdx="0" presStyleCnt="6">
        <dgm:presLayoutVars>
          <dgm:bulletEnabled val="1"/>
        </dgm:presLayoutVars>
      </dgm:prSet>
      <dgm:spPr/>
    </dgm:pt>
    <dgm:pt modelId="{A141F4BE-994B-45EC-8329-475E39A593EF}" type="pres">
      <dgm:prSet presAssocID="{3CC63A4F-2F32-498E-8898-55235AE72871}" presName="accent_1" presStyleCnt="0"/>
      <dgm:spPr/>
    </dgm:pt>
    <dgm:pt modelId="{1913126A-62DE-40E4-9C39-BF9E3C8A5E8D}" type="pres">
      <dgm:prSet presAssocID="{3CC63A4F-2F32-498E-8898-55235AE72871}" presName="accentRepeatNode" presStyleLbl="solidFgAcc1" presStyleIdx="0" presStyleCnt="6"/>
      <dgm:spPr>
        <a:solidFill>
          <a:srgbClr val="00B050"/>
        </a:solidFill>
      </dgm:spPr>
    </dgm:pt>
    <dgm:pt modelId="{C969FEEE-14FD-470B-A5EF-C134559E5F51}" type="pres">
      <dgm:prSet presAssocID="{DB6F3447-656E-4B3F-8F2C-49D0A42615B5}" presName="text_2" presStyleLbl="node1" presStyleIdx="1" presStyleCnt="6">
        <dgm:presLayoutVars>
          <dgm:bulletEnabled val="1"/>
        </dgm:presLayoutVars>
      </dgm:prSet>
      <dgm:spPr/>
    </dgm:pt>
    <dgm:pt modelId="{6BDB83EE-13B2-45DC-8615-CBD00C1AC45C}" type="pres">
      <dgm:prSet presAssocID="{DB6F3447-656E-4B3F-8F2C-49D0A42615B5}" presName="accent_2" presStyleCnt="0"/>
      <dgm:spPr/>
    </dgm:pt>
    <dgm:pt modelId="{897B51C7-3FAB-44F9-AC7E-A95135BA06F1}" type="pres">
      <dgm:prSet presAssocID="{DB6F3447-656E-4B3F-8F2C-49D0A42615B5}" presName="accentRepeatNode" presStyleLbl="solidFgAcc1" presStyleIdx="1" presStyleCnt="6"/>
      <dgm:spPr>
        <a:solidFill>
          <a:srgbClr val="00B050"/>
        </a:solidFill>
      </dgm:spPr>
    </dgm:pt>
    <dgm:pt modelId="{05DA1A30-9518-479A-BBE2-4FA812280178}" type="pres">
      <dgm:prSet presAssocID="{F2367792-042D-4E59-8138-259B758E3D60}" presName="text_3" presStyleLbl="node1" presStyleIdx="2" presStyleCnt="6">
        <dgm:presLayoutVars>
          <dgm:bulletEnabled val="1"/>
        </dgm:presLayoutVars>
      </dgm:prSet>
      <dgm:spPr/>
    </dgm:pt>
    <dgm:pt modelId="{449E137A-9D7C-43EF-8EFF-65E3C0CB9440}" type="pres">
      <dgm:prSet presAssocID="{F2367792-042D-4E59-8138-259B758E3D60}" presName="accent_3" presStyleCnt="0"/>
      <dgm:spPr/>
    </dgm:pt>
    <dgm:pt modelId="{79D59E73-26C5-4F6A-A90E-438185FABB32}" type="pres">
      <dgm:prSet presAssocID="{F2367792-042D-4E59-8138-259B758E3D60}" presName="accentRepeatNode" presStyleLbl="solidFgAcc1" presStyleIdx="2" presStyleCnt="6"/>
      <dgm:spPr>
        <a:solidFill>
          <a:srgbClr val="00B050"/>
        </a:solidFill>
      </dgm:spPr>
    </dgm:pt>
    <dgm:pt modelId="{A39400FD-23DA-433D-8B07-9C058AE6C9F3}" type="pres">
      <dgm:prSet presAssocID="{79E3CDA1-EE16-4376-810C-A2AC980C3C4F}" presName="text_4" presStyleLbl="node1" presStyleIdx="3" presStyleCnt="6">
        <dgm:presLayoutVars>
          <dgm:bulletEnabled val="1"/>
        </dgm:presLayoutVars>
      </dgm:prSet>
      <dgm:spPr/>
    </dgm:pt>
    <dgm:pt modelId="{2AACEA3C-7B91-46FB-9685-864AAD64CFE7}" type="pres">
      <dgm:prSet presAssocID="{79E3CDA1-EE16-4376-810C-A2AC980C3C4F}" presName="accent_4" presStyleCnt="0"/>
      <dgm:spPr/>
    </dgm:pt>
    <dgm:pt modelId="{6D772A8F-809A-40DC-8EFB-153A3E05B7DB}" type="pres">
      <dgm:prSet presAssocID="{79E3CDA1-EE16-4376-810C-A2AC980C3C4F}" presName="accentRepeatNode" presStyleLbl="solidFgAcc1" presStyleIdx="3" presStyleCnt="6"/>
      <dgm:spPr>
        <a:solidFill>
          <a:srgbClr val="00B050"/>
        </a:solidFill>
      </dgm:spPr>
    </dgm:pt>
    <dgm:pt modelId="{0629BFDB-D615-4469-9DD6-A863F82FDC7D}" type="pres">
      <dgm:prSet presAssocID="{CC8E80CE-7363-4FC3-8554-92DFAB196422}" presName="text_5" presStyleLbl="node1" presStyleIdx="4" presStyleCnt="6">
        <dgm:presLayoutVars>
          <dgm:bulletEnabled val="1"/>
        </dgm:presLayoutVars>
      </dgm:prSet>
      <dgm:spPr/>
    </dgm:pt>
    <dgm:pt modelId="{5DFCB27C-2CAD-4544-B09D-C30C42B1869F}" type="pres">
      <dgm:prSet presAssocID="{CC8E80CE-7363-4FC3-8554-92DFAB196422}" presName="accent_5" presStyleCnt="0"/>
      <dgm:spPr/>
    </dgm:pt>
    <dgm:pt modelId="{C2A5990B-5615-457B-B49B-7800FB90487C}" type="pres">
      <dgm:prSet presAssocID="{CC8E80CE-7363-4FC3-8554-92DFAB196422}" presName="accentRepeatNode" presStyleLbl="solidFgAcc1" presStyleIdx="4" presStyleCnt="6"/>
      <dgm:spPr>
        <a:solidFill>
          <a:srgbClr val="00B050"/>
        </a:solidFill>
      </dgm:spPr>
    </dgm:pt>
    <dgm:pt modelId="{E08B8EDB-4042-4891-B598-83A17E2D9926}" type="pres">
      <dgm:prSet presAssocID="{34EFC524-4434-4525-875D-B32C87215D42}" presName="text_6" presStyleLbl="node1" presStyleIdx="5" presStyleCnt="6">
        <dgm:presLayoutVars>
          <dgm:bulletEnabled val="1"/>
        </dgm:presLayoutVars>
      </dgm:prSet>
      <dgm:spPr/>
    </dgm:pt>
    <dgm:pt modelId="{991131C4-B8F5-46EA-89B9-6FABC0BB23C9}" type="pres">
      <dgm:prSet presAssocID="{34EFC524-4434-4525-875D-B32C87215D42}" presName="accent_6" presStyleCnt="0"/>
      <dgm:spPr/>
    </dgm:pt>
    <dgm:pt modelId="{F8C05B65-AE8C-41EB-8BC5-580007AA9216}" type="pres">
      <dgm:prSet presAssocID="{34EFC524-4434-4525-875D-B32C87215D42}" presName="accentRepeatNode" presStyleLbl="solidFgAcc1" presStyleIdx="5" presStyleCnt="6"/>
      <dgm:spPr>
        <a:solidFill>
          <a:srgbClr val="00B050"/>
        </a:solidFill>
      </dgm:spPr>
    </dgm:pt>
  </dgm:ptLst>
  <dgm:cxnLst>
    <dgm:cxn modelId="{6F1A6500-BDED-4257-8C5C-95696267E19D}" srcId="{C34B53D6-88AF-49CB-BDD2-A0A1E2D40983}" destId="{79E3CDA1-EE16-4376-810C-A2AC980C3C4F}" srcOrd="3" destOrd="0" parTransId="{3B5FF177-9748-4D3A-9AD6-3EFF4407F466}" sibTransId="{139FC10D-5D68-454B-9B2E-C7508492D09F}"/>
    <dgm:cxn modelId="{0D54E919-FD94-4B22-A21E-CFBF95592CB4}" type="presOf" srcId="{C34B53D6-88AF-49CB-BDD2-A0A1E2D40983}" destId="{D1238BEA-50E8-49E2-A724-E732E467CDA5}" srcOrd="0" destOrd="0" presId="urn:microsoft.com/office/officeart/2008/layout/VerticalCurvedList"/>
    <dgm:cxn modelId="{E3E60B24-71AB-4589-8FF2-FA3AAEFA371B}" type="presOf" srcId="{F2367792-042D-4E59-8138-259B758E3D60}" destId="{05DA1A30-9518-479A-BBE2-4FA812280178}" srcOrd="0" destOrd="0" presId="urn:microsoft.com/office/officeart/2008/layout/VerticalCurvedList"/>
    <dgm:cxn modelId="{9D003748-0775-4DE9-9F56-018B670BE009}" srcId="{C34B53D6-88AF-49CB-BDD2-A0A1E2D40983}" destId="{CC8E80CE-7363-4FC3-8554-92DFAB196422}" srcOrd="4" destOrd="0" parTransId="{A330AF31-4D30-4173-B90D-7A3FE2A5B15B}" sibTransId="{9E26DD7F-C18A-4A26-9026-C8040B22C642}"/>
    <dgm:cxn modelId="{2F5D0C50-12F9-4E68-94F2-8802331F39CE}" srcId="{C34B53D6-88AF-49CB-BDD2-A0A1E2D40983}" destId="{F2367792-042D-4E59-8138-259B758E3D60}" srcOrd="2" destOrd="0" parTransId="{F1E4C40E-0FCA-4DD2-9916-97E043A89FF1}" sibTransId="{45CD00E5-7758-4EF2-AFDE-8C46E96813C8}"/>
    <dgm:cxn modelId="{6C655B73-D636-41A6-AF0A-81FC6B7B6481}" srcId="{C34B53D6-88AF-49CB-BDD2-A0A1E2D40983}" destId="{34EFC524-4434-4525-875D-B32C87215D42}" srcOrd="5" destOrd="0" parTransId="{4E404FC7-C584-425E-9BCD-430F018DDF31}" sibTransId="{4356855A-3535-4FE9-BF16-7DDF5C162BC1}"/>
    <dgm:cxn modelId="{5D757755-20BD-47AF-8E9F-7E24A71397B6}" type="presOf" srcId="{DB6F3447-656E-4B3F-8F2C-49D0A42615B5}" destId="{C969FEEE-14FD-470B-A5EF-C134559E5F51}" srcOrd="0" destOrd="0" presId="urn:microsoft.com/office/officeart/2008/layout/VerticalCurvedList"/>
    <dgm:cxn modelId="{F3C93B95-F6B6-43B0-AD8F-A2FD6AC4E16F}" srcId="{C34B53D6-88AF-49CB-BDD2-A0A1E2D40983}" destId="{DB6F3447-656E-4B3F-8F2C-49D0A42615B5}" srcOrd="1" destOrd="0" parTransId="{8E818428-9E3C-4F83-8E43-E6C60EFD8275}" sibTransId="{DF669163-D9CD-4A99-A90E-D82D822DC87E}"/>
    <dgm:cxn modelId="{E5D1769B-197D-4CF6-980C-25B8478409ED}" type="presOf" srcId="{79E3CDA1-EE16-4376-810C-A2AC980C3C4F}" destId="{A39400FD-23DA-433D-8B07-9C058AE6C9F3}" srcOrd="0" destOrd="0" presId="urn:microsoft.com/office/officeart/2008/layout/VerticalCurvedList"/>
    <dgm:cxn modelId="{55BA1EB2-BDDB-4ED2-99DF-B114194E1783}" type="presOf" srcId="{3CC63A4F-2F32-498E-8898-55235AE72871}" destId="{651079C3-822D-45B7-904E-765E0DB6D665}" srcOrd="0" destOrd="0" presId="urn:microsoft.com/office/officeart/2008/layout/VerticalCurvedList"/>
    <dgm:cxn modelId="{D7690EC1-FF3E-4125-BA9F-F064409935EA}" type="presOf" srcId="{C69443BF-4FFF-4A42-AE48-8DC3D03CCC8C}" destId="{34D3FB82-98E5-436B-B9CE-4BB5DAECEE5F}" srcOrd="0" destOrd="0" presId="urn:microsoft.com/office/officeart/2008/layout/VerticalCurvedList"/>
    <dgm:cxn modelId="{4D6190C5-BAF3-43E0-AC9F-28A57A683B3B}" srcId="{C34B53D6-88AF-49CB-BDD2-A0A1E2D40983}" destId="{3CC63A4F-2F32-498E-8898-55235AE72871}" srcOrd="0" destOrd="0" parTransId="{BECAE364-C33C-430A-8577-4DC55A670820}" sibTransId="{C69443BF-4FFF-4A42-AE48-8DC3D03CCC8C}"/>
    <dgm:cxn modelId="{35968CD3-F279-47D6-BFBA-856F09B6C635}" type="presOf" srcId="{34EFC524-4434-4525-875D-B32C87215D42}" destId="{E08B8EDB-4042-4891-B598-83A17E2D9926}" srcOrd="0" destOrd="0" presId="urn:microsoft.com/office/officeart/2008/layout/VerticalCurvedList"/>
    <dgm:cxn modelId="{C990D4DA-5C09-4852-8F5A-042D04BFE568}" type="presOf" srcId="{CC8E80CE-7363-4FC3-8554-92DFAB196422}" destId="{0629BFDB-D615-4469-9DD6-A863F82FDC7D}" srcOrd="0" destOrd="0" presId="urn:microsoft.com/office/officeart/2008/layout/VerticalCurvedList"/>
    <dgm:cxn modelId="{D5C3E932-C19D-4815-AF7C-41B4FCCC167D}" type="presParOf" srcId="{D1238BEA-50E8-49E2-A724-E732E467CDA5}" destId="{F3640DE2-9F95-487F-A312-3BDEC8FA3C8E}" srcOrd="0" destOrd="0" presId="urn:microsoft.com/office/officeart/2008/layout/VerticalCurvedList"/>
    <dgm:cxn modelId="{BA836FEB-1C50-4E1D-8414-D721A5682F3D}" type="presParOf" srcId="{F3640DE2-9F95-487F-A312-3BDEC8FA3C8E}" destId="{967EB12A-09CC-47E6-ACD0-A8E62F7E54FD}" srcOrd="0" destOrd="0" presId="urn:microsoft.com/office/officeart/2008/layout/VerticalCurvedList"/>
    <dgm:cxn modelId="{AEAC50CF-6B98-4663-AA7B-463CCB56707B}" type="presParOf" srcId="{967EB12A-09CC-47E6-ACD0-A8E62F7E54FD}" destId="{250B7C28-BB6A-4476-9E2B-E31D7F72E069}" srcOrd="0" destOrd="0" presId="urn:microsoft.com/office/officeart/2008/layout/VerticalCurvedList"/>
    <dgm:cxn modelId="{6BD809D6-15C2-4C04-A7BE-1145FD12C719}" type="presParOf" srcId="{967EB12A-09CC-47E6-ACD0-A8E62F7E54FD}" destId="{34D3FB82-98E5-436B-B9CE-4BB5DAECEE5F}" srcOrd="1" destOrd="0" presId="urn:microsoft.com/office/officeart/2008/layout/VerticalCurvedList"/>
    <dgm:cxn modelId="{CBC0A7F6-5977-40E6-97B7-6940F9E1D1B0}" type="presParOf" srcId="{967EB12A-09CC-47E6-ACD0-A8E62F7E54FD}" destId="{EC5CC280-0592-4BD9-AC12-A0CB5434E31E}" srcOrd="2" destOrd="0" presId="urn:microsoft.com/office/officeart/2008/layout/VerticalCurvedList"/>
    <dgm:cxn modelId="{7009683B-BEDA-4A00-B37C-06DC1351D924}" type="presParOf" srcId="{967EB12A-09CC-47E6-ACD0-A8E62F7E54FD}" destId="{01034A42-3A61-4CD4-8C44-1036C480B7E8}" srcOrd="3" destOrd="0" presId="urn:microsoft.com/office/officeart/2008/layout/VerticalCurvedList"/>
    <dgm:cxn modelId="{793AE1BB-8355-47D8-8BDC-929C771F3BE7}" type="presParOf" srcId="{F3640DE2-9F95-487F-A312-3BDEC8FA3C8E}" destId="{651079C3-822D-45B7-904E-765E0DB6D665}" srcOrd="1" destOrd="0" presId="urn:microsoft.com/office/officeart/2008/layout/VerticalCurvedList"/>
    <dgm:cxn modelId="{5065EF9E-65CF-4E4A-A539-C0A5A96321C2}" type="presParOf" srcId="{F3640DE2-9F95-487F-A312-3BDEC8FA3C8E}" destId="{A141F4BE-994B-45EC-8329-475E39A593EF}" srcOrd="2" destOrd="0" presId="urn:microsoft.com/office/officeart/2008/layout/VerticalCurvedList"/>
    <dgm:cxn modelId="{ED632641-923C-42E1-A87F-CAD6353FE7AD}" type="presParOf" srcId="{A141F4BE-994B-45EC-8329-475E39A593EF}" destId="{1913126A-62DE-40E4-9C39-BF9E3C8A5E8D}" srcOrd="0" destOrd="0" presId="urn:microsoft.com/office/officeart/2008/layout/VerticalCurvedList"/>
    <dgm:cxn modelId="{67B98638-8D23-4FFD-BCA5-BCF04984311E}" type="presParOf" srcId="{F3640DE2-9F95-487F-A312-3BDEC8FA3C8E}" destId="{C969FEEE-14FD-470B-A5EF-C134559E5F51}" srcOrd="3" destOrd="0" presId="urn:microsoft.com/office/officeart/2008/layout/VerticalCurvedList"/>
    <dgm:cxn modelId="{B8F0D1E4-2921-4323-9F48-B9A314F4CC9A}" type="presParOf" srcId="{F3640DE2-9F95-487F-A312-3BDEC8FA3C8E}" destId="{6BDB83EE-13B2-45DC-8615-CBD00C1AC45C}" srcOrd="4" destOrd="0" presId="urn:microsoft.com/office/officeart/2008/layout/VerticalCurvedList"/>
    <dgm:cxn modelId="{701FACBF-DE47-41F8-85C4-AB8A8F76C068}" type="presParOf" srcId="{6BDB83EE-13B2-45DC-8615-CBD00C1AC45C}" destId="{897B51C7-3FAB-44F9-AC7E-A95135BA06F1}" srcOrd="0" destOrd="0" presId="urn:microsoft.com/office/officeart/2008/layout/VerticalCurvedList"/>
    <dgm:cxn modelId="{A820C954-402D-495D-BE81-E5E97ADCF21B}" type="presParOf" srcId="{F3640DE2-9F95-487F-A312-3BDEC8FA3C8E}" destId="{05DA1A30-9518-479A-BBE2-4FA812280178}" srcOrd="5" destOrd="0" presId="urn:microsoft.com/office/officeart/2008/layout/VerticalCurvedList"/>
    <dgm:cxn modelId="{82D2D3BB-1770-4BF6-983C-A3927716721C}" type="presParOf" srcId="{F3640DE2-9F95-487F-A312-3BDEC8FA3C8E}" destId="{449E137A-9D7C-43EF-8EFF-65E3C0CB9440}" srcOrd="6" destOrd="0" presId="urn:microsoft.com/office/officeart/2008/layout/VerticalCurvedList"/>
    <dgm:cxn modelId="{E96A2F39-831D-46A6-8E05-C894503106E0}" type="presParOf" srcId="{449E137A-9D7C-43EF-8EFF-65E3C0CB9440}" destId="{79D59E73-26C5-4F6A-A90E-438185FABB32}" srcOrd="0" destOrd="0" presId="urn:microsoft.com/office/officeart/2008/layout/VerticalCurvedList"/>
    <dgm:cxn modelId="{67EA6763-F6BF-4538-A315-0AC87371F5FD}" type="presParOf" srcId="{F3640DE2-9F95-487F-A312-3BDEC8FA3C8E}" destId="{A39400FD-23DA-433D-8B07-9C058AE6C9F3}" srcOrd="7" destOrd="0" presId="urn:microsoft.com/office/officeart/2008/layout/VerticalCurvedList"/>
    <dgm:cxn modelId="{AC7C808A-9B62-4805-B612-A163433506BD}" type="presParOf" srcId="{F3640DE2-9F95-487F-A312-3BDEC8FA3C8E}" destId="{2AACEA3C-7B91-46FB-9685-864AAD64CFE7}" srcOrd="8" destOrd="0" presId="urn:microsoft.com/office/officeart/2008/layout/VerticalCurvedList"/>
    <dgm:cxn modelId="{FD645AEB-AD22-40A5-A127-4932BEED0465}" type="presParOf" srcId="{2AACEA3C-7B91-46FB-9685-864AAD64CFE7}" destId="{6D772A8F-809A-40DC-8EFB-153A3E05B7DB}" srcOrd="0" destOrd="0" presId="urn:microsoft.com/office/officeart/2008/layout/VerticalCurvedList"/>
    <dgm:cxn modelId="{CFDE3B19-68F4-434C-96BC-E20E50E8AB84}" type="presParOf" srcId="{F3640DE2-9F95-487F-A312-3BDEC8FA3C8E}" destId="{0629BFDB-D615-4469-9DD6-A863F82FDC7D}" srcOrd="9" destOrd="0" presId="urn:microsoft.com/office/officeart/2008/layout/VerticalCurvedList"/>
    <dgm:cxn modelId="{551C9604-076F-47B5-AAB0-6BCA752C9FFF}" type="presParOf" srcId="{F3640DE2-9F95-487F-A312-3BDEC8FA3C8E}" destId="{5DFCB27C-2CAD-4544-B09D-C30C42B1869F}" srcOrd="10" destOrd="0" presId="urn:microsoft.com/office/officeart/2008/layout/VerticalCurvedList"/>
    <dgm:cxn modelId="{8AFBC2FC-4F0B-4691-8C90-42FD1C9B8D45}" type="presParOf" srcId="{5DFCB27C-2CAD-4544-B09D-C30C42B1869F}" destId="{C2A5990B-5615-457B-B49B-7800FB90487C}" srcOrd="0" destOrd="0" presId="urn:microsoft.com/office/officeart/2008/layout/VerticalCurvedList"/>
    <dgm:cxn modelId="{4A5B8393-9112-4E73-B930-CFB841AAEACE}" type="presParOf" srcId="{F3640DE2-9F95-487F-A312-3BDEC8FA3C8E}" destId="{E08B8EDB-4042-4891-B598-83A17E2D9926}" srcOrd="11" destOrd="0" presId="urn:microsoft.com/office/officeart/2008/layout/VerticalCurvedList"/>
    <dgm:cxn modelId="{E9336A41-4AC6-44DB-8D82-DBADF14644C9}" type="presParOf" srcId="{F3640DE2-9F95-487F-A312-3BDEC8FA3C8E}" destId="{991131C4-B8F5-46EA-89B9-6FABC0BB23C9}" srcOrd="12" destOrd="0" presId="urn:microsoft.com/office/officeart/2008/layout/VerticalCurvedList"/>
    <dgm:cxn modelId="{1B031C02-1AB8-44E7-B421-6EEF472EA3C9}" type="presParOf" srcId="{991131C4-B8F5-46EA-89B9-6FABC0BB23C9}" destId="{F8C05B65-AE8C-41EB-8BC5-580007AA921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3FB82-98E5-436B-B9CE-4BB5DAECEE5F}">
      <dsp:nvSpPr>
        <dsp:cNvPr id="0" name=""/>
        <dsp:cNvSpPr/>
      </dsp:nvSpPr>
      <dsp:spPr>
        <a:xfrm>
          <a:off x="-4662907" y="-714832"/>
          <a:ext cx="5554274" cy="5554274"/>
        </a:xfrm>
        <a:prstGeom prst="blockArc">
          <a:avLst>
            <a:gd name="adj1" fmla="val 18900000"/>
            <a:gd name="adj2" fmla="val 2700000"/>
            <a:gd name="adj3" fmla="val 389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1079C3-822D-45B7-904E-765E0DB6D665}">
      <dsp:nvSpPr>
        <dsp:cNvPr id="0" name=""/>
        <dsp:cNvSpPr/>
      </dsp:nvSpPr>
      <dsp:spPr>
        <a:xfrm>
          <a:off x="435242" y="0"/>
          <a:ext cx="7108557" cy="6408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467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/>
            <a:buNone/>
          </a:pPr>
          <a:r>
            <a:rPr lang="en-MY" sz="1800" kern="1200" dirty="0"/>
            <a:t>VSM 100, 1</a:t>
          </a:r>
          <a:r>
            <a:rPr lang="en-MY" sz="1800" kern="1200" baseline="30000" dirty="0"/>
            <a:t>st</a:t>
          </a:r>
          <a:r>
            <a:rPr lang="en-MY" sz="1800" kern="1200" dirty="0"/>
            <a:t> generation of improved shale shakers @1990, ROC 6 – 10%</a:t>
          </a:r>
        </a:p>
      </dsp:txBody>
      <dsp:txXfrm>
        <a:off x="435242" y="0"/>
        <a:ext cx="7108557" cy="640849"/>
      </dsp:txXfrm>
    </dsp:sp>
    <dsp:sp modelId="{1913126A-62DE-40E4-9C39-BF9E3C8A5E8D}">
      <dsp:nvSpPr>
        <dsp:cNvPr id="0" name=""/>
        <dsp:cNvSpPr/>
      </dsp:nvSpPr>
      <dsp:spPr>
        <a:xfrm>
          <a:off x="61407" y="162922"/>
          <a:ext cx="542798" cy="542798"/>
        </a:xfrm>
        <a:prstGeom prst="ellipse">
          <a:avLst/>
        </a:prstGeom>
        <a:solidFill>
          <a:srgbClr val="006600"/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DD5BB7-F4FF-4533-B02D-C53A3A3A1133}">
      <dsp:nvSpPr>
        <dsp:cNvPr id="0" name=""/>
        <dsp:cNvSpPr/>
      </dsp:nvSpPr>
      <dsp:spPr>
        <a:xfrm>
          <a:off x="689997" y="868477"/>
          <a:ext cx="6797658" cy="4342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467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800" kern="1200" dirty="0"/>
            <a:t>VSM 300, 2</a:t>
          </a:r>
          <a:r>
            <a:rPr lang="en-MY" sz="1800" kern="1200" baseline="30000" dirty="0"/>
            <a:t>nd</a:t>
          </a:r>
          <a:r>
            <a:rPr lang="en-MY" sz="1800" kern="1200" dirty="0"/>
            <a:t> &amp; 3</a:t>
          </a:r>
          <a:r>
            <a:rPr lang="en-MY" sz="1800" kern="1200" baseline="30000" dirty="0"/>
            <a:t>rd</a:t>
          </a:r>
          <a:r>
            <a:rPr lang="en-MY" sz="1800" kern="1200" dirty="0"/>
            <a:t> generation shale shakers @2000, ROC 3.5 – 6%</a:t>
          </a:r>
        </a:p>
      </dsp:txBody>
      <dsp:txXfrm>
        <a:off x="689997" y="868477"/>
        <a:ext cx="6797658" cy="434238"/>
      </dsp:txXfrm>
    </dsp:sp>
    <dsp:sp modelId="{71B6A5AC-14B2-4E02-9B9E-17993332B537}">
      <dsp:nvSpPr>
        <dsp:cNvPr id="0" name=""/>
        <dsp:cNvSpPr/>
      </dsp:nvSpPr>
      <dsp:spPr>
        <a:xfrm>
          <a:off x="418598" y="814197"/>
          <a:ext cx="542798" cy="542798"/>
        </a:xfrm>
        <a:prstGeom prst="ellipse">
          <a:avLst/>
        </a:prstGeom>
        <a:solidFill>
          <a:srgbClr val="006600"/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DAF50A-489E-4FD3-AF44-8948F90EEF17}">
      <dsp:nvSpPr>
        <dsp:cNvPr id="0" name=""/>
        <dsp:cNvSpPr/>
      </dsp:nvSpPr>
      <dsp:spPr>
        <a:xfrm>
          <a:off x="853332" y="1519753"/>
          <a:ext cx="6634323" cy="4342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467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800" kern="1200" dirty="0"/>
            <a:t>BEM 650, Balanced elliptical motion, @2000, ROC 3.5 – 6%  </a:t>
          </a:r>
        </a:p>
      </dsp:txBody>
      <dsp:txXfrm>
        <a:off x="853332" y="1519753"/>
        <a:ext cx="6634323" cy="434238"/>
      </dsp:txXfrm>
    </dsp:sp>
    <dsp:sp modelId="{AE0E12FB-3274-49A6-8271-5A6A7761959F}">
      <dsp:nvSpPr>
        <dsp:cNvPr id="0" name=""/>
        <dsp:cNvSpPr/>
      </dsp:nvSpPr>
      <dsp:spPr>
        <a:xfrm>
          <a:off x="581933" y="1465473"/>
          <a:ext cx="542798" cy="542798"/>
        </a:xfrm>
        <a:prstGeom prst="ellipse">
          <a:avLst/>
        </a:prstGeom>
        <a:solidFill>
          <a:srgbClr val="006600"/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58C66A-F24F-4EB0-A80E-B40A5EE3CF15}">
      <dsp:nvSpPr>
        <dsp:cNvPr id="0" name=""/>
        <dsp:cNvSpPr/>
      </dsp:nvSpPr>
      <dsp:spPr>
        <a:xfrm>
          <a:off x="853332" y="2170616"/>
          <a:ext cx="6634323" cy="4342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467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/>
            <a:buNone/>
          </a:pPr>
          <a:r>
            <a:rPr lang="en-MY" sz="1800" kern="1200" dirty="0"/>
            <a:t>SWACO MD-3, three deck shaker, @2010, ROC 4 – 6%</a:t>
          </a:r>
        </a:p>
      </dsp:txBody>
      <dsp:txXfrm>
        <a:off x="853332" y="2170616"/>
        <a:ext cx="6634323" cy="434238"/>
      </dsp:txXfrm>
    </dsp:sp>
    <dsp:sp modelId="{E49471B5-B9B3-44BB-8FF8-4FBBEB4B7D26}">
      <dsp:nvSpPr>
        <dsp:cNvPr id="0" name=""/>
        <dsp:cNvSpPr/>
      </dsp:nvSpPr>
      <dsp:spPr>
        <a:xfrm>
          <a:off x="581933" y="2116336"/>
          <a:ext cx="542798" cy="542798"/>
        </a:xfrm>
        <a:prstGeom prst="ellipse">
          <a:avLst/>
        </a:prstGeom>
        <a:solidFill>
          <a:srgbClr val="006600"/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E82FD0-F052-44B9-B3E7-CE0C8B9DFB4A}">
      <dsp:nvSpPr>
        <dsp:cNvPr id="0" name=""/>
        <dsp:cNvSpPr/>
      </dsp:nvSpPr>
      <dsp:spPr>
        <a:xfrm>
          <a:off x="689997" y="2821892"/>
          <a:ext cx="6797658" cy="4342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467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/>
            <a:buNone/>
          </a:pPr>
          <a:r>
            <a:rPr lang="en-MY" sz="1800" kern="1200" dirty="0">
              <a:latin typeface="Calibri"/>
              <a:cs typeface="Calibri"/>
            </a:rPr>
            <a:t>NOV Axiom AX1@2010 first triple deck introduced, ROC 3 – 6%</a:t>
          </a:r>
        </a:p>
      </dsp:txBody>
      <dsp:txXfrm>
        <a:off x="689997" y="2821892"/>
        <a:ext cx="6797658" cy="434238"/>
      </dsp:txXfrm>
    </dsp:sp>
    <dsp:sp modelId="{351BC806-4FC7-4B03-A207-5963583914CE}">
      <dsp:nvSpPr>
        <dsp:cNvPr id="0" name=""/>
        <dsp:cNvSpPr/>
      </dsp:nvSpPr>
      <dsp:spPr>
        <a:xfrm>
          <a:off x="418598" y="2767612"/>
          <a:ext cx="542798" cy="542798"/>
        </a:xfrm>
        <a:prstGeom prst="ellipse">
          <a:avLst/>
        </a:prstGeom>
        <a:solidFill>
          <a:srgbClr val="006600"/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130F13-0630-4E3B-9571-451FF0F419E1}">
      <dsp:nvSpPr>
        <dsp:cNvPr id="0" name=""/>
        <dsp:cNvSpPr/>
      </dsp:nvSpPr>
      <dsp:spPr>
        <a:xfrm>
          <a:off x="332806" y="3473168"/>
          <a:ext cx="7154849" cy="4342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467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/>
            <a:buNone/>
          </a:pPr>
          <a:r>
            <a:rPr lang="en-US" sz="1800" kern="1200" dirty="0">
              <a:latin typeface="Calibri"/>
              <a:cs typeface="Calibri"/>
            </a:rPr>
            <a:t>Derrick 626 VP/VSM 300, ROC 4-6%</a:t>
          </a:r>
          <a:endParaRPr lang="en-MY" sz="1800" kern="1200" dirty="0">
            <a:latin typeface="Calibri"/>
            <a:cs typeface="Calibri"/>
          </a:endParaRPr>
        </a:p>
      </dsp:txBody>
      <dsp:txXfrm>
        <a:off x="332806" y="3473168"/>
        <a:ext cx="7154849" cy="434238"/>
      </dsp:txXfrm>
    </dsp:sp>
    <dsp:sp modelId="{A9B4F6BF-918A-42BE-B4E5-A36E6D3AD599}">
      <dsp:nvSpPr>
        <dsp:cNvPr id="0" name=""/>
        <dsp:cNvSpPr/>
      </dsp:nvSpPr>
      <dsp:spPr>
        <a:xfrm>
          <a:off x="61407" y="3418888"/>
          <a:ext cx="542798" cy="542798"/>
        </a:xfrm>
        <a:prstGeom prst="ellipse">
          <a:avLst/>
        </a:prstGeom>
        <a:solidFill>
          <a:srgbClr val="006600"/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3FB82-98E5-436B-B9CE-4BB5DAECEE5F}">
      <dsp:nvSpPr>
        <dsp:cNvPr id="0" name=""/>
        <dsp:cNvSpPr/>
      </dsp:nvSpPr>
      <dsp:spPr>
        <a:xfrm>
          <a:off x="-6283317" y="-961178"/>
          <a:ext cx="7479205" cy="7479205"/>
        </a:xfrm>
        <a:prstGeom prst="blockArc">
          <a:avLst>
            <a:gd name="adj1" fmla="val 18900000"/>
            <a:gd name="adj2" fmla="val 2700000"/>
            <a:gd name="adj3" fmla="val 289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1079C3-822D-45B7-904E-765E0DB6D665}">
      <dsp:nvSpPr>
        <dsp:cNvPr id="0" name=""/>
        <dsp:cNvSpPr/>
      </dsp:nvSpPr>
      <dsp:spPr>
        <a:xfrm>
          <a:off x="445246" y="292623"/>
          <a:ext cx="8238989" cy="58502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436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/>
            <a:buNone/>
          </a:pPr>
          <a:r>
            <a:rPr lang="en-US" sz="1400" b="0" kern="1200" spc="-15" dirty="0">
              <a:latin typeface="Calibri"/>
              <a:cs typeface="Calibri"/>
            </a:rPr>
            <a:t>Dryers</a:t>
          </a:r>
          <a:r>
            <a:rPr lang="en-US" sz="1400" b="0" kern="1200" spc="15" dirty="0">
              <a:latin typeface="Calibri"/>
              <a:cs typeface="Calibri"/>
            </a:rPr>
            <a:t> will not </a:t>
          </a:r>
          <a:r>
            <a:rPr lang="en-US" sz="1400" b="0" kern="1200" spc="-10" dirty="0">
              <a:latin typeface="Calibri"/>
              <a:cs typeface="Calibri"/>
            </a:rPr>
            <a:t>process</a:t>
          </a:r>
          <a:r>
            <a:rPr lang="en-US" sz="1400" b="0" kern="1200" spc="-5" dirty="0">
              <a:latin typeface="Calibri"/>
              <a:cs typeface="Calibri"/>
            </a:rPr>
            <a:t> Loss</a:t>
          </a:r>
          <a:r>
            <a:rPr lang="en-US" sz="1400" b="0" kern="1200" spc="5" dirty="0">
              <a:latin typeface="Calibri"/>
              <a:cs typeface="Calibri"/>
            </a:rPr>
            <a:t> </a:t>
          </a:r>
          <a:r>
            <a:rPr lang="en-US" sz="1400" b="0" kern="1200" spc="-10" dirty="0">
              <a:latin typeface="Calibri"/>
              <a:cs typeface="Calibri"/>
            </a:rPr>
            <a:t>Circulation</a:t>
          </a:r>
          <a:r>
            <a:rPr lang="en-US" sz="1400" b="0" kern="1200" spc="25" dirty="0">
              <a:latin typeface="Calibri"/>
              <a:cs typeface="Calibri"/>
            </a:rPr>
            <a:t> </a:t>
          </a:r>
          <a:r>
            <a:rPr lang="en-US" sz="1400" b="0" kern="1200" spc="-10" dirty="0">
              <a:latin typeface="Calibri"/>
              <a:cs typeface="Calibri"/>
            </a:rPr>
            <a:t>Materials</a:t>
          </a:r>
          <a:r>
            <a:rPr lang="en-US" sz="1400" b="0" kern="1200" spc="10" dirty="0">
              <a:latin typeface="Calibri"/>
              <a:cs typeface="Calibri"/>
            </a:rPr>
            <a:t> </a:t>
          </a:r>
          <a:r>
            <a:rPr lang="en-US" sz="1400" b="0" kern="1200" spc="-10" dirty="0">
              <a:latin typeface="Calibri"/>
              <a:cs typeface="Calibri"/>
            </a:rPr>
            <a:t>(LCM)</a:t>
          </a:r>
          <a:r>
            <a:rPr lang="en-US" sz="1400" b="0" kern="1200" spc="65" dirty="0">
              <a:latin typeface="Calibri"/>
              <a:cs typeface="Calibri"/>
            </a:rPr>
            <a:t> </a:t>
          </a:r>
          <a:r>
            <a:rPr lang="en-US" sz="1400" b="0" kern="1200" dirty="0">
              <a:latin typeface="Calibri"/>
              <a:cs typeface="Calibri"/>
            </a:rPr>
            <a:t>–</a:t>
          </a:r>
          <a:r>
            <a:rPr lang="en-US" sz="1400" b="0" kern="1200" spc="5" dirty="0">
              <a:latin typeface="Calibri"/>
              <a:cs typeface="Calibri"/>
            </a:rPr>
            <a:t> Additives used in most wells </a:t>
          </a:r>
          <a:r>
            <a:rPr lang="en-US" sz="1400" b="0" kern="1200" spc="-10" dirty="0">
              <a:latin typeface="Calibri"/>
              <a:cs typeface="Calibri"/>
            </a:rPr>
            <a:t>to</a:t>
          </a:r>
          <a:r>
            <a:rPr lang="en-US" sz="1400" b="0" kern="1200" dirty="0">
              <a:latin typeface="Calibri"/>
              <a:cs typeface="Calibri"/>
            </a:rPr>
            <a:t> </a:t>
          </a:r>
          <a:r>
            <a:rPr lang="en-US" sz="1400" b="0" kern="1200" spc="-10" dirty="0">
              <a:latin typeface="Calibri"/>
              <a:cs typeface="Calibri"/>
            </a:rPr>
            <a:t>prevent</a:t>
          </a:r>
          <a:r>
            <a:rPr lang="en-US" sz="1400" b="0" kern="1200" spc="5" dirty="0">
              <a:latin typeface="Calibri"/>
              <a:cs typeface="Calibri"/>
            </a:rPr>
            <a:t> </a:t>
          </a:r>
          <a:r>
            <a:rPr lang="en-US" sz="1400" b="0" kern="1200" spc="-5" dirty="0">
              <a:latin typeface="Calibri"/>
              <a:cs typeface="Calibri"/>
            </a:rPr>
            <a:t>downhole</a:t>
          </a:r>
          <a:r>
            <a:rPr lang="en-US" sz="1400" b="0" kern="1200" spc="30" dirty="0">
              <a:latin typeface="Calibri"/>
              <a:cs typeface="Calibri"/>
            </a:rPr>
            <a:t> </a:t>
          </a:r>
          <a:r>
            <a:rPr lang="en-US" sz="1400" b="0" kern="1200" dirty="0">
              <a:latin typeface="Calibri"/>
              <a:cs typeface="Calibri"/>
            </a:rPr>
            <a:t>seepage</a:t>
          </a:r>
          <a:r>
            <a:rPr lang="en-US" sz="1400" b="0" kern="1200" spc="-10" dirty="0">
              <a:latin typeface="Calibri"/>
              <a:cs typeface="Calibri"/>
            </a:rPr>
            <a:t> </a:t>
          </a:r>
          <a:r>
            <a:rPr lang="en-US" sz="1400" b="0" kern="1200" spc="-5" dirty="0">
              <a:latin typeface="Calibri"/>
              <a:cs typeface="Calibri"/>
            </a:rPr>
            <a:t>losses</a:t>
          </a:r>
          <a:endParaRPr lang="en-MY" sz="1400" kern="1200" dirty="0"/>
        </a:p>
      </dsp:txBody>
      <dsp:txXfrm>
        <a:off x="445246" y="292623"/>
        <a:ext cx="8238989" cy="585025"/>
      </dsp:txXfrm>
    </dsp:sp>
    <dsp:sp modelId="{1913126A-62DE-40E4-9C39-BF9E3C8A5E8D}">
      <dsp:nvSpPr>
        <dsp:cNvPr id="0" name=""/>
        <dsp:cNvSpPr/>
      </dsp:nvSpPr>
      <dsp:spPr>
        <a:xfrm>
          <a:off x="79605" y="219495"/>
          <a:ext cx="731281" cy="731281"/>
        </a:xfrm>
        <a:prstGeom prst="ellipse">
          <a:avLst/>
        </a:prstGeom>
        <a:solidFill>
          <a:srgbClr val="00B050"/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69FEEE-14FD-470B-A5EF-C134559E5F51}">
      <dsp:nvSpPr>
        <dsp:cNvPr id="0" name=""/>
        <dsp:cNvSpPr/>
      </dsp:nvSpPr>
      <dsp:spPr>
        <a:xfrm>
          <a:off x="926469" y="1170050"/>
          <a:ext cx="7757766" cy="58502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436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-15" dirty="0">
              <a:latin typeface="Calibri"/>
              <a:cs typeface="Calibri"/>
            </a:rPr>
            <a:t>Dryers</a:t>
          </a:r>
          <a:r>
            <a:rPr lang="en-US" sz="1400" kern="1200" spc="15" dirty="0">
              <a:latin typeface="Calibri"/>
              <a:cs typeface="Calibri"/>
            </a:rPr>
            <a:t> will not </a:t>
          </a:r>
          <a:r>
            <a:rPr lang="en-US" sz="1400" kern="1200" spc="-10" dirty="0">
              <a:latin typeface="Calibri"/>
              <a:cs typeface="Calibri"/>
            </a:rPr>
            <a:t>process</a:t>
          </a:r>
          <a:r>
            <a:rPr lang="en-US" sz="1400" kern="1200" spc="-5" dirty="0">
              <a:latin typeface="Calibri"/>
              <a:cs typeface="Calibri"/>
            </a:rPr>
            <a:t> Cement</a:t>
          </a:r>
          <a:r>
            <a:rPr lang="en-US" sz="1400" kern="1200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Cuttings.</a:t>
          </a:r>
          <a:r>
            <a:rPr lang="en-US" sz="1400" kern="1200" spc="10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This </a:t>
          </a:r>
          <a:r>
            <a:rPr lang="en-US" sz="1400" kern="1200" dirty="0">
              <a:latin typeface="Calibri"/>
              <a:cs typeface="Calibri"/>
            </a:rPr>
            <a:t>means</a:t>
          </a:r>
          <a:r>
            <a:rPr lang="en-US" sz="1400" kern="1200" spc="10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costly</a:t>
          </a:r>
          <a:r>
            <a:rPr lang="en-US" sz="1400" kern="1200" spc="10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rig</a:t>
          </a:r>
          <a:r>
            <a:rPr lang="en-US" sz="1400" kern="1200" spc="5" dirty="0">
              <a:latin typeface="Calibri"/>
              <a:cs typeface="Calibri"/>
            </a:rPr>
            <a:t> </a:t>
          </a:r>
          <a:r>
            <a:rPr lang="en-US" sz="1400" kern="1200" dirty="0">
              <a:latin typeface="Calibri"/>
              <a:cs typeface="Calibri"/>
            </a:rPr>
            <a:t>time</a:t>
          </a:r>
          <a:r>
            <a:rPr lang="en-US" sz="1400" kern="1200" spc="10" dirty="0">
              <a:latin typeface="Calibri"/>
              <a:cs typeface="Calibri"/>
            </a:rPr>
            <a:t> </a:t>
          </a:r>
          <a:r>
            <a:rPr lang="en-US" sz="1400" kern="1200" dirty="0">
              <a:latin typeface="Calibri"/>
              <a:cs typeface="Calibri"/>
            </a:rPr>
            <a:t>and</a:t>
          </a:r>
          <a:r>
            <a:rPr lang="en-US" sz="1400" kern="1200" spc="5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disposal</a:t>
          </a:r>
          <a:r>
            <a:rPr lang="en-US" sz="1400" kern="1200" spc="10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costs</a:t>
          </a:r>
          <a:endParaRPr lang="en-MY" sz="1400" kern="1200" dirty="0"/>
        </a:p>
      </dsp:txBody>
      <dsp:txXfrm>
        <a:off x="926469" y="1170050"/>
        <a:ext cx="7757766" cy="585025"/>
      </dsp:txXfrm>
    </dsp:sp>
    <dsp:sp modelId="{897B51C7-3FAB-44F9-AC7E-A95135BA06F1}">
      <dsp:nvSpPr>
        <dsp:cNvPr id="0" name=""/>
        <dsp:cNvSpPr/>
      </dsp:nvSpPr>
      <dsp:spPr>
        <a:xfrm>
          <a:off x="560828" y="1096921"/>
          <a:ext cx="731281" cy="731281"/>
        </a:xfrm>
        <a:prstGeom prst="ellipse">
          <a:avLst/>
        </a:prstGeom>
        <a:solidFill>
          <a:srgbClr val="00B050"/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DA1A30-9518-479A-BBE2-4FA812280178}">
      <dsp:nvSpPr>
        <dsp:cNvPr id="0" name=""/>
        <dsp:cNvSpPr/>
      </dsp:nvSpPr>
      <dsp:spPr>
        <a:xfrm>
          <a:off x="1146520" y="2047476"/>
          <a:ext cx="7537714" cy="58502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436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-10" dirty="0">
              <a:latin typeface="Calibri"/>
              <a:cs typeface="Calibri"/>
            </a:rPr>
            <a:t>Restricting</a:t>
          </a:r>
          <a:r>
            <a:rPr lang="en-US" sz="1400" kern="1200" spc="20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drilling</a:t>
          </a:r>
          <a:r>
            <a:rPr lang="en-US" sz="1400" kern="1200" spc="25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ROP</a:t>
          </a:r>
          <a:r>
            <a:rPr lang="en-US" sz="1400" kern="1200" spc="-20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due</a:t>
          </a:r>
          <a:r>
            <a:rPr lang="en-US" sz="1400" kern="1200" spc="15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to Dryer</a:t>
          </a:r>
          <a:r>
            <a:rPr lang="en-US" sz="1400" kern="1200" spc="10" dirty="0">
              <a:latin typeface="Calibri"/>
              <a:cs typeface="Calibri"/>
            </a:rPr>
            <a:t> capacity </a:t>
          </a:r>
          <a:r>
            <a:rPr lang="en-US" sz="1400" kern="1200" spc="-10" dirty="0">
              <a:latin typeface="Calibri"/>
              <a:cs typeface="Calibri"/>
            </a:rPr>
            <a:t>limitations bottlenecks</a:t>
          </a:r>
          <a:endParaRPr lang="en-MY" sz="1400" kern="1200" dirty="0"/>
        </a:p>
      </dsp:txBody>
      <dsp:txXfrm>
        <a:off x="1146520" y="2047476"/>
        <a:ext cx="7537714" cy="585025"/>
      </dsp:txXfrm>
    </dsp:sp>
    <dsp:sp modelId="{79D59E73-26C5-4F6A-A90E-438185FABB32}">
      <dsp:nvSpPr>
        <dsp:cNvPr id="0" name=""/>
        <dsp:cNvSpPr/>
      </dsp:nvSpPr>
      <dsp:spPr>
        <a:xfrm>
          <a:off x="780880" y="1974348"/>
          <a:ext cx="731281" cy="731281"/>
        </a:xfrm>
        <a:prstGeom prst="ellipse">
          <a:avLst/>
        </a:prstGeom>
        <a:solidFill>
          <a:srgbClr val="00B050"/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9400FD-23DA-433D-8B07-9C058AE6C9F3}">
      <dsp:nvSpPr>
        <dsp:cNvPr id="0" name=""/>
        <dsp:cNvSpPr/>
      </dsp:nvSpPr>
      <dsp:spPr>
        <a:xfrm>
          <a:off x="1146520" y="2924347"/>
          <a:ext cx="7537714" cy="58502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436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/>
            <a:buNone/>
          </a:pPr>
          <a:r>
            <a:rPr lang="en-US" sz="1400" kern="1200" spc="-15" dirty="0">
              <a:latin typeface="Calibri"/>
              <a:cs typeface="Calibri"/>
            </a:rPr>
            <a:t>Failure</a:t>
          </a:r>
          <a:r>
            <a:rPr lang="en-US" sz="1400" kern="1200" spc="15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of</a:t>
          </a:r>
          <a:r>
            <a:rPr lang="en-US" sz="1400" kern="1200" dirty="0">
              <a:latin typeface="Calibri"/>
              <a:cs typeface="Calibri"/>
            </a:rPr>
            <a:t> </a:t>
          </a:r>
          <a:r>
            <a:rPr lang="en-US" sz="1400" kern="1200" spc="-15" dirty="0">
              <a:latin typeface="Calibri"/>
              <a:cs typeface="Calibri"/>
            </a:rPr>
            <a:t>any</a:t>
          </a:r>
          <a:r>
            <a:rPr lang="en-US" sz="1400" kern="1200" spc="15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equipment</a:t>
          </a:r>
          <a:r>
            <a:rPr lang="en-US" sz="1400" kern="1200" spc="10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in</a:t>
          </a:r>
          <a:r>
            <a:rPr lang="en-US" sz="1400" kern="1200" dirty="0">
              <a:latin typeface="Calibri"/>
              <a:cs typeface="Calibri"/>
            </a:rPr>
            <a:t> the</a:t>
          </a:r>
          <a:r>
            <a:rPr lang="en-US" sz="1400" kern="1200" spc="20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dryer</a:t>
          </a:r>
          <a:r>
            <a:rPr lang="en-US" sz="1400" kern="1200" spc="5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package</a:t>
          </a:r>
          <a:r>
            <a:rPr lang="en-US" sz="1400" kern="1200" spc="20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(Augers,</a:t>
          </a:r>
          <a:r>
            <a:rPr lang="en-US" sz="1400" kern="1200" spc="10" dirty="0">
              <a:latin typeface="Calibri"/>
              <a:cs typeface="Calibri"/>
            </a:rPr>
            <a:t> </a:t>
          </a:r>
          <a:r>
            <a:rPr lang="en-US" sz="1400" kern="1200" spc="-15" dirty="0">
              <a:latin typeface="Calibri"/>
              <a:cs typeface="Calibri"/>
            </a:rPr>
            <a:t>Dryers,</a:t>
          </a:r>
          <a:r>
            <a:rPr lang="en-US" sz="1400" kern="1200" spc="10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Centrifuge)</a:t>
          </a:r>
          <a:r>
            <a:rPr lang="en-US" sz="1400" kern="1200" spc="5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will</a:t>
          </a:r>
          <a:r>
            <a:rPr lang="en-US" sz="1400" kern="1200" spc="20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result</a:t>
          </a:r>
          <a:r>
            <a:rPr lang="en-US" sz="1400" kern="1200" spc="-5" dirty="0">
              <a:latin typeface="Calibri"/>
              <a:cs typeface="Calibri"/>
            </a:rPr>
            <a:t> in </a:t>
          </a:r>
          <a:r>
            <a:rPr lang="en-US" sz="1400" kern="1200" dirty="0">
              <a:latin typeface="Calibri"/>
              <a:cs typeface="Calibri"/>
            </a:rPr>
            <a:t>a</a:t>
          </a:r>
          <a:r>
            <a:rPr lang="en-US" sz="1400" kern="1200" spc="-10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termination</a:t>
          </a:r>
          <a:r>
            <a:rPr lang="en-US" sz="1400" kern="1200" spc="15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of</a:t>
          </a:r>
          <a:r>
            <a:rPr lang="en-US" sz="1400" kern="1200" spc="-10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drilling,</a:t>
          </a:r>
          <a:r>
            <a:rPr lang="en-US" sz="1400" kern="1200" spc="10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causing</a:t>
          </a:r>
          <a:r>
            <a:rPr lang="en-US" sz="1400" kern="1200" spc="10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rig</a:t>
          </a:r>
          <a:r>
            <a:rPr lang="en-US" sz="1400" kern="1200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downtime</a:t>
          </a:r>
          <a:r>
            <a:rPr lang="en-US" sz="1400" kern="1200" spc="20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(NPT)</a:t>
          </a:r>
          <a:endParaRPr lang="en-MY" sz="1200" kern="1200" dirty="0"/>
        </a:p>
      </dsp:txBody>
      <dsp:txXfrm>
        <a:off x="1146520" y="2924347"/>
        <a:ext cx="7537714" cy="585025"/>
      </dsp:txXfrm>
    </dsp:sp>
    <dsp:sp modelId="{6D772A8F-809A-40DC-8EFB-153A3E05B7DB}">
      <dsp:nvSpPr>
        <dsp:cNvPr id="0" name=""/>
        <dsp:cNvSpPr/>
      </dsp:nvSpPr>
      <dsp:spPr>
        <a:xfrm>
          <a:off x="780880" y="2851219"/>
          <a:ext cx="731281" cy="731281"/>
        </a:xfrm>
        <a:prstGeom prst="ellipse">
          <a:avLst/>
        </a:prstGeom>
        <a:solidFill>
          <a:srgbClr val="00B050"/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29BFDB-D615-4469-9DD6-A863F82FDC7D}">
      <dsp:nvSpPr>
        <dsp:cNvPr id="0" name=""/>
        <dsp:cNvSpPr/>
      </dsp:nvSpPr>
      <dsp:spPr>
        <a:xfrm>
          <a:off x="926469" y="3801773"/>
          <a:ext cx="7757766" cy="58502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436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/>
            <a:buNone/>
          </a:pPr>
          <a:r>
            <a:rPr lang="en-US" sz="1400" kern="1200" spc="-5" dirty="0">
              <a:latin typeface="Calibri"/>
              <a:cs typeface="Calibri"/>
            </a:rPr>
            <a:t>Increase</a:t>
          </a:r>
          <a:r>
            <a:rPr lang="en-US" sz="1400" kern="1200" dirty="0">
              <a:latin typeface="Calibri"/>
              <a:cs typeface="Calibri"/>
            </a:rPr>
            <a:t> in</a:t>
          </a:r>
          <a:r>
            <a:rPr lang="en-US" sz="1400" kern="1200" spc="10" dirty="0">
              <a:latin typeface="Calibri"/>
              <a:cs typeface="Calibri"/>
            </a:rPr>
            <a:t> </a:t>
          </a:r>
          <a:r>
            <a:rPr lang="en-US" sz="1400" kern="1200" spc="-15" dirty="0">
              <a:latin typeface="Calibri"/>
              <a:cs typeface="Calibri"/>
            </a:rPr>
            <a:t>shaker</a:t>
          </a:r>
          <a:r>
            <a:rPr lang="en-US" sz="1400" kern="1200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screen</a:t>
          </a:r>
          <a:r>
            <a:rPr lang="en-US" sz="1400" kern="1200" spc="-5" dirty="0">
              <a:latin typeface="Calibri"/>
              <a:cs typeface="Calibri"/>
            </a:rPr>
            <a:t> usage</a:t>
          </a:r>
          <a:r>
            <a:rPr lang="en-US" sz="1400" kern="1200" spc="5" dirty="0">
              <a:latin typeface="Calibri"/>
              <a:cs typeface="Calibri"/>
            </a:rPr>
            <a:t> </a:t>
          </a:r>
          <a:r>
            <a:rPr lang="en-US" sz="1400" kern="1200" dirty="0">
              <a:latin typeface="Calibri"/>
              <a:cs typeface="Calibri"/>
            </a:rPr>
            <a:t>–</a:t>
          </a:r>
          <a:r>
            <a:rPr lang="en-US" sz="1400" kern="1200" spc="15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Finer</a:t>
          </a:r>
          <a:r>
            <a:rPr lang="en-US" sz="1400" kern="1200" spc="5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screens are</a:t>
          </a:r>
          <a:r>
            <a:rPr lang="en-US" sz="1400" kern="1200" spc="15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utilized</a:t>
          </a:r>
          <a:r>
            <a:rPr lang="en-US" sz="1400" kern="1200" spc="30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in</a:t>
          </a:r>
          <a:r>
            <a:rPr lang="en-US" sz="1400" kern="1200" spc="10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order</a:t>
          </a:r>
          <a:r>
            <a:rPr lang="en-US" sz="1400" kern="1200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to</a:t>
          </a:r>
          <a:r>
            <a:rPr lang="en-US" sz="1400" kern="1200" spc="-5" dirty="0">
              <a:latin typeface="Calibri"/>
              <a:cs typeface="Calibri"/>
            </a:rPr>
            <a:t> </a:t>
          </a:r>
          <a:r>
            <a:rPr lang="en-US" sz="1400" kern="1200" spc="-15" dirty="0">
              <a:latin typeface="Calibri"/>
              <a:cs typeface="Calibri"/>
            </a:rPr>
            <a:t>keep</a:t>
          </a:r>
          <a:r>
            <a:rPr lang="en-US" sz="1400" kern="1200" spc="15" dirty="0">
              <a:latin typeface="Calibri"/>
              <a:cs typeface="Calibri"/>
            </a:rPr>
            <a:t> </a:t>
          </a:r>
          <a:r>
            <a:rPr lang="en-US" sz="1400" kern="1200" dirty="0">
              <a:latin typeface="Calibri"/>
              <a:cs typeface="Calibri"/>
            </a:rPr>
            <a:t>the</a:t>
          </a:r>
          <a:r>
            <a:rPr lang="en-US" sz="1400" kern="1200" spc="5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cuttings</a:t>
          </a:r>
          <a:r>
            <a:rPr lang="en-US" sz="1400" kern="1200" spc="15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wet</a:t>
          </a:r>
          <a:r>
            <a:rPr lang="en-US" sz="1400" kern="1200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to</a:t>
          </a:r>
          <a:r>
            <a:rPr lang="en-US" sz="1400" kern="1200" dirty="0">
              <a:latin typeface="Calibri"/>
              <a:cs typeface="Calibri"/>
            </a:rPr>
            <a:t> </a:t>
          </a:r>
          <a:r>
            <a:rPr lang="en-US" sz="1400" kern="1200" spc="-15" dirty="0">
              <a:latin typeface="Calibri"/>
              <a:cs typeface="Calibri"/>
            </a:rPr>
            <a:t>facilitate</a:t>
          </a:r>
          <a:r>
            <a:rPr lang="en-US" sz="1400" kern="1200" spc="25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conveying</a:t>
          </a:r>
          <a:r>
            <a:rPr lang="en-US" sz="1400" kern="1200" spc="5" dirty="0">
              <a:latin typeface="Calibri"/>
              <a:cs typeface="Calibri"/>
            </a:rPr>
            <a:t> </a:t>
          </a:r>
          <a:r>
            <a:rPr lang="en-US" sz="1400" kern="1200" dirty="0">
              <a:latin typeface="Calibri"/>
              <a:cs typeface="Calibri"/>
            </a:rPr>
            <a:t>the</a:t>
          </a:r>
          <a:r>
            <a:rPr lang="en-US" sz="1400" kern="1200" spc="10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cuttings</a:t>
          </a:r>
          <a:r>
            <a:rPr lang="en-US" sz="1400" kern="1200" spc="10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through</a:t>
          </a:r>
          <a:r>
            <a:rPr lang="en-US" sz="1400" kern="1200" spc="15" dirty="0">
              <a:latin typeface="Calibri"/>
              <a:cs typeface="Calibri"/>
            </a:rPr>
            <a:t> </a:t>
          </a:r>
          <a:r>
            <a:rPr lang="en-US" sz="1400" kern="1200" dirty="0">
              <a:latin typeface="Calibri"/>
              <a:cs typeface="Calibri"/>
            </a:rPr>
            <a:t>the</a:t>
          </a:r>
          <a:r>
            <a:rPr lang="en-US" sz="1400" kern="1200" spc="5" dirty="0">
              <a:latin typeface="Calibri"/>
              <a:cs typeface="Calibri"/>
            </a:rPr>
            <a:t> </a:t>
          </a:r>
          <a:r>
            <a:rPr lang="en-US" sz="1400" kern="1200" spc="-35" dirty="0">
              <a:latin typeface="Calibri"/>
              <a:cs typeface="Calibri"/>
            </a:rPr>
            <a:t>auger.</a:t>
          </a:r>
          <a:r>
            <a:rPr lang="en-US" sz="1400" kern="1200" spc="-5" dirty="0">
              <a:latin typeface="Calibri"/>
              <a:cs typeface="Calibri"/>
            </a:rPr>
            <a:t> Finer</a:t>
          </a:r>
          <a:r>
            <a:rPr lang="en-US" sz="1400" kern="1200" spc="10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screens</a:t>
          </a:r>
          <a:r>
            <a:rPr lang="en-US" sz="1400" kern="1200" spc="-10" dirty="0">
              <a:latin typeface="Calibri"/>
              <a:cs typeface="Calibri"/>
            </a:rPr>
            <a:t> are </a:t>
          </a:r>
          <a:r>
            <a:rPr lang="en-US" sz="1400" kern="1200" spc="-390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more</a:t>
          </a:r>
          <a:r>
            <a:rPr lang="en-US" sz="1400" kern="1200" spc="-5" dirty="0">
              <a:latin typeface="Calibri"/>
              <a:cs typeface="Calibri"/>
            </a:rPr>
            <a:t> susceptible</a:t>
          </a:r>
          <a:r>
            <a:rPr lang="en-US" sz="1400" kern="1200" spc="20" dirty="0">
              <a:latin typeface="Calibri"/>
              <a:cs typeface="Calibri"/>
            </a:rPr>
            <a:t> </a:t>
          </a:r>
          <a:r>
            <a:rPr lang="en-US" sz="1400" kern="1200" spc="-10" dirty="0">
              <a:latin typeface="Calibri"/>
              <a:cs typeface="Calibri"/>
            </a:rPr>
            <a:t>to</a:t>
          </a:r>
          <a:r>
            <a:rPr lang="en-US" sz="1400" kern="1200" spc="-5" dirty="0">
              <a:latin typeface="Calibri"/>
              <a:cs typeface="Calibri"/>
            </a:rPr>
            <a:t> damage.</a:t>
          </a:r>
          <a:endParaRPr lang="en-MY" sz="1400" kern="1200" dirty="0">
            <a:latin typeface="Calibri"/>
            <a:cs typeface="Calibri"/>
          </a:endParaRPr>
        </a:p>
      </dsp:txBody>
      <dsp:txXfrm>
        <a:off x="926469" y="3801773"/>
        <a:ext cx="7757766" cy="585025"/>
      </dsp:txXfrm>
    </dsp:sp>
    <dsp:sp modelId="{C2A5990B-5615-457B-B49B-7800FB90487C}">
      <dsp:nvSpPr>
        <dsp:cNvPr id="0" name=""/>
        <dsp:cNvSpPr/>
      </dsp:nvSpPr>
      <dsp:spPr>
        <a:xfrm>
          <a:off x="560828" y="3728645"/>
          <a:ext cx="731281" cy="731281"/>
        </a:xfrm>
        <a:prstGeom prst="ellipse">
          <a:avLst/>
        </a:prstGeom>
        <a:solidFill>
          <a:srgbClr val="00B050"/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8B8EDB-4042-4891-B598-83A17E2D9926}">
      <dsp:nvSpPr>
        <dsp:cNvPr id="0" name=""/>
        <dsp:cNvSpPr/>
      </dsp:nvSpPr>
      <dsp:spPr>
        <a:xfrm>
          <a:off x="445246" y="4679200"/>
          <a:ext cx="8238989" cy="58502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436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-5" dirty="0">
              <a:latin typeface="Calibri"/>
              <a:cs typeface="Calibri"/>
            </a:rPr>
            <a:t>Increase</a:t>
          </a:r>
          <a:r>
            <a:rPr lang="en-US" sz="1400" kern="1200" dirty="0">
              <a:latin typeface="Calibri"/>
              <a:cs typeface="Calibri"/>
            </a:rPr>
            <a:t> in</a:t>
          </a:r>
          <a:r>
            <a:rPr lang="en-US" sz="1400" kern="1200" spc="10" dirty="0">
              <a:latin typeface="Calibri"/>
              <a:cs typeface="Calibri"/>
            </a:rPr>
            <a:t> </a:t>
          </a:r>
          <a:r>
            <a:rPr lang="en-US" sz="1400" kern="1200" dirty="0">
              <a:latin typeface="Calibri"/>
              <a:cs typeface="Calibri"/>
            </a:rPr>
            <a:t>mud</a:t>
          </a:r>
          <a:r>
            <a:rPr lang="en-US" sz="1400" kern="1200" spc="5" dirty="0">
              <a:latin typeface="Calibri"/>
              <a:cs typeface="Calibri"/>
            </a:rPr>
            <a:t> </a:t>
          </a:r>
          <a:r>
            <a:rPr lang="en-US" sz="1400" kern="1200" spc="-5" dirty="0">
              <a:latin typeface="Calibri"/>
              <a:cs typeface="Calibri"/>
            </a:rPr>
            <a:t>usage</a:t>
          </a:r>
          <a:r>
            <a:rPr lang="en-US" sz="1400" kern="1200" spc="15" dirty="0">
              <a:latin typeface="Calibri"/>
              <a:cs typeface="Calibri"/>
            </a:rPr>
            <a:t> </a:t>
          </a:r>
          <a:r>
            <a:rPr lang="en-US" sz="1400" kern="1200" dirty="0">
              <a:latin typeface="Calibri"/>
              <a:cs typeface="Calibri"/>
            </a:rPr>
            <a:t>– More mud volume &amp; dilution required to treat colloidal contaminated mud</a:t>
          </a:r>
        </a:p>
      </dsp:txBody>
      <dsp:txXfrm>
        <a:off x="445246" y="4679200"/>
        <a:ext cx="8238989" cy="585025"/>
      </dsp:txXfrm>
    </dsp:sp>
    <dsp:sp modelId="{F8C05B65-AE8C-41EB-8BC5-580007AA9216}">
      <dsp:nvSpPr>
        <dsp:cNvPr id="0" name=""/>
        <dsp:cNvSpPr/>
      </dsp:nvSpPr>
      <dsp:spPr>
        <a:xfrm>
          <a:off x="79605" y="4606072"/>
          <a:ext cx="731281" cy="731281"/>
        </a:xfrm>
        <a:prstGeom prst="ellipse">
          <a:avLst/>
        </a:prstGeom>
        <a:solidFill>
          <a:srgbClr val="00B050"/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333D7-EB21-4CD0-9D7C-D1FBFE0D6854}" type="datetimeFigureOut">
              <a:rPr lang="en-MY" smtClean="0"/>
              <a:t>15/2/2023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D4832-928B-4E89-A9A4-B74D88E7C12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93356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D4832-928B-4E89-A9A4-B74D88E7C12D}" type="slidenum">
              <a:rPr lang="en-MY" smtClean="0"/>
              <a:t>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76249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D4832-928B-4E89-A9A4-B74D88E7C12D}" type="slidenum">
              <a:rPr lang="en-MY" smtClean="0"/>
              <a:t>11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84656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D4832-928B-4E89-A9A4-B74D88E7C12D}" type="slidenum">
              <a:rPr lang="en-MY" smtClean="0"/>
              <a:t>12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53123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D4832-928B-4E89-A9A4-B74D88E7C12D}" type="slidenum">
              <a:rPr lang="en-MY" smtClean="0"/>
              <a:t>13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65902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D4832-928B-4E89-A9A4-B74D88E7C12D}" type="slidenum">
              <a:rPr lang="en-MY" smtClean="0"/>
              <a:t>14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45461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D4832-928B-4E89-A9A4-B74D88E7C12D}" type="slidenum">
              <a:rPr lang="en-MY" smtClean="0"/>
              <a:t>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1912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D4832-928B-4E89-A9A4-B74D88E7C12D}" type="slidenum">
              <a:rPr lang="en-MY" smtClean="0"/>
              <a:t>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64264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D4832-928B-4E89-A9A4-B74D88E7C12D}" type="slidenum">
              <a:rPr lang="en-MY" smtClean="0"/>
              <a:t>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09507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D4832-928B-4E89-A9A4-B74D88E7C12D}" type="slidenum">
              <a:rPr lang="en-MY" smtClean="0"/>
              <a:t>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53591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D4832-928B-4E89-A9A4-B74D88E7C12D}" type="slidenum">
              <a:rPr lang="en-MY" smtClean="0"/>
              <a:t>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25730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Showing cuttings sampling for composite samples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D4832-928B-4E89-A9A4-B74D88E7C12D}" type="slidenum">
              <a:rPr lang="en-MY" smtClean="0"/>
              <a:t>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16894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D4832-928B-4E89-A9A4-B74D88E7C12D}" type="slidenum">
              <a:rPr lang="en-MY" smtClean="0"/>
              <a:t>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69637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D4832-928B-4E89-A9A4-B74D88E7C12D}" type="slidenum">
              <a:rPr lang="en-MY" smtClean="0"/>
              <a:t>10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1554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310" y="1170558"/>
            <a:ext cx="3611245" cy="4294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52108" y="1595820"/>
            <a:ext cx="3605529" cy="3839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g object 17"/>
          <p:cNvSpPr/>
          <p:nvPr/>
        </p:nvSpPr>
        <p:spPr>
          <a:xfrm>
            <a:off x="7424928" y="3681984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86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g object 18"/>
          <p:cNvSpPr/>
          <p:nvPr/>
        </p:nvSpPr>
        <p:spPr>
          <a:xfrm>
            <a:off x="9182101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0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0" y="6857996"/>
                </a:lnTo>
                <a:lnTo>
                  <a:pt x="3006850" y="0"/>
                </a:lnTo>
                <a:close/>
              </a:path>
            </a:pathLst>
          </a:custGeom>
          <a:solidFill>
            <a:srgbClr val="3E7817">
              <a:alpha val="3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g object 19"/>
          <p:cNvSpPr/>
          <p:nvPr/>
        </p:nvSpPr>
        <p:spPr>
          <a:xfrm>
            <a:off x="9604335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3E781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g object 20"/>
          <p:cNvSpPr/>
          <p:nvPr/>
        </p:nvSpPr>
        <p:spPr>
          <a:xfrm>
            <a:off x="8932164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343E8E">
              <a:alpha val="7215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g object 21"/>
          <p:cNvSpPr/>
          <p:nvPr/>
        </p:nvSpPr>
        <p:spPr>
          <a:xfrm>
            <a:off x="9337790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1" y="0"/>
                </a:moveTo>
                <a:lnTo>
                  <a:pt x="0" y="0"/>
                </a:lnTo>
                <a:lnTo>
                  <a:pt x="2467620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272E6A">
              <a:alpha val="7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bg object 22"/>
          <p:cNvSpPr/>
          <p:nvPr/>
        </p:nvSpPr>
        <p:spPr>
          <a:xfrm>
            <a:off x="10898124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8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83DA47">
              <a:alpha val="7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bg object 23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3E7817">
              <a:alpha val="65097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bg object 24"/>
          <p:cNvSpPr/>
          <p:nvPr/>
        </p:nvSpPr>
        <p:spPr>
          <a:xfrm>
            <a:off x="10372344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3E7817">
              <a:alpha val="79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5" name="bg 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17252" y="367284"/>
            <a:ext cx="1761744" cy="906780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0" y="4012692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3E7817">
              <a:alpha val="85096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bg 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25119"/>
            <a:ext cx="12175373" cy="673287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g object 17"/>
          <p:cNvSpPr/>
          <p:nvPr/>
        </p:nvSpPr>
        <p:spPr>
          <a:xfrm>
            <a:off x="7424928" y="3681984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86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g object 18"/>
          <p:cNvSpPr/>
          <p:nvPr/>
        </p:nvSpPr>
        <p:spPr>
          <a:xfrm>
            <a:off x="9182101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0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0" y="6857996"/>
                </a:lnTo>
                <a:lnTo>
                  <a:pt x="3006850" y="0"/>
                </a:lnTo>
                <a:close/>
              </a:path>
            </a:pathLst>
          </a:custGeom>
          <a:solidFill>
            <a:srgbClr val="3E7817">
              <a:alpha val="3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g object 19"/>
          <p:cNvSpPr/>
          <p:nvPr/>
        </p:nvSpPr>
        <p:spPr>
          <a:xfrm>
            <a:off x="9604335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3E781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g object 20"/>
          <p:cNvSpPr/>
          <p:nvPr/>
        </p:nvSpPr>
        <p:spPr>
          <a:xfrm>
            <a:off x="8932164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343E8E">
              <a:alpha val="7215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g object 21"/>
          <p:cNvSpPr/>
          <p:nvPr/>
        </p:nvSpPr>
        <p:spPr>
          <a:xfrm>
            <a:off x="9337790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1" y="0"/>
                </a:moveTo>
                <a:lnTo>
                  <a:pt x="0" y="0"/>
                </a:lnTo>
                <a:lnTo>
                  <a:pt x="2467620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272E6A">
              <a:alpha val="7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bg object 22"/>
          <p:cNvSpPr/>
          <p:nvPr/>
        </p:nvSpPr>
        <p:spPr>
          <a:xfrm>
            <a:off x="10898124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8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83DA47">
              <a:alpha val="7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bg object 23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3E7817">
              <a:alpha val="65097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bg object 24"/>
          <p:cNvSpPr/>
          <p:nvPr/>
        </p:nvSpPr>
        <p:spPr>
          <a:xfrm>
            <a:off x="10372344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3E7817">
              <a:alpha val="79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17252" y="367284"/>
            <a:ext cx="1761744" cy="906780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3E7817">
              <a:alpha val="85096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4713" y="5191455"/>
            <a:ext cx="10942573" cy="1123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95120" y="1086485"/>
            <a:ext cx="8757285" cy="4685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53271" y="320040"/>
            <a:ext cx="3011424" cy="1551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16790E-3743-E13E-3038-184631389B10}"/>
              </a:ext>
            </a:extLst>
          </p:cNvPr>
          <p:cNvSpPr txBox="1"/>
          <p:nvPr/>
        </p:nvSpPr>
        <p:spPr>
          <a:xfrm>
            <a:off x="4607052" y="4419600"/>
            <a:ext cx="7016495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2800" b="1" dirty="0"/>
              <a:t>Turnkey Environmental Management Services  (TEMS)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B6A2D-DF72-6EA5-7403-5C87B21AC1EC}"/>
              </a:ext>
            </a:extLst>
          </p:cNvPr>
          <p:cNvSpPr txBox="1"/>
          <p:nvPr/>
        </p:nvSpPr>
        <p:spPr>
          <a:xfrm>
            <a:off x="4038600" y="5638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Drilling without Cuttings Dryer Technology Application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9D40B-8F43-581A-E4EB-4E539DDF77AE}"/>
              </a:ext>
            </a:extLst>
          </p:cNvPr>
          <p:cNvSpPr txBox="1"/>
          <p:nvPr/>
        </p:nvSpPr>
        <p:spPr>
          <a:xfrm>
            <a:off x="3777465" y="5996226"/>
            <a:ext cx="84145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Drilling Operations Optimization 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Well Cost Reduction 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Carbon footprint reduction </a:t>
            </a:r>
            <a:endParaRPr lang="en-MY" sz="1800" b="1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4">
            <a:extLst>
              <a:ext uri="{FF2B5EF4-FFF2-40B4-BE49-F238E27FC236}">
                <a16:creationId xmlns:a16="http://schemas.microsoft.com/office/drawing/2014/main" id="{0117D6AC-C642-C90F-3A95-3D69D0C2C1FA}"/>
              </a:ext>
            </a:extLst>
          </p:cNvPr>
          <p:cNvSpPr txBox="1">
            <a:spLocks/>
          </p:cNvSpPr>
          <p:nvPr/>
        </p:nvSpPr>
        <p:spPr>
          <a:xfrm>
            <a:off x="2057400" y="609600"/>
            <a:ext cx="685800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5"/>
              </a:spcBef>
            </a:pPr>
            <a:r>
              <a:rPr lang="en-US" sz="2400" kern="0" spc="-5" dirty="0">
                <a:latin typeface="Calibri"/>
                <a:cs typeface="Calibri"/>
              </a:rPr>
              <a:t> Concept : Cost Savings $$ &amp; Intangible Benefits</a:t>
            </a:r>
            <a:endParaRPr lang="en-US" sz="2400" kern="0" dirty="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FD0B8-77FF-1A1A-6967-01382A6F8EC2}"/>
              </a:ext>
            </a:extLst>
          </p:cNvPr>
          <p:cNvSpPr txBox="1"/>
          <p:nvPr/>
        </p:nvSpPr>
        <p:spPr>
          <a:xfrm>
            <a:off x="838200" y="1478578"/>
            <a:ext cx="48006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 b="1" dirty="0"/>
              <a:t>Factors Influencing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Cost Savings of $$(6 wells)</a:t>
            </a:r>
            <a:endParaRPr lang="en-MY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en-MY" sz="1600" dirty="0"/>
          </a:p>
          <a:p>
            <a:pPr marL="342900" indent="-342900">
              <a:buAutoNum type="arabicPeriod"/>
            </a:pPr>
            <a:r>
              <a:rPr lang="en-MY" sz="1600" dirty="0"/>
              <a:t>Improved ROP and Reduce NPT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MY" sz="1600" dirty="0"/>
              <a:t>Reduce drilling days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MY" sz="1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emove</a:t>
            </a:r>
            <a:r>
              <a:rPr lang="en-US" sz="1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bottlenecks in system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ig audit on equipment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equipment performance, testing &amp; 24-hr monitoring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Shaker screen selection &amp; repair</a:t>
            </a:r>
            <a:endParaRPr lang="en-MY" sz="1600" dirty="0"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MY" sz="1600" b="0" i="0" u="none" strike="noStrike" spc="-1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Reduced</a:t>
            </a:r>
            <a:r>
              <a:rPr lang="en-MY" sz="1600" b="0" i="0" u="none" strike="noStrike" spc="5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MY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mud </a:t>
            </a:r>
            <a:r>
              <a:rPr lang="en-MY" sz="1600" b="0" i="0" u="none" strike="noStrike" spc="-1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costs/ft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MY" sz="1600" spc="-1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mud volumes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MY" sz="1600" b="0" i="0" u="none" strike="noStrike" spc="-1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Redu</a:t>
            </a:r>
            <a:r>
              <a:rPr lang="en-MY" sz="1600" spc="-1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 dilution volumes</a:t>
            </a:r>
            <a:endParaRPr lang="en-MY" sz="1600" b="0" i="0" u="none" strike="noStrike" spc="-1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MY" sz="1600" spc="-1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surface losses</a:t>
            </a:r>
            <a:endParaRPr lang="en-MY" sz="1600" b="0" i="0" u="none" strike="noStrike" spc="-1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MY" sz="1600" spc="-1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logistics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MY" sz="1600" spc="-1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mud &amp; waste transport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MY" sz="1600" spc="-1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manning levels</a:t>
            </a:r>
          </a:p>
          <a:p>
            <a:pPr marL="342900" indent="-342900">
              <a:buAutoNum type="arabicPeriod"/>
            </a:pPr>
            <a:r>
              <a:rPr lang="en-MY" sz="1600" b="0" i="0" u="none" strike="noStrike" spc="-1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 requirements of secondary </a:t>
            </a:r>
            <a:r>
              <a:rPr lang="en-MY" sz="1600" spc="-1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 control equipment, transport auger, installation cost, etc </a:t>
            </a:r>
            <a:endParaRPr lang="en-MY" sz="1600" b="0" i="0" u="none" strike="noStrike" dirty="0">
              <a:effectLst/>
              <a:latin typeface="Arial" panose="020B0604020202020204" pitchFamily="34" charset="0"/>
            </a:endParaRPr>
          </a:p>
          <a:p>
            <a:pPr marL="283464" marR="0" indent="-283464" algn="l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en-MY" sz="1600" dirty="0"/>
          </a:p>
          <a:p>
            <a:pPr marL="12065">
              <a:tabLst>
                <a:tab pos="756920" algn="l"/>
              </a:tabLst>
            </a:pPr>
            <a:endParaRPr lang="en-US" i="1" spc="-10" dirty="0"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6E56EB-305D-92A3-96DD-E7B1E897DD88}"/>
              </a:ext>
            </a:extLst>
          </p:cNvPr>
          <p:cNvSpPr txBox="1"/>
          <p:nvPr/>
        </p:nvSpPr>
        <p:spPr>
          <a:xfrm>
            <a:off x="6019800" y="1469053"/>
            <a:ext cx="518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 b="1" dirty="0"/>
              <a:t>Intangible Benefits</a:t>
            </a:r>
          </a:p>
          <a:p>
            <a:pPr marL="342900" indent="-342900">
              <a:buFont typeface="+mj-lt"/>
              <a:buAutoNum type="arabicPeriod"/>
            </a:pPr>
            <a:endParaRPr lang="en-MY" sz="1600" dirty="0"/>
          </a:p>
          <a:p>
            <a:pPr marR="0"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</a:pPr>
            <a:r>
              <a:rPr lang="en-GB" sz="1600" i="0" u="none" strike="noStrike" spc="-1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1. Corporate Reputation</a:t>
            </a:r>
            <a:endParaRPr lang="en-MY" sz="1600" dirty="0"/>
          </a:p>
          <a:p>
            <a:pPr marR="0"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</a:pPr>
            <a:r>
              <a:rPr lang="en-MY" sz="1600" i="0" u="none" strike="noStrike" spc="-5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2. Real time on-line cloud reporting  </a:t>
            </a:r>
            <a:endParaRPr lang="en-MY" sz="1600" dirty="0"/>
          </a:p>
          <a:p>
            <a:pPr marR="0"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</a:pPr>
            <a:r>
              <a:rPr lang="en-GB" sz="1600" i="0" u="none" strike="noStrike" spc="-1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3. Reduced manning levels </a:t>
            </a:r>
            <a:endParaRPr lang="en-MY" sz="1600" dirty="0">
              <a:cs typeface="Calibri" panose="020F0502020204030204" pitchFamily="34" charset="0"/>
            </a:endParaRPr>
          </a:p>
          <a:p>
            <a:pPr marR="0"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</a:pPr>
            <a:r>
              <a:rPr lang="en-US" sz="1600" i="0" u="none" strike="noStrike" spc="-5" dirty="0">
                <a:solidFill>
                  <a:srgbClr val="000000"/>
                </a:solidFill>
                <a:effectLst/>
              </a:rPr>
              <a:t>4. Rig Crew training &amp; coaching </a:t>
            </a:r>
            <a:endParaRPr lang="en-MY" sz="1600" dirty="0"/>
          </a:p>
          <a:p>
            <a:pPr marR="0"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</a:pPr>
            <a:r>
              <a:rPr lang="en-MY" sz="1600" i="0" u="none" strike="noStrike" spc="-5" dirty="0">
                <a:solidFill>
                  <a:srgbClr val="000000"/>
                </a:solidFill>
                <a:effectLst/>
              </a:rPr>
              <a:t>5. Reduced</a:t>
            </a:r>
            <a:r>
              <a:rPr lang="en-MY" sz="1600" i="0" u="none" strike="noStrike" spc="-30" dirty="0">
                <a:solidFill>
                  <a:srgbClr val="000000"/>
                </a:solidFill>
                <a:effectLst/>
              </a:rPr>
              <a:t> </a:t>
            </a:r>
            <a:r>
              <a:rPr lang="en-MY" sz="1600" i="0" u="none" strike="noStrike" spc="-5" dirty="0">
                <a:solidFill>
                  <a:srgbClr val="000000"/>
                </a:solidFill>
                <a:effectLst/>
              </a:rPr>
              <a:t>mud</a:t>
            </a:r>
            <a:r>
              <a:rPr lang="en-MY" sz="1600" i="0" u="none" strike="noStrike" spc="-20" dirty="0">
                <a:solidFill>
                  <a:srgbClr val="000000"/>
                </a:solidFill>
                <a:effectLst/>
              </a:rPr>
              <a:t> </a:t>
            </a:r>
            <a:r>
              <a:rPr lang="en-MY" sz="1600" i="0" u="none" strike="noStrike" spc="-5" dirty="0">
                <a:solidFill>
                  <a:srgbClr val="000000"/>
                </a:solidFill>
                <a:effectLst/>
              </a:rPr>
              <a:t>maintenance</a:t>
            </a:r>
          </a:p>
          <a:p>
            <a:pPr marL="742950" lvl="1" indent="-285750">
              <a:buSzPts val="1800"/>
              <a:buFont typeface="Courier New" panose="02070309020205020404" pitchFamily="49" charset="0"/>
              <a:buChar char="o"/>
            </a:pPr>
            <a:r>
              <a:rPr lang="en-US" sz="1600" i="0" u="none" strike="noStrike" spc="-5" dirty="0">
                <a:solidFill>
                  <a:srgbClr val="000000"/>
                </a:solidFill>
                <a:effectLst/>
              </a:rPr>
              <a:t>Optimize mud properties &amp; increased mud lifecycle</a:t>
            </a:r>
          </a:p>
          <a:p>
            <a:pPr marL="742950" lvl="1" indent="-285750">
              <a:buSzPts val="1800"/>
              <a:buFont typeface="Courier New" panose="02070309020205020404" pitchFamily="49" charset="0"/>
              <a:buChar char="o"/>
            </a:pPr>
            <a:r>
              <a:rPr lang="en-US" sz="1600" i="0" u="none" strike="noStrike" spc="-5" dirty="0">
                <a:solidFill>
                  <a:srgbClr val="000000"/>
                </a:solidFill>
                <a:effectLst/>
              </a:rPr>
              <a:t>Maximize solids removal</a:t>
            </a:r>
            <a:endParaRPr lang="en-MY" sz="1600" i="0" u="none" strike="noStrike" spc="-5" dirty="0">
              <a:solidFill>
                <a:srgbClr val="000000"/>
              </a:solidFill>
              <a:effectLst/>
            </a:endParaRPr>
          </a:p>
          <a:p>
            <a:pPr marR="0"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</a:pPr>
            <a:r>
              <a:rPr lang="en-US" sz="1600" dirty="0"/>
              <a:t>6. Less wear and tear on rig fluids system &amp; downhole BHA</a:t>
            </a:r>
            <a:endParaRPr lang="en-MY" sz="1600" dirty="0"/>
          </a:p>
          <a:p>
            <a:pPr marR="0"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</a:pPr>
            <a:endParaRPr lang="en-MY" sz="1400" dirty="0"/>
          </a:p>
          <a:p>
            <a:pPr marL="12065">
              <a:tabLst>
                <a:tab pos="756920" algn="l"/>
              </a:tabLst>
            </a:pPr>
            <a:endParaRPr lang="en-US" i="1" spc="-1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03DCF-8DC9-85AB-B9A5-53FDC34A5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75" r="18125"/>
          <a:stretch/>
        </p:blipFill>
        <p:spPr>
          <a:xfrm>
            <a:off x="6117770" y="4114799"/>
            <a:ext cx="3940629" cy="26067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4408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200" y="335973"/>
            <a:ext cx="560069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latin typeface="Calibri"/>
                <a:cs typeface="Calibri"/>
              </a:rPr>
              <a:t>Drilling without cuttings dryer: Cost Savings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45EFF28-2F33-50A6-3BE8-1599D64792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61" r="17034"/>
          <a:stretch/>
        </p:blipFill>
        <p:spPr>
          <a:xfrm>
            <a:off x="152400" y="885812"/>
            <a:ext cx="7858125" cy="5410200"/>
          </a:xfrm>
          <a:prstGeom prst="rect">
            <a:avLst/>
          </a:prstGeom>
        </p:spPr>
      </p:pic>
      <p:pic>
        <p:nvPicPr>
          <p:cNvPr id="1026" name="Picture 2" descr="Image result for achievement logo">
            <a:extLst>
              <a:ext uri="{FF2B5EF4-FFF2-40B4-BE49-F238E27FC236}">
                <a16:creationId xmlns:a16="http://schemas.microsoft.com/office/drawing/2014/main" id="{A5A0EFA0-9D38-03BF-8A68-CE8ED8C6D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13608" r="20314" b="34192"/>
          <a:stretch/>
        </p:blipFill>
        <p:spPr bwMode="auto">
          <a:xfrm>
            <a:off x="8181975" y="76200"/>
            <a:ext cx="994454" cy="92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2E856F-BF15-3642-6E23-C43843F94488}"/>
              </a:ext>
            </a:extLst>
          </p:cNvPr>
          <p:cNvGrpSpPr/>
          <p:nvPr/>
        </p:nvGrpSpPr>
        <p:grpSpPr>
          <a:xfrm>
            <a:off x="8181975" y="851118"/>
            <a:ext cx="3734413" cy="5795903"/>
            <a:chOff x="8162925" y="1066800"/>
            <a:chExt cx="3734413" cy="579590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B29D77-4ABF-04B9-70D9-D7C655A09E2B}"/>
                </a:ext>
              </a:extLst>
            </p:cNvPr>
            <p:cNvSpPr txBox="1"/>
            <p:nvPr/>
          </p:nvSpPr>
          <p:spPr>
            <a:xfrm>
              <a:off x="8163538" y="1066800"/>
              <a:ext cx="3733800" cy="12003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Y" dirty="0"/>
                <a:t>Total saving was </a:t>
              </a:r>
              <a:r>
                <a:rPr lang="en-MY" b="1" dirty="0">
                  <a:solidFill>
                    <a:srgbClr val="632523"/>
                  </a:solidFill>
                </a:rPr>
                <a:t>$$ </a:t>
              </a:r>
              <a:r>
                <a:rPr lang="en-MY" dirty="0"/>
                <a:t>for a 9 months POC (274 days) involving 6 wells that were drilled without using a cuttings dryer with avg. well ROC = 5.83%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E2DA9A-E994-2F28-EA98-723C5AC4CEBD}"/>
                </a:ext>
              </a:extLst>
            </p:cNvPr>
            <p:cNvSpPr txBox="1"/>
            <p:nvPr/>
          </p:nvSpPr>
          <p:spPr>
            <a:xfrm>
              <a:off x="8162925" y="2971800"/>
              <a:ext cx="3733800" cy="20621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MY" sz="1600" b="1" dirty="0"/>
                <a:t>Areas of savings</a:t>
              </a:r>
            </a:p>
            <a:p>
              <a:pPr marL="342900" indent="-342900">
                <a:buAutoNum type="arabicPeriod"/>
              </a:pPr>
              <a:r>
                <a:rPr lang="en-MY" sz="1600" dirty="0"/>
                <a:t>Recovered SBM </a:t>
              </a:r>
              <a:r>
                <a:rPr lang="en-MY" sz="1400" dirty="0"/>
                <a:t>(total savings/ total mud saved)</a:t>
              </a:r>
            </a:p>
            <a:p>
              <a:pPr marL="342900" indent="-342900">
                <a:buFont typeface="+mj-lt"/>
                <a:buAutoNum type="arabicPeriod" startAt="2"/>
              </a:pPr>
              <a:r>
                <a:rPr lang="en-MY" sz="1600" dirty="0"/>
                <a:t>Cuttings dryer + 518 centrifuge</a:t>
              </a:r>
            </a:p>
            <a:p>
              <a:pPr marL="342900" indent="-342900">
                <a:buFont typeface="+mj-lt"/>
                <a:buAutoNum type="arabicPeriod" startAt="2"/>
              </a:pPr>
              <a:r>
                <a:rPr lang="en-MY" sz="1600" dirty="0"/>
                <a:t>Installation &amp; cuttings transport auger</a:t>
              </a:r>
            </a:p>
            <a:p>
              <a:pPr marL="342900" indent="-342900">
                <a:buAutoNum type="arabicPeriod" startAt="2"/>
              </a:pPr>
              <a:r>
                <a:rPr lang="en-MY" sz="1600" dirty="0"/>
                <a:t>Manpower &amp; lodgings</a:t>
              </a:r>
            </a:p>
            <a:p>
              <a:pPr marL="342900" indent="-342900">
                <a:buAutoNum type="arabicPeriod" startAt="2"/>
              </a:pPr>
              <a:r>
                <a:rPr lang="en-MY" sz="1600" dirty="0"/>
                <a:t>Logistic </a:t>
              </a:r>
              <a:r>
                <a:rPr lang="en-MY" sz="1400" dirty="0"/>
                <a:t>(274 days/ 28 days = 10 rotations)</a:t>
              </a:r>
            </a:p>
            <a:p>
              <a:pPr marL="342900" indent="-342900">
                <a:buAutoNum type="arabicPeriod" startAt="2"/>
              </a:pPr>
              <a:r>
                <a:rPr lang="en-MY" sz="1600" dirty="0"/>
                <a:t>Operation (Increase ROP, reduce NPT)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95A4B35-DCE3-BB52-ADC0-B25B05AFE35F}"/>
                </a:ext>
              </a:extLst>
            </p:cNvPr>
            <p:cNvCxnSpPr/>
            <p:nvPr/>
          </p:nvCxnSpPr>
          <p:spPr>
            <a:xfrm>
              <a:off x="10020300" y="2593777"/>
              <a:ext cx="0" cy="378023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A0C327C-1D86-9AF3-9BB2-1E8F1EA11141}"/>
                </a:ext>
              </a:extLst>
            </p:cNvPr>
            <p:cNvCxnSpPr/>
            <p:nvPr/>
          </p:nvCxnSpPr>
          <p:spPr>
            <a:xfrm>
              <a:off x="10020300" y="5033903"/>
              <a:ext cx="0" cy="378023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B98FC85-F0B1-E0F3-951C-D063FE3BDFC1}"/>
                </a:ext>
              </a:extLst>
            </p:cNvPr>
            <p:cNvSpPr txBox="1"/>
            <p:nvPr/>
          </p:nvSpPr>
          <p:spPr>
            <a:xfrm>
              <a:off x="8162925" y="5446931"/>
              <a:ext cx="3733800" cy="14157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MY" sz="1600" b="1" dirty="0"/>
                <a:t>TEMS Value Add</a:t>
              </a:r>
            </a:p>
            <a:p>
              <a:pPr marL="342900" indent="-342900">
                <a:buAutoNum type="arabicPeriod"/>
              </a:pPr>
              <a:r>
                <a:rPr lang="en-MY" sz="1400" dirty="0"/>
                <a:t>Full Compliance with PPGUA/EPA/API/MES</a:t>
              </a:r>
            </a:p>
            <a:p>
              <a:pPr marL="342900" indent="-342900">
                <a:buAutoNum type="arabicPeriod"/>
              </a:pPr>
              <a:r>
                <a:rPr lang="en-MY" sz="1400" dirty="0"/>
                <a:t>Improved Drilling Practises &amp; Drilling Performance, Increase ROP and Reduce NPT</a:t>
              </a:r>
            </a:p>
            <a:p>
              <a:pPr marL="342900" indent="-342900">
                <a:buAutoNum type="arabicPeriod"/>
              </a:pPr>
              <a:r>
                <a:rPr lang="en-MY" sz="1400" dirty="0"/>
                <a:t>Reduce environmental impact &amp; carbon footprint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0852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A1D2B53-B88D-3F90-5153-2447AEF86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196982"/>
              </p:ext>
            </p:extLst>
          </p:nvPr>
        </p:nvGraphicFramePr>
        <p:xfrm>
          <a:off x="304800" y="1404592"/>
          <a:ext cx="9420223" cy="4378255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019422">
                  <a:extLst>
                    <a:ext uri="{9D8B030D-6E8A-4147-A177-3AD203B41FA5}">
                      <a16:colId xmlns:a16="http://schemas.microsoft.com/office/drawing/2014/main" val="53736399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90988347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38354043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84873572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81740054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60389124"/>
                    </a:ext>
                  </a:extLst>
                </a:gridCol>
                <a:gridCol w="1066801">
                  <a:extLst>
                    <a:ext uri="{9D8B030D-6E8A-4147-A177-3AD203B41FA5}">
                      <a16:colId xmlns:a16="http://schemas.microsoft.com/office/drawing/2014/main" val="3918032558"/>
                    </a:ext>
                  </a:extLst>
                </a:gridCol>
              </a:tblGrid>
              <a:tr h="351517">
                <a:tc>
                  <a:txBody>
                    <a:bodyPr/>
                    <a:lstStyle/>
                    <a:p>
                      <a:pPr algn="ctr"/>
                      <a:endParaRPr lang="en-MY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Well 1</a:t>
                      </a:r>
                      <a:endParaRPr lang="en-MY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Well 2</a:t>
                      </a:r>
                      <a:endParaRPr lang="en-MY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Well 3</a:t>
                      </a:r>
                      <a:endParaRPr lang="en-MY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Well 4</a:t>
                      </a:r>
                      <a:endParaRPr lang="en-MY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Well 5</a:t>
                      </a:r>
                      <a:endParaRPr lang="en-MY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Well 6</a:t>
                      </a:r>
                      <a:endParaRPr lang="en-MY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751677"/>
                  </a:ext>
                </a:extLst>
              </a:tr>
              <a:tr h="463644">
                <a:tc>
                  <a:txBody>
                    <a:bodyPr/>
                    <a:lstStyle/>
                    <a:p>
                      <a:r>
                        <a:rPr lang="en-US" sz="1400" dirty="0"/>
                        <a:t>Total footage drilled, ft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7,972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13, 558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5,700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11,269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13,663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15,568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186233"/>
                  </a:ext>
                </a:extLst>
              </a:tr>
              <a:tr h="447769">
                <a:tc>
                  <a:txBody>
                    <a:bodyPr/>
                    <a:lstStyle/>
                    <a:p>
                      <a:r>
                        <a:rPr lang="en-US" sz="1400" dirty="0"/>
                        <a:t>Maximum Inclination, °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87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73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81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792198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r>
                        <a:rPr lang="en-US" sz="1400" dirty="0"/>
                        <a:t>Surface mud consumption, </a:t>
                      </a:r>
                      <a:r>
                        <a:rPr lang="en-US" sz="1400" dirty="0" err="1"/>
                        <a:t>bbls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698.46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855.2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951.4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2039.7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2163.0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2859.1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709095"/>
                  </a:ext>
                </a:extLst>
              </a:tr>
              <a:tr h="560744">
                <a:tc>
                  <a:txBody>
                    <a:bodyPr/>
                    <a:lstStyle/>
                    <a:p>
                      <a:r>
                        <a:rPr lang="en-US" sz="1400" dirty="0"/>
                        <a:t>Surface consumption for well, </a:t>
                      </a:r>
                      <a:r>
                        <a:rPr lang="en-US" sz="1400" dirty="0" err="1"/>
                        <a:t>bbls</a:t>
                      </a:r>
                      <a:r>
                        <a:rPr lang="en-US" sz="1400" dirty="0"/>
                        <a:t>/ft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0.09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0.06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0.17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0.18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0.16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0.18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292264"/>
                  </a:ext>
                </a:extLst>
              </a:tr>
              <a:tr h="757934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Total mud savings against target,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bbls</a:t>
                      </a:r>
                      <a:endParaRPr lang="en-MY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778.59</a:t>
                      </a:r>
                      <a:endParaRPr lang="en-MY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1403.0</a:t>
                      </a:r>
                      <a:endParaRPr lang="en-MY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216.7</a:t>
                      </a:r>
                      <a:endParaRPr lang="en-MY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227.15</a:t>
                      </a:r>
                      <a:endParaRPr lang="en-MY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719.0</a:t>
                      </a:r>
                      <a:endParaRPr lang="en-MY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293.3</a:t>
                      </a:r>
                      <a:endParaRPr lang="en-MY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668681"/>
                  </a:ext>
                </a:extLst>
              </a:tr>
              <a:tr h="32042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Total savings for well, $</a:t>
                      </a:r>
                      <a:endParaRPr lang="en-MY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$$$$</a:t>
                      </a:r>
                      <a:endParaRPr lang="en-MY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$$$$</a:t>
                      </a:r>
                      <a:endParaRPr lang="en-MY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$$$$</a:t>
                      </a:r>
                      <a:endParaRPr lang="en-MY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$$$$</a:t>
                      </a:r>
                      <a:endParaRPr lang="en-MY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$$$$</a:t>
                      </a:r>
                      <a:endParaRPr lang="en-MY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$$$$</a:t>
                      </a:r>
                      <a:endParaRPr lang="en-MY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171084"/>
                  </a:ext>
                </a:extLst>
              </a:tr>
              <a:tr h="39724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Official EPA Well ROC, %</a:t>
                      </a:r>
                      <a:endParaRPr lang="en-MY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6.71</a:t>
                      </a:r>
                      <a:endParaRPr lang="en-MY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6.85</a:t>
                      </a:r>
                      <a:endParaRPr lang="en-MY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5.23</a:t>
                      </a:r>
                      <a:endParaRPr lang="en-MY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5.88</a:t>
                      </a:r>
                      <a:endParaRPr lang="en-MY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5.40</a:t>
                      </a:r>
                      <a:endParaRPr lang="en-MY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6.05</a:t>
                      </a:r>
                      <a:endParaRPr lang="en-MY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73584"/>
                  </a:ext>
                </a:extLst>
              </a:tr>
              <a:tr h="64557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No of shakers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Derrick DP 600 : VSM300 PYR-DX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MY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MY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MY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MY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MY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MY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75599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134C298-6F80-E191-97CE-719E3F596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455189"/>
              </p:ext>
            </p:extLst>
          </p:nvPr>
        </p:nvGraphicFramePr>
        <p:xfrm>
          <a:off x="9792226" y="3461657"/>
          <a:ext cx="2156209" cy="938214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956264">
                  <a:extLst>
                    <a:ext uri="{9D8B030D-6E8A-4147-A177-3AD203B41FA5}">
                      <a16:colId xmlns:a16="http://schemas.microsoft.com/office/drawing/2014/main" val="1096681170"/>
                    </a:ext>
                  </a:extLst>
                </a:gridCol>
                <a:gridCol w="1199945">
                  <a:extLst>
                    <a:ext uri="{9D8B030D-6E8A-4147-A177-3AD203B41FA5}">
                      <a16:colId xmlns:a16="http://schemas.microsoft.com/office/drawing/2014/main" val="1595238474"/>
                    </a:ext>
                  </a:extLst>
                </a:gridCol>
              </a:tblGrid>
              <a:tr h="4376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Set Target, </a:t>
                      </a:r>
                      <a:r>
                        <a:rPr lang="en-GB" sz="14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bbls</a:t>
                      </a:r>
                      <a:r>
                        <a:rPr lang="en-GB" sz="14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/ft</a:t>
                      </a:r>
                      <a:endParaRPr lang="en-MY" sz="14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17.5” – 0.25</a:t>
                      </a:r>
                      <a:endParaRPr lang="en-MY" sz="14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1546381"/>
                  </a:ext>
                </a:extLst>
              </a:tr>
              <a:tr h="2121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MY" sz="14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12.25” – 0.20</a:t>
                      </a:r>
                      <a:endParaRPr lang="en-MY" sz="14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2492316"/>
                  </a:ext>
                </a:extLst>
              </a:tr>
              <a:tr h="2121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 </a:t>
                      </a:r>
                      <a:endParaRPr lang="en-MY" sz="14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8.5” – 0.15</a:t>
                      </a:r>
                      <a:endParaRPr lang="en-MY" sz="14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732702"/>
                  </a:ext>
                </a:extLst>
              </a:tr>
            </a:tbl>
          </a:graphicData>
        </a:graphic>
      </p:graphicFrame>
      <p:sp>
        <p:nvSpPr>
          <p:cNvPr id="2" name="object 5">
            <a:extLst>
              <a:ext uri="{FF2B5EF4-FFF2-40B4-BE49-F238E27FC236}">
                <a16:creationId xmlns:a16="http://schemas.microsoft.com/office/drawing/2014/main" id="{EBEF6106-418C-DC07-EBFD-24BCDFBA652B}"/>
              </a:ext>
            </a:extLst>
          </p:cNvPr>
          <p:cNvSpPr txBox="1">
            <a:spLocks/>
          </p:cNvSpPr>
          <p:nvPr/>
        </p:nvSpPr>
        <p:spPr>
          <a:xfrm>
            <a:off x="2218053" y="443709"/>
            <a:ext cx="55651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2400" kern="0" spc="-10" dirty="0">
                <a:latin typeface="Calibri"/>
                <a:cs typeface="Calibri"/>
              </a:rPr>
              <a:t>Fluids Well Cost Savings</a:t>
            </a:r>
            <a:endParaRPr lang="en-US" sz="2400" kern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435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CFA76E22-C9B3-03C1-60A1-EF2C379F8556}"/>
              </a:ext>
            </a:extLst>
          </p:cNvPr>
          <p:cNvSpPr txBox="1">
            <a:spLocks/>
          </p:cNvSpPr>
          <p:nvPr/>
        </p:nvSpPr>
        <p:spPr>
          <a:xfrm>
            <a:off x="2856230" y="731302"/>
            <a:ext cx="55651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2400" kern="0" spc="-10" dirty="0">
                <a:latin typeface="Calibri"/>
                <a:cs typeface="Calibri"/>
              </a:rPr>
              <a:t>Waste Fluid Generation</a:t>
            </a:r>
            <a:endParaRPr lang="en-US" sz="2400" kern="0" dirty="0">
              <a:latin typeface="Calibri"/>
              <a:cs typeface="Calibri"/>
            </a:endParaRP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64094157-6E51-7726-566B-C897ED09F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4838"/>
              </p:ext>
            </p:extLst>
          </p:nvPr>
        </p:nvGraphicFramePr>
        <p:xfrm>
          <a:off x="420371" y="1375712"/>
          <a:ext cx="8915399" cy="494066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328737">
                  <a:extLst>
                    <a:ext uri="{9D8B030D-6E8A-4147-A177-3AD203B41FA5}">
                      <a16:colId xmlns:a16="http://schemas.microsoft.com/office/drawing/2014/main" val="1592749916"/>
                    </a:ext>
                  </a:extLst>
                </a:gridCol>
                <a:gridCol w="3020614">
                  <a:extLst>
                    <a:ext uri="{9D8B030D-6E8A-4147-A177-3AD203B41FA5}">
                      <a16:colId xmlns:a16="http://schemas.microsoft.com/office/drawing/2014/main" val="611113065"/>
                    </a:ext>
                  </a:extLst>
                </a:gridCol>
                <a:gridCol w="2283024">
                  <a:extLst>
                    <a:ext uri="{9D8B030D-6E8A-4147-A177-3AD203B41FA5}">
                      <a16:colId xmlns:a16="http://schemas.microsoft.com/office/drawing/2014/main" val="2201874987"/>
                    </a:ext>
                  </a:extLst>
                </a:gridCol>
                <a:gridCol w="2283024">
                  <a:extLst>
                    <a:ext uri="{9D8B030D-6E8A-4147-A177-3AD203B41FA5}">
                      <a16:colId xmlns:a16="http://schemas.microsoft.com/office/drawing/2014/main" val="22326820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 dirty="0"/>
                        <a:t>Project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600" dirty="0"/>
                        <a:t>Disposal at rig site </a:t>
                      </a:r>
                      <a:r>
                        <a:rPr lang="en-MY" sz="1600" dirty="0" err="1"/>
                        <a:t>Bbls</a:t>
                      </a:r>
                      <a:endParaRPr lang="en-MY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Sent ashore </a:t>
                      </a:r>
                      <a:r>
                        <a:rPr lang="en-US" sz="1600" b="1" dirty="0" err="1"/>
                        <a:t>Bbls</a:t>
                      </a:r>
                      <a:endParaRPr lang="en-MY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600" b="1" dirty="0"/>
                        <a:t>Cost savings through disposal 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405551"/>
                  </a:ext>
                </a:extLst>
              </a:tr>
              <a:tr h="717248">
                <a:tc>
                  <a:txBody>
                    <a:bodyPr/>
                    <a:lstStyle/>
                    <a:p>
                      <a:r>
                        <a:rPr lang="en-MY" sz="1600" b="1" dirty="0" err="1"/>
                        <a:t>Limerock</a:t>
                      </a:r>
                      <a:endParaRPr lang="en-MY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13,445</a:t>
                      </a:r>
                    </a:p>
                    <a:p>
                      <a:pPr algn="ctr"/>
                      <a:endParaRPr lang="en-MY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b="1" dirty="0"/>
                        <a:t>2,057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b="1" dirty="0"/>
                        <a:t>873,925.00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265986"/>
                  </a:ext>
                </a:extLst>
              </a:tr>
              <a:tr h="717248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Dalmation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600" b="1" dirty="0"/>
                        <a:t>12,414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b="1" dirty="0"/>
                        <a:t>332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b="1" dirty="0"/>
                        <a:t>806,910.00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970686"/>
                  </a:ext>
                </a:extLst>
              </a:tr>
              <a:tr h="730552">
                <a:tc>
                  <a:txBody>
                    <a:bodyPr/>
                    <a:lstStyle/>
                    <a:p>
                      <a:r>
                        <a:rPr lang="en-MY" sz="1600" b="1" dirty="0" err="1"/>
                        <a:t>Wasibi</a:t>
                      </a:r>
                      <a:endParaRPr lang="en-MY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600" b="1" dirty="0"/>
                        <a:t>23,872.49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600" b="1" dirty="0"/>
                        <a:t>978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600" b="1" dirty="0"/>
                        <a:t>1,551,711.58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020878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en-MY" sz="1600" b="1" dirty="0"/>
                        <a:t>Winterfell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600" b="1" dirty="0"/>
                        <a:t>27,688.7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600" b="1" dirty="0"/>
                        <a:t>1,072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600" b="1" dirty="0"/>
                        <a:t>1,673,360.57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488670"/>
                  </a:ext>
                </a:extLst>
              </a:tr>
              <a:tr h="717248">
                <a:tc>
                  <a:txBody>
                    <a:bodyPr/>
                    <a:lstStyle/>
                    <a:p>
                      <a:r>
                        <a:rPr lang="en-MY" sz="1600" b="1" dirty="0"/>
                        <a:t>Samurai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600" b="1" dirty="0"/>
                        <a:t>15,745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600" b="1" dirty="0"/>
                        <a:t>3,415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600" b="1" dirty="0"/>
                        <a:t>1,023,425.00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99692"/>
                  </a:ext>
                </a:extLst>
              </a:tr>
              <a:tr h="717248">
                <a:tc>
                  <a:txBody>
                    <a:bodyPr/>
                    <a:lstStyle/>
                    <a:p>
                      <a:r>
                        <a:rPr lang="en-MY" sz="1600" b="1" dirty="0"/>
                        <a:t>Tabasco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600" b="1" dirty="0"/>
                        <a:t>10,850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6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600" b="1" dirty="0"/>
                        <a:t>687,700.00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175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2328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60331B-C600-989C-8F0D-B7D2682E071A}"/>
              </a:ext>
            </a:extLst>
          </p:cNvPr>
          <p:cNvSpPr txBox="1"/>
          <p:nvPr/>
        </p:nvSpPr>
        <p:spPr>
          <a:xfrm>
            <a:off x="1524000" y="2505984"/>
            <a:ext cx="8458200" cy="34163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MY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Well average ROC below 6.9% on all drilling projects without the use of a cuttings dryer</a:t>
            </a:r>
            <a:endParaRPr lang="en-MY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Removal of bottlenecks in secondary </a:t>
            </a:r>
            <a:r>
              <a:rPr lang="en-MY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processing equipment</a:t>
            </a:r>
            <a:r>
              <a:rPr lang="en-MY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 </a:t>
            </a:r>
            <a:endParaRPr lang="en-MY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Reduce drilling costs</a:t>
            </a:r>
            <a:endParaRPr lang="en-MY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Reduce carbon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Minimize any environmental impact through out operations </a:t>
            </a:r>
          </a:p>
          <a:p>
            <a:endParaRPr lang="en-MY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CDCEE1D-0BC6-35ED-D12C-9BE98E07616D}"/>
              </a:ext>
            </a:extLst>
          </p:cNvPr>
          <p:cNvSpPr txBox="1">
            <a:spLocks/>
          </p:cNvSpPr>
          <p:nvPr/>
        </p:nvSpPr>
        <p:spPr>
          <a:xfrm>
            <a:off x="3409950" y="685800"/>
            <a:ext cx="41529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38100" algn="ctr">
              <a:spcBef>
                <a:spcPts val="100"/>
              </a:spcBef>
            </a:pPr>
            <a:r>
              <a:rPr lang="en-US" sz="2400" kern="0" spc="-10" dirty="0">
                <a:latin typeface="Calibri"/>
                <a:cs typeface="Calibri"/>
              </a:rPr>
              <a:t>Positive Impact</a:t>
            </a:r>
            <a:endParaRPr lang="en-US" sz="2400" kern="0" dirty="0">
              <a:highlight>
                <a:srgbClr val="FFFF00"/>
              </a:highlight>
              <a:latin typeface="Calibri"/>
              <a:cs typeface="Calibri"/>
            </a:endParaRPr>
          </a:p>
        </p:txBody>
      </p:sp>
      <p:pic>
        <p:nvPicPr>
          <p:cNvPr id="4098" name="Picture 2" descr="Challenges - Free business and finance icons">
            <a:extLst>
              <a:ext uri="{FF2B5EF4-FFF2-40B4-BE49-F238E27FC236}">
                <a16:creationId xmlns:a16="http://schemas.microsoft.com/office/drawing/2014/main" id="{4E6D5C75-8879-B5D8-41EC-5F8F7B1A1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3733800"/>
            <a:ext cx="1828800" cy="18288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CC9A8F-5C9D-50BC-0033-3E222547086D}"/>
              </a:ext>
            </a:extLst>
          </p:cNvPr>
          <p:cNvSpPr txBox="1"/>
          <p:nvPr/>
        </p:nvSpPr>
        <p:spPr>
          <a:xfrm>
            <a:off x="1447800" y="1505476"/>
            <a:ext cx="883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challenge the norms and bring in a change in culture without impacting operations whilst working within Industry Standards</a:t>
            </a:r>
          </a:p>
        </p:txBody>
      </p:sp>
    </p:spTree>
    <p:extLst>
      <p:ext uri="{BB962C8B-B14F-4D97-AF65-F5344CB8AC3E}">
        <p14:creationId xmlns:p14="http://schemas.microsoft.com/office/powerpoint/2010/main" val="1229107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A8B273-82D2-0AED-2CFB-3153549E1126}"/>
              </a:ext>
            </a:extLst>
          </p:cNvPr>
          <p:cNvSpPr txBox="1"/>
          <p:nvPr/>
        </p:nvSpPr>
        <p:spPr>
          <a:xfrm>
            <a:off x="3657600" y="2921168"/>
            <a:ext cx="40141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THANK YOU</a:t>
            </a:r>
            <a:endParaRPr lang="en-MY" sz="6000" b="1" dirty="0"/>
          </a:p>
        </p:txBody>
      </p:sp>
    </p:spTree>
    <p:extLst>
      <p:ext uri="{BB962C8B-B14F-4D97-AF65-F5344CB8AC3E}">
        <p14:creationId xmlns:p14="http://schemas.microsoft.com/office/powerpoint/2010/main" val="1401450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EB182-BF76-7E52-7F83-FAB5CE34D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199" y="2819400"/>
            <a:ext cx="8757285" cy="1661993"/>
          </a:xfrm>
        </p:spPr>
        <p:txBody>
          <a:bodyPr/>
          <a:lstStyle/>
          <a:p>
            <a:pPr lvl="0"/>
            <a:endParaRPr lang="en-MY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MY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MY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MY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MY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MY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33FE5A-C7AF-49F8-FFAB-7FD66ACE898B}"/>
              </a:ext>
            </a:extLst>
          </p:cNvPr>
          <p:cNvSpPr txBox="1"/>
          <p:nvPr/>
        </p:nvSpPr>
        <p:spPr>
          <a:xfrm>
            <a:off x="1371600" y="1143000"/>
            <a:ext cx="7924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Drilling without Cuttings Dryer Technology Application</a:t>
            </a:r>
            <a:r>
              <a:rPr lang="en-MY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”</a:t>
            </a:r>
            <a:endParaRPr lang="en-US" sz="20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7630F54C-81DF-3DFB-8B6B-CD336ED9C862}"/>
              </a:ext>
            </a:extLst>
          </p:cNvPr>
          <p:cNvSpPr txBox="1">
            <a:spLocks/>
          </p:cNvSpPr>
          <p:nvPr/>
        </p:nvSpPr>
        <p:spPr>
          <a:xfrm>
            <a:off x="2114550" y="3365938"/>
            <a:ext cx="209677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1800" kern="0" spc="-10" dirty="0">
                <a:solidFill>
                  <a:srgbClr val="002060"/>
                </a:solidFill>
                <a:latin typeface="Calibri"/>
                <a:cs typeface="Calibri"/>
              </a:rPr>
              <a:t>Key Themes </a:t>
            </a:r>
            <a:endParaRPr lang="en-US" sz="1800" kern="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75AF2E70-B386-11D3-A587-C186F6A03104}"/>
              </a:ext>
            </a:extLst>
          </p:cNvPr>
          <p:cNvSpPr txBox="1"/>
          <p:nvPr/>
        </p:nvSpPr>
        <p:spPr>
          <a:xfrm>
            <a:off x="3810000" y="2519552"/>
            <a:ext cx="6980452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349250" lvl="1">
              <a:spcBef>
                <a:spcPts val="5"/>
              </a:spcBef>
              <a:tabLst>
                <a:tab pos="299720" algn="l"/>
              </a:tabLst>
            </a:pPr>
            <a:r>
              <a:rPr lang="en-MY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#Environment and Carbon Footprint Reduction </a:t>
            </a:r>
          </a:p>
          <a:p>
            <a:pPr marL="469265" marR="349250" lvl="1">
              <a:spcBef>
                <a:spcPts val="5"/>
              </a:spcBef>
              <a:tabLst>
                <a:tab pos="299720" algn="l"/>
              </a:tabLst>
            </a:pPr>
            <a:r>
              <a:rPr lang="en-MY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#Drilling Operations Optimisation</a:t>
            </a:r>
          </a:p>
          <a:p>
            <a:pPr marL="469265" marR="349250" lvl="1">
              <a:spcBef>
                <a:spcPts val="5"/>
              </a:spcBef>
              <a:tabLst>
                <a:tab pos="299720" algn="l"/>
              </a:tabLst>
            </a:pPr>
            <a:r>
              <a:rPr lang="en-MY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#Well Cost Reductions </a:t>
            </a:r>
          </a:p>
          <a:p>
            <a:pPr marL="469265" marR="349250" lvl="1">
              <a:spcBef>
                <a:spcPts val="5"/>
              </a:spcBef>
              <a:tabLst>
                <a:tab pos="299720" algn="l"/>
              </a:tabLst>
            </a:pPr>
            <a:r>
              <a:rPr lang="en-MY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#Technology Evolution (Pre-EPA, </a:t>
            </a:r>
            <a:r>
              <a:rPr lang="en-MY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BMP’s,EPA</a:t>
            </a:r>
            <a:r>
              <a:rPr lang="en-MY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vs current)</a:t>
            </a:r>
          </a:p>
          <a:p>
            <a:pPr marL="469265" marR="349250" lvl="1">
              <a:spcBef>
                <a:spcPts val="5"/>
              </a:spcBef>
              <a:tabLst>
                <a:tab pos="299720" algn="l"/>
              </a:tabLst>
            </a:pPr>
            <a:r>
              <a:rPr lang="en-MY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#Best Available Technology (BAT)</a:t>
            </a:r>
          </a:p>
          <a:p>
            <a:pPr marL="469265" marR="349250" lvl="1">
              <a:spcBef>
                <a:spcPts val="5"/>
              </a:spcBef>
              <a:tabLst>
                <a:tab pos="299720" algn="l"/>
              </a:tabLst>
            </a:pPr>
            <a:r>
              <a:rPr lang="en-MY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#API/EPA Regulations </a:t>
            </a:r>
          </a:p>
          <a:p>
            <a:pPr marL="469265" marR="349250" lvl="1">
              <a:spcBef>
                <a:spcPts val="5"/>
              </a:spcBef>
              <a:tabLst>
                <a:tab pos="299720" algn="l"/>
              </a:tabLst>
            </a:pPr>
            <a:r>
              <a:rPr lang="en-MY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#Collaboration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454D88-46A7-B56F-D00F-7209636BCA32}"/>
              </a:ext>
            </a:extLst>
          </p:cNvPr>
          <p:cNvSpPr/>
          <p:nvPr/>
        </p:nvSpPr>
        <p:spPr>
          <a:xfrm>
            <a:off x="2133600" y="2459487"/>
            <a:ext cx="6675652" cy="21027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671017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4">
            <a:extLst>
              <a:ext uri="{FF2B5EF4-FFF2-40B4-BE49-F238E27FC236}">
                <a16:creationId xmlns:a16="http://schemas.microsoft.com/office/drawing/2014/main" id="{60121AFA-A03E-32A2-5840-569BC005F3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0" y="381000"/>
            <a:ext cx="5816981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400" dirty="0">
                <a:latin typeface="Calibri"/>
                <a:cs typeface="Calibri"/>
              </a:rPr>
              <a:t>History of Accomplishment: Gulf of Mexico</a:t>
            </a:r>
            <a:endParaRPr sz="2400" dirty="0">
              <a:latin typeface="Calibri"/>
              <a:cs typeface="Calibri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40E27EB-C634-33F5-230C-F2818BE79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857588"/>
              </p:ext>
            </p:extLst>
          </p:nvPr>
        </p:nvGraphicFramePr>
        <p:xfrm>
          <a:off x="495300" y="914400"/>
          <a:ext cx="8801100" cy="4942677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564724">
                  <a:extLst>
                    <a:ext uri="{9D8B030D-6E8A-4147-A177-3AD203B41FA5}">
                      <a16:colId xmlns:a16="http://schemas.microsoft.com/office/drawing/2014/main" val="2757987226"/>
                    </a:ext>
                  </a:extLst>
                </a:gridCol>
                <a:gridCol w="1038084">
                  <a:extLst>
                    <a:ext uri="{9D8B030D-6E8A-4147-A177-3AD203B41FA5}">
                      <a16:colId xmlns:a16="http://schemas.microsoft.com/office/drawing/2014/main" val="18031778"/>
                    </a:ext>
                  </a:extLst>
                </a:gridCol>
                <a:gridCol w="1113966">
                  <a:extLst>
                    <a:ext uri="{9D8B030D-6E8A-4147-A177-3AD203B41FA5}">
                      <a16:colId xmlns:a16="http://schemas.microsoft.com/office/drawing/2014/main" val="2835992554"/>
                    </a:ext>
                  </a:extLst>
                </a:gridCol>
                <a:gridCol w="1851438">
                  <a:extLst>
                    <a:ext uri="{9D8B030D-6E8A-4147-A177-3AD203B41FA5}">
                      <a16:colId xmlns:a16="http://schemas.microsoft.com/office/drawing/2014/main" val="3106113543"/>
                    </a:ext>
                  </a:extLst>
                </a:gridCol>
                <a:gridCol w="1599408">
                  <a:extLst>
                    <a:ext uri="{9D8B030D-6E8A-4147-A177-3AD203B41FA5}">
                      <a16:colId xmlns:a16="http://schemas.microsoft.com/office/drawing/2014/main" val="153912366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val="4042592424"/>
                    </a:ext>
                  </a:extLst>
                </a:gridCol>
                <a:gridCol w="844615">
                  <a:extLst>
                    <a:ext uri="{9D8B030D-6E8A-4147-A177-3AD203B41FA5}">
                      <a16:colId xmlns:a16="http://schemas.microsoft.com/office/drawing/2014/main" val="216675373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Well Type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Well Depth (ft)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Maximum</a:t>
                      </a:r>
                      <a:endParaRPr lang="en-MY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Inclination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OBM System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Shaker Model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Number</a:t>
                      </a:r>
                      <a:endParaRPr lang="en-MY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Shakers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Well Average</a:t>
                      </a:r>
                      <a:endParaRPr lang="en-MY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ROC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245413"/>
                  </a:ext>
                </a:extLst>
              </a:tr>
              <a:tr h="204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Development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19,090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Newpark – Kronos SBM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Brandt VSM-300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3.69%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335413"/>
                  </a:ext>
                </a:extLst>
              </a:tr>
              <a:tr h="204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Development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17,707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19.64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Newpark – Kronos SBM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Brandt VSM-300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3.55%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989510"/>
                  </a:ext>
                </a:extLst>
              </a:tr>
              <a:tr h="204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Development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15,950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29.4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Newpark – Kronos SBM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Brandt VSM-300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3.90%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229058"/>
                  </a:ext>
                </a:extLst>
              </a:tr>
              <a:tr h="204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Development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17,440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22.67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Newpark – Kronos SBM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Brandt VSM-300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4.75%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868378"/>
                  </a:ext>
                </a:extLst>
              </a:tr>
              <a:tr h="204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Development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17,707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19.64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Newpark – Kronos SBM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Brandt VSM-300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3.55%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780323"/>
                  </a:ext>
                </a:extLst>
              </a:tr>
              <a:tr h="204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Development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33,098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21.24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Baroid - Encore SBM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Derrick 626 DP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3.25%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732388"/>
                  </a:ext>
                </a:extLst>
              </a:tr>
              <a:tr h="204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Exploration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25,500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0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Baroid - Encore SBM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Derrick 626 DP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4.01%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136890"/>
                  </a:ext>
                </a:extLst>
              </a:tr>
              <a:tr h="204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Development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14,345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Baroid - Encore SBM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Derrick 626 DP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4.63%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093396"/>
                  </a:ext>
                </a:extLst>
              </a:tr>
              <a:tr h="204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Exploration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20,487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 err="1">
                          <a:effectLst/>
                        </a:rPr>
                        <a:t>Baroid</a:t>
                      </a:r>
                      <a:r>
                        <a:rPr lang="en-GB" sz="1200" dirty="0">
                          <a:effectLst/>
                        </a:rPr>
                        <a:t> - Encore SBM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Derrick 626 DP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4.10%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920868"/>
                  </a:ext>
                </a:extLst>
              </a:tr>
              <a:tr h="204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Development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19,287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42.02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 err="1">
                          <a:effectLst/>
                        </a:rPr>
                        <a:t>Baroid</a:t>
                      </a:r>
                      <a:r>
                        <a:rPr lang="en-GB" sz="1200" dirty="0">
                          <a:effectLst/>
                        </a:rPr>
                        <a:t> – </a:t>
                      </a:r>
                      <a:r>
                        <a:rPr lang="en-GB" sz="1200" dirty="0" err="1">
                          <a:effectLst/>
                        </a:rPr>
                        <a:t>BaraECD</a:t>
                      </a:r>
                      <a:r>
                        <a:rPr lang="en-GB" sz="1200" dirty="0">
                          <a:effectLst/>
                        </a:rPr>
                        <a:t> SBM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MI Mongoose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3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1.70%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988750"/>
                  </a:ext>
                </a:extLst>
              </a:tr>
              <a:tr h="4187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Development 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32,548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 err="1">
                          <a:effectLst/>
                        </a:rPr>
                        <a:t>Baroid</a:t>
                      </a:r>
                      <a:r>
                        <a:rPr lang="en-GB" sz="1200" dirty="0">
                          <a:effectLst/>
                        </a:rPr>
                        <a:t>/ BaraXcel4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Brandt VSM-300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4.21%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759130"/>
                  </a:ext>
                </a:extLst>
              </a:tr>
              <a:tr h="204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Exploration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27,372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BaraXcel4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Brandt VSM-300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3.75%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067235"/>
                  </a:ext>
                </a:extLst>
              </a:tr>
              <a:tr h="204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Development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23,275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36.04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MI </a:t>
                      </a:r>
                      <a:r>
                        <a:rPr lang="en-GB" sz="1200" dirty="0" err="1">
                          <a:effectLst/>
                        </a:rPr>
                        <a:t>Swaco</a:t>
                      </a:r>
                      <a:r>
                        <a:rPr lang="en-GB" sz="1200" dirty="0">
                          <a:effectLst/>
                        </a:rPr>
                        <a:t> – RHEAGUARD X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Derrick 626 DP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3.80%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248538"/>
                  </a:ext>
                </a:extLst>
              </a:tr>
              <a:tr h="204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Development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13,637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0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MI Swaco – RHEAGUARD X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Derrick 626 DP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3.78%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283352"/>
                  </a:ext>
                </a:extLst>
              </a:tr>
              <a:tr h="2299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Development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20,956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40.00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 err="1">
                          <a:effectLst/>
                        </a:rPr>
                        <a:t>Baroid</a:t>
                      </a:r>
                      <a:r>
                        <a:rPr lang="en-GB" sz="1200" dirty="0">
                          <a:effectLst/>
                        </a:rPr>
                        <a:t> – BaraXcel4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Brandt LCM-3D/CM-2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4.76%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217722"/>
                  </a:ext>
                </a:extLst>
              </a:tr>
              <a:tr h="226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Development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24,133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19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 err="1">
                          <a:effectLst/>
                        </a:rPr>
                        <a:t>BaraExcel</a:t>
                      </a:r>
                      <a:r>
                        <a:rPr lang="en-GB" sz="1200" dirty="0">
                          <a:effectLst/>
                        </a:rPr>
                        <a:t>/</a:t>
                      </a:r>
                      <a:r>
                        <a:rPr lang="en-GB" sz="1200" dirty="0" err="1">
                          <a:effectLst/>
                        </a:rPr>
                        <a:t>BaraECD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Derrick 626 DP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4.20%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610230"/>
                  </a:ext>
                </a:extLst>
              </a:tr>
              <a:tr h="204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Exploration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27,082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BaraXcel4/BaraECD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Derrick 626 DP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8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5.36%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276266"/>
                  </a:ext>
                </a:extLst>
              </a:tr>
              <a:tr h="204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Exploration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2,551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BaraXcel4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Derrick 626 DP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8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4.40%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169153"/>
                  </a:ext>
                </a:extLst>
              </a:tr>
              <a:tr h="317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Exploration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21,562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0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BaraXcel4/</a:t>
                      </a:r>
                      <a:r>
                        <a:rPr lang="en-GB" sz="1200" dirty="0" err="1">
                          <a:effectLst/>
                        </a:rPr>
                        <a:t>BaraECD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Derrick 626 DP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8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4.81%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03" marR="6780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150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861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357A1F49-BD9F-B930-5A04-F676658714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8350" y="395381"/>
            <a:ext cx="761565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2400" spc="-10" dirty="0">
                <a:latin typeface="Calibri"/>
                <a:cs typeface="Calibri"/>
              </a:rPr>
              <a:t>SOLID CONTROL EQUIPMENT - TECHNOLOGY EVOLUTION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7CE0486-4D9E-F4B8-0EFB-CAD1CFEC1712}"/>
              </a:ext>
            </a:extLst>
          </p:cNvPr>
          <p:cNvSpPr/>
          <p:nvPr/>
        </p:nvSpPr>
        <p:spPr>
          <a:xfrm>
            <a:off x="304800" y="381000"/>
            <a:ext cx="11582400" cy="626260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54EFE4-3D0D-A6A0-D51D-E91B62EB02A5}"/>
              </a:ext>
            </a:extLst>
          </p:cNvPr>
          <p:cNvSpPr/>
          <p:nvPr/>
        </p:nvSpPr>
        <p:spPr>
          <a:xfrm>
            <a:off x="471548" y="2728819"/>
            <a:ext cx="3352800" cy="3733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237490" indent="-285750">
              <a:lnSpc>
                <a:spcPct val="100000"/>
              </a:lnSpc>
              <a:spcBef>
                <a:spcPts val="1065"/>
              </a:spcBef>
              <a:buClr>
                <a:srgbClr val="3E7817"/>
              </a:buClr>
              <a:buSzPct val="79166"/>
              <a:buFont typeface="Courier New" panose="02070309020205020404" pitchFamily="49" charset="0"/>
              <a:buChar char="o"/>
              <a:tabLst>
                <a:tab pos="571500" algn="l"/>
                <a:tab pos="572135" algn="l"/>
              </a:tabLst>
            </a:pPr>
            <a:r>
              <a:rPr lang="en-US" sz="1400" spc="-5" dirty="0">
                <a:solidFill>
                  <a:schemeClr val="tx1"/>
                </a:solidFill>
                <a:latin typeface="Calibri"/>
                <a:cs typeface="Calibri"/>
              </a:rPr>
              <a:t>Basic technology </a:t>
            </a:r>
            <a:r>
              <a:rPr lang="en-US" sz="1400" spc="-10" dirty="0">
                <a:solidFill>
                  <a:schemeClr val="tx1"/>
                </a:solidFill>
                <a:latin typeface="Calibri"/>
                <a:cs typeface="Calibri"/>
              </a:rPr>
              <a:t>shakers</a:t>
            </a:r>
            <a:r>
              <a:rPr lang="en-US" sz="1400" spc="-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Calibri"/>
                <a:cs typeface="Calibri"/>
              </a:rPr>
              <a:t>typically 4x units</a:t>
            </a:r>
          </a:p>
          <a:p>
            <a:pPr marL="514350" marR="237490" indent="-285750">
              <a:lnSpc>
                <a:spcPct val="100000"/>
              </a:lnSpc>
              <a:spcBef>
                <a:spcPts val="1065"/>
              </a:spcBef>
              <a:buClr>
                <a:srgbClr val="3E7817"/>
              </a:buClr>
              <a:buSzPct val="79166"/>
              <a:buFont typeface="Courier New" panose="02070309020205020404" pitchFamily="49" charset="0"/>
              <a:buChar char="o"/>
              <a:tabLst>
                <a:tab pos="571500" algn="l"/>
                <a:tab pos="572135" algn="l"/>
              </a:tabLst>
            </a:pPr>
            <a:r>
              <a:rPr lang="en-US" sz="1400" dirty="0">
                <a:solidFill>
                  <a:schemeClr val="tx1"/>
                </a:solidFill>
                <a:latin typeface="Calibri"/>
                <a:cs typeface="Calibri"/>
              </a:rPr>
              <a:t>No regulated sampling &amp; monitoring </a:t>
            </a:r>
          </a:p>
          <a:p>
            <a:pPr marL="571500" indent="-343535">
              <a:lnSpc>
                <a:spcPct val="100000"/>
              </a:lnSpc>
              <a:spcBef>
                <a:spcPts val="1000"/>
              </a:spcBef>
              <a:buClr>
                <a:srgbClr val="3E7817"/>
              </a:buClr>
              <a:buSzPct val="79166"/>
              <a:buFont typeface="Courier New"/>
              <a:buChar char="o"/>
              <a:tabLst>
                <a:tab pos="571500" algn="l"/>
                <a:tab pos="572135" algn="l"/>
              </a:tabLst>
            </a:pPr>
            <a:r>
              <a:rPr lang="en-US" sz="1400" dirty="0">
                <a:solidFill>
                  <a:schemeClr val="tx1"/>
                </a:solidFill>
                <a:latin typeface="Calibri"/>
                <a:cs typeface="Calibri"/>
              </a:rPr>
              <a:t>Dry</a:t>
            </a:r>
            <a:r>
              <a:rPr lang="en-US" sz="1400" spc="-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400" spc="-5" dirty="0">
                <a:solidFill>
                  <a:schemeClr val="tx1"/>
                </a:solidFill>
                <a:latin typeface="Calibri"/>
                <a:cs typeface="Calibri"/>
              </a:rPr>
              <a:t>decks on</a:t>
            </a:r>
            <a:r>
              <a:rPr lang="en-US" sz="1400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400" spc="-5" dirty="0">
                <a:solidFill>
                  <a:schemeClr val="tx1"/>
                </a:solidFill>
                <a:latin typeface="Calibri"/>
                <a:cs typeface="Calibri"/>
              </a:rPr>
              <a:t>screens</a:t>
            </a:r>
            <a:endParaRPr lang="en-US" sz="14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571500" indent="-343535">
              <a:lnSpc>
                <a:spcPct val="100000"/>
              </a:lnSpc>
              <a:spcBef>
                <a:spcPts val="1010"/>
              </a:spcBef>
              <a:buClr>
                <a:srgbClr val="3E7817"/>
              </a:buClr>
              <a:buSzPct val="79166"/>
              <a:buFont typeface="Courier New"/>
              <a:buChar char="o"/>
              <a:tabLst>
                <a:tab pos="571500" algn="l"/>
                <a:tab pos="572135" algn="l"/>
              </a:tabLst>
            </a:pPr>
            <a:r>
              <a:rPr lang="en-US" sz="1400" b="1" u="sng" spc="-5" dirty="0">
                <a:solidFill>
                  <a:schemeClr val="tx1"/>
                </a:solidFill>
                <a:latin typeface="Calibri"/>
                <a:cs typeface="Calibri"/>
              </a:rPr>
              <a:t>Low</a:t>
            </a:r>
            <a:r>
              <a:rPr lang="en-US" sz="1400" b="1" u="sng" spc="-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400" b="1" u="sng" spc="-5" dirty="0">
                <a:solidFill>
                  <a:schemeClr val="tx1"/>
                </a:solidFill>
                <a:latin typeface="Calibri"/>
                <a:cs typeface="Calibri"/>
              </a:rPr>
              <a:t>operating</a:t>
            </a:r>
            <a:r>
              <a:rPr lang="en-US" sz="1400" b="1" u="sng" spc="-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400" b="1" u="sng" spc="-10" dirty="0">
                <a:solidFill>
                  <a:schemeClr val="tx1"/>
                </a:solidFill>
                <a:latin typeface="Calibri"/>
                <a:cs typeface="Calibri"/>
              </a:rPr>
              <a:t>costs</a:t>
            </a:r>
          </a:p>
          <a:p>
            <a:pPr marL="571500" indent="-343535">
              <a:lnSpc>
                <a:spcPct val="100000"/>
              </a:lnSpc>
              <a:spcBef>
                <a:spcPts val="1010"/>
              </a:spcBef>
              <a:buClr>
                <a:srgbClr val="3E7817"/>
              </a:buClr>
              <a:buSzPct val="79166"/>
              <a:buFont typeface="Courier New"/>
              <a:buChar char="o"/>
              <a:tabLst>
                <a:tab pos="571500" algn="l"/>
                <a:tab pos="572135" algn="l"/>
              </a:tabLst>
            </a:pPr>
            <a:endParaRPr lang="en-US" sz="1400" b="1" u="sng" spc="-1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571500" indent="-343535">
              <a:lnSpc>
                <a:spcPct val="100000"/>
              </a:lnSpc>
              <a:spcBef>
                <a:spcPts val="1010"/>
              </a:spcBef>
              <a:buClr>
                <a:srgbClr val="3E7817"/>
              </a:buClr>
              <a:buSzPct val="79166"/>
              <a:buFont typeface="Courier New"/>
              <a:buChar char="o"/>
              <a:tabLst>
                <a:tab pos="571500" algn="l"/>
                <a:tab pos="572135" algn="l"/>
              </a:tabLst>
            </a:pPr>
            <a:endParaRPr lang="en-US" sz="1400" b="1" u="sng" spc="-1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571500" indent="-343535">
              <a:lnSpc>
                <a:spcPct val="100000"/>
              </a:lnSpc>
              <a:spcBef>
                <a:spcPts val="1010"/>
              </a:spcBef>
              <a:buClr>
                <a:srgbClr val="3E7817"/>
              </a:buClr>
              <a:buSzPct val="79166"/>
              <a:buFont typeface="Courier New"/>
              <a:buChar char="o"/>
              <a:tabLst>
                <a:tab pos="571500" algn="l"/>
                <a:tab pos="572135" algn="l"/>
              </a:tabLst>
            </a:pPr>
            <a:endParaRPr lang="en-US" sz="1400" b="1" u="sng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endParaRPr lang="en-MY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5A2E6F-B08D-FEB0-D9FB-552A25130FE5}"/>
              </a:ext>
            </a:extLst>
          </p:cNvPr>
          <p:cNvSpPr/>
          <p:nvPr/>
        </p:nvSpPr>
        <p:spPr>
          <a:xfrm>
            <a:off x="3929702" y="2034962"/>
            <a:ext cx="3352800" cy="3733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8309" indent="-342900">
              <a:lnSpc>
                <a:spcPct val="100000"/>
              </a:lnSpc>
              <a:buClr>
                <a:srgbClr val="3E7817"/>
              </a:buClr>
              <a:buSzPct val="79166"/>
              <a:buFont typeface="Courier New"/>
              <a:buChar char="o"/>
              <a:tabLst>
                <a:tab pos="447675" algn="l"/>
                <a:tab pos="448309" algn="l"/>
              </a:tabLst>
            </a:pPr>
            <a:r>
              <a:rPr lang="en-US" sz="1400" b="1" spc="-5" dirty="0">
                <a:solidFill>
                  <a:srgbClr val="404040"/>
                </a:solidFill>
                <a:latin typeface="Calibri"/>
                <a:cs typeface="Calibri"/>
              </a:rPr>
              <a:t>Introduction</a:t>
            </a:r>
            <a:r>
              <a:rPr lang="en-US" sz="14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b="1" spc="-5" dirty="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lang="en-US" sz="1400" b="1" spc="-10" dirty="0">
                <a:solidFill>
                  <a:srgbClr val="404040"/>
                </a:solidFill>
                <a:latin typeface="Calibri"/>
                <a:cs typeface="Calibri"/>
              </a:rPr>
              <a:t> cuttings</a:t>
            </a:r>
            <a:r>
              <a:rPr lang="en-US" sz="14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b="1" spc="-10" dirty="0">
                <a:solidFill>
                  <a:srgbClr val="404040"/>
                </a:solidFill>
                <a:latin typeface="Calibri"/>
                <a:cs typeface="Calibri"/>
              </a:rPr>
              <a:t>dryers to meet the newly established 6.9% ROC limit</a:t>
            </a:r>
            <a:endParaRPr lang="en-US" sz="1400" b="1" dirty="0">
              <a:latin typeface="Calibri"/>
              <a:cs typeface="Calibri"/>
            </a:endParaRPr>
          </a:p>
          <a:p>
            <a:pPr marL="448309" indent="-342900">
              <a:lnSpc>
                <a:spcPct val="100000"/>
              </a:lnSpc>
              <a:spcBef>
                <a:spcPts val="994"/>
              </a:spcBef>
              <a:buClr>
                <a:srgbClr val="3E7817"/>
              </a:buClr>
              <a:buSzPct val="79166"/>
              <a:buFont typeface="Courier New"/>
              <a:buChar char="o"/>
              <a:tabLst>
                <a:tab pos="447675" algn="l"/>
                <a:tab pos="448309" algn="l"/>
              </a:tabLst>
            </a:pPr>
            <a:r>
              <a:rPr lang="en-US" sz="1400" spc="-5" dirty="0">
                <a:solidFill>
                  <a:srgbClr val="404040"/>
                </a:solidFill>
                <a:latin typeface="Calibri"/>
                <a:cs typeface="Calibri"/>
              </a:rPr>
              <a:t>The need to </a:t>
            </a: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run</a:t>
            </a:r>
            <a:r>
              <a:rPr lang="en-US" sz="14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spc="-15" dirty="0">
                <a:solidFill>
                  <a:srgbClr val="404040"/>
                </a:solidFill>
                <a:latin typeface="Calibri"/>
                <a:cs typeface="Calibri"/>
              </a:rPr>
              <a:t>shakers</a:t>
            </a: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spc="-15" dirty="0">
                <a:solidFill>
                  <a:srgbClr val="404040"/>
                </a:solidFill>
                <a:latin typeface="Calibri"/>
                <a:cs typeface="Calibri"/>
              </a:rPr>
              <a:t>wet</a:t>
            </a:r>
            <a:r>
              <a:rPr lang="en-US" sz="14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spc="-5" dirty="0">
                <a:solidFill>
                  <a:srgbClr val="404040"/>
                </a:solidFill>
                <a:latin typeface="Calibri"/>
                <a:cs typeface="Calibri"/>
              </a:rPr>
              <a:t>to</a:t>
            </a:r>
            <a:r>
              <a:rPr lang="en-US" sz="14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spc="-5" dirty="0">
                <a:solidFill>
                  <a:srgbClr val="404040"/>
                </a:solidFill>
                <a:latin typeface="Calibri"/>
                <a:cs typeface="Calibri"/>
              </a:rPr>
              <a:t>feed</a:t>
            </a:r>
            <a:r>
              <a:rPr lang="en-US" sz="1400" spc="-15" dirty="0">
                <a:solidFill>
                  <a:srgbClr val="404040"/>
                </a:solidFill>
                <a:latin typeface="Calibri"/>
                <a:cs typeface="Calibri"/>
              </a:rPr>
              <a:t> the </a:t>
            </a:r>
            <a:r>
              <a:rPr lang="en-US" sz="1400" spc="-10" dirty="0">
                <a:solidFill>
                  <a:srgbClr val="404040"/>
                </a:solidFill>
                <a:latin typeface="Calibri"/>
                <a:cs typeface="Calibri"/>
              </a:rPr>
              <a:t>augers </a:t>
            </a:r>
            <a:r>
              <a:rPr lang="en-US" sz="1400" spc="-5" dirty="0">
                <a:solidFill>
                  <a:srgbClr val="404040"/>
                </a:solidFill>
                <a:latin typeface="Calibri"/>
                <a:cs typeface="Calibri"/>
              </a:rPr>
              <a:t>for the </a:t>
            </a:r>
            <a:r>
              <a:rPr lang="en-US" sz="1400" spc="-10" dirty="0">
                <a:solidFill>
                  <a:srgbClr val="404040"/>
                </a:solidFill>
                <a:latin typeface="Calibri"/>
                <a:cs typeface="Calibri"/>
              </a:rPr>
              <a:t>dryers</a:t>
            </a:r>
            <a:endParaRPr lang="en-US" sz="1400" dirty="0">
              <a:latin typeface="Calibri"/>
              <a:cs typeface="Calibri"/>
            </a:endParaRPr>
          </a:p>
          <a:p>
            <a:pPr marL="448309" marR="187325" indent="-342900">
              <a:lnSpc>
                <a:spcPct val="100000"/>
              </a:lnSpc>
              <a:spcBef>
                <a:spcPts val="994"/>
              </a:spcBef>
              <a:buClr>
                <a:srgbClr val="3E7817"/>
              </a:buClr>
              <a:buSzPct val="79166"/>
              <a:buFont typeface="Courier New"/>
              <a:buChar char="o"/>
              <a:tabLst>
                <a:tab pos="447675" algn="l"/>
                <a:tab pos="448309" algn="l"/>
              </a:tabLst>
            </a:pPr>
            <a:r>
              <a:rPr lang="en-US" sz="1400" spc="-10" dirty="0">
                <a:solidFill>
                  <a:srgbClr val="404040"/>
                </a:solidFill>
                <a:latin typeface="Calibri"/>
                <a:cs typeface="Calibri"/>
              </a:rPr>
              <a:t>Re-introduce </a:t>
            </a: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fines </a:t>
            </a:r>
            <a:r>
              <a:rPr lang="en-US" sz="1400" spc="-10" dirty="0">
                <a:solidFill>
                  <a:srgbClr val="404040"/>
                </a:solidFill>
                <a:latin typeface="Calibri"/>
                <a:cs typeface="Calibri"/>
              </a:rPr>
              <a:t>from </a:t>
            </a:r>
            <a:r>
              <a:rPr lang="en-US" sz="1400" spc="-5" dirty="0">
                <a:solidFill>
                  <a:srgbClr val="404040"/>
                </a:solidFill>
                <a:latin typeface="Calibri"/>
                <a:cs typeface="Calibri"/>
              </a:rPr>
              <a:t>dryer </a:t>
            </a: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back </a:t>
            </a:r>
            <a:r>
              <a:rPr lang="en-US" sz="1400" spc="-5" dirty="0">
                <a:solidFill>
                  <a:srgbClr val="404040"/>
                </a:solidFill>
                <a:latin typeface="Calibri"/>
                <a:cs typeface="Calibri"/>
              </a:rPr>
              <a:t>into </a:t>
            </a: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mud </a:t>
            </a:r>
            <a:r>
              <a:rPr lang="en-US" sz="1400" spc="-2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spc="-15" dirty="0">
                <a:solidFill>
                  <a:srgbClr val="404040"/>
                </a:solidFill>
                <a:latin typeface="Calibri"/>
                <a:cs typeface="Calibri"/>
              </a:rPr>
              <a:t>system</a:t>
            </a:r>
            <a:endParaRPr lang="en-US" sz="1400" dirty="0">
              <a:latin typeface="Calibri"/>
              <a:cs typeface="Calibri"/>
            </a:endParaRPr>
          </a:p>
          <a:p>
            <a:pPr marL="448309" indent="-342900">
              <a:lnSpc>
                <a:spcPct val="100000"/>
              </a:lnSpc>
              <a:spcBef>
                <a:spcPts val="1010"/>
              </a:spcBef>
              <a:buClr>
                <a:srgbClr val="3E7817"/>
              </a:buClr>
              <a:buSzPct val="79166"/>
              <a:buFont typeface="Courier New"/>
              <a:buChar char="o"/>
              <a:tabLst>
                <a:tab pos="447675" algn="l"/>
                <a:tab pos="448309" algn="l"/>
              </a:tabLst>
            </a:pPr>
            <a:r>
              <a:rPr lang="en-US" sz="1400" spc="-5" dirty="0">
                <a:solidFill>
                  <a:srgbClr val="404040"/>
                </a:solidFill>
                <a:latin typeface="Calibri"/>
                <a:cs typeface="Calibri"/>
              </a:rPr>
              <a:t>Resultant</a:t>
            </a:r>
            <a:r>
              <a:rPr lang="en-US" sz="14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spc="-5" dirty="0">
                <a:solidFill>
                  <a:srgbClr val="404040"/>
                </a:solidFill>
                <a:latin typeface="Calibri"/>
                <a:cs typeface="Calibri"/>
              </a:rPr>
              <a:t>dilution of the </a:t>
            </a: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mud</a:t>
            </a:r>
            <a:r>
              <a:rPr lang="en-US" sz="14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spc="-5" dirty="0">
                <a:solidFill>
                  <a:srgbClr val="404040"/>
                </a:solidFill>
                <a:latin typeface="Calibri"/>
                <a:cs typeface="Calibri"/>
              </a:rPr>
              <a:t>to maintain</a:t>
            </a:r>
            <a:r>
              <a:rPr lang="en-US" sz="14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spc="-5" dirty="0">
                <a:solidFill>
                  <a:srgbClr val="404040"/>
                </a:solidFill>
                <a:latin typeface="Calibri"/>
                <a:cs typeface="Calibri"/>
              </a:rPr>
              <a:t>properties</a:t>
            </a:r>
            <a:endParaRPr lang="en-US" sz="1400" dirty="0">
              <a:latin typeface="Calibri"/>
              <a:cs typeface="Calibri"/>
            </a:endParaRPr>
          </a:p>
          <a:p>
            <a:pPr marL="448309" indent="-342900">
              <a:lnSpc>
                <a:spcPct val="100000"/>
              </a:lnSpc>
              <a:spcBef>
                <a:spcPts val="994"/>
              </a:spcBef>
              <a:buClr>
                <a:srgbClr val="3E7817"/>
              </a:buClr>
              <a:buSzPct val="79166"/>
              <a:buFont typeface="Courier New"/>
              <a:buChar char="o"/>
              <a:tabLst>
                <a:tab pos="447675" algn="l"/>
                <a:tab pos="448309" algn="l"/>
              </a:tabLst>
            </a:pP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Also, additional</a:t>
            </a:r>
            <a:r>
              <a:rPr lang="en-US" sz="14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spc="-5" dirty="0">
                <a:solidFill>
                  <a:srgbClr val="404040"/>
                </a:solidFill>
                <a:latin typeface="Calibri"/>
                <a:cs typeface="Calibri"/>
              </a:rPr>
              <a:t>chemicals</a:t>
            </a:r>
            <a:r>
              <a:rPr lang="en-US" sz="1400" spc="5" dirty="0">
                <a:solidFill>
                  <a:srgbClr val="404040"/>
                </a:solidFill>
                <a:latin typeface="Calibri"/>
                <a:cs typeface="Calibri"/>
              </a:rPr>
              <a:t> now required to be added</a:t>
            </a:r>
            <a:endParaRPr lang="en-US" sz="1400" dirty="0">
              <a:latin typeface="Calibri"/>
              <a:cs typeface="Calibri"/>
            </a:endParaRPr>
          </a:p>
          <a:p>
            <a:pPr marL="448309" indent="-342900">
              <a:lnSpc>
                <a:spcPct val="100000"/>
              </a:lnSpc>
              <a:spcBef>
                <a:spcPts val="994"/>
              </a:spcBef>
              <a:buClr>
                <a:srgbClr val="3E7817"/>
              </a:buClr>
              <a:buSzPct val="79166"/>
              <a:buFont typeface="Courier New"/>
              <a:buChar char="o"/>
              <a:tabLst>
                <a:tab pos="447675" algn="l"/>
                <a:tab pos="448309" algn="l"/>
              </a:tabLst>
            </a:pPr>
            <a:r>
              <a:rPr lang="en-US" sz="1400" b="1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Increased </a:t>
            </a:r>
            <a:r>
              <a:rPr lang="en-US" sz="1400" b="1" u="sng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costs</a:t>
            </a:r>
            <a:r>
              <a:rPr lang="en-US" sz="1400" b="1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 </a:t>
            </a:r>
            <a:r>
              <a:rPr lang="en-US" sz="1400" b="1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(Dryer</a:t>
            </a:r>
            <a:r>
              <a:rPr lang="en-US" sz="1400" b="1" u="sng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 </a:t>
            </a:r>
            <a:r>
              <a:rPr lang="en-US" sz="1400" b="1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+</a:t>
            </a:r>
            <a:r>
              <a:rPr lang="en-US" sz="1400" b="1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 Crew</a:t>
            </a:r>
            <a:r>
              <a:rPr lang="en-US" sz="1400" b="1" u="sng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 </a:t>
            </a:r>
            <a:r>
              <a:rPr lang="en-US" sz="1400" b="1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+ Mud/</a:t>
            </a:r>
            <a:r>
              <a:rPr lang="en-US" sz="1400" b="1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Chemicals)</a:t>
            </a:r>
            <a:endParaRPr lang="en-US" sz="1400" b="1" dirty="0">
              <a:latin typeface="Calibri"/>
              <a:cs typeface="Calibri"/>
            </a:endParaRPr>
          </a:p>
          <a:p>
            <a:pPr algn="ctr"/>
            <a:endParaRPr lang="en-MY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7412AF-82BC-25A7-AF50-9371FEFFF3BA}"/>
              </a:ext>
            </a:extLst>
          </p:cNvPr>
          <p:cNvSpPr/>
          <p:nvPr/>
        </p:nvSpPr>
        <p:spPr>
          <a:xfrm>
            <a:off x="7371537" y="1329484"/>
            <a:ext cx="3352800" cy="402300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237490" indent="-342900">
              <a:lnSpc>
                <a:spcPct val="100000"/>
              </a:lnSpc>
              <a:spcBef>
                <a:spcPts val="1065"/>
              </a:spcBef>
              <a:buClr>
                <a:srgbClr val="3E7817"/>
              </a:buClr>
              <a:buSzPct val="79166"/>
              <a:buFont typeface="Courier New"/>
              <a:buChar char="o"/>
              <a:tabLst>
                <a:tab pos="571500" algn="l"/>
                <a:tab pos="572135" algn="l"/>
              </a:tabLst>
            </a:pPr>
            <a:r>
              <a:rPr lang="en-US" sz="1400" spc="-5" dirty="0">
                <a:solidFill>
                  <a:schemeClr val="tx1"/>
                </a:solidFill>
                <a:latin typeface="Calibri"/>
                <a:cs typeface="Calibri"/>
              </a:rPr>
              <a:t>Massive advancements in solids control equipment since 1999</a:t>
            </a:r>
          </a:p>
          <a:p>
            <a:pPr marL="571500" marR="237490" indent="-342900">
              <a:lnSpc>
                <a:spcPct val="100000"/>
              </a:lnSpc>
              <a:spcBef>
                <a:spcPts val="1065"/>
              </a:spcBef>
              <a:buClr>
                <a:srgbClr val="3E7817"/>
              </a:buClr>
              <a:buSzPct val="79166"/>
              <a:buFont typeface="Courier New"/>
              <a:buChar char="o"/>
              <a:tabLst>
                <a:tab pos="571500" algn="l"/>
                <a:tab pos="572135" algn="l"/>
              </a:tabLst>
            </a:pPr>
            <a:r>
              <a:rPr lang="en-MY" sz="1400" spc="-5" dirty="0">
                <a:solidFill>
                  <a:srgbClr val="404040"/>
                </a:solidFill>
                <a:latin typeface="Calibri"/>
                <a:cs typeface="Calibri"/>
              </a:rPr>
              <a:t>Now possible to optimize</a:t>
            </a:r>
            <a:r>
              <a:rPr lang="en-MY" sz="14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MY" sz="1400" spc="-10" dirty="0">
                <a:solidFill>
                  <a:srgbClr val="404040"/>
                </a:solidFill>
                <a:latin typeface="Calibri"/>
                <a:cs typeface="Calibri"/>
              </a:rPr>
              <a:t>shakers</a:t>
            </a:r>
            <a:r>
              <a:rPr lang="en-MY" sz="1400" spc="-20" dirty="0">
                <a:solidFill>
                  <a:srgbClr val="404040"/>
                </a:solidFill>
                <a:latin typeface="Calibri"/>
                <a:cs typeface="Calibri"/>
              </a:rPr>
              <a:t> for </a:t>
            </a:r>
            <a:r>
              <a:rPr lang="en-MY" sz="1400" dirty="0">
                <a:solidFill>
                  <a:srgbClr val="404040"/>
                </a:solidFill>
                <a:latin typeface="Calibri"/>
                <a:cs typeface="Calibri"/>
              </a:rPr>
              <a:t>dry</a:t>
            </a:r>
            <a:r>
              <a:rPr lang="en-MY" sz="14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MY" sz="1400" spc="-5" dirty="0">
                <a:solidFill>
                  <a:srgbClr val="404040"/>
                </a:solidFill>
                <a:latin typeface="Calibri"/>
                <a:cs typeface="Calibri"/>
              </a:rPr>
              <a:t>discharge</a:t>
            </a:r>
          </a:p>
          <a:p>
            <a:pPr marL="571500" marR="237490" indent="-342900">
              <a:lnSpc>
                <a:spcPct val="100000"/>
              </a:lnSpc>
              <a:spcBef>
                <a:spcPts val="1065"/>
              </a:spcBef>
              <a:buClr>
                <a:srgbClr val="3E7817"/>
              </a:buClr>
              <a:buSzPct val="79166"/>
              <a:buFont typeface="Courier New"/>
              <a:buChar char="o"/>
              <a:tabLst>
                <a:tab pos="571500" algn="l"/>
                <a:tab pos="572135" algn="l"/>
              </a:tabLst>
            </a:pPr>
            <a:r>
              <a:rPr lang="en-US" sz="1400" spc="-10" dirty="0">
                <a:solidFill>
                  <a:schemeClr val="tx1"/>
                </a:solidFill>
                <a:latin typeface="Calibri"/>
                <a:cs typeface="Calibri"/>
              </a:rPr>
              <a:t>ROC</a:t>
            </a:r>
            <a:r>
              <a:rPr lang="en-US" sz="1400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Calibri"/>
                <a:cs typeface="Calibri"/>
              </a:rPr>
              <a:t>+/-</a:t>
            </a:r>
            <a:r>
              <a:rPr lang="en-US" sz="1400" spc="-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Calibri"/>
                <a:cs typeface="Calibri"/>
              </a:rPr>
              <a:t>5% </a:t>
            </a:r>
            <a:r>
              <a:rPr lang="en-US" sz="1400" spc="-5" dirty="0">
                <a:solidFill>
                  <a:schemeClr val="tx1"/>
                </a:solidFill>
                <a:latin typeface="Calibri"/>
                <a:cs typeface="Calibri"/>
              </a:rPr>
              <a:t>on</a:t>
            </a:r>
            <a:r>
              <a:rPr lang="en-US" sz="1400" spc="-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400" spc="-5" dirty="0">
                <a:solidFill>
                  <a:schemeClr val="tx1"/>
                </a:solidFill>
                <a:latin typeface="Calibri"/>
                <a:cs typeface="Calibri"/>
              </a:rPr>
              <a:t>well</a:t>
            </a:r>
            <a:r>
              <a:rPr lang="en-US" sz="1400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400" spc="-15" dirty="0">
                <a:solidFill>
                  <a:schemeClr val="tx1"/>
                </a:solidFill>
                <a:latin typeface="Calibri"/>
                <a:cs typeface="Calibri"/>
              </a:rPr>
              <a:t>average now proven</a:t>
            </a:r>
          </a:p>
          <a:p>
            <a:pPr marL="571500" marR="237490" indent="-342900">
              <a:spcBef>
                <a:spcPts val="1065"/>
              </a:spcBef>
              <a:buClr>
                <a:srgbClr val="3E7817"/>
              </a:buClr>
              <a:buSzPct val="79166"/>
              <a:buFont typeface="Courier New"/>
              <a:buChar char="o"/>
              <a:tabLst>
                <a:tab pos="571500" algn="l"/>
                <a:tab pos="572135" algn="l"/>
              </a:tabLst>
            </a:pPr>
            <a:r>
              <a:rPr lang="en-US" sz="1400" spc="-5" dirty="0">
                <a:solidFill>
                  <a:srgbClr val="404040"/>
                </a:solidFill>
                <a:latin typeface="Calibri"/>
                <a:cs typeface="Calibri"/>
              </a:rPr>
              <a:t>TEMS Engineers working to </a:t>
            </a:r>
            <a:r>
              <a:rPr lang="en-US" sz="1400" spc="-2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spc="-30" dirty="0">
                <a:solidFill>
                  <a:srgbClr val="404040"/>
                </a:solidFill>
                <a:latin typeface="Calibri"/>
                <a:cs typeface="Calibri"/>
              </a:rPr>
              <a:t>EPA/API </a:t>
            </a: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 guidelines </a:t>
            </a:r>
          </a:p>
          <a:p>
            <a:pPr marL="571500" indent="-343535">
              <a:spcBef>
                <a:spcPts val="1010"/>
              </a:spcBef>
              <a:buClr>
                <a:srgbClr val="3E7817"/>
              </a:buClr>
              <a:buSzPct val="79166"/>
              <a:buFont typeface="Courier New"/>
              <a:buChar char="o"/>
              <a:tabLst>
                <a:tab pos="571500" algn="l"/>
                <a:tab pos="572135" algn="l"/>
              </a:tabLst>
            </a:pPr>
            <a:r>
              <a:rPr lang="en-US" sz="1400" b="1" u="sng" spc="-5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Significant</a:t>
            </a:r>
            <a:r>
              <a:rPr lang="en-US" sz="1400" b="1" u="sng" spc="-35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1400" b="1" u="sng" spc="-5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reduction</a:t>
            </a:r>
            <a:r>
              <a:rPr lang="en-US" sz="1400" b="1" u="sng" spc="-4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1400" b="1" u="sng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</a:t>
            </a:r>
            <a:r>
              <a:rPr lang="en-US" sz="1400" b="1" u="sng" spc="-5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operating</a:t>
            </a:r>
            <a:r>
              <a:rPr lang="en-US" sz="1400" b="1" u="sng" spc="-4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1400" b="1" u="sng" spc="-1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costs</a:t>
            </a:r>
            <a:endParaRPr lang="en-US" sz="14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endParaRPr lang="en-MY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21715D-CB6D-97D3-3D93-50E39F1E96E8}"/>
              </a:ext>
            </a:extLst>
          </p:cNvPr>
          <p:cNvSpPr txBox="1"/>
          <p:nvPr/>
        </p:nvSpPr>
        <p:spPr>
          <a:xfrm>
            <a:off x="10002434" y="4915481"/>
            <a:ext cx="1884766" cy="181588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Calibri" panose="020F0502020204030204" pitchFamily="34" charset="0"/>
              <a:buChar char="X"/>
            </a:pPr>
            <a:r>
              <a:rPr lang="en-US" sz="1400" b="1" dirty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lang="en-US" sz="14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need</a:t>
            </a:r>
            <a:r>
              <a:rPr lang="en-US" sz="14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spc="-5" dirty="0">
                <a:solidFill>
                  <a:srgbClr val="404040"/>
                </a:solidFill>
                <a:latin typeface="Calibri"/>
                <a:cs typeface="Calibri"/>
              </a:rPr>
              <a:t>to</a:t>
            </a: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spc="-5" dirty="0">
                <a:solidFill>
                  <a:srgbClr val="404040"/>
                </a:solidFill>
                <a:latin typeface="Calibri"/>
                <a:cs typeface="Calibri"/>
              </a:rPr>
              <a:t>feed</a:t>
            </a:r>
            <a:r>
              <a:rPr lang="en-US" sz="14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spc="-5" dirty="0">
                <a:solidFill>
                  <a:srgbClr val="404040"/>
                </a:solidFill>
                <a:latin typeface="Calibri"/>
                <a:cs typeface="Calibri"/>
              </a:rPr>
              <a:t>dryer</a:t>
            </a:r>
            <a:r>
              <a:rPr lang="en-US" sz="14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404040"/>
                </a:solidFill>
                <a:latin typeface="Calibri"/>
                <a:cs typeface="Calibri"/>
              </a:rPr>
              <a:t>wet</a:t>
            </a:r>
            <a:r>
              <a:rPr lang="en-US" sz="14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spc="-5" dirty="0">
                <a:solidFill>
                  <a:srgbClr val="404040"/>
                </a:solidFill>
                <a:latin typeface="Calibri"/>
                <a:cs typeface="Calibri"/>
              </a:rPr>
              <a:t>cuttings</a:t>
            </a:r>
            <a:endParaRPr lang="en-US" sz="1400" dirty="0">
              <a:latin typeface="Calibri"/>
              <a:cs typeface="Calibri"/>
            </a:endParaRPr>
          </a:p>
          <a:p>
            <a:pPr marL="285750" indent="-285750">
              <a:buClr>
                <a:srgbClr val="C00000"/>
              </a:buClr>
              <a:buFont typeface="Calibri" panose="020F0502020204030204" pitchFamily="34" charset="0"/>
              <a:buChar char="X"/>
            </a:pPr>
            <a:r>
              <a:rPr lang="en-MY" sz="1400" b="1" dirty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lang="en-MY" sz="1400" b="1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MY" sz="1400" dirty="0">
                <a:solidFill>
                  <a:srgbClr val="404040"/>
                </a:solidFill>
                <a:latin typeface="Calibri"/>
                <a:cs typeface="Calibri"/>
              </a:rPr>
              <a:t>mud</a:t>
            </a:r>
            <a:r>
              <a:rPr lang="en-MY" sz="14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MY" sz="1400" dirty="0">
                <a:solidFill>
                  <a:srgbClr val="404040"/>
                </a:solidFill>
                <a:latin typeface="Calibri"/>
                <a:cs typeface="Calibri"/>
              </a:rPr>
              <a:t>dilution</a:t>
            </a:r>
          </a:p>
          <a:p>
            <a:pPr marL="285750" indent="-285750">
              <a:buClr>
                <a:srgbClr val="C00000"/>
              </a:buClr>
              <a:buFont typeface="Calibri" panose="020F0502020204030204" pitchFamily="34" charset="0"/>
              <a:buChar char="X"/>
            </a:pPr>
            <a:r>
              <a:rPr lang="en-MY" sz="1400" b="1" dirty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lang="en-MY" sz="14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MY" sz="1400" dirty="0">
                <a:solidFill>
                  <a:srgbClr val="404040"/>
                </a:solidFill>
                <a:latin typeface="Calibri"/>
                <a:cs typeface="Calibri"/>
              </a:rPr>
              <a:t>additional</a:t>
            </a:r>
            <a:r>
              <a:rPr lang="en-MY" sz="1400" spc="-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MY" sz="1400" spc="-5" dirty="0">
                <a:solidFill>
                  <a:srgbClr val="404040"/>
                </a:solidFill>
                <a:latin typeface="Calibri"/>
                <a:cs typeface="Calibri"/>
              </a:rPr>
              <a:t>chemicals</a:t>
            </a:r>
          </a:p>
          <a:p>
            <a:pPr marL="285750" indent="-285750">
              <a:buClr>
                <a:srgbClr val="C00000"/>
              </a:buClr>
              <a:buFont typeface="Calibri" panose="020F0502020204030204" pitchFamily="34" charset="0"/>
              <a:buChar char="X"/>
            </a:pPr>
            <a:r>
              <a:rPr lang="en-MY" sz="1400" spc="-5" dirty="0">
                <a:solidFill>
                  <a:srgbClr val="404040"/>
                </a:solidFill>
                <a:latin typeface="Calibri"/>
                <a:cs typeface="Calibri"/>
              </a:rPr>
              <a:t>Secondary cuttings handling packages now redundant </a:t>
            </a:r>
          </a:p>
        </p:txBody>
      </p:sp>
      <p:grpSp>
        <p:nvGrpSpPr>
          <p:cNvPr id="11" name="object 20">
            <a:extLst>
              <a:ext uri="{FF2B5EF4-FFF2-40B4-BE49-F238E27FC236}">
                <a16:creationId xmlns:a16="http://schemas.microsoft.com/office/drawing/2014/main" id="{16BB207B-58FE-15EF-353E-4CE73B19CE44}"/>
              </a:ext>
            </a:extLst>
          </p:cNvPr>
          <p:cNvGrpSpPr/>
          <p:nvPr/>
        </p:nvGrpSpPr>
        <p:grpSpPr>
          <a:xfrm>
            <a:off x="7430298" y="4887507"/>
            <a:ext cx="2454182" cy="1855580"/>
            <a:chOff x="9911651" y="4958715"/>
            <a:chExt cx="2082800" cy="1567815"/>
          </a:xfrm>
        </p:grpSpPr>
        <p:pic>
          <p:nvPicPr>
            <p:cNvPr id="12" name="object 21">
              <a:extLst>
                <a:ext uri="{FF2B5EF4-FFF2-40B4-BE49-F238E27FC236}">
                  <a16:creationId xmlns:a16="http://schemas.microsoft.com/office/drawing/2014/main" id="{39585C9E-A473-504E-1CF4-85493FB0A07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21240" y="4968240"/>
              <a:ext cx="2063496" cy="15483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object 22">
              <a:extLst>
                <a:ext uri="{FF2B5EF4-FFF2-40B4-BE49-F238E27FC236}">
                  <a16:creationId xmlns:a16="http://schemas.microsoft.com/office/drawing/2014/main" id="{C0986DA7-18E2-2CF6-EEB3-33BA016610A3}"/>
                </a:ext>
              </a:extLst>
            </p:cNvPr>
            <p:cNvSpPr/>
            <p:nvPr/>
          </p:nvSpPr>
          <p:spPr>
            <a:xfrm>
              <a:off x="9916414" y="4963477"/>
              <a:ext cx="2073275" cy="1558290"/>
            </a:xfrm>
            <a:custGeom>
              <a:avLst/>
              <a:gdLst/>
              <a:ahLst/>
              <a:cxnLst/>
              <a:rect l="l" t="t" r="r" b="b"/>
              <a:pathLst>
                <a:path w="2073275" h="1558290">
                  <a:moveTo>
                    <a:pt x="0" y="1557909"/>
                  </a:moveTo>
                  <a:lnTo>
                    <a:pt x="2073021" y="1557909"/>
                  </a:lnTo>
                  <a:lnTo>
                    <a:pt x="2073021" y="0"/>
                  </a:lnTo>
                  <a:lnTo>
                    <a:pt x="0" y="0"/>
                  </a:lnTo>
                  <a:lnTo>
                    <a:pt x="0" y="155790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4" name="object 23">
            <a:extLst>
              <a:ext uri="{FF2B5EF4-FFF2-40B4-BE49-F238E27FC236}">
                <a16:creationId xmlns:a16="http://schemas.microsoft.com/office/drawing/2014/main" id="{8BF148FF-03DA-E198-8224-CA99B723A954}"/>
              </a:ext>
            </a:extLst>
          </p:cNvPr>
          <p:cNvGrpSpPr/>
          <p:nvPr/>
        </p:nvGrpSpPr>
        <p:grpSpPr>
          <a:xfrm>
            <a:off x="1125721" y="5052322"/>
            <a:ext cx="2044453" cy="1681776"/>
            <a:chOff x="494919" y="4154042"/>
            <a:chExt cx="2238375" cy="1683385"/>
          </a:xfrm>
        </p:grpSpPr>
        <p:pic>
          <p:nvPicPr>
            <p:cNvPr id="15" name="object 24">
              <a:extLst>
                <a:ext uri="{FF2B5EF4-FFF2-40B4-BE49-F238E27FC236}">
                  <a16:creationId xmlns:a16="http://schemas.microsoft.com/office/drawing/2014/main" id="{6030EA6C-C882-FC4E-81D5-19F89C774CF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4444" y="4163567"/>
              <a:ext cx="2218944" cy="16642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object 25">
              <a:extLst>
                <a:ext uri="{FF2B5EF4-FFF2-40B4-BE49-F238E27FC236}">
                  <a16:creationId xmlns:a16="http://schemas.microsoft.com/office/drawing/2014/main" id="{8F21DDDC-CC4D-30DB-6601-A24E72F6B8D2}"/>
                </a:ext>
              </a:extLst>
            </p:cNvPr>
            <p:cNvSpPr/>
            <p:nvPr/>
          </p:nvSpPr>
          <p:spPr>
            <a:xfrm>
              <a:off x="499681" y="4158805"/>
              <a:ext cx="2228850" cy="1673860"/>
            </a:xfrm>
            <a:custGeom>
              <a:avLst/>
              <a:gdLst/>
              <a:ahLst/>
              <a:cxnLst/>
              <a:rect l="l" t="t" r="r" b="b"/>
              <a:pathLst>
                <a:path w="2228850" h="1673860">
                  <a:moveTo>
                    <a:pt x="0" y="1673732"/>
                  </a:moveTo>
                  <a:lnTo>
                    <a:pt x="2228469" y="1673732"/>
                  </a:lnTo>
                  <a:lnTo>
                    <a:pt x="2228469" y="0"/>
                  </a:lnTo>
                  <a:lnTo>
                    <a:pt x="0" y="0"/>
                  </a:lnTo>
                  <a:lnTo>
                    <a:pt x="0" y="1673732"/>
                  </a:ln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A966960-529A-F415-9337-D7409886E715}"/>
              </a:ext>
            </a:extLst>
          </p:cNvPr>
          <p:cNvSpPr txBox="1"/>
          <p:nvPr/>
        </p:nvSpPr>
        <p:spPr>
          <a:xfrm>
            <a:off x="1627181" y="2332436"/>
            <a:ext cx="9801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PRE-EPA</a:t>
            </a:r>
            <a:endParaRPr lang="en-MY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36E452-53B9-7163-5138-3ED9F626C9D7}"/>
              </a:ext>
            </a:extLst>
          </p:cNvPr>
          <p:cNvSpPr txBox="1"/>
          <p:nvPr/>
        </p:nvSpPr>
        <p:spPr>
          <a:xfrm>
            <a:off x="4495800" y="1524000"/>
            <a:ext cx="2378856" cy="36933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EPA Regulations (1999)</a:t>
            </a:r>
            <a:endParaRPr lang="en-MY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74DF2B-764E-84EA-3E06-B26551345255}"/>
              </a:ext>
            </a:extLst>
          </p:cNvPr>
          <p:cNvSpPr txBox="1"/>
          <p:nvPr/>
        </p:nvSpPr>
        <p:spPr>
          <a:xfrm>
            <a:off x="8211393" y="927866"/>
            <a:ext cx="16730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TEMS CONCEPT</a:t>
            </a:r>
            <a:endParaRPr lang="en-MY" b="1" dirty="0"/>
          </a:p>
        </p:txBody>
      </p:sp>
    </p:spTree>
    <p:extLst>
      <p:ext uri="{BB962C8B-B14F-4D97-AF65-F5344CB8AC3E}">
        <p14:creationId xmlns:p14="http://schemas.microsoft.com/office/powerpoint/2010/main" val="3056295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486CA508-5A9F-FD3A-13A2-ABE3BCCEFB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19400" y="464278"/>
            <a:ext cx="55651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latin typeface="Calibri"/>
                <a:cs typeface="Calibri"/>
              </a:rPr>
              <a:t>Shakers as Best Available Technology (BAT) </a:t>
            </a:r>
            <a:endParaRPr sz="2400" dirty="0">
              <a:latin typeface="Calibri"/>
              <a:cs typeface="Calibri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0EAFAB2-41F9-0F75-0BBE-E9C0EA193B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6127283"/>
              </p:ext>
            </p:extLst>
          </p:nvPr>
        </p:nvGraphicFramePr>
        <p:xfrm>
          <a:off x="3048000" y="2199991"/>
          <a:ext cx="7543800" cy="4124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DUAL POOL® 626 SHALE SHAKERS DELIVERED A STEP CHANGE IN DRILLING  PERFORMANCE FOR AN OFFSHORE RIG IN SOUTH EAST ASIA - Derrick Corporation">
            <a:extLst>
              <a:ext uri="{FF2B5EF4-FFF2-40B4-BE49-F238E27FC236}">
                <a16:creationId xmlns:a16="http://schemas.microsoft.com/office/drawing/2014/main" id="{C36EA923-4E84-1C77-BB50-068E86A49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24200"/>
            <a:ext cx="2286000" cy="2212865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D374-4FC6-DEEE-9341-EEABB79504E8}"/>
              </a:ext>
            </a:extLst>
          </p:cNvPr>
          <p:cNvSpPr txBox="1"/>
          <p:nvPr/>
        </p:nvSpPr>
        <p:spPr>
          <a:xfrm>
            <a:off x="838200" y="12192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MY" sz="1800" dirty="0"/>
              <a:t>Vastly improved technology</a:t>
            </a:r>
            <a:r>
              <a:rPr lang="en-MY" dirty="0"/>
              <a:t> including</a:t>
            </a:r>
            <a:r>
              <a:rPr lang="en-MY" sz="1800" dirty="0"/>
              <a:t> elliptical motion, vibration, G-force, higher flow handling capacity, screen selection true to API standards. Examples of the evolving technology include;</a:t>
            </a:r>
          </a:p>
        </p:txBody>
      </p:sp>
    </p:spTree>
    <p:extLst>
      <p:ext uri="{BB962C8B-B14F-4D97-AF65-F5344CB8AC3E}">
        <p14:creationId xmlns:p14="http://schemas.microsoft.com/office/powerpoint/2010/main" val="341552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486CA508-5A9F-FD3A-13A2-ABE3BCCEFB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7000" y="384691"/>
            <a:ext cx="55651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latin typeface="Calibri"/>
                <a:cs typeface="Calibri"/>
              </a:rPr>
              <a:t>Cuttings Dyers Limitations</a:t>
            </a:r>
            <a:endParaRPr sz="2400" dirty="0">
              <a:latin typeface="Calibri"/>
              <a:cs typeface="Calibri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0EAFAB2-41F9-0F75-0BBE-E9C0EA193B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6046841"/>
              </p:ext>
            </p:extLst>
          </p:nvPr>
        </p:nvGraphicFramePr>
        <p:xfrm>
          <a:off x="2209800" y="916460"/>
          <a:ext cx="8763000" cy="5556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A5DA729-1092-9779-132D-B8D765E6BC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2438400"/>
            <a:ext cx="2229769" cy="220980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3172322"/>
            <a:ext cx="11277600" cy="3459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349250" lvl="1">
              <a:spcBef>
                <a:spcPts val="5"/>
              </a:spcBef>
              <a:tabLst>
                <a:tab pos="299720" algn="l"/>
              </a:tabLst>
            </a:pPr>
            <a:r>
              <a:rPr lang="en-MY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method used by TEMS is an extract from the EPA regulations which are also approved by API as the accepted method of sampling and measuring of oil content via a retort test. </a:t>
            </a:r>
          </a:p>
          <a:p>
            <a:pPr marL="469265" marR="349250" lvl="1">
              <a:spcBef>
                <a:spcPts val="5"/>
              </a:spcBef>
              <a:tabLst>
                <a:tab pos="299720" algn="l"/>
              </a:tabLst>
            </a:pPr>
            <a:endParaRPr lang="en-MY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69265" marR="349250" lvl="1">
              <a:spcBef>
                <a:spcPts val="5"/>
              </a:spcBef>
              <a:tabLst>
                <a:tab pos="299720" algn="l"/>
              </a:tabLst>
            </a:pPr>
            <a:r>
              <a:rPr lang="en-MY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method is the only approved and accepted official process for sampling and testing and is widely used and adopted internationally.</a:t>
            </a:r>
            <a:endParaRPr lang="en-US" sz="1600" spc="-10" dirty="0">
              <a:latin typeface="Calibri"/>
              <a:cs typeface="Calibri"/>
            </a:endParaRPr>
          </a:p>
          <a:p>
            <a:pPr marL="756285" marR="349250" lvl="1" indent="-287020">
              <a:spcBef>
                <a:spcPts val="5"/>
              </a:spcBef>
              <a:buFont typeface="Courier New"/>
              <a:buChar char="o"/>
              <a:tabLst>
                <a:tab pos="299720" algn="l"/>
              </a:tabLst>
            </a:pPr>
            <a:endParaRPr lang="en-MY" sz="1600" spc="-10" dirty="0">
              <a:latin typeface="Calibri"/>
              <a:cs typeface="Calibri"/>
            </a:endParaRPr>
          </a:p>
          <a:p>
            <a:pPr marL="756285" marR="349250" lvl="1" indent="-287020">
              <a:spcBef>
                <a:spcPts val="5"/>
              </a:spcBef>
              <a:buFont typeface="Wingdings" panose="05000000000000000000" pitchFamily="2" charset="2"/>
              <a:buChar char="ü"/>
              <a:tabLst>
                <a:tab pos="299720" algn="l"/>
              </a:tabLst>
            </a:pPr>
            <a:r>
              <a:rPr sz="1600" b="1" spc="-10" dirty="0">
                <a:latin typeface="Calibri"/>
                <a:cs typeface="Calibri"/>
              </a:rPr>
              <a:t>Environmental Protection </a:t>
            </a:r>
            <a:r>
              <a:rPr sz="1600" b="1" spc="-5" dirty="0">
                <a:latin typeface="Calibri"/>
                <a:cs typeface="Calibri"/>
              </a:rPr>
              <a:t>Agency </a:t>
            </a:r>
            <a:r>
              <a:rPr sz="1600" b="1" spc="-395" dirty="0">
                <a:latin typeface="Calibri"/>
                <a:cs typeface="Calibri"/>
              </a:rPr>
              <a:t> </a:t>
            </a:r>
            <a:r>
              <a:rPr sz="1600" b="1" spc="-35" dirty="0">
                <a:latin typeface="Calibri"/>
                <a:cs typeface="Calibri"/>
              </a:rPr>
              <a:t>(EPA)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lang="en-US" sz="1600" b="1" dirty="0">
                <a:latin typeface="Calibri"/>
                <a:cs typeface="Calibri"/>
              </a:rPr>
              <a:t>- </a:t>
            </a:r>
            <a:r>
              <a:rPr sz="1600" b="1" spc="-45" dirty="0">
                <a:latin typeface="Calibri"/>
                <a:cs typeface="Calibri"/>
              </a:rPr>
              <a:t>EPA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Method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1674</a:t>
            </a:r>
          </a:p>
          <a:p>
            <a:pPr marL="742950" lvl="1" indent="-285750">
              <a:spcBef>
                <a:spcPts val="20"/>
              </a:spcBef>
              <a:buFont typeface="Wingdings" panose="05000000000000000000" pitchFamily="2" charset="2"/>
              <a:buChar char="ü"/>
            </a:pPr>
            <a:endParaRPr sz="1600" b="1" dirty="0">
              <a:latin typeface="Calibri"/>
              <a:cs typeface="Calibri"/>
            </a:endParaRPr>
          </a:p>
          <a:p>
            <a:pPr marL="756285" lvl="1" indent="-287020">
              <a:buFont typeface="Wingdings" panose="05000000000000000000" pitchFamily="2" charset="2"/>
              <a:buChar char="ü"/>
              <a:tabLst>
                <a:tab pos="299720" algn="l"/>
              </a:tabLst>
            </a:pPr>
            <a:r>
              <a:rPr sz="1600" b="1" spc="-5" dirty="0">
                <a:latin typeface="Calibri"/>
                <a:cs typeface="Calibri"/>
              </a:rPr>
              <a:t>American </a:t>
            </a:r>
            <a:r>
              <a:rPr sz="1600" b="1" spc="-15" dirty="0">
                <a:latin typeface="Calibri"/>
                <a:cs typeface="Calibri"/>
              </a:rPr>
              <a:t>Petroleum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Institute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(API)</a:t>
            </a:r>
            <a:r>
              <a:rPr lang="en-US" sz="1600" b="1" dirty="0">
                <a:latin typeface="Calibri"/>
                <a:cs typeface="Calibri"/>
              </a:rPr>
              <a:t> - </a:t>
            </a:r>
            <a:r>
              <a:rPr sz="1600" b="1" spc="-5" dirty="0">
                <a:latin typeface="Calibri"/>
                <a:cs typeface="Calibri"/>
              </a:rPr>
              <a:t>API-RP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13B-</a:t>
            </a:r>
            <a:r>
              <a:rPr lang="en-MY" sz="1600" b="1" dirty="0">
                <a:latin typeface="Calibri"/>
                <a:cs typeface="Calibri"/>
              </a:rPr>
              <a:t>2</a:t>
            </a:r>
          </a:p>
          <a:p>
            <a:pPr marL="756285" lvl="1" indent="-287020">
              <a:buFont typeface="Wingdings" panose="05000000000000000000" pitchFamily="2" charset="2"/>
              <a:buChar char="ü"/>
              <a:tabLst>
                <a:tab pos="299720" algn="l"/>
              </a:tabLst>
            </a:pPr>
            <a:endParaRPr lang="en-MY" sz="1600" b="1" dirty="0">
              <a:latin typeface="Calibri"/>
              <a:cs typeface="Calibri"/>
            </a:endParaRPr>
          </a:p>
          <a:p>
            <a:pPr marL="756285" lvl="1" indent="-287020">
              <a:buFont typeface="Wingdings" panose="05000000000000000000" pitchFamily="2" charset="2"/>
              <a:buChar char="ü"/>
              <a:tabLst>
                <a:tab pos="299720" algn="l"/>
              </a:tabLst>
            </a:pPr>
            <a:r>
              <a:rPr lang="en-MY" sz="1600" b="1" dirty="0">
                <a:latin typeface="Calibri"/>
                <a:cs typeface="Calibri"/>
              </a:rPr>
              <a:t>BMP’s</a:t>
            </a:r>
            <a:endParaRPr lang="en-US" sz="1600" b="1" dirty="0">
              <a:latin typeface="Calibri"/>
              <a:cs typeface="Calibri"/>
            </a:endParaRPr>
          </a:p>
          <a:p>
            <a:pPr marL="742950" lvl="1" indent="-285750">
              <a:spcBef>
                <a:spcPts val="20"/>
              </a:spcBef>
              <a:buFont typeface="Wingdings" panose="05000000000000000000" pitchFamily="2" charset="2"/>
              <a:buChar char="ü"/>
            </a:pPr>
            <a:endParaRPr sz="1600" b="1" dirty="0">
              <a:latin typeface="Calibri"/>
              <a:cs typeface="Calibri"/>
            </a:endParaRPr>
          </a:p>
          <a:p>
            <a:pPr marL="469265" marR="5080" lvl="1">
              <a:tabLst>
                <a:tab pos="299720" algn="l"/>
              </a:tabLst>
            </a:pPr>
            <a:endParaRPr lang="en-US" sz="1600" b="1" dirty="0">
              <a:latin typeface="Calibri"/>
              <a:cs typeface="Calibri"/>
            </a:endParaRPr>
          </a:p>
          <a:p>
            <a:pPr marL="469265" marR="5080" lvl="1">
              <a:tabLst>
                <a:tab pos="299720" algn="l"/>
              </a:tabLst>
            </a:pPr>
            <a:endParaRPr lang="en-MY" sz="1600" b="1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72835" y="302510"/>
            <a:ext cx="504632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Standard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Operating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Procedure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(SOP</a:t>
            </a:r>
            <a:r>
              <a:rPr lang="en-US" sz="2000" spc="-5" dirty="0"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46E1B-41C7-0673-8C2F-DCE47DB13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5" t="34444" r="39375" b="36667"/>
          <a:stretch/>
        </p:blipFill>
        <p:spPr>
          <a:xfrm>
            <a:off x="3293729" y="1112942"/>
            <a:ext cx="4572000" cy="18573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8527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02A7850">
            <a:hlinkClick r:id="" action="ppaction://media"/>
            <a:extLst>
              <a:ext uri="{FF2B5EF4-FFF2-40B4-BE49-F238E27FC236}">
                <a16:creationId xmlns:a16="http://schemas.microsoft.com/office/drawing/2014/main" id="{986DC308-3D48-9343-7C88-B524A19DC6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9551" y="233890"/>
            <a:ext cx="6820202" cy="3836364"/>
          </a:xfrm>
          <a:prstGeom prst="rect">
            <a:avLst/>
          </a:prstGeom>
        </p:spPr>
      </p:pic>
      <p:pic>
        <p:nvPicPr>
          <p:cNvPr id="2" name="Picture 1" descr="A picture containing indoor, sitting, room, small&#10;&#10;Description automatically generated">
            <a:extLst>
              <a:ext uri="{FF2B5EF4-FFF2-40B4-BE49-F238E27FC236}">
                <a16:creationId xmlns:a16="http://schemas.microsoft.com/office/drawing/2014/main" id="{4255C92B-D5DD-7747-7F15-B457E26511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12323" r="15303" b="22761"/>
          <a:stretch/>
        </p:blipFill>
        <p:spPr>
          <a:xfrm>
            <a:off x="9211567" y="4162425"/>
            <a:ext cx="2858077" cy="12850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4340F1-862F-2A64-E8E5-C4770242E081}"/>
              </a:ext>
            </a:extLst>
          </p:cNvPr>
          <p:cNvSpPr txBox="1"/>
          <p:nvPr/>
        </p:nvSpPr>
        <p:spPr>
          <a:xfrm>
            <a:off x="9220502" y="5614059"/>
            <a:ext cx="278187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MY" sz="1600" dirty="0"/>
              <a:t>TEMS customized sampling tray</a:t>
            </a:r>
          </a:p>
        </p:txBody>
      </p:sp>
      <p:pic>
        <p:nvPicPr>
          <p:cNvPr id="5" name="Picture 4" descr="A person wearing a hard hat and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8390328C-5CF2-823A-3C03-ACB5C63EA1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8" y="4191000"/>
            <a:ext cx="3200611" cy="2424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9CE85C-A783-8D8C-3B24-F4B0EFA929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 b="5989"/>
          <a:stretch/>
        </p:blipFill>
        <p:spPr>
          <a:xfrm>
            <a:off x="3581308" y="4191000"/>
            <a:ext cx="2081029" cy="2395818"/>
          </a:xfrm>
          <a:prstGeom prst="rect">
            <a:avLst/>
          </a:prstGeom>
        </p:spPr>
      </p:pic>
      <p:pic>
        <p:nvPicPr>
          <p:cNvPr id="7" name="Picture 6" descr="A person wearing a helmet&#10;&#10;Description automatically generated with low confidence">
            <a:extLst>
              <a:ext uri="{FF2B5EF4-FFF2-40B4-BE49-F238E27FC236}">
                <a16:creationId xmlns:a16="http://schemas.microsoft.com/office/drawing/2014/main" id="{9B21288E-3B78-CAD2-4A77-7F54200B0C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87" y="4162425"/>
            <a:ext cx="3233858" cy="242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4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4">
            <a:extLst>
              <a:ext uri="{FF2B5EF4-FFF2-40B4-BE49-F238E27FC236}">
                <a16:creationId xmlns:a16="http://schemas.microsoft.com/office/drawing/2014/main" id="{0117D6AC-C642-C90F-3A95-3D69D0C2C1FA}"/>
              </a:ext>
            </a:extLst>
          </p:cNvPr>
          <p:cNvSpPr txBox="1">
            <a:spLocks/>
          </p:cNvSpPr>
          <p:nvPr/>
        </p:nvSpPr>
        <p:spPr>
          <a:xfrm>
            <a:off x="2362200" y="329658"/>
            <a:ext cx="5816981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5"/>
              </a:spcBef>
            </a:pPr>
            <a:r>
              <a:rPr lang="en-US" sz="2400" kern="0" spc="-5" dirty="0">
                <a:latin typeface="Calibri"/>
                <a:cs typeface="Calibri"/>
              </a:rPr>
              <a:t> Concept : HSE Benefits</a:t>
            </a:r>
            <a:endParaRPr lang="en-US" sz="2400" kern="0" dirty="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FD0B8-77FF-1A1A-6967-01382A6F8EC2}"/>
              </a:ext>
            </a:extLst>
          </p:cNvPr>
          <p:cNvSpPr txBox="1"/>
          <p:nvPr/>
        </p:nvSpPr>
        <p:spPr>
          <a:xfrm>
            <a:off x="568061" y="1073964"/>
            <a:ext cx="5105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MY" sz="1600" b="1" dirty="0"/>
              <a:t>Full Compliance with EPA/API</a:t>
            </a:r>
          </a:p>
          <a:p>
            <a:pPr marL="342900" indent="-342900">
              <a:buAutoNum type="arabicPeriod"/>
            </a:pPr>
            <a:endParaRPr lang="en-MY" sz="1600" dirty="0"/>
          </a:p>
          <a:p>
            <a:pPr marL="342900" indent="-342900">
              <a:buAutoNum type="arabicPeriod"/>
            </a:pPr>
            <a:r>
              <a:rPr lang="en-MY" sz="1600" b="1" dirty="0"/>
              <a:t>Improved Drilling Practises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 spc="-5" dirty="0">
                <a:latin typeface="Calibri"/>
                <a:cs typeface="Calibri"/>
              </a:rPr>
              <a:t>Achieve ROC below 6.9% without the need for secondary processing equipment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 spc="-5" dirty="0">
                <a:latin typeface="Calibri"/>
                <a:cs typeface="Calibri"/>
              </a:rPr>
              <a:t>Reduced drilling days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 spc="-5" dirty="0">
                <a:latin typeface="Calibri"/>
                <a:cs typeface="Calibri"/>
              </a:rPr>
              <a:t>Improved ROP/ Reduced downtime NPT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 spc="-5" dirty="0">
                <a:latin typeface="Calibri"/>
                <a:cs typeface="Calibri"/>
              </a:rPr>
              <a:t>Remove Solids at first source, without introducing them back into active system</a:t>
            </a:r>
          </a:p>
          <a:p>
            <a:pPr lvl="1"/>
            <a:endParaRPr lang="en-MY" sz="1600" dirty="0"/>
          </a:p>
          <a:p>
            <a:pPr marL="342900" indent="-342900">
              <a:buAutoNum type="arabicPeriod"/>
            </a:pPr>
            <a:r>
              <a:rPr lang="en-MY" sz="1600" b="1" dirty="0"/>
              <a:t>Reduce Environmental Impact &amp; Eradicate Environmental Spills</a:t>
            </a:r>
          </a:p>
          <a:p>
            <a:pPr marL="812165" lvl="1" indent="-3429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756920" algn="l"/>
              </a:tabLst>
            </a:pPr>
            <a:r>
              <a:rPr lang="en-US" sz="1600" i="1" spc="-5" dirty="0">
                <a:latin typeface="Calibri"/>
                <a:cs typeface="Calibri"/>
              </a:rPr>
              <a:t>Generating </a:t>
            </a:r>
            <a:r>
              <a:rPr lang="en-US" sz="1600" i="1" dirty="0">
                <a:latin typeface="Calibri"/>
                <a:cs typeface="Calibri"/>
              </a:rPr>
              <a:t>an </a:t>
            </a:r>
            <a:r>
              <a:rPr lang="en-US" sz="1600" i="1" spc="-10" dirty="0">
                <a:latin typeface="Calibri"/>
                <a:cs typeface="Calibri"/>
              </a:rPr>
              <a:t>environmental </a:t>
            </a:r>
            <a:r>
              <a:rPr lang="en-US" sz="1600" i="1" spc="-305" dirty="0">
                <a:latin typeface="Calibri"/>
                <a:cs typeface="Calibri"/>
              </a:rPr>
              <a:t> </a:t>
            </a:r>
            <a:r>
              <a:rPr lang="en-US" sz="1600" i="1" dirty="0">
                <a:latin typeface="Calibri"/>
                <a:cs typeface="Calibri"/>
              </a:rPr>
              <a:t>‘Hit </a:t>
            </a:r>
            <a:r>
              <a:rPr lang="en-US" sz="1600" i="1" spc="5" dirty="0">
                <a:latin typeface="Calibri"/>
                <a:cs typeface="Calibri"/>
              </a:rPr>
              <a:t>List’ </a:t>
            </a:r>
            <a:r>
              <a:rPr lang="en-US" sz="1600" i="1" spc="-10" dirty="0">
                <a:latin typeface="Calibri"/>
                <a:cs typeface="Calibri"/>
              </a:rPr>
              <a:t>to </a:t>
            </a:r>
            <a:r>
              <a:rPr lang="en-US" sz="1600" i="1" dirty="0">
                <a:latin typeface="Calibri"/>
                <a:cs typeface="Calibri"/>
              </a:rPr>
              <a:t>aid </a:t>
            </a:r>
            <a:r>
              <a:rPr lang="en-US" sz="1600" i="1" spc="-5" dirty="0">
                <a:latin typeface="Calibri"/>
                <a:cs typeface="Calibri"/>
              </a:rPr>
              <a:t>spill </a:t>
            </a:r>
            <a:r>
              <a:rPr lang="en-US" sz="1600" i="1" spc="-10" dirty="0">
                <a:latin typeface="Calibri"/>
                <a:cs typeface="Calibri"/>
              </a:rPr>
              <a:t>prevention</a:t>
            </a:r>
          </a:p>
          <a:p>
            <a:pPr marL="812165" lvl="1" indent="-3429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756920" algn="l"/>
              </a:tabLst>
            </a:pPr>
            <a:r>
              <a:rPr lang="en-US" sz="1600" i="1" spc="-5" dirty="0">
                <a:latin typeface="Calibri"/>
                <a:cs typeface="Calibri"/>
              </a:rPr>
              <a:t>Compliance with environmental standards</a:t>
            </a:r>
          </a:p>
          <a:p>
            <a:pPr marL="812165" lvl="1" indent="-3429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756920" algn="l"/>
              </a:tabLst>
            </a:pPr>
            <a:r>
              <a:rPr lang="en-US" sz="1600" i="1" spc="-5" dirty="0">
                <a:latin typeface="Calibri"/>
                <a:cs typeface="Calibri"/>
              </a:rPr>
              <a:t>Improve the </a:t>
            </a:r>
            <a:r>
              <a:rPr lang="en-US" sz="1600" i="1" spc="-10" dirty="0">
                <a:latin typeface="Calibri"/>
                <a:cs typeface="Calibri"/>
              </a:rPr>
              <a:t>environmental </a:t>
            </a:r>
            <a:r>
              <a:rPr lang="en-US" sz="1600" i="1" spc="-305" dirty="0">
                <a:latin typeface="Calibri"/>
                <a:cs typeface="Calibri"/>
              </a:rPr>
              <a:t> </a:t>
            </a:r>
            <a:r>
              <a:rPr lang="en-US" sz="1600" i="1" spc="-10" dirty="0">
                <a:latin typeface="Calibri"/>
                <a:cs typeface="Calibri"/>
              </a:rPr>
              <a:t>competency </a:t>
            </a:r>
            <a:r>
              <a:rPr lang="en-US" sz="1600" i="1" dirty="0">
                <a:latin typeface="Calibri"/>
                <a:cs typeface="Calibri"/>
              </a:rPr>
              <a:t>&amp; </a:t>
            </a:r>
            <a:r>
              <a:rPr lang="en-US" sz="1600" i="1" spc="-5" dirty="0">
                <a:latin typeface="Calibri"/>
                <a:cs typeface="Calibri"/>
              </a:rPr>
              <a:t>awareness of </a:t>
            </a:r>
            <a:r>
              <a:rPr lang="en-US" sz="1600" i="1" spc="-305" dirty="0">
                <a:latin typeface="Calibri"/>
                <a:cs typeface="Calibri"/>
              </a:rPr>
              <a:t> </a:t>
            </a:r>
            <a:r>
              <a:rPr lang="en-US" sz="1600" i="1" spc="-5" dirty="0">
                <a:latin typeface="Calibri"/>
                <a:cs typeface="Calibri"/>
              </a:rPr>
              <a:t>the </a:t>
            </a:r>
            <a:r>
              <a:rPr lang="en-US" sz="1600" i="1" dirty="0">
                <a:latin typeface="Calibri"/>
                <a:cs typeface="Calibri"/>
              </a:rPr>
              <a:t>rig</a:t>
            </a:r>
            <a:r>
              <a:rPr lang="en-US" sz="1600" i="1" spc="-10" dirty="0">
                <a:latin typeface="Calibri"/>
                <a:cs typeface="Calibri"/>
              </a:rPr>
              <a:t> crews </a:t>
            </a:r>
          </a:p>
          <a:p>
            <a:pPr marL="812165" lvl="1" indent="-3429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756920" algn="l"/>
              </a:tabLst>
            </a:pPr>
            <a:r>
              <a:rPr lang="en-US" sz="1600" i="1" spc="-10" dirty="0">
                <a:latin typeface="Calibri"/>
                <a:cs typeface="Calibri"/>
              </a:rPr>
              <a:t>Implement efficient lock out tag out system for accidental discharge and remove risk of cross contamination</a:t>
            </a:r>
          </a:p>
          <a:p>
            <a:pPr marL="342900" indent="-342900">
              <a:buAutoNum type="arabicPeriod"/>
            </a:pPr>
            <a:endParaRPr lang="en-MY" sz="1400" dirty="0"/>
          </a:p>
          <a:p>
            <a:pPr marL="12065">
              <a:tabLst>
                <a:tab pos="756920" algn="l"/>
              </a:tabLst>
            </a:pPr>
            <a:endParaRPr lang="en-US" i="1" spc="-10" dirty="0"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A165D-12FA-5178-3616-2626A1BBCA7C}"/>
              </a:ext>
            </a:extLst>
          </p:cNvPr>
          <p:cNvSpPr txBox="1"/>
          <p:nvPr/>
        </p:nvSpPr>
        <p:spPr>
          <a:xfrm>
            <a:off x="5651690" y="1063078"/>
            <a:ext cx="57150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 b="1" dirty="0"/>
              <a:t>4. Reduce Carbon Footprint</a:t>
            </a:r>
          </a:p>
          <a:p>
            <a:pPr marL="812165" lvl="1" indent="-3429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756920" algn="l"/>
              </a:tabLst>
            </a:pPr>
            <a:r>
              <a:rPr lang="en-US" sz="1600" i="1" spc="-5" dirty="0">
                <a:latin typeface="Calibri"/>
                <a:cs typeface="Calibri"/>
              </a:rPr>
              <a:t>Elimination</a:t>
            </a:r>
            <a:r>
              <a:rPr lang="en-US" sz="1600" i="1" spc="5" dirty="0">
                <a:latin typeface="Calibri"/>
                <a:cs typeface="Calibri"/>
              </a:rPr>
              <a:t> </a:t>
            </a:r>
            <a:r>
              <a:rPr lang="en-US" sz="1600" i="1" spc="-5" dirty="0">
                <a:latin typeface="Calibri"/>
                <a:cs typeface="Calibri"/>
              </a:rPr>
              <a:t>of</a:t>
            </a:r>
            <a:r>
              <a:rPr lang="en-US" sz="1600" i="1" dirty="0">
                <a:latin typeface="Calibri"/>
                <a:cs typeface="Calibri"/>
              </a:rPr>
              <a:t> </a:t>
            </a:r>
            <a:r>
              <a:rPr lang="en-US" sz="1600" i="1" spc="-5" dirty="0">
                <a:latin typeface="Calibri"/>
                <a:cs typeface="Calibri"/>
              </a:rPr>
              <a:t>diesel</a:t>
            </a:r>
            <a:r>
              <a:rPr lang="en-US" sz="1600" i="1" dirty="0">
                <a:latin typeface="Calibri"/>
                <a:cs typeface="Calibri"/>
              </a:rPr>
              <a:t> </a:t>
            </a:r>
            <a:r>
              <a:rPr lang="en-US" sz="1600" i="1" spc="-10" dirty="0">
                <a:latin typeface="Calibri"/>
                <a:cs typeface="Calibri"/>
              </a:rPr>
              <a:t>usage</a:t>
            </a:r>
            <a:r>
              <a:rPr lang="en-US" sz="1600" i="1" spc="25" dirty="0">
                <a:latin typeface="Calibri"/>
                <a:cs typeface="Calibri"/>
              </a:rPr>
              <a:t> </a:t>
            </a:r>
            <a:r>
              <a:rPr lang="en-US" sz="1600" i="1" spc="-15" dirty="0">
                <a:latin typeface="Calibri"/>
                <a:cs typeface="Calibri"/>
              </a:rPr>
              <a:t>to</a:t>
            </a:r>
            <a:r>
              <a:rPr lang="en-US" sz="1600" i="1" spc="10" dirty="0">
                <a:latin typeface="Calibri"/>
                <a:cs typeface="Calibri"/>
              </a:rPr>
              <a:t> </a:t>
            </a:r>
            <a:r>
              <a:rPr lang="en-US" sz="1600" i="1" spc="-10" dirty="0">
                <a:latin typeface="Calibri"/>
                <a:cs typeface="Calibri"/>
              </a:rPr>
              <a:t>power</a:t>
            </a:r>
            <a:r>
              <a:rPr lang="en-US" sz="1600" i="1" spc="30" dirty="0">
                <a:latin typeface="Calibri"/>
                <a:cs typeface="Calibri"/>
              </a:rPr>
              <a:t> </a:t>
            </a:r>
            <a:r>
              <a:rPr lang="en-US" sz="1600" i="1" spc="-10" dirty="0">
                <a:latin typeface="Calibri"/>
                <a:cs typeface="Calibri"/>
              </a:rPr>
              <a:t>secondary</a:t>
            </a:r>
            <a:r>
              <a:rPr lang="en-US" sz="1600" i="1" spc="35" dirty="0">
                <a:latin typeface="Calibri"/>
                <a:cs typeface="Calibri"/>
              </a:rPr>
              <a:t> </a:t>
            </a:r>
            <a:r>
              <a:rPr lang="en-US" sz="1600" i="1" spc="-10" dirty="0">
                <a:latin typeface="Calibri"/>
                <a:cs typeface="Calibri"/>
              </a:rPr>
              <a:t>processing</a:t>
            </a:r>
            <a:r>
              <a:rPr lang="en-US" sz="1600" i="1" spc="15" dirty="0">
                <a:latin typeface="Calibri"/>
                <a:cs typeface="Calibri"/>
              </a:rPr>
              <a:t> </a:t>
            </a:r>
            <a:r>
              <a:rPr lang="en-US" sz="1600" i="1" spc="-10" dirty="0">
                <a:latin typeface="Calibri"/>
                <a:cs typeface="Calibri"/>
              </a:rPr>
              <a:t>equipment (</a:t>
            </a:r>
            <a:r>
              <a:rPr lang="en-US" sz="1600" i="1" spc="-10" dirty="0" err="1">
                <a:latin typeface="Calibri"/>
                <a:cs typeface="Calibri"/>
              </a:rPr>
              <a:t>i.e</a:t>
            </a:r>
            <a:r>
              <a:rPr lang="en-US" sz="1600" i="1" spc="-10" dirty="0">
                <a:latin typeface="Calibri"/>
                <a:cs typeface="Calibri"/>
              </a:rPr>
              <a:t> CO</a:t>
            </a:r>
            <a:r>
              <a:rPr lang="en-US" sz="1600" i="1" spc="-10" baseline="-25000" dirty="0">
                <a:latin typeface="Calibri"/>
                <a:cs typeface="Calibri"/>
              </a:rPr>
              <a:t>2</a:t>
            </a:r>
            <a:r>
              <a:rPr lang="en-US" sz="1600" i="1" spc="-10" dirty="0">
                <a:latin typeface="Calibri"/>
                <a:cs typeface="Calibri"/>
              </a:rPr>
              <a:t> + CO)</a:t>
            </a:r>
            <a:endParaRPr lang="en-US" sz="1600" dirty="0">
              <a:latin typeface="Calibri"/>
              <a:cs typeface="Calibri"/>
            </a:endParaRPr>
          </a:p>
          <a:p>
            <a:pPr marL="812165" lvl="1" indent="-3429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756920" algn="l"/>
              </a:tabLst>
            </a:pPr>
            <a:r>
              <a:rPr lang="en-US" sz="1600" i="1" spc="-5" dirty="0">
                <a:latin typeface="Calibri"/>
                <a:cs typeface="Calibri"/>
              </a:rPr>
              <a:t>Minimizing</a:t>
            </a:r>
            <a:r>
              <a:rPr lang="en-US" sz="1600" i="1" spc="-20" dirty="0">
                <a:latin typeface="Calibri"/>
                <a:cs typeface="Calibri"/>
              </a:rPr>
              <a:t> </a:t>
            </a:r>
            <a:r>
              <a:rPr lang="en-US" sz="1600" i="1" spc="-10" dirty="0">
                <a:latin typeface="Calibri"/>
                <a:cs typeface="Calibri"/>
              </a:rPr>
              <a:t>discharges</a:t>
            </a:r>
            <a:r>
              <a:rPr lang="en-US" sz="1600" i="1" spc="25" dirty="0">
                <a:latin typeface="Calibri"/>
                <a:cs typeface="Calibri"/>
              </a:rPr>
              <a:t> </a:t>
            </a:r>
            <a:r>
              <a:rPr lang="en-US" sz="1600" i="1" spc="-5" dirty="0">
                <a:latin typeface="Calibri"/>
                <a:cs typeface="Calibri"/>
              </a:rPr>
              <a:t>from</a:t>
            </a:r>
            <a:r>
              <a:rPr lang="en-US" sz="1600" i="1" spc="15" dirty="0">
                <a:latin typeface="Calibri"/>
                <a:cs typeface="Calibri"/>
              </a:rPr>
              <a:t> </a:t>
            </a:r>
            <a:r>
              <a:rPr lang="en-US" sz="1600" i="1" spc="-10" dirty="0">
                <a:latin typeface="Calibri"/>
                <a:cs typeface="Calibri"/>
              </a:rPr>
              <a:t>cuttings dryer package</a:t>
            </a:r>
            <a:endParaRPr lang="en-US" sz="1600" dirty="0">
              <a:latin typeface="Calibri"/>
              <a:cs typeface="Calibri"/>
            </a:endParaRPr>
          </a:p>
          <a:p>
            <a:pPr marL="812165" lvl="1" indent="-3429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756920" algn="l"/>
              </a:tabLst>
            </a:pPr>
            <a:r>
              <a:rPr lang="en-US" sz="1600" i="1" spc="-5" dirty="0">
                <a:latin typeface="Calibri"/>
                <a:cs typeface="Calibri"/>
              </a:rPr>
              <a:t>Eliminate</a:t>
            </a:r>
            <a:r>
              <a:rPr lang="en-US" sz="1600" i="1" dirty="0">
                <a:latin typeface="Calibri"/>
                <a:cs typeface="Calibri"/>
              </a:rPr>
              <a:t> </a:t>
            </a:r>
            <a:r>
              <a:rPr lang="en-US" sz="1600" i="1" spc="-20" dirty="0">
                <a:latin typeface="Calibri"/>
                <a:cs typeface="Calibri"/>
              </a:rPr>
              <a:t>any</a:t>
            </a:r>
            <a:r>
              <a:rPr lang="en-US" sz="1600" i="1" spc="25" dirty="0">
                <a:latin typeface="Calibri"/>
                <a:cs typeface="Calibri"/>
              </a:rPr>
              <a:t> </a:t>
            </a:r>
            <a:r>
              <a:rPr lang="en-US" sz="1600" i="1" spc="-5" dirty="0">
                <a:latin typeface="Calibri"/>
                <a:cs typeface="Calibri"/>
              </a:rPr>
              <a:t>emissions</a:t>
            </a:r>
            <a:r>
              <a:rPr lang="en-US" sz="1600" i="1" spc="5" dirty="0">
                <a:latin typeface="Calibri"/>
                <a:cs typeface="Calibri"/>
              </a:rPr>
              <a:t> </a:t>
            </a:r>
            <a:r>
              <a:rPr lang="en-US" sz="1600" i="1" spc="-10" dirty="0">
                <a:latin typeface="Calibri"/>
                <a:cs typeface="Calibri"/>
              </a:rPr>
              <a:t>associated</a:t>
            </a:r>
            <a:r>
              <a:rPr lang="en-US" sz="1600" i="1" spc="25" dirty="0">
                <a:latin typeface="Calibri"/>
                <a:cs typeface="Calibri"/>
              </a:rPr>
              <a:t> </a:t>
            </a:r>
            <a:r>
              <a:rPr lang="en-US" sz="1600" i="1" spc="-5" dirty="0">
                <a:latin typeface="Calibri"/>
                <a:cs typeface="Calibri"/>
              </a:rPr>
              <a:t>with</a:t>
            </a:r>
            <a:r>
              <a:rPr lang="en-US" sz="1600" i="1" spc="5" dirty="0">
                <a:latin typeface="Calibri"/>
                <a:cs typeface="Calibri"/>
              </a:rPr>
              <a:t> </a:t>
            </a:r>
            <a:r>
              <a:rPr lang="en-US" sz="1600" i="1" spc="-10" dirty="0">
                <a:latin typeface="Calibri"/>
                <a:cs typeface="Calibri"/>
              </a:rPr>
              <a:t>transportation</a:t>
            </a:r>
            <a:r>
              <a:rPr lang="en-US" sz="1600" i="1" spc="45" dirty="0">
                <a:latin typeface="Calibri"/>
                <a:cs typeface="Calibri"/>
              </a:rPr>
              <a:t> </a:t>
            </a:r>
            <a:r>
              <a:rPr lang="en-US" sz="1600" i="1" spc="-10" dirty="0">
                <a:latin typeface="Calibri"/>
                <a:cs typeface="Calibri"/>
              </a:rPr>
              <a:t>and</a:t>
            </a:r>
            <a:r>
              <a:rPr lang="en-US" sz="1600" i="1" spc="35" dirty="0">
                <a:latin typeface="Calibri"/>
                <a:cs typeface="Calibri"/>
              </a:rPr>
              <a:t> </a:t>
            </a:r>
            <a:r>
              <a:rPr lang="en-US" sz="1600" i="1" spc="-10" dirty="0">
                <a:latin typeface="Calibri"/>
                <a:cs typeface="Calibri"/>
              </a:rPr>
              <a:t>disposal</a:t>
            </a:r>
          </a:p>
          <a:p>
            <a:pPr marL="812165" lvl="1" indent="-342900">
              <a:buFont typeface="Courier New" panose="02070309020205020404" pitchFamily="49" charset="0"/>
              <a:buChar char="o"/>
              <a:tabLst>
                <a:tab pos="756920" algn="l"/>
              </a:tabLst>
            </a:pPr>
            <a:r>
              <a:rPr lang="en-US" sz="1600" i="1" spc="-5" dirty="0">
                <a:latin typeface="Calibri"/>
                <a:cs typeface="Calibri"/>
              </a:rPr>
              <a:t>Eliminate</a:t>
            </a:r>
            <a:r>
              <a:rPr lang="en-US" sz="1600" i="1" spc="-10" dirty="0">
                <a:latin typeface="Calibri"/>
                <a:cs typeface="Calibri"/>
              </a:rPr>
              <a:t> additional</a:t>
            </a:r>
            <a:r>
              <a:rPr lang="en-US" sz="1600" i="1" spc="25" dirty="0">
                <a:latin typeface="Calibri"/>
                <a:cs typeface="Calibri"/>
              </a:rPr>
              <a:t> </a:t>
            </a:r>
            <a:r>
              <a:rPr lang="en-US" sz="1600" i="1" spc="-10" dirty="0">
                <a:latin typeface="Calibri"/>
                <a:cs typeface="Calibri"/>
              </a:rPr>
              <a:t>personnel</a:t>
            </a:r>
            <a:r>
              <a:rPr lang="en-US" sz="1600" i="1" spc="30" dirty="0">
                <a:latin typeface="Calibri"/>
                <a:cs typeface="Calibri"/>
              </a:rPr>
              <a:t> </a:t>
            </a:r>
            <a:r>
              <a:rPr lang="en-US" sz="1600" i="1" spc="-15" dirty="0">
                <a:latin typeface="Calibri"/>
                <a:cs typeface="Calibri"/>
              </a:rPr>
              <a:t>to</a:t>
            </a:r>
            <a:r>
              <a:rPr lang="en-US" sz="1600" i="1" dirty="0">
                <a:latin typeface="Calibri"/>
                <a:cs typeface="Calibri"/>
              </a:rPr>
              <a:t> </a:t>
            </a:r>
            <a:r>
              <a:rPr lang="en-US" sz="1600" i="1" spc="-5" dirty="0">
                <a:latin typeface="Calibri"/>
                <a:cs typeface="Calibri"/>
              </a:rPr>
              <a:t>run</a:t>
            </a:r>
            <a:r>
              <a:rPr lang="en-US" sz="1600" i="1" spc="10" dirty="0">
                <a:latin typeface="Calibri"/>
                <a:cs typeface="Calibri"/>
              </a:rPr>
              <a:t> </a:t>
            </a:r>
            <a:r>
              <a:rPr lang="en-US" sz="1600" i="1" spc="-5" dirty="0">
                <a:latin typeface="Calibri"/>
                <a:cs typeface="Calibri"/>
              </a:rPr>
              <a:t>the</a:t>
            </a:r>
            <a:r>
              <a:rPr lang="en-US" sz="1600" i="1" spc="10" dirty="0">
                <a:latin typeface="Calibri"/>
                <a:cs typeface="Calibri"/>
              </a:rPr>
              <a:t> </a:t>
            </a:r>
            <a:r>
              <a:rPr lang="en-US" sz="1600" i="1" spc="-10" dirty="0">
                <a:latin typeface="Calibri"/>
                <a:cs typeface="Calibri"/>
              </a:rPr>
              <a:t>dryer</a:t>
            </a:r>
            <a:endParaRPr lang="en-US" sz="1600" dirty="0">
              <a:latin typeface="Calibri"/>
              <a:cs typeface="Calibri"/>
            </a:endParaRPr>
          </a:p>
          <a:p>
            <a:pPr marL="469265" lvl="1">
              <a:lnSpc>
                <a:spcPct val="100000"/>
              </a:lnSpc>
              <a:tabLst>
                <a:tab pos="756920" algn="l"/>
              </a:tabLst>
            </a:pPr>
            <a:endParaRPr lang="en-US" sz="1600" i="1" spc="-10" dirty="0">
              <a:latin typeface="Calibri"/>
              <a:cs typeface="Calibri"/>
            </a:endParaRPr>
          </a:p>
          <a:p>
            <a:pPr marL="469265" lvl="1">
              <a:lnSpc>
                <a:spcPct val="100000"/>
              </a:lnSpc>
              <a:tabLst>
                <a:tab pos="756920" algn="l"/>
              </a:tabLst>
            </a:pPr>
            <a:endParaRPr lang="en-US" sz="1600" i="1" spc="-10" dirty="0">
              <a:latin typeface="Calibri"/>
              <a:cs typeface="Calibri"/>
            </a:endParaRPr>
          </a:p>
          <a:p>
            <a:pPr marL="354965" indent="-342900">
              <a:buAutoNum type="arabicPeriod" startAt="5"/>
              <a:tabLst>
                <a:tab pos="756920" algn="l"/>
              </a:tabLst>
            </a:pPr>
            <a:r>
              <a:rPr lang="en-US" sz="1600" b="1" i="1" spc="-10" dirty="0">
                <a:latin typeface="Calibri"/>
                <a:cs typeface="Calibri"/>
              </a:rPr>
              <a:t>Waste Management</a:t>
            </a:r>
          </a:p>
          <a:p>
            <a:pPr marL="755015" lvl="1" indent="-285750">
              <a:buFont typeface="Courier New" panose="02070309020205020404" pitchFamily="49" charset="0"/>
              <a:buChar char="o"/>
              <a:tabLst>
                <a:tab pos="756920" algn="l"/>
              </a:tabLst>
            </a:pPr>
            <a:r>
              <a:rPr lang="en-US" sz="1600" i="1" spc="-10" dirty="0">
                <a:latin typeface="Calibri"/>
                <a:cs typeface="Calibri"/>
              </a:rPr>
              <a:t>Reduce the contamination of drilling fluids from colloidal solids generation from dryer</a:t>
            </a:r>
          </a:p>
          <a:p>
            <a:pPr marL="755015" lvl="1" indent="-285750">
              <a:buFont typeface="Courier New" panose="02070309020205020404" pitchFamily="49" charset="0"/>
              <a:buChar char="o"/>
              <a:tabLst>
                <a:tab pos="756920" algn="l"/>
              </a:tabLst>
            </a:pPr>
            <a:r>
              <a:rPr lang="en-US" sz="1600" i="1" spc="-10" dirty="0">
                <a:latin typeface="Calibri"/>
                <a:cs typeface="Calibri"/>
              </a:rPr>
              <a:t>Reducing the requirement to transport colloidal contaminated drilling fluid &amp; waste back to shore for treatment/ disposal</a:t>
            </a:r>
          </a:p>
          <a:p>
            <a:pPr marL="755015" lvl="1" indent="-285750">
              <a:buFont typeface="Courier New" panose="02070309020205020404" pitchFamily="49" charset="0"/>
              <a:buChar char="o"/>
              <a:tabLst>
                <a:tab pos="756920" algn="l"/>
              </a:tabLst>
            </a:pPr>
            <a:r>
              <a:rPr lang="en-US" sz="1600" i="1" spc="-10" dirty="0">
                <a:latin typeface="Calibri"/>
                <a:cs typeface="Calibri"/>
              </a:rPr>
              <a:t>Reduce requirement to dilute drilling fluids</a:t>
            </a:r>
          </a:p>
          <a:p>
            <a:pPr marL="755015" lvl="1" indent="-285750">
              <a:buFont typeface="Courier New" panose="02070309020205020404" pitchFamily="49" charset="0"/>
              <a:buChar char="o"/>
              <a:tabLst>
                <a:tab pos="756920" algn="l"/>
              </a:tabLst>
            </a:pPr>
            <a:r>
              <a:rPr lang="en-US" sz="1600" i="1" spc="-10" dirty="0">
                <a:latin typeface="Calibri"/>
                <a:cs typeface="Calibri"/>
              </a:rPr>
              <a:t>Improve solids control through shakers optimization</a:t>
            </a:r>
          </a:p>
          <a:p>
            <a:pPr marL="755015" lvl="1" indent="-285750">
              <a:buFont typeface="Courier New" panose="02070309020205020404" pitchFamily="49" charset="0"/>
              <a:buChar char="o"/>
              <a:tabLst>
                <a:tab pos="756920" algn="l"/>
              </a:tabLst>
            </a:pPr>
            <a:r>
              <a:rPr lang="en-US" sz="1600" i="1" spc="-10" dirty="0">
                <a:latin typeface="Calibri"/>
                <a:cs typeface="Calibri"/>
              </a:rPr>
              <a:t>Implement RPE testing at source to reduce un-necessary costly transport to shore for disposal and treatment</a:t>
            </a:r>
          </a:p>
          <a:p>
            <a:pPr marL="12065">
              <a:tabLst>
                <a:tab pos="756920" algn="l"/>
              </a:tabLst>
            </a:pPr>
            <a:endParaRPr lang="en-US" i="1" spc="-10" dirty="0"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64C8FF-0FBD-F8A2-135C-41FB3EBA1BDA}"/>
              </a:ext>
            </a:extLst>
          </p:cNvPr>
          <p:cNvSpPr txBox="1"/>
          <p:nvPr/>
        </p:nvSpPr>
        <p:spPr>
          <a:xfrm>
            <a:off x="1295400" y="5934670"/>
            <a:ext cx="9627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spc="-10" dirty="0">
                <a:latin typeface="Calibri"/>
                <a:cs typeface="Calibri"/>
              </a:rPr>
              <a:t>All above processes combined dramatically reduce carbon footprint, environmental impact and provide substantial cost savings to any project while exceeding EPA/API environmental regulations</a:t>
            </a:r>
          </a:p>
        </p:txBody>
      </p:sp>
    </p:spTree>
    <p:extLst>
      <p:ext uri="{BB962C8B-B14F-4D97-AF65-F5344CB8AC3E}">
        <p14:creationId xmlns:p14="http://schemas.microsoft.com/office/powerpoint/2010/main" val="3146317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8088</TotalTime>
  <Words>1557</Words>
  <Application>Microsoft Office PowerPoint</Application>
  <PresentationFormat>Widescreen</PresentationFormat>
  <Paragraphs>405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History of Accomplishment: Gulf of Mexico</vt:lpstr>
      <vt:lpstr>SOLID CONTROL EQUIPMENT - TECHNOLOGY EVOLUTION</vt:lpstr>
      <vt:lpstr>Shakers as Best Available Technology (BAT) </vt:lpstr>
      <vt:lpstr>Cuttings Dyers Limitations</vt:lpstr>
      <vt:lpstr>Standard Operating Procedure (SOP)</vt:lpstr>
      <vt:lpstr>PowerPoint Presentation</vt:lpstr>
      <vt:lpstr>PowerPoint Presentation</vt:lpstr>
      <vt:lpstr>PowerPoint Presentation</vt:lpstr>
      <vt:lpstr>Drilling without cuttings dryer: Cost Savings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Vallarino</dc:creator>
  <cp:lastModifiedBy>John Donaldson</cp:lastModifiedBy>
  <cp:revision>170</cp:revision>
  <dcterms:created xsi:type="dcterms:W3CDTF">2022-08-22T10:02:24Z</dcterms:created>
  <dcterms:modified xsi:type="dcterms:W3CDTF">2023-02-15T15:44:04Z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2022-08-17T00:00:00Z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2022-08-22T00:00:00Z</vt:filetime>
  </property>
</Properties>
</file>