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74" r:id="rId4"/>
    <p:sldId id="275" r:id="rId5"/>
    <p:sldId id="273" r:id="rId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1"/>
    <a:srgbClr val="1D65B1"/>
    <a:srgbClr val="FF990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3314" autoAdjust="0"/>
  </p:normalViewPr>
  <p:slideViewPr>
    <p:cSldViewPr>
      <p:cViewPr varScale="1">
        <p:scale>
          <a:sx n="91" d="100"/>
          <a:sy n="91" d="100"/>
        </p:scale>
        <p:origin x="23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507" y="-7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1AA8F5-3D54-4207-808B-A9C6A4754656}" type="datetimeFigureOut">
              <a:rPr lang="en-US"/>
              <a:pPr>
                <a:defRPr/>
              </a:pPr>
              <a:t>08/May/2023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301"/>
            <a:ext cx="3004820" cy="461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301"/>
            <a:ext cx="3004820" cy="461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77EED8-1597-4613-B114-6ACA20EE8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4E5E43-DA0B-412E-8FC3-866B8AEC107B}" type="datetimeFigureOut">
              <a:rPr lang="en-US"/>
              <a:pPr>
                <a:defRPr/>
              </a:pPr>
              <a:t>08/May/2023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0227"/>
            <a:ext cx="5547360" cy="414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301"/>
            <a:ext cx="3004820" cy="461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301"/>
            <a:ext cx="3004820" cy="461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099788-F7FB-4738-8CFE-2662869B6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34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BD3B8-578C-4EAD-B912-63A6A8D661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Unique challenges: 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high pressure &amp; low temp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compatibility with formation fluids and sea water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4639E-DB62-44F9-B962-B7BC49CD54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VERY simplified version of chart – no multi-salt indications, but they do exist and are used pretty commonly depending on the application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4639E-DB62-44F9-B962-B7BC49CD54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2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Density &amp; crystallization control are (and will remain) the first focus points when designing deepwater CBF systems.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Pressure balance is the first and best form of well control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Crystallized salts can lock up the well and/or equipment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Gas hydrates can also lock up wells or production pipes (with potentially disastrous consequences)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4639E-DB62-44F9-B962-B7BC49CD54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EC13D-B050-400A-A067-1DFDCCB55F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>
            <a:lvl1pPr algn="ctr">
              <a:defRPr sz="3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1853-31C9-4B28-A42F-119BBD11A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73914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191000" cy="5181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066800"/>
            <a:ext cx="4191000" cy="5181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E1853-31C9-4B28-A42F-119BBD11A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ner2.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2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9C1"/>
                </a:solidFill>
              </a:defRPr>
            </a:lvl1pPr>
          </a:lstStyle>
          <a:p>
            <a:fld id="{EDEE1853-31C9-4B28-A42F-119BBD11A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9" r:id="rId3"/>
    <p:sldLayoutId id="2147483830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 kern="1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800" kern="1200">
          <a:solidFill>
            <a:srgbClr val="0079C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79C1"/>
        </a:buClr>
        <a:buSzTx/>
        <a:buFont typeface="Arial" pitchFamily="34" charset="0"/>
        <a:buChar char=""/>
        <a:tabLst/>
        <a:defRPr sz="1600" kern="1200">
          <a:solidFill>
            <a:srgbClr val="0079C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292929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sz="1200" kern="1200">
          <a:solidFill>
            <a:srgbClr val="29292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tratec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AADE Houston FMG Meeting – Fluids for Deepwater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92D050"/>
                </a:solidFill>
              </a:rPr>
              <a:t>May 16</a:t>
            </a:r>
            <a:r>
              <a:rPr lang="en-US" baseline="30000" dirty="0">
                <a:solidFill>
                  <a:srgbClr val="92D050"/>
                </a:solidFill>
              </a:rPr>
              <a:t>th</a:t>
            </a:r>
            <a:r>
              <a:rPr lang="en-US" dirty="0">
                <a:solidFill>
                  <a:srgbClr val="92D050"/>
                </a:solidFill>
              </a:rPr>
              <a:t>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Completion fluids (brines) specifically designed for handling the unique challenges of deepwater wells</a:t>
            </a:r>
          </a:p>
          <a:p>
            <a:endParaRPr lang="en-US" dirty="0"/>
          </a:p>
          <a:p>
            <a:r>
              <a:rPr lang="en-US" dirty="0"/>
              <a:t>Selection Criteria</a:t>
            </a:r>
          </a:p>
          <a:p>
            <a:pPr lvl="1"/>
            <a:r>
              <a:rPr lang="en-US" dirty="0"/>
              <a:t>Density</a:t>
            </a:r>
          </a:p>
          <a:p>
            <a:pPr lvl="1"/>
            <a:r>
              <a:rPr lang="en-US" dirty="0"/>
              <a:t>Crystallization control</a:t>
            </a:r>
          </a:p>
          <a:p>
            <a:pPr lvl="2"/>
            <a:r>
              <a:rPr lang="en-US" dirty="0"/>
              <a:t>TCT or gas hydrate inhibition</a:t>
            </a:r>
          </a:p>
          <a:p>
            <a:pPr lvl="1"/>
            <a:r>
              <a:rPr lang="en-US" dirty="0"/>
              <a:t>Man-made material compatibility</a:t>
            </a:r>
          </a:p>
          <a:p>
            <a:pPr lvl="2"/>
            <a:r>
              <a:rPr lang="en-US" dirty="0"/>
              <a:t>Metallurgies, elastomers, control line &amp; hydraulic fluids, etc.</a:t>
            </a:r>
          </a:p>
          <a:p>
            <a:pPr lvl="1"/>
            <a:r>
              <a:rPr lang="en-US" dirty="0"/>
              <a:t>Formation &amp; reservoir compatibility</a:t>
            </a:r>
          </a:p>
          <a:p>
            <a:pPr lvl="2"/>
            <a:r>
              <a:rPr lang="en-US" dirty="0"/>
              <a:t>Permeability, scaling tendency, etc.</a:t>
            </a:r>
          </a:p>
          <a:p>
            <a:endParaRPr lang="en-US" dirty="0"/>
          </a:p>
          <a:p>
            <a:r>
              <a:rPr lang="en-US" dirty="0"/>
              <a:t>Criteria leads to a salt (or salts) that will be used to build a completion brine that meets the targets across the multiple phases of selection criteria.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Deepwater Completion Fluids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191000" y="6400800"/>
            <a:ext cx="3657600" cy="381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TETRA Technologies, Inc. All rights reserved</a:t>
            </a:r>
            <a:endParaRPr kumimoji="0" lang="en-US" sz="8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1853-31C9-4B28-A42F-119BBD11AB6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01BC891-000F-9EA6-9A0F-E510CC406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700" y="990600"/>
            <a:ext cx="7848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Potential Deepwater Fluid Salts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191000" y="6400800"/>
            <a:ext cx="3657600" cy="381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  <a:p>
            <a:pPr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TETRA Technologies, Inc.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rights reserved</a:t>
            </a:r>
            <a:endParaRPr kumimoji="0" lang="en-US" sz="7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1853-31C9-4B28-A42F-119BBD11AB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Compatibility with man-made materials is innate to each salt.</a:t>
            </a:r>
          </a:p>
          <a:p>
            <a:pPr lvl="1"/>
            <a:r>
              <a:rPr lang="en-US" dirty="0"/>
              <a:t>Can be modified and/or improved through additive treatment packages</a:t>
            </a:r>
          </a:p>
          <a:p>
            <a:pPr lvl="1"/>
            <a:r>
              <a:rPr lang="en-US" dirty="0"/>
              <a:t>Using different salts that still can satisfy the density/TCT requirements can also affect compatibilities with metallurgies and control/hydraulic fluids</a:t>
            </a:r>
          </a:p>
          <a:p>
            <a:pPr lvl="1"/>
            <a:endParaRPr lang="en-US" dirty="0"/>
          </a:p>
          <a:p>
            <a:r>
              <a:rPr lang="en-US" dirty="0"/>
              <a:t>Sometimes treated as an afterthought (at first)</a:t>
            </a:r>
          </a:p>
          <a:p>
            <a:pPr lvl="1"/>
            <a:r>
              <a:rPr lang="en-US" dirty="0"/>
              <a:t>Causes big problems over the life cycle of a well if ignored</a:t>
            </a:r>
          </a:p>
          <a:p>
            <a:pPr lvl="2"/>
            <a:r>
              <a:rPr lang="en-US" dirty="0"/>
              <a:t>Can affect displacement &amp; cleanup, post-circulation filtration as well as material longevity</a:t>
            </a:r>
          </a:p>
          <a:p>
            <a:pPr lvl="2"/>
            <a:endParaRPr lang="en-US" dirty="0"/>
          </a:p>
          <a:p>
            <a:r>
              <a:rPr lang="en-US" dirty="0"/>
              <a:t>Focusing more on material compatibility can result in finding applications for more “specialty” fluid systems</a:t>
            </a:r>
          </a:p>
          <a:p>
            <a:pPr lvl="1"/>
            <a:r>
              <a:rPr lang="en-US" dirty="0"/>
              <a:t>Broader markets for different fluid systems previously restricted to specific areas of operation.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Man-Made Material Compatibility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191000" y="6400800"/>
            <a:ext cx="3657600" cy="381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TETRA Technologies, Inc.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rights reserved</a:t>
            </a:r>
            <a:endParaRPr kumimoji="0" lang="en-US" sz="7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1853-31C9-4B28-A42F-119BBD11AB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1219200"/>
            <a:ext cx="6400800" cy="17526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</a:rPr>
              <a:t>Contact: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Phillip A. Vincent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936.321.7325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chemeClr val="bg1"/>
              </a:solidFill>
              <a:hlinkClick r:id="rId3" tooltip="TTI Web Site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  <a:hlinkClick r:id="rId3" tooltip="TTI Web Site"/>
              </a:rPr>
              <a:t>www.</a:t>
            </a:r>
            <a:r>
              <a:rPr lang="en-US" sz="1800" dirty="0">
                <a:solidFill>
                  <a:srgbClr val="FFFF00"/>
                </a:solidFill>
                <a:hlinkClick r:id="rId3" tooltip="TTI Web Site"/>
              </a:rPr>
              <a:t>tetratec.com</a:t>
            </a:r>
            <a:endParaRPr lang="en-US" sz="1800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38200" y="61722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Verdana" pitchFamily="34" charset="0"/>
              </a:rPr>
              <a:t>Focused on Energy. Dedicated to Service and Safety.</a:t>
            </a:r>
          </a:p>
          <a:p>
            <a:pPr algn="ctr"/>
            <a:r>
              <a:rPr lang="en-US" dirty="0">
                <a:latin typeface="Verdana" pitchFamily="34" charset="0"/>
              </a:rPr>
              <a:t>NYSE: TTI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 TETRA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TETRA Template</Template>
  <TotalTime>4966</TotalTime>
  <Words>365</Words>
  <Application>Microsoft Office PowerPoint</Application>
  <PresentationFormat>On-screen Show (4:3)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PP TETRA Template</vt:lpstr>
      <vt:lpstr>AADE Houston FMG Meeting – Fluids for Deepwater</vt:lpstr>
      <vt:lpstr>Deepwater Completion Fluids</vt:lpstr>
      <vt:lpstr>Potential Deepwater Fluid Salts</vt:lpstr>
      <vt:lpstr>Man-Made Material Compatibility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tetradmin</dc:creator>
  <cp:lastModifiedBy>Ramirez, Jessica</cp:lastModifiedBy>
  <cp:revision>30</cp:revision>
  <dcterms:created xsi:type="dcterms:W3CDTF">2013-05-09T18:15:00Z</dcterms:created>
  <dcterms:modified xsi:type="dcterms:W3CDTF">2023-05-08T14:21:11Z</dcterms:modified>
</cp:coreProperties>
</file>