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57" r:id="rId3"/>
    <p:sldId id="274" r:id="rId4"/>
    <p:sldId id="275" r:id="rId5"/>
    <p:sldId id="273" r:id="rId6"/>
  </p:sldIdLst>
  <p:sldSz cx="9144000" cy="6858000" type="screen4x3"/>
  <p:notesSz cx="6934200" cy="9220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4">
          <p15:clr>
            <a:srgbClr val="A4A3A4"/>
          </p15:clr>
        </p15:guide>
        <p15:guide id="2" pos="218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9C1"/>
    <a:srgbClr val="1D65B1"/>
    <a:srgbClr val="FF9900"/>
    <a:srgbClr val="2929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55" autoAdjust="0"/>
    <p:restoredTop sz="83314" autoAdjust="0"/>
  </p:normalViewPr>
  <p:slideViewPr>
    <p:cSldViewPr>
      <p:cViewPr varScale="1">
        <p:scale>
          <a:sx n="91" d="100"/>
          <a:sy n="91" d="100"/>
        </p:scale>
        <p:origin x="2328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1507" y="-72"/>
      </p:cViewPr>
      <p:guideLst>
        <p:guide orient="horz" pos="2904"/>
        <p:guide pos="218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04820" cy="4613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27775" y="0"/>
            <a:ext cx="3004820" cy="4613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91AA8F5-3D54-4207-808B-A9C6A4754656}" type="datetimeFigureOut">
              <a:rPr lang="en-US"/>
              <a:pPr>
                <a:defRPr/>
              </a:pPr>
              <a:t>08/May/2023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57301"/>
            <a:ext cx="3004820" cy="4613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27775" y="8757301"/>
            <a:ext cx="3004820" cy="4613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9377EED8-1597-4613-B114-6ACA20EE88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2476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04820" cy="4613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27775" y="0"/>
            <a:ext cx="3004820" cy="4613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94E5E43-DA0B-412E-8FC3-866B8AEC107B}" type="datetimeFigureOut">
              <a:rPr lang="en-US"/>
              <a:pPr>
                <a:defRPr/>
              </a:pPr>
              <a:t>08/May/2023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3638" y="692150"/>
            <a:ext cx="4606925" cy="3455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3420" y="4380227"/>
            <a:ext cx="5547360" cy="41487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57301"/>
            <a:ext cx="3004820" cy="4613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27775" y="8757301"/>
            <a:ext cx="3004820" cy="4613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0099788-F7FB-4738-8CFE-2662869B64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1349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77BD3B8-578C-4EAD-B912-63A6A8D6612F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Unique challenges: </a:t>
            </a:r>
          </a:p>
          <a:p>
            <a:pPr marL="628650" lvl="1" indent="-17145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high pressure &amp; low temp</a:t>
            </a:r>
          </a:p>
          <a:p>
            <a:pPr marL="628650" lvl="1" indent="-17145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compatibility with formation fluids and sea water</a:t>
            </a:r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24639E-DB62-44F9-B962-B7BC49CD54B7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/>
              <a:t>VERY simplified version of chart – no multi-salt indications, but they do exist and are used pretty commonly depending on the application</a:t>
            </a:r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24639E-DB62-44F9-B962-B7BC49CD54B7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123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Density &amp; crystallization control are (and will remain) the first focus points when designing deepwater CBF systems.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Pressure balance is the first and best form of well control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Crystallized salts can lock up the well and/or equipment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Gas hydrates can also lock up wells or production pipes (with potentially disastrous consequences)</a:t>
            </a:r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24639E-DB62-44F9-B962-B7BC49CD54B7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90887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F4EC13D-B050-400A-A067-1DFDCCB55F8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itle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772400" cy="1470025"/>
          </a:xfrm>
        </p:spPr>
        <p:txBody>
          <a:bodyPr>
            <a:normAutofit/>
          </a:bodyPr>
          <a:lstStyle>
            <a:lvl1pPr algn="ctr">
              <a:defRPr sz="3600" b="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124200"/>
            <a:ext cx="6400800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accent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8686800" cy="51816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E1853-31C9-4B28-A42F-119BBD11AB6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22238"/>
            <a:ext cx="7391400" cy="4873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0"/>
            <a:ext cx="4191000" cy="51816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0"/>
          </p:nvPr>
        </p:nvSpPr>
        <p:spPr>
          <a:xfrm>
            <a:off x="4724400" y="1066800"/>
            <a:ext cx="4191000" cy="51816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DEE1853-31C9-4B28-A42F-119BBD11AB6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itle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ner2.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22238"/>
            <a:ext cx="7391400" cy="487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382000" cy="464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6934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79C1"/>
                </a:solidFill>
              </a:defRPr>
            </a:lvl1pPr>
          </a:lstStyle>
          <a:p>
            <a:fld id="{EDEE1853-31C9-4B28-A42F-119BBD11AB6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9" r:id="rId3"/>
    <p:sldLayoutId id="2147483830" r:id="rId4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200" kern="1200">
          <a:ln w="18415" cmpd="sng">
            <a:solidFill>
              <a:srgbClr val="FFFFFF"/>
            </a:solidFill>
            <a:prstDash val="solid"/>
          </a:ln>
          <a:solidFill>
            <a:srgbClr val="FFFFFF"/>
          </a:solidFill>
          <a:effectLst>
            <a:outerShdw blurRad="63500" dir="3600000" algn="tl" rotWithShape="0">
              <a:srgbClr val="000000">
                <a:alpha val="7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 kern="1200">
          <a:solidFill>
            <a:srgbClr val="292929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1800" kern="1200">
          <a:solidFill>
            <a:srgbClr val="0079C1"/>
          </a:solidFill>
          <a:latin typeface="+mn-lt"/>
          <a:ea typeface="+mn-ea"/>
          <a:cs typeface="+mn-cs"/>
        </a:defRPr>
      </a:lvl2pPr>
      <a:lvl3pPr marL="1143000" marR="0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rgbClr val="0079C1"/>
        </a:buClr>
        <a:buSzTx/>
        <a:buFont typeface="Arial" pitchFamily="34" charset="0"/>
        <a:buChar char=""/>
        <a:tabLst/>
        <a:defRPr sz="1600" kern="1200">
          <a:solidFill>
            <a:srgbClr val="0079C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400" kern="1200">
          <a:solidFill>
            <a:srgbClr val="292929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-"/>
        <a:defRPr sz="1200" kern="1200">
          <a:solidFill>
            <a:srgbClr val="29292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tratec.com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43000"/>
            <a:ext cx="7772400" cy="14700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/>
              <a:t>AADE Houston FMG Meeting – Fluids for Deepwater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71800"/>
            <a:ext cx="6400800" cy="1752600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>
                <a:solidFill>
                  <a:srgbClr val="92D050"/>
                </a:solidFill>
              </a:rPr>
              <a:t>May 16</a:t>
            </a:r>
            <a:r>
              <a:rPr lang="en-US" baseline="30000" dirty="0">
                <a:solidFill>
                  <a:srgbClr val="92D050"/>
                </a:solidFill>
              </a:rPr>
              <a:t>th</a:t>
            </a:r>
            <a:r>
              <a:rPr lang="en-US" dirty="0">
                <a:solidFill>
                  <a:srgbClr val="92D050"/>
                </a:solidFill>
              </a:rPr>
              <a:t>, 2023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Completion fluids (brines) specifically designed for handling the unique challenges of deepwater wells</a:t>
            </a:r>
          </a:p>
          <a:p>
            <a:endParaRPr lang="en-US" dirty="0"/>
          </a:p>
          <a:p>
            <a:r>
              <a:rPr lang="en-US" dirty="0"/>
              <a:t>Selection Criteria</a:t>
            </a:r>
          </a:p>
          <a:p>
            <a:pPr lvl="1"/>
            <a:r>
              <a:rPr lang="en-US" dirty="0"/>
              <a:t>Density</a:t>
            </a:r>
          </a:p>
          <a:p>
            <a:pPr lvl="1"/>
            <a:r>
              <a:rPr lang="en-US" dirty="0"/>
              <a:t>Crystallization control</a:t>
            </a:r>
          </a:p>
          <a:p>
            <a:pPr lvl="2"/>
            <a:r>
              <a:rPr lang="en-US" dirty="0"/>
              <a:t>TCT or gas hydrate inhibition</a:t>
            </a:r>
          </a:p>
          <a:p>
            <a:pPr lvl="1"/>
            <a:r>
              <a:rPr lang="en-US" dirty="0"/>
              <a:t>Man-made material compatibility</a:t>
            </a:r>
          </a:p>
          <a:p>
            <a:pPr lvl="2"/>
            <a:r>
              <a:rPr lang="en-US" dirty="0"/>
              <a:t>Metallurgies, elastomers, control line &amp; hydraulic fluids, etc.</a:t>
            </a:r>
          </a:p>
          <a:p>
            <a:pPr lvl="1"/>
            <a:r>
              <a:rPr lang="en-US" dirty="0"/>
              <a:t>Formation &amp; reservoir compatibility</a:t>
            </a:r>
          </a:p>
          <a:p>
            <a:pPr lvl="2"/>
            <a:r>
              <a:rPr lang="en-US" dirty="0"/>
              <a:t>Permeability, scaling tendency, etc.</a:t>
            </a:r>
          </a:p>
          <a:p>
            <a:endParaRPr lang="en-US" dirty="0"/>
          </a:p>
          <a:p>
            <a:r>
              <a:rPr lang="en-US" dirty="0"/>
              <a:t>Criteria leads to a salt (or salts) that will be used to build a completion brine that meets the targets across the multiple phases of selection criteria.</a:t>
            </a:r>
          </a:p>
          <a:p>
            <a:pPr lvl="1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Deepwater Completion Fluids</a:t>
            </a:r>
          </a:p>
        </p:txBody>
      </p:sp>
      <p:sp>
        <p:nvSpPr>
          <p:cNvPr id="7" name="Footer Placeholder 4"/>
          <p:cNvSpPr txBox="1">
            <a:spLocks/>
          </p:cNvSpPr>
          <p:nvPr/>
        </p:nvSpPr>
        <p:spPr>
          <a:xfrm>
            <a:off x="4191000" y="6400800"/>
            <a:ext cx="3657600" cy="38100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TETRA Technologies, Inc. All rights reserved</a:t>
            </a:r>
            <a:endParaRPr kumimoji="0" lang="en-US" sz="800" b="0" i="0" u="none" strike="noStrike" kern="1200" cap="none" spc="0" normalizeH="0" baseline="300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E1853-31C9-4B28-A42F-119BBD11AB61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C01BC891-000F-9EA6-9A0F-E510CC406D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47700" y="990600"/>
            <a:ext cx="7848600" cy="5181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Potential Deepwater Fluid Salts</a:t>
            </a:r>
          </a:p>
        </p:txBody>
      </p:sp>
      <p:sp>
        <p:nvSpPr>
          <p:cNvPr id="7" name="Footer Placeholder 4"/>
          <p:cNvSpPr txBox="1">
            <a:spLocks/>
          </p:cNvSpPr>
          <p:nvPr/>
        </p:nvSpPr>
        <p:spPr>
          <a:xfrm>
            <a:off x="4191000" y="6400800"/>
            <a:ext cx="3657600" cy="38100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900" dirty="0"/>
          </a:p>
          <a:p>
            <a:pPr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TETRA Technologies, Inc.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All rights reserved</a:t>
            </a:r>
            <a:endParaRPr kumimoji="0" lang="en-US" sz="700" b="0" i="0" u="none" strike="noStrike" kern="1200" cap="none" spc="0" normalizeH="0" baseline="300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300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E1853-31C9-4B28-A42F-119BBD11AB6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55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Compatibility with man-made materials is innate to each salt.</a:t>
            </a:r>
          </a:p>
          <a:p>
            <a:pPr lvl="1"/>
            <a:r>
              <a:rPr lang="en-US" dirty="0"/>
              <a:t>Can be modified and/or improved through additive treatment packages</a:t>
            </a:r>
          </a:p>
          <a:p>
            <a:pPr lvl="1"/>
            <a:r>
              <a:rPr lang="en-US" dirty="0"/>
              <a:t>Using different salts that still can satisfy the density/TCT requirements can also affect compatibilities with metallurgies and control/hydraulic fluids</a:t>
            </a:r>
          </a:p>
          <a:p>
            <a:pPr lvl="1"/>
            <a:endParaRPr lang="en-US" dirty="0"/>
          </a:p>
          <a:p>
            <a:r>
              <a:rPr lang="en-US" dirty="0"/>
              <a:t>Sometimes treated as an afterthought (at first)</a:t>
            </a:r>
          </a:p>
          <a:p>
            <a:pPr lvl="1"/>
            <a:r>
              <a:rPr lang="en-US" dirty="0"/>
              <a:t>Causes big problems over the life cycle of a well if ignored</a:t>
            </a:r>
          </a:p>
          <a:p>
            <a:pPr lvl="2"/>
            <a:r>
              <a:rPr lang="en-US" dirty="0"/>
              <a:t>Can affect displacement &amp; cleanup, post-circulation filtration as well as material longevity</a:t>
            </a:r>
          </a:p>
          <a:p>
            <a:pPr lvl="2"/>
            <a:endParaRPr lang="en-US" dirty="0"/>
          </a:p>
          <a:p>
            <a:r>
              <a:rPr lang="en-US" dirty="0"/>
              <a:t>Focusing more on material compatibility can result in finding applications for more “specialty” fluid systems</a:t>
            </a:r>
          </a:p>
          <a:p>
            <a:pPr lvl="1"/>
            <a:r>
              <a:rPr lang="en-US" dirty="0"/>
              <a:t>Broader markets for different fluid systems previously restricted to specific areas of operation.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Man-Made Material Compatibility</a:t>
            </a:r>
          </a:p>
        </p:txBody>
      </p:sp>
      <p:sp>
        <p:nvSpPr>
          <p:cNvPr id="7" name="Footer Placeholder 4"/>
          <p:cNvSpPr txBox="1">
            <a:spLocks/>
          </p:cNvSpPr>
          <p:nvPr/>
        </p:nvSpPr>
        <p:spPr>
          <a:xfrm>
            <a:off x="4191000" y="6400800"/>
            <a:ext cx="3657600" cy="38100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TETRA Technologies, Inc.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All rights reserved</a:t>
            </a:r>
            <a:endParaRPr kumimoji="0" lang="en-US" sz="700" b="0" i="0" u="none" strike="noStrike" kern="1200" cap="none" spc="0" normalizeH="0" baseline="300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300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E1853-31C9-4B28-A42F-119BBD11AB6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232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4294967295"/>
          </p:nvPr>
        </p:nvSpPr>
        <p:spPr>
          <a:xfrm>
            <a:off x="1371600" y="1219200"/>
            <a:ext cx="6400800" cy="1752600"/>
          </a:xfrm>
        </p:spPr>
        <p:txBody>
          <a:bodyPr rtlCol="0"/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800" b="1" dirty="0">
                <a:solidFill>
                  <a:schemeClr val="bg1"/>
                </a:solidFill>
              </a:rPr>
              <a:t>Contact: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800" dirty="0">
                <a:solidFill>
                  <a:schemeClr val="bg1"/>
                </a:solidFill>
              </a:rPr>
              <a:t>Phillip A. Vincent</a:t>
            </a:r>
          </a:p>
          <a:p>
            <a:pPr algn="ctr" eaLnBrk="1" fontAlgn="auto" hangingPunct="1">
              <a:spcAft>
                <a:spcPts val="0"/>
              </a:spcAft>
              <a:buNone/>
              <a:defRPr/>
            </a:pPr>
            <a:r>
              <a:rPr lang="en-US" sz="1800" dirty="0">
                <a:solidFill>
                  <a:schemeClr val="bg1"/>
                </a:solidFill>
              </a:rPr>
              <a:t>936.321.7325</a:t>
            </a:r>
          </a:p>
          <a:p>
            <a:pPr algn="ctr" eaLnBrk="1" fontAlgn="auto" hangingPunct="1">
              <a:spcAft>
                <a:spcPts val="0"/>
              </a:spcAft>
              <a:buNone/>
              <a:defRPr/>
            </a:pPr>
            <a:endParaRPr lang="en-US" sz="1800" dirty="0">
              <a:solidFill>
                <a:schemeClr val="bg1"/>
              </a:solidFill>
              <a:hlinkClick r:id="rId3" tooltip="TTI Web Site"/>
            </a:endParaRPr>
          </a:p>
          <a:p>
            <a:pPr algn="ctr" eaLnBrk="1" fontAlgn="auto" hangingPunct="1">
              <a:spcAft>
                <a:spcPts val="0"/>
              </a:spcAft>
              <a:buNone/>
              <a:defRPr/>
            </a:pPr>
            <a:r>
              <a:rPr lang="en-US" sz="1800" dirty="0">
                <a:solidFill>
                  <a:schemeClr val="bg1"/>
                </a:solidFill>
                <a:hlinkClick r:id="rId3" tooltip="TTI Web Site"/>
              </a:rPr>
              <a:t>www.</a:t>
            </a:r>
            <a:r>
              <a:rPr lang="en-US" sz="1800" dirty="0">
                <a:solidFill>
                  <a:srgbClr val="FFFF00"/>
                </a:solidFill>
                <a:hlinkClick r:id="rId3" tooltip="TTI Web Site"/>
              </a:rPr>
              <a:t>tetratec.com</a:t>
            </a:r>
            <a:endParaRPr lang="en-US" sz="1800" dirty="0">
              <a:solidFill>
                <a:srgbClr val="FFFF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6" name="TextBox 3"/>
          <p:cNvSpPr txBox="1">
            <a:spLocks noChangeArrowheads="1"/>
          </p:cNvSpPr>
          <p:nvPr/>
        </p:nvSpPr>
        <p:spPr bwMode="auto">
          <a:xfrm>
            <a:off x="838200" y="6172200"/>
            <a:ext cx="7620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>
                <a:latin typeface="Verdana" pitchFamily="34" charset="0"/>
              </a:rPr>
              <a:t>Focused on Energy. Dedicated to Service and Safety.</a:t>
            </a:r>
          </a:p>
          <a:p>
            <a:pPr algn="ctr"/>
            <a:r>
              <a:rPr lang="en-US" dirty="0">
                <a:latin typeface="Verdana" pitchFamily="34" charset="0"/>
              </a:rPr>
              <a:t>NYSE: TTI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P TETRA Templat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 TETRA Template</Template>
  <TotalTime>4966</TotalTime>
  <Words>365</Words>
  <Application>Microsoft Office PowerPoint</Application>
  <PresentationFormat>On-screen Show (4:3)</PresentationFormat>
  <Paragraphs>56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Verdana</vt:lpstr>
      <vt:lpstr>Wingdings</vt:lpstr>
      <vt:lpstr>PP TETRA Template</vt:lpstr>
      <vt:lpstr>AADE Houston FMG Meeting – Fluids for Deepwater</vt:lpstr>
      <vt:lpstr>Deepwater Completion Fluids</vt:lpstr>
      <vt:lpstr>Potential Deepwater Fluid Salts</vt:lpstr>
      <vt:lpstr>Man-Made Material Compatibility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tetradmin</dc:creator>
  <cp:lastModifiedBy>Ramirez, Jessica</cp:lastModifiedBy>
  <cp:revision>30</cp:revision>
  <dcterms:created xsi:type="dcterms:W3CDTF">2013-05-09T18:15:00Z</dcterms:created>
  <dcterms:modified xsi:type="dcterms:W3CDTF">2023-05-08T14:21:11Z</dcterms:modified>
</cp:coreProperties>
</file>