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6" r:id="rId6"/>
    <p:sldId id="262" r:id="rId7"/>
    <p:sldId id="264" r:id="rId8"/>
    <p:sldId id="263" r:id="rId9"/>
    <p:sldId id="259" r:id="rId10"/>
    <p:sldId id="267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7C69-AEE6-5FF4-9BCF-15DB1FC02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3D356-FCC8-135F-B989-AA1E0B8A4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A963-4577-69E4-A282-7DD7FA1B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B785-43E9-4235-64CF-AB7598CF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7836-AC27-2796-2F93-D84B2D06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5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3626-49A3-DA18-A5A0-367FD34C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7FB8F-5978-C78C-CC88-13A623307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6A18-7A9E-0004-7A43-B41DB762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047C-E1CF-BEC5-E6CF-E5C1712A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01E0B-985F-68D0-A300-C73A8403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9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B754F-D25F-F8DE-B2AD-2182866D2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9497B-8BA0-EB95-9366-CA428789E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5997F-4716-ABB8-7B33-D5CCDCBC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21B7-83C0-B9C8-B67A-65CA7E53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C9B57-07B2-F8B4-64B6-61DDD499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51C4-10A7-445F-F40B-8453B9E9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109B5-E466-0B35-1AEA-0FF89F49B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F1978-7181-4081-5173-D61A463F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6451-4A04-1E23-2DD3-78A1F4E5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A357-CC6B-E5FE-E647-C3F6EF81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2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61E9-028E-D35B-D6EC-557CAB51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7972D-2CFE-40B9-4950-C71385B9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2A32D-D809-EC4A-3453-F678284F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BD5C-BF5B-F63C-5089-27948F8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EBC93-2C83-04D7-4E76-B2DE171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3155-7FA5-5199-4D70-79A5F02F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1DD60-520B-5AF4-C115-726EDC65E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EFE64-C76C-BE56-BC5E-88F744107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C60A8-F21E-885A-91F7-C97A6C74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3B076-0618-0A8C-D455-9DE5AF9F9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B38B-2D0A-8D32-CBF8-67E1BC5C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A030-E0DF-5BA3-DCC2-253FAE43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6F127-D6F5-644F-6E4C-37EC8F81C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C7678-3997-0747-2D1A-1CADEF1C6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926DA-49FA-B6D6-CE20-5E0B9F126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8CF14-4672-A0FD-A19B-978F26219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7A195-F2F3-4E7F-2749-7A9B674C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8F64C-2397-8E45-4A7D-97AC14A3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60188-3424-87B1-5C3B-59929295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C96E-E712-D332-5A4F-B2AB0D29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7012D-447A-375E-3116-BDE284EE3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2BE0B-B32C-D6C1-D63C-0AB7AB8D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C5CEE-85BC-9D42-D6FA-2807FB57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1B2C1-8A15-487D-8114-09F9743B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CAB9A-C37E-48BD-FDA3-F7901FD8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13948-448B-BD50-EB88-13ED295F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86D8E-3701-5351-8E60-D0C42275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1DE56-17AD-DE4F-CAC4-73B8C093D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4C32D-408D-0E37-44D0-A04F910C4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3DCB2-EA7E-78E3-2B8D-A39DF886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8F0AA-7C0B-81E8-3AA9-1CFB4A3C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37727-D7BE-0E63-FAC7-28224230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A571-BCC1-E268-4D14-E653C718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79F1E-DCEF-7A95-8559-F55166E2F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2092B-E879-1F8F-55BB-ED23757A0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70422-CA5A-56CD-6B20-73E0A183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C89B6-8AAD-4EAE-1DF9-4A2827DA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1817A-A1D1-54EE-0589-7AF6D604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6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22ED3-90E3-9718-D281-CA8AE217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7F6EE-2FA2-8481-840A-0EBFEACE2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D5F7A-AAE8-4227-828B-1C75667D2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60EE-8AE8-49D6-85D7-411BA42C16B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832FE-DD20-F1B7-DD21-8C3480707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6DA6-C94A-CEEA-DAED-DCADAA34F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2619-17A2-4AC2-9DF9-87494057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docs.google.com/uc?export=download&amp;id=1yARnYt6ii_WFgYWs704qWjLa_ogH96-Q&amp;revid=0B-a0zSdGk1jXeEhiU1hGOW1yU1cxUVJENWUrb1NaTFBOTEpRPQ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9CD6A-7DAF-6657-4057-5227AD6D8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11" y="2104222"/>
            <a:ext cx="4753778" cy="4753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947AC-E6EF-C95E-A741-B77D9438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  <a:cs typeface="Aharoni" panose="02010803020104030203" pitchFamily="2" charset="-79"/>
              </a:rPr>
              <a:t>Bolstering a Team Through Shared Adversity</a:t>
            </a:r>
          </a:p>
        </p:txBody>
      </p:sp>
    </p:spTree>
    <p:extLst>
      <p:ext uri="{BB962C8B-B14F-4D97-AF65-F5344CB8AC3E}">
        <p14:creationId xmlns:p14="http://schemas.microsoft.com/office/powerpoint/2010/main" val="2422191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353354"/>
            <a:ext cx="6979498" cy="74639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What Constitutes Your Adversity?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4718FE-5AA5-D829-557C-B4C58347A674}"/>
              </a:ext>
            </a:extLst>
          </p:cNvPr>
          <p:cNvSpPr txBox="1">
            <a:spLocks/>
          </p:cNvSpPr>
          <p:nvPr/>
        </p:nvSpPr>
        <p:spPr>
          <a:xfrm>
            <a:off x="0" y="1493284"/>
            <a:ext cx="5021246" cy="3714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dirty="0"/>
              <a:t>For Some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Loss of Total Returns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Stuck Pipe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Sidetrack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Pipe Separation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Blowout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E807E-89BA-F719-65F3-9D2F3B05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05D786-A6EC-3A1C-1A16-C963EF3EB2D3}"/>
              </a:ext>
            </a:extLst>
          </p:cNvPr>
          <p:cNvSpPr txBox="1"/>
          <p:nvPr/>
        </p:nvSpPr>
        <p:spPr>
          <a:xfrm>
            <a:off x="8885584" y="6421942"/>
            <a:ext cx="32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Drive Success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7E81B9-E25E-45DD-0F62-3B9198795043}"/>
              </a:ext>
            </a:extLst>
          </p:cNvPr>
          <p:cNvSpPr txBox="1">
            <a:spLocks/>
          </p:cNvSpPr>
          <p:nvPr/>
        </p:nvSpPr>
        <p:spPr>
          <a:xfrm>
            <a:off x="3775345" y="1571569"/>
            <a:ext cx="5021246" cy="3714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dirty="0"/>
              <a:t>For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Missing AFE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DBR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Out of Zone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188085-24EF-D35A-14D3-9A61AEDC21AF}"/>
              </a:ext>
            </a:extLst>
          </p:cNvPr>
          <p:cNvSpPr txBox="1"/>
          <p:nvPr/>
        </p:nvSpPr>
        <p:spPr>
          <a:xfrm>
            <a:off x="911002" y="5286429"/>
            <a:ext cx="1036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Adversity is in the eyes of the Team and the norm of the situation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A0B05D-248E-6990-A818-D6AB5DE5C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87" y="1495708"/>
            <a:ext cx="4572000" cy="34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5A3BBF-0031-8ADD-CFBB-629C724D870A}"/>
              </a:ext>
            </a:extLst>
          </p:cNvPr>
          <p:cNvSpPr txBox="1"/>
          <p:nvPr/>
        </p:nvSpPr>
        <p:spPr>
          <a:xfrm>
            <a:off x="911002" y="5764771"/>
            <a:ext cx="1036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Bolstering Through Adversity is as easy as being present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02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9CD6A-7DAF-6657-4057-5227AD6D8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35" y="2462270"/>
            <a:ext cx="4395730" cy="4395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947AC-E6EF-C95E-A741-B77D9438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  <a:cs typeface="Aharoni" panose="02010803020104030203" pitchFamily="2" charset="-79"/>
              </a:rPr>
              <a:t>Bolstering a Team Through Shared Adversity</a:t>
            </a:r>
          </a:p>
        </p:txBody>
      </p:sp>
    </p:spTree>
    <p:extLst>
      <p:ext uri="{BB962C8B-B14F-4D97-AF65-F5344CB8AC3E}">
        <p14:creationId xmlns:p14="http://schemas.microsoft.com/office/powerpoint/2010/main" val="188180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1B8168-958D-9F6D-2A15-20ED3186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7" y="-144759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EFA754-35DF-E23B-E7EC-44FBFA46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6505"/>
            <a:ext cx="5443847" cy="392236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87U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Question Your Team</a:t>
            </a:r>
          </a:p>
          <a:p>
            <a:pPr marL="285750" indent="-285750"/>
            <a:r>
              <a:rPr lang="en-US" sz="3200" dirty="0"/>
              <a:t>2 of My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Brothers for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Legacy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Non-Standard Hiring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C224C-2F56-414C-63A4-D2EBFECD7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93" y="2351853"/>
            <a:ext cx="5472103" cy="3229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283773-C7AF-0ADC-F697-A2E48CB6E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3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6" y="353354"/>
            <a:ext cx="3932237" cy="74639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87U Background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8664-6212-3EBC-B70B-43109987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724" y="2256791"/>
            <a:ext cx="6151362" cy="31454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Formed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Wellsite supervision in 2019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495F5-3707-17A4-EB12-084C4D42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030CD8-4909-FB6B-5CC2-0FF2888F9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30" y="1734994"/>
            <a:ext cx="4419657" cy="4873625"/>
          </a:xfr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2E7248-A310-2C70-8FDB-116BAF7E84CE}"/>
              </a:ext>
            </a:extLst>
          </p:cNvPr>
          <p:cNvSpPr txBox="1">
            <a:spLocks/>
          </p:cNvSpPr>
          <p:nvPr/>
        </p:nvSpPr>
        <p:spPr>
          <a:xfrm>
            <a:off x="473725" y="3359154"/>
            <a:ext cx="6151362" cy="3145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2022 Past and Current Engineering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Cactus 154 Sanguine Gas Exploration and Canyon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Cactus 151 Canyon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Latshaw 37 Canyon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TBD Rig Loan Sanguine Gas Exploration</a:t>
            </a:r>
          </a:p>
          <a:p>
            <a:pPr lvl="1"/>
            <a:endParaRPr lang="en-US" sz="2000" b="1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953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6" y="353354"/>
            <a:ext cx="7194014" cy="74639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Hiring for Team Dynamic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8664-6212-3EBC-B70B-43109987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969" y="1363334"/>
            <a:ext cx="5918807" cy="4709661"/>
          </a:xfrm>
        </p:spPr>
        <p:txBody>
          <a:bodyPr>
            <a:normAutofit/>
          </a:bodyPr>
          <a:lstStyle/>
          <a:p>
            <a:pPr lvl="1"/>
            <a:r>
              <a:rPr lang="en-US" sz="2400" b="1" dirty="0"/>
              <a:t>Company Man Specific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Stop chasing basin experience at the expense of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 from within if large enough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Interview with 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Don’t be afraid to break out new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Age gap relatability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Hire based on your management or investors intent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4718FE-5AA5-D829-557C-B4C58347A674}"/>
              </a:ext>
            </a:extLst>
          </p:cNvPr>
          <p:cNvSpPr txBox="1">
            <a:spLocks/>
          </p:cNvSpPr>
          <p:nvPr/>
        </p:nvSpPr>
        <p:spPr>
          <a:xfrm>
            <a:off x="6262776" y="1372514"/>
            <a:ext cx="5402261" cy="412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/>
              <a:t>Staff and Enablers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Onsite teamwork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Housing and office based on forced interaction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Can’t fire to a good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Office support must be involved at a rig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4FC60-D8C8-35AD-F293-933BCB49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607327-18D0-2574-C075-20E9A5D859FE}"/>
              </a:ext>
            </a:extLst>
          </p:cNvPr>
          <p:cNvSpPr txBox="1"/>
          <p:nvPr/>
        </p:nvSpPr>
        <p:spPr>
          <a:xfrm>
            <a:off x="9832956" y="6421942"/>
            <a:ext cx="231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Creating Your Team</a:t>
            </a:r>
          </a:p>
        </p:txBody>
      </p:sp>
    </p:spTree>
    <p:extLst>
      <p:ext uri="{BB962C8B-B14F-4D97-AF65-F5344CB8AC3E}">
        <p14:creationId xmlns:p14="http://schemas.microsoft.com/office/powerpoint/2010/main" val="207895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" y="-103843"/>
            <a:ext cx="7194014" cy="74639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Are you part of your team?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FBB35-2D38-E181-5023-411794550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7EE0C7-368C-5529-09CD-CA75DB2B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995" y="1839583"/>
            <a:ext cx="6026775" cy="414714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you shoulder the blame and pass the praise?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you define expectations and support the efforts to reach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Are you the Supervisors first call immediately?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 location, do the hands know you by name?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there an us (field) verses them (office) mentality?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you recognize when you have nothing to offer?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7566A-DA8F-50B2-6ED8-C81CD027D48B}"/>
              </a:ext>
            </a:extLst>
          </p:cNvPr>
          <p:cNvSpPr txBox="1"/>
          <p:nvPr/>
        </p:nvSpPr>
        <p:spPr>
          <a:xfrm>
            <a:off x="9832956" y="6421942"/>
            <a:ext cx="231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Is It Your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D4D33-193D-7EE8-07CC-0357DA098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94" y="1839583"/>
            <a:ext cx="5529532" cy="41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71" y="-83965"/>
            <a:ext cx="7194014" cy="74639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 of My Many Leadership Failures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8664-6212-3EBC-B70B-43109987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2" y="3232301"/>
            <a:ext cx="3918738" cy="1630122"/>
          </a:xfrm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1"/>
            <a:r>
              <a:rPr lang="en-US" sz="2200" b="1" dirty="0"/>
              <a:t>Fight with Wife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Argument with wife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Have to go to church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Have to be 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4718FE-5AA5-D829-557C-B4C58347A674}"/>
              </a:ext>
            </a:extLst>
          </p:cNvPr>
          <p:cNvSpPr txBox="1">
            <a:spLocks/>
          </p:cNvSpPr>
          <p:nvPr/>
        </p:nvSpPr>
        <p:spPr>
          <a:xfrm>
            <a:off x="6144865" y="3295375"/>
            <a:ext cx="4999385" cy="149581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/>
              <a:t>Hand off Rig Floor 0200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Didn’t run out the door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Had a chance to demonstrate my commitment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8352B-BAEA-E253-1475-30149F9CA9EE}"/>
              </a:ext>
            </a:extLst>
          </p:cNvPr>
          <p:cNvSpPr txBox="1"/>
          <p:nvPr/>
        </p:nvSpPr>
        <p:spPr>
          <a:xfrm>
            <a:off x="2136475" y="5646561"/>
            <a:ext cx="7919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the hands onsite, your charges know you care  </a:t>
            </a:r>
          </a:p>
          <a:p>
            <a:pPr algn="ctr"/>
            <a:r>
              <a:rPr lang="en-US" dirty="0"/>
              <a:t>Do your subordinate leaders know you have their back  </a:t>
            </a:r>
          </a:p>
          <a:p>
            <a:pPr algn="ctr"/>
            <a:r>
              <a:rPr lang="en-US" dirty="0"/>
              <a:t>Do you take advantage of situational leadership to demonstrate your love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FBB35-2D38-E181-5023-411794550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5982B8-6BA4-EA5B-387A-CCA84918C2A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547390" y="4047362"/>
            <a:ext cx="15544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E4D1F8-C8C3-8693-73EF-C01973816192}"/>
              </a:ext>
            </a:extLst>
          </p:cNvPr>
          <p:cNvSpPr txBox="1">
            <a:spLocks/>
          </p:cNvSpPr>
          <p:nvPr/>
        </p:nvSpPr>
        <p:spPr>
          <a:xfrm>
            <a:off x="628651" y="1337689"/>
            <a:ext cx="3936056" cy="163012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/>
              <a:t>Internally Beaten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APA struggling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Run too hard too long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Culture of Supt Kingdoms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017D60D-04C1-8D77-2D0E-4694FB9AD535}"/>
              </a:ext>
            </a:extLst>
          </p:cNvPr>
          <p:cNvSpPr txBox="1">
            <a:spLocks/>
          </p:cNvSpPr>
          <p:nvPr/>
        </p:nvSpPr>
        <p:spPr>
          <a:xfrm>
            <a:off x="6144865" y="1400763"/>
            <a:ext cx="4999385" cy="149581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dirty="0"/>
              <a:t>Sick Co 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Didn’t force the issue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Allowed Supt and apathetic management to subdue strong feelings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47A004-2335-576A-C197-904CAC82774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564707" y="2152750"/>
            <a:ext cx="15544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FA4ECAD-47B1-D510-5D41-FC4F60982F0B}"/>
              </a:ext>
            </a:extLst>
          </p:cNvPr>
          <p:cNvSpPr txBox="1"/>
          <p:nvPr/>
        </p:nvSpPr>
        <p:spPr>
          <a:xfrm>
            <a:off x="9832956" y="6421942"/>
            <a:ext cx="231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Influencing Your Team</a:t>
            </a:r>
          </a:p>
        </p:txBody>
      </p:sp>
    </p:spTree>
    <p:extLst>
      <p:ext uri="{BB962C8B-B14F-4D97-AF65-F5344CB8AC3E}">
        <p14:creationId xmlns:p14="http://schemas.microsoft.com/office/powerpoint/2010/main" val="96451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93" y="116634"/>
            <a:ext cx="7194014" cy="74639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Ranger Buddies for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8352B-BAEA-E253-1475-30149F9CA9EE}"/>
              </a:ext>
            </a:extLst>
          </p:cNvPr>
          <p:cNvSpPr txBox="1"/>
          <p:nvPr/>
        </p:nvSpPr>
        <p:spPr>
          <a:xfrm>
            <a:off x="244290" y="841922"/>
            <a:ext cx="863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few, we happy few, we band of brothers. </a:t>
            </a:r>
            <a:r>
              <a:rPr lang="en-US" sz="2000" i="1" dirty="0"/>
              <a:t>-Shakespeare's Henry 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FBB35-2D38-E181-5023-411794550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7EE028-9AFC-F48F-3E30-A14CF7AA9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213" y="1387544"/>
            <a:ext cx="4122789" cy="3811588"/>
          </a:xfrm>
        </p:spPr>
        <p:txBody>
          <a:bodyPr>
            <a:normAutofit/>
          </a:bodyPr>
          <a:lstStyle/>
          <a:p>
            <a:r>
              <a:rPr lang="en-US" sz="2000" b="1" dirty="0"/>
              <a:t>What Makes Combat So Different?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Shared hardship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Close proximity long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enemy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Singular focus / Harsh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Daily mortality brief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443A3-EC19-3645-3DF1-D155055A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757" y="1842723"/>
            <a:ext cx="2654516" cy="199088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C3F60C-8BF9-A26C-D555-94BDED643C13}"/>
              </a:ext>
            </a:extLst>
          </p:cNvPr>
          <p:cNvGrpSpPr/>
          <p:nvPr/>
        </p:nvGrpSpPr>
        <p:grpSpPr>
          <a:xfrm>
            <a:off x="7908991" y="1363221"/>
            <a:ext cx="4241311" cy="3811588"/>
            <a:chOff x="7241568" y="1601770"/>
            <a:chExt cx="4241311" cy="3811588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2BACFE95-B267-6CD0-EA0E-1CCD9BD59EA2}"/>
                </a:ext>
              </a:extLst>
            </p:cNvPr>
            <p:cNvSpPr txBox="1">
              <a:spLocks/>
            </p:cNvSpPr>
            <p:nvPr/>
          </p:nvSpPr>
          <p:spPr>
            <a:xfrm>
              <a:off x="7241568" y="1601770"/>
              <a:ext cx="4062899" cy="38115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Can Combat Camaraderie be Replicated in Your Team?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Shared hardship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Close proximity long duration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Common enemy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Singular focus / Harsh conditions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Daily mortality brief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  <p:pic>
          <p:nvPicPr>
            <p:cNvPr id="18" name="Picture 2" descr="Check Mark Clip Art at Clipart library - vector clip art online, royalty ">
              <a:extLst>
                <a:ext uri="{FF2B5EF4-FFF2-40B4-BE49-F238E27FC236}">
                  <a16:creationId xmlns:a16="http://schemas.microsoft.com/office/drawing/2014/main" id="{1652E793-3A70-CD9D-B90F-A8D3A0957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1166" y="2966294"/>
              <a:ext cx="427068" cy="39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heck Mark Clip Art at Clipart library - vector clip art online, royalty ">
              <a:extLst>
                <a:ext uri="{FF2B5EF4-FFF2-40B4-BE49-F238E27FC236}">
                  <a16:creationId xmlns:a16="http://schemas.microsoft.com/office/drawing/2014/main" id="{E714A2C7-BB2B-D686-9DDA-54391E883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811" y="3362043"/>
              <a:ext cx="427068" cy="39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heck Mark Clip Art at Clipart library - vector clip art online, royalty ">
              <a:extLst>
                <a:ext uri="{FF2B5EF4-FFF2-40B4-BE49-F238E27FC236}">
                  <a16:creationId xmlns:a16="http://schemas.microsoft.com/office/drawing/2014/main" id="{859EEFB2-BD3A-114E-8AA7-F6B9A03A6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921" y="3730572"/>
              <a:ext cx="427068" cy="39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heck Mark Clip Art at Clipart library - vector clip art online, royalty ">
              <a:extLst>
                <a:ext uri="{FF2B5EF4-FFF2-40B4-BE49-F238E27FC236}">
                  <a16:creationId xmlns:a16="http://schemas.microsoft.com/office/drawing/2014/main" id="{FC567A7A-D2C8-7698-4B5F-D8FD541CF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9347" y="2510929"/>
              <a:ext cx="427068" cy="39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heck Mark Clip Art at Clipart library - vector clip art online, royalty ">
              <a:extLst>
                <a:ext uri="{FF2B5EF4-FFF2-40B4-BE49-F238E27FC236}">
                  <a16:creationId xmlns:a16="http://schemas.microsoft.com/office/drawing/2014/main" id="{C1356070-3570-B353-51E7-F11A57265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389" y="2184784"/>
              <a:ext cx="427068" cy="39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A91AB9CD-D481-149D-DA5B-B0860570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472" y="4185256"/>
            <a:ext cx="2856085" cy="214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1D32F1-858A-6470-3CBC-B71399EE2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72" y="4034259"/>
            <a:ext cx="1755508" cy="23304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054673-3B22-B574-5D18-3F6C8B1BA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6" y="4185256"/>
            <a:ext cx="2832800" cy="2124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B65FB2-AF13-82E2-51D4-D14BBE1AE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42" y="4037163"/>
            <a:ext cx="1755507" cy="23275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7F211E-E14E-CB14-76F9-5255E0514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57" y="4034259"/>
            <a:ext cx="1755508" cy="2330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2F782-EAE4-311B-4F19-D801E7DB4FA9}"/>
              </a:ext>
            </a:extLst>
          </p:cNvPr>
          <p:cNvSpPr txBox="1"/>
          <p:nvPr/>
        </p:nvSpPr>
        <p:spPr>
          <a:xfrm>
            <a:off x="8971472" y="6421942"/>
            <a:ext cx="317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What Your Team Can Become</a:t>
            </a:r>
          </a:p>
        </p:txBody>
      </p:sp>
    </p:spTree>
    <p:extLst>
      <p:ext uri="{BB962C8B-B14F-4D97-AF65-F5344CB8AC3E}">
        <p14:creationId xmlns:p14="http://schemas.microsoft.com/office/powerpoint/2010/main" val="287990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665" y="-135127"/>
            <a:ext cx="7194014" cy="74639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Joe Johnson Coaching Tree ‘07-’09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BA5955-E37A-5212-6971-CB8FC0A67085}"/>
              </a:ext>
            </a:extLst>
          </p:cNvPr>
          <p:cNvGrpSpPr/>
          <p:nvPr/>
        </p:nvGrpSpPr>
        <p:grpSpPr>
          <a:xfrm>
            <a:off x="4459857" y="772518"/>
            <a:ext cx="7611744" cy="5317731"/>
            <a:chOff x="3810506" y="772518"/>
            <a:chExt cx="8261095" cy="6018741"/>
          </a:xfrm>
        </p:grpSpPr>
        <p:pic>
          <p:nvPicPr>
            <p:cNvPr id="1026" name="Picture 2" descr="Profile photo of Joe Johnson">
              <a:extLst>
                <a:ext uri="{FF2B5EF4-FFF2-40B4-BE49-F238E27FC236}">
                  <a16:creationId xmlns:a16="http://schemas.microsoft.com/office/drawing/2014/main" id="{858A9B70-6625-EC36-D94C-625BEF883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661" y="772518"/>
              <a:ext cx="1935088" cy="1935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9E17F8-7975-2BA0-6E8E-CB231FDA496E}"/>
                </a:ext>
              </a:extLst>
            </p:cNvPr>
            <p:cNvGrpSpPr/>
            <p:nvPr/>
          </p:nvGrpSpPr>
          <p:grpSpPr>
            <a:xfrm>
              <a:off x="6217186" y="3061440"/>
              <a:ext cx="797717" cy="1017788"/>
              <a:chOff x="6662601" y="1441211"/>
              <a:chExt cx="693019" cy="972290"/>
            </a:xfrm>
          </p:grpSpPr>
          <p:pic>
            <p:nvPicPr>
              <p:cNvPr id="1028" name="Picture 4" descr="not pictured male | SkillsUSA Missouri">
                <a:extLst>
                  <a:ext uri="{FF2B5EF4-FFF2-40B4-BE49-F238E27FC236}">
                    <a16:creationId xmlns:a16="http://schemas.microsoft.com/office/drawing/2014/main" id="{DDB90DA7-15A9-0262-408C-2DB47734D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185" y="1441211"/>
                <a:ext cx="465852" cy="590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CA1230-9D1F-9DC5-BCFB-6A225CE02CF7}"/>
                  </a:ext>
                </a:extLst>
              </p:cNvPr>
              <p:cNvSpPr txBox="1"/>
              <p:nvPr/>
            </p:nvSpPr>
            <p:spPr>
              <a:xfrm>
                <a:off x="6662601" y="1951836"/>
                <a:ext cx="6930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Doug</a:t>
                </a:r>
              </a:p>
              <a:p>
                <a:pPr algn="ctr"/>
                <a:r>
                  <a:rPr lang="en-US" sz="1200" dirty="0"/>
                  <a:t>SVP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FF4E46B-B534-CB31-9423-E8282258CBF3}"/>
                </a:ext>
              </a:extLst>
            </p:cNvPr>
            <p:cNvGrpSpPr/>
            <p:nvPr/>
          </p:nvGrpSpPr>
          <p:grpSpPr>
            <a:xfrm>
              <a:off x="4898963" y="2644015"/>
              <a:ext cx="997689" cy="1164129"/>
              <a:chOff x="7295615" y="2687580"/>
              <a:chExt cx="997689" cy="1164129"/>
            </a:xfrm>
          </p:grpSpPr>
          <p:pic>
            <p:nvPicPr>
              <p:cNvPr id="1032" name="Picture 8" descr="Jon Wright">
                <a:extLst>
                  <a:ext uri="{FF2B5EF4-FFF2-40B4-BE49-F238E27FC236}">
                    <a16:creationId xmlns:a16="http://schemas.microsoft.com/office/drawing/2014/main" id="{55A4B1FC-6787-984F-2835-722DE2008A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3292" y="2687580"/>
                <a:ext cx="682336" cy="682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C7D4D-BE51-6F1E-91FA-FC4D370902ED}"/>
                  </a:ext>
                </a:extLst>
              </p:cNvPr>
              <p:cNvSpPr txBox="1"/>
              <p:nvPr/>
            </p:nvSpPr>
            <p:spPr>
              <a:xfrm>
                <a:off x="7295615" y="3328489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Jon</a:t>
                </a:r>
              </a:p>
              <a:p>
                <a:pPr algn="ctr"/>
                <a:r>
                  <a:rPr lang="en-US" sz="1400" dirty="0"/>
                  <a:t>COO / EVP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18D3FF4-42B1-2F0F-CC06-9DD537B7A957}"/>
                </a:ext>
              </a:extLst>
            </p:cNvPr>
            <p:cNvGrpSpPr/>
            <p:nvPr/>
          </p:nvGrpSpPr>
          <p:grpSpPr>
            <a:xfrm>
              <a:off x="3810506" y="3596884"/>
              <a:ext cx="957715" cy="972146"/>
              <a:chOff x="5225868" y="1154859"/>
              <a:chExt cx="957715" cy="972146"/>
            </a:xfrm>
          </p:grpSpPr>
          <p:pic>
            <p:nvPicPr>
              <p:cNvPr id="1034" name="Picture 10" descr="Profile photo of Geoffrey Nielsen">
                <a:extLst>
                  <a:ext uri="{FF2B5EF4-FFF2-40B4-BE49-F238E27FC236}">
                    <a16:creationId xmlns:a16="http://schemas.microsoft.com/office/drawing/2014/main" id="{0F9C129F-89B9-9EED-083A-FDE08D70A2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5816" y="1154859"/>
                <a:ext cx="572703" cy="572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6AC0C0-7AEE-D0CA-EC19-79CCA5ACA457}"/>
                  </a:ext>
                </a:extLst>
              </p:cNvPr>
              <p:cNvSpPr txBox="1"/>
              <p:nvPr/>
            </p:nvSpPr>
            <p:spPr>
              <a:xfrm>
                <a:off x="5225868" y="1665340"/>
                <a:ext cx="9577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Geof</a:t>
                </a:r>
                <a:endParaRPr lang="en-US" sz="1200" dirty="0"/>
              </a:p>
              <a:p>
                <a:pPr algn="ctr"/>
                <a:r>
                  <a:rPr lang="en-US" sz="1200" dirty="0"/>
                  <a:t>Director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8BDF5AB-D491-9DF7-7C20-4B589430DE9B}"/>
                </a:ext>
              </a:extLst>
            </p:cNvPr>
            <p:cNvGrpSpPr/>
            <p:nvPr/>
          </p:nvGrpSpPr>
          <p:grpSpPr>
            <a:xfrm>
              <a:off x="8659973" y="2091011"/>
              <a:ext cx="1551646" cy="1872663"/>
              <a:chOff x="5956308" y="3590099"/>
              <a:chExt cx="1551646" cy="1872663"/>
            </a:xfrm>
          </p:grpSpPr>
          <p:pic>
            <p:nvPicPr>
              <p:cNvPr id="1038" name="Picture 14" descr="Jim Cox, #OPEN_TO_WORK">
                <a:extLst>
                  <a:ext uri="{FF2B5EF4-FFF2-40B4-BE49-F238E27FC236}">
                    <a16:creationId xmlns:a16="http://schemas.microsoft.com/office/drawing/2014/main" id="{1BCAAB04-C8D0-54A3-9807-9EA9992C7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4737" t="-48398" r="44737" b="48398"/>
              <a:stretch/>
            </p:blipFill>
            <p:spPr bwMode="auto">
              <a:xfrm>
                <a:off x="5956308" y="3590099"/>
                <a:ext cx="1431721" cy="1429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C84100-8112-75DC-2A9E-9EC0CDDAC903}"/>
                  </a:ext>
                </a:extLst>
              </p:cNvPr>
              <p:cNvSpPr txBox="1"/>
              <p:nvPr/>
            </p:nvSpPr>
            <p:spPr>
              <a:xfrm>
                <a:off x="6510265" y="4939542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Jim</a:t>
                </a:r>
              </a:p>
              <a:p>
                <a:pPr algn="ctr"/>
                <a:r>
                  <a:rPr lang="en-US" sz="1400" dirty="0"/>
                  <a:t>Manager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0588A2-DA3A-A4B2-FF1A-0CF6985639CE}"/>
                </a:ext>
              </a:extLst>
            </p:cNvPr>
            <p:cNvGrpSpPr/>
            <p:nvPr/>
          </p:nvGrpSpPr>
          <p:grpSpPr>
            <a:xfrm>
              <a:off x="7539430" y="3255218"/>
              <a:ext cx="997689" cy="1273237"/>
              <a:chOff x="5224263" y="4304775"/>
              <a:chExt cx="997689" cy="1273237"/>
            </a:xfrm>
          </p:grpSpPr>
          <p:pic>
            <p:nvPicPr>
              <p:cNvPr id="1040" name="Picture 16" descr="Carey Perry">
                <a:extLst>
                  <a:ext uri="{FF2B5EF4-FFF2-40B4-BE49-F238E27FC236}">
                    <a16:creationId xmlns:a16="http://schemas.microsoft.com/office/drawing/2014/main" id="{F49A83F0-D6B1-6A0F-220E-430AB26F9B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227" y="4304775"/>
                <a:ext cx="811880" cy="811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9DC244-3A74-0973-9968-A65233174526}"/>
                  </a:ext>
                </a:extLst>
              </p:cNvPr>
              <p:cNvSpPr txBox="1"/>
              <p:nvPr/>
            </p:nvSpPr>
            <p:spPr>
              <a:xfrm>
                <a:off x="5224263" y="5054792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Carey</a:t>
                </a:r>
              </a:p>
              <a:p>
                <a:pPr algn="ctr"/>
                <a:r>
                  <a:rPr lang="en-US" sz="1400" dirty="0"/>
                  <a:t>VP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BFFCAFE-CA31-4666-5401-3BD89C0EB061}"/>
                </a:ext>
              </a:extLst>
            </p:cNvPr>
            <p:cNvGrpSpPr/>
            <p:nvPr/>
          </p:nvGrpSpPr>
          <p:grpSpPr>
            <a:xfrm>
              <a:off x="6445261" y="4163090"/>
              <a:ext cx="997689" cy="1263084"/>
              <a:chOff x="4122950" y="4304776"/>
              <a:chExt cx="997689" cy="1263084"/>
            </a:xfrm>
          </p:grpSpPr>
          <p:pic>
            <p:nvPicPr>
              <p:cNvPr id="1042" name="Picture 18" descr="Colby Wilson">
                <a:extLst>
                  <a:ext uri="{FF2B5EF4-FFF2-40B4-BE49-F238E27FC236}">
                    <a16:creationId xmlns:a16="http://schemas.microsoft.com/office/drawing/2014/main" id="{A14B7D71-4C58-2C90-5822-3BDA833A7D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0414" y="4304776"/>
                <a:ext cx="811880" cy="811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74A04B-292F-B3CB-6ABD-0CD8DCECFF4E}"/>
                  </a:ext>
                </a:extLst>
              </p:cNvPr>
              <p:cNvSpPr txBox="1"/>
              <p:nvPr/>
            </p:nvSpPr>
            <p:spPr>
              <a:xfrm>
                <a:off x="4122950" y="5044640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Colby</a:t>
                </a:r>
              </a:p>
              <a:p>
                <a:pPr algn="ctr"/>
                <a:r>
                  <a:rPr lang="en-US" sz="1400" dirty="0"/>
                  <a:t>Owner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78A254A-9991-4D55-DFC6-C974A7C88FBA}"/>
                </a:ext>
              </a:extLst>
            </p:cNvPr>
            <p:cNvGrpSpPr/>
            <p:nvPr/>
          </p:nvGrpSpPr>
          <p:grpSpPr>
            <a:xfrm>
              <a:off x="5701902" y="1546032"/>
              <a:ext cx="997689" cy="1194954"/>
              <a:chOff x="7032401" y="1083414"/>
              <a:chExt cx="997689" cy="1194954"/>
            </a:xfrm>
          </p:grpSpPr>
          <p:pic>
            <p:nvPicPr>
              <p:cNvPr id="1044" name="Picture 20" descr="Matthew Hinson, PE">
                <a:extLst>
                  <a:ext uri="{FF2B5EF4-FFF2-40B4-BE49-F238E27FC236}">
                    <a16:creationId xmlns:a16="http://schemas.microsoft.com/office/drawing/2014/main" id="{75684E99-B8BC-3028-7C2D-FDA77BF3F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4092" y="1083414"/>
                <a:ext cx="753373" cy="753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1BBD38-041A-EF88-4F96-0C10CB794CF8}"/>
                  </a:ext>
                </a:extLst>
              </p:cNvPr>
              <p:cNvSpPr txBox="1"/>
              <p:nvPr/>
            </p:nvSpPr>
            <p:spPr>
              <a:xfrm>
                <a:off x="7032401" y="1755148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Matt </a:t>
                </a:r>
              </a:p>
              <a:p>
                <a:pPr algn="ctr"/>
                <a:r>
                  <a:rPr lang="en-US" sz="1400" dirty="0"/>
                  <a:t>VP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2EF600-9876-7570-FDF1-364C29A8DDBA}"/>
                </a:ext>
              </a:extLst>
            </p:cNvPr>
            <p:cNvGrpSpPr/>
            <p:nvPr/>
          </p:nvGrpSpPr>
          <p:grpSpPr>
            <a:xfrm>
              <a:off x="7535980" y="5215832"/>
              <a:ext cx="997689" cy="1238624"/>
              <a:chOff x="8200140" y="4629346"/>
              <a:chExt cx="997689" cy="1238624"/>
            </a:xfrm>
          </p:grpSpPr>
          <p:pic>
            <p:nvPicPr>
              <p:cNvPr id="1046" name="Picture 22" descr="Profile photo of D.Wayne Johnson">
                <a:extLst>
                  <a:ext uri="{FF2B5EF4-FFF2-40B4-BE49-F238E27FC236}">
                    <a16:creationId xmlns:a16="http://schemas.microsoft.com/office/drawing/2014/main" id="{6A93B043-D2A4-A9B3-4E3C-FBD58E0109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9631" y="4629346"/>
                <a:ext cx="780209" cy="78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8FB78F-A232-8500-9BC8-2BE467B31A9E}"/>
                  </a:ext>
                </a:extLst>
              </p:cNvPr>
              <p:cNvSpPr txBox="1"/>
              <p:nvPr/>
            </p:nvSpPr>
            <p:spPr>
              <a:xfrm>
                <a:off x="8200140" y="5344750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D. Wayne Manager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7A2E478-8CDB-8EED-009D-2FDC19D6A9C6}"/>
                </a:ext>
              </a:extLst>
            </p:cNvPr>
            <p:cNvGrpSpPr/>
            <p:nvPr/>
          </p:nvGrpSpPr>
          <p:grpSpPr>
            <a:xfrm>
              <a:off x="8762819" y="5565967"/>
              <a:ext cx="997689" cy="1225292"/>
              <a:chOff x="9669735" y="3055772"/>
              <a:chExt cx="997689" cy="1225292"/>
            </a:xfrm>
          </p:grpSpPr>
          <p:pic>
            <p:nvPicPr>
              <p:cNvPr id="1050" name="Picture 26" descr="Brett Crump">
                <a:extLst>
                  <a:ext uri="{FF2B5EF4-FFF2-40B4-BE49-F238E27FC236}">
                    <a16:creationId xmlns:a16="http://schemas.microsoft.com/office/drawing/2014/main" id="{43F4131E-8447-23D8-5B11-2E280FFD2E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2500" y="3055772"/>
                <a:ext cx="752160" cy="752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9959FE-CEF4-AFF3-A183-C475ACC25A1F}"/>
                  </a:ext>
                </a:extLst>
              </p:cNvPr>
              <p:cNvSpPr txBox="1"/>
              <p:nvPr/>
            </p:nvSpPr>
            <p:spPr>
              <a:xfrm>
                <a:off x="9669735" y="3757844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Brett</a:t>
                </a:r>
              </a:p>
              <a:p>
                <a:pPr algn="ctr"/>
                <a:r>
                  <a:rPr lang="en-US" sz="1400" dirty="0"/>
                  <a:t>CEO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93581F0-92FB-F869-1CBA-FD9C5273612C}"/>
                </a:ext>
              </a:extLst>
            </p:cNvPr>
            <p:cNvGrpSpPr/>
            <p:nvPr/>
          </p:nvGrpSpPr>
          <p:grpSpPr>
            <a:xfrm>
              <a:off x="10063374" y="1464771"/>
              <a:ext cx="997689" cy="1268353"/>
              <a:chOff x="8840738" y="1483521"/>
              <a:chExt cx="997689" cy="1268353"/>
            </a:xfrm>
          </p:grpSpPr>
          <p:pic>
            <p:nvPicPr>
              <p:cNvPr id="1052" name="Picture 28" descr="Brian Tolle">
                <a:extLst>
                  <a:ext uri="{FF2B5EF4-FFF2-40B4-BE49-F238E27FC236}">
                    <a16:creationId xmlns:a16="http://schemas.microsoft.com/office/drawing/2014/main" id="{3BB7273D-E6FF-EFA1-0197-157BCDD74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3363" y="1483521"/>
                <a:ext cx="832440" cy="832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431F9A3-AB03-AEBE-A903-EEB1697B9605}"/>
                  </a:ext>
                </a:extLst>
              </p:cNvPr>
              <p:cNvSpPr txBox="1"/>
              <p:nvPr/>
            </p:nvSpPr>
            <p:spPr>
              <a:xfrm>
                <a:off x="8840738" y="2228654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Brian</a:t>
                </a:r>
              </a:p>
              <a:p>
                <a:pPr algn="ctr"/>
                <a:r>
                  <a:rPr lang="en-US" sz="1400" dirty="0"/>
                  <a:t>Manager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893698E-8293-2712-84F8-8369B6A1BF14}"/>
                </a:ext>
              </a:extLst>
            </p:cNvPr>
            <p:cNvGrpSpPr/>
            <p:nvPr/>
          </p:nvGrpSpPr>
          <p:grpSpPr>
            <a:xfrm>
              <a:off x="5009744" y="4131560"/>
              <a:ext cx="924152" cy="1278245"/>
              <a:chOff x="2432124" y="4822987"/>
              <a:chExt cx="924152" cy="1278245"/>
            </a:xfrm>
          </p:grpSpPr>
          <p:pic>
            <p:nvPicPr>
              <p:cNvPr id="1054" name="Picture 30" descr="Jason Craig">
                <a:extLst>
                  <a:ext uri="{FF2B5EF4-FFF2-40B4-BE49-F238E27FC236}">
                    <a16:creationId xmlns:a16="http://schemas.microsoft.com/office/drawing/2014/main" id="{CEE8177A-E8AD-083F-6057-C09E4DA5BB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8156" y="4822987"/>
                <a:ext cx="811880" cy="811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D8C9D3-62F4-490D-34D1-84034FEFC972}"/>
                  </a:ext>
                </a:extLst>
              </p:cNvPr>
              <p:cNvSpPr txBox="1"/>
              <p:nvPr/>
            </p:nvSpPr>
            <p:spPr>
              <a:xfrm>
                <a:off x="2432124" y="5578012"/>
                <a:ext cx="924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Jason</a:t>
                </a:r>
              </a:p>
              <a:p>
                <a:pPr algn="ctr"/>
                <a:r>
                  <a:rPr lang="en-US" sz="1400" dirty="0"/>
                  <a:t>COO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EF3929A-BD48-AD4B-7A65-213FD16390B5}"/>
                </a:ext>
              </a:extLst>
            </p:cNvPr>
            <p:cNvGrpSpPr/>
            <p:nvPr/>
          </p:nvGrpSpPr>
          <p:grpSpPr>
            <a:xfrm>
              <a:off x="10651082" y="3977040"/>
              <a:ext cx="1420519" cy="1237230"/>
              <a:chOff x="10321763" y="4738085"/>
              <a:chExt cx="1420519" cy="1237230"/>
            </a:xfrm>
          </p:grpSpPr>
          <p:pic>
            <p:nvPicPr>
              <p:cNvPr id="1056" name="Picture 32" descr="Gianni Giannandrea">
                <a:extLst>
                  <a:ext uri="{FF2B5EF4-FFF2-40B4-BE49-F238E27FC236}">
                    <a16:creationId xmlns:a16="http://schemas.microsoft.com/office/drawing/2014/main" id="{4F82A795-062A-8703-EFF1-63B9CA6F3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23333" y="4738085"/>
                <a:ext cx="780209" cy="78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5999A6-EE44-BCA1-EC57-839307F8D2F7}"/>
                  </a:ext>
                </a:extLst>
              </p:cNvPr>
              <p:cNvSpPr txBox="1"/>
              <p:nvPr/>
            </p:nvSpPr>
            <p:spPr>
              <a:xfrm>
                <a:off x="10321763" y="5452095"/>
                <a:ext cx="14205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Gianni </a:t>
                </a:r>
              </a:p>
              <a:p>
                <a:pPr algn="ctr"/>
                <a:r>
                  <a:rPr lang="en-US" sz="1400" dirty="0"/>
                  <a:t>Present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18F0A63-8026-C97D-46FB-2B35B5F56EE1}"/>
                </a:ext>
              </a:extLst>
            </p:cNvPr>
            <p:cNvGrpSpPr/>
            <p:nvPr/>
          </p:nvGrpSpPr>
          <p:grpSpPr>
            <a:xfrm>
              <a:off x="5881388" y="5515630"/>
              <a:ext cx="997689" cy="1186203"/>
              <a:chOff x="6739762" y="5471512"/>
              <a:chExt cx="997689" cy="1186203"/>
            </a:xfrm>
          </p:grpSpPr>
          <p:pic>
            <p:nvPicPr>
              <p:cNvPr id="1058" name="Picture 34" descr="Profile photo of Steve Lubinski">
                <a:extLst>
                  <a:ext uri="{FF2B5EF4-FFF2-40B4-BE49-F238E27FC236}">
                    <a16:creationId xmlns:a16="http://schemas.microsoft.com/office/drawing/2014/main" id="{A396F812-0061-0B6C-D14A-752EBA06F6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7031" y="5471512"/>
                <a:ext cx="720934" cy="720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964D476-DBAA-F9E0-D0C2-C914AE6A1E81}"/>
                  </a:ext>
                </a:extLst>
              </p:cNvPr>
              <p:cNvSpPr txBox="1"/>
              <p:nvPr/>
            </p:nvSpPr>
            <p:spPr>
              <a:xfrm>
                <a:off x="6739762" y="6134495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Steve Manager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F11F7CA-DD25-BB59-B5FB-E3A1430CF185}"/>
                </a:ext>
              </a:extLst>
            </p:cNvPr>
            <p:cNvGrpSpPr/>
            <p:nvPr/>
          </p:nvGrpSpPr>
          <p:grpSpPr>
            <a:xfrm>
              <a:off x="9387852" y="4096831"/>
              <a:ext cx="997689" cy="1100129"/>
              <a:chOff x="10278741" y="1615494"/>
              <a:chExt cx="997689" cy="1100129"/>
            </a:xfrm>
          </p:grpSpPr>
          <p:pic>
            <p:nvPicPr>
              <p:cNvPr id="34" name="Picture 4" descr="not pictured male | SkillsUSA Missouri">
                <a:extLst>
                  <a:ext uri="{FF2B5EF4-FFF2-40B4-BE49-F238E27FC236}">
                    <a16:creationId xmlns:a16="http://schemas.microsoft.com/office/drawing/2014/main" id="{51924DB9-1424-09B6-94CD-FC40542071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44660" y="1615494"/>
                <a:ext cx="465852" cy="590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2CB3C5A-F5D4-29C8-0FF4-B60A63077E5A}"/>
                  </a:ext>
                </a:extLst>
              </p:cNvPr>
              <p:cNvSpPr txBox="1"/>
              <p:nvPr/>
            </p:nvSpPr>
            <p:spPr>
              <a:xfrm>
                <a:off x="10278741" y="2192403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Pete</a:t>
                </a:r>
              </a:p>
              <a:p>
                <a:pPr algn="ctr"/>
                <a:r>
                  <a:rPr lang="en-US" sz="1400" dirty="0"/>
                  <a:t>COO</a:t>
                </a:r>
              </a:p>
            </p:txBody>
          </p:sp>
        </p:grpSp>
        <p:pic>
          <p:nvPicPr>
            <p:cNvPr id="38" name="Picture 4" descr="not pictured male | SkillsUSA Missouri">
              <a:extLst>
                <a:ext uri="{FF2B5EF4-FFF2-40B4-BE49-F238E27FC236}">
                  <a16:creationId xmlns:a16="http://schemas.microsoft.com/office/drawing/2014/main" id="{8B8BCB00-2166-5FF6-BCC7-65D466AE6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1813" y="2754737"/>
              <a:ext cx="573317" cy="726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7FB7AE-53AC-307E-E463-8212C34E707A}"/>
                </a:ext>
              </a:extLst>
            </p:cNvPr>
            <p:cNvSpPr txBox="1"/>
            <p:nvPr/>
          </p:nvSpPr>
          <p:spPr>
            <a:xfrm>
              <a:off x="10315469" y="3414406"/>
              <a:ext cx="9976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Jason</a:t>
              </a:r>
            </a:p>
            <a:p>
              <a:pPr algn="ctr"/>
              <a:r>
                <a:rPr lang="en-US" sz="1400" dirty="0"/>
                <a:t>SVP</a:t>
              </a:r>
            </a:p>
          </p:txBody>
        </p: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0594CFBE-4D59-ECE9-1501-1BF5B1F22391}"/>
                </a:ext>
              </a:extLst>
            </p:cNvPr>
            <p:cNvGrpSpPr/>
            <p:nvPr/>
          </p:nvGrpSpPr>
          <p:grpSpPr>
            <a:xfrm>
              <a:off x="8435866" y="4196001"/>
              <a:ext cx="997689" cy="1291851"/>
              <a:chOff x="6510812" y="4335859"/>
              <a:chExt cx="997689" cy="1291851"/>
            </a:xfrm>
          </p:grpSpPr>
          <p:pic>
            <p:nvPicPr>
              <p:cNvPr id="1060" name="Picture 36" descr="Aaron Felton">
                <a:extLst>
                  <a:ext uri="{FF2B5EF4-FFF2-40B4-BE49-F238E27FC236}">
                    <a16:creationId xmlns:a16="http://schemas.microsoft.com/office/drawing/2014/main" id="{1BD1E375-5818-03C0-FF94-A9067483A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464" y="4335859"/>
                <a:ext cx="845000" cy="84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21B4C9A-25F9-57BA-A0EC-1526AB341292}"/>
                  </a:ext>
                </a:extLst>
              </p:cNvPr>
              <p:cNvSpPr txBox="1"/>
              <p:nvPr/>
            </p:nvSpPr>
            <p:spPr>
              <a:xfrm>
                <a:off x="6510812" y="5104490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Aaron</a:t>
                </a:r>
              </a:p>
              <a:p>
                <a:pPr algn="ctr"/>
                <a:r>
                  <a:rPr lang="en-US" sz="1400" dirty="0"/>
                  <a:t>Chief</a:t>
                </a: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0B52E8A7-052A-5ED3-34D9-188BF471E685}"/>
                </a:ext>
              </a:extLst>
            </p:cNvPr>
            <p:cNvGrpSpPr/>
            <p:nvPr/>
          </p:nvGrpSpPr>
          <p:grpSpPr>
            <a:xfrm>
              <a:off x="10166795" y="5214270"/>
              <a:ext cx="997689" cy="1319535"/>
              <a:chOff x="7997676" y="5418428"/>
              <a:chExt cx="997689" cy="1319535"/>
            </a:xfrm>
          </p:grpSpPr>
          <p:pic>
            <p:nvPicPr>
              <p:cNvPr id="1062" name="Picture 38" descr="Sebastian Dametz">
                <a:extLst>
                  <a:ext uri="{FF2B5EF4-FFF2-40B4-BE49-F238E27FC236}">
                    <a16:creationId xmlns:a16="http://schemas.microsoft.com/office/drawing/2014/main" id="{5C14B48B-0877-E54A-F53A-2CD48D72F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6825" y="5418428"/>
                <a:ext cx="854953" cy="85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F4EA05C-720A-1BCC-EB79-E07CA514730D}"/>
                  </a:ext>
                </a:extLst>
              </p:cNvPr>
              <p:cNvSpPr txBox="1"/>
              <p:nvPr/>
            </p:nvSpPr>
            <p:spPr>
              <a:xfrm>
                <a:off x="7997676" y="6214743"/>
                <a:ext cx="997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Sebastian</a:t>
                </a:r>
              </a:p>
              <a:p>
                <a:pPr algn="ctr"/>
                <a:r>
                  <a:rPr lang="en-US" sz="1400" dirty="0"/>
                  <a:t>Manager</a:t>
                </a:r>
              </a:p>
            </p:txBody>
          </p:sp>
        </p:grpSp>
      </p:grp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D6B75C2F-C34D-F0C6-F0C3-C2971ABB9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28595" y="868522"/>
            <a:ext cx="3772145" cy="5989478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600" b="1" dirty="0"/>
              <a:t>Companies Impacted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Aethon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Apache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BHP Billiton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Canyon Creek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Casillas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Corterra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Coterra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Denham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Devon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Encana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Halcon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Navajo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Ovintiv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Panther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Samson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Tecelote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Trinity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WPX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… And more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48C1A467-ECB8-CAB8-4C92-2515352FF7C6}"/>
              </a:ext>
            </a:extLst>
          </p:cNvPr>
          <p:cNvSpPr txBox="1">
            <a:spLocks/>
          </p:cNvSpPr>
          <p:nvPr/>
        </p:nvSpPr>
        <p:spPr>
          <a:xfrm>
            <a:off x="1673826" y="839236"/>
            <a:ext cx="3621108" cy="266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Team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Tiger </a:t>
            </a:r>
            <a:r>
              <a:rPr lang="en-US" sz="1600" dirty="0" err="1"/>
              <a:t>Joeboo</a:t>
            </a:r>
            <a:r>
              <a:rPr lang="en-US" sz="1600" dirty="0"/>
              <a:t> Cookoff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Superbowl Party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Mandatory Fun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Jail Break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Fight for our bonuses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Drilling against the world attitude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C576F96D-141B-D6D5-E5C8-20ECB657D2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F9D205-66EF-07A4-0972-CFCBCE64CB53}"/>
              </a:ext>
            </a:extLst>
          </p:cNvPr>
          <p:cNvSpPr txBox="1"/>
          <p:nvPr/>
        </p:nvSpPr>
        <p:spPr>
          <a:xfrm>
            <a:off x="8885584" y="6421942"/>
            <a:ext cx="32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Lasting Legacy Of Your Team</a:t>
            </a:r>
          </a:p>
        </p:txBody>
      </p:sp>
    </p:spTree>
    <p:extLst>
      <p:ext uri="{BB962C8B-B14F-4D97-AF65-F5344CB8AC3E}">
        <p14:creationId xmlns:p14="http://schemas.microsoft.com/office/powerpoint/2010/main" val="166438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F59E-E4D7-CCF0-D651-CB1FDF66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6" y="353354"/>
            <a:ext cx="5398264" cy="74639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Non-Standard Hiring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8664-6212-3EBC-B70B-43109987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8919" y="1355261"/>
            <a:ext cx="5021246" cy="350612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b="1" dirty="0"/>
              <a:t>2007 Success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Newfield JMO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A. F. – Chief Operations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A. H. – SVP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J. B. – Director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J. G. – SVP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P. C. – COO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R. J. – CEO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S. L. - VP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Me – Orator to bored audience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4718FE-5AA5-D829-557C-B4C58347A674}"/>
              </a:ext>
            </a:extLst>
          </p:cNvPr>
          <p:cNvSpPr txBox="1">
            <a:spLocks/>
          </p:cNvSpPr>
          <p:nvPr/>
        </p:nvSpPr>
        <p:spPr>
          <a:xfrm>
            <a:off x="0" y="1355260"/>
            <a:ext cx="5021246" cy="3714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/>
              <a:t>Foster and Seek 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Responsibility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Meritocracy of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Mission First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Adaptability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Team First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Aggressively Good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BE8CE7-D590-4FBA-9A38-CAF1E6CB5925}"/>
              </a:ext>
            </a:extLst>
          </p:cNvPr>
          <p:cNvSpPr txBox="1"/>
          <p:nvPr/>
        </p:nvSpPr>
        <p:spPr>
          <a:xfrm>
            <a:off x="125770" y="4570742"/>
            <a:ext cx="5970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Eras Bold ITC" panose="020B0907030504020204" pitchFamily="34" charset="0"/>
              </a:rPr>
              <a:t>Seek out Successful Team Members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E807E-89BA-F719-65F3-9D2F3B05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1"/>
            <a:ext cx="3530877" cy="8481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1B2B1A-B688-1A51-FD04-96F2AB57E8C4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13" y="5466939"/>
            <a:ext cx="1905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05D786-A6EC-3A1C-1A16-C963EF3EB2D3}"/>
              </a:ext>
            </a:extLst>
          </p:cNvPr>
          <p:cNvSpPr txBox="1"/>
          <p:nvPr/>
        </p:nvSpPr>
        <p:spPr>
          <a:xfrm>
            <a:off x="8885584" y="6421942"/>
            <a:ext cx="32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Where To Find Human Capital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D34853-8245-2FD7-8F43-8F1B441C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418" y="5419132"/>
            <a:ext cx="1314633" cy="130510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85EDEFC-52F4-BB06-0F62-839A3C8A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56" y="5419132"/>
            <a:ext cx="2095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3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3792</TotalTime>
  <Words>616</Words>
  <Application>Microsoft Office PowerPoint</Application>
  <PresentationFormat>Widescreen</PresentationFormat>
  <Paragraphs>197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Eras Bold ITC</vt:lpstr>
      <vt:lpstr>Office Theme</vt:lpstr>
      <vt:lpstr>Bolstering a Team Through Shared Adversity</vt:lpstr>
      <vt:lpstr>Agenda</vt:lpstr>
      <vt:lpstr>87U Background </vt:lpstr>
      <vt:lpstr>Hiring for Team Dynamic </vt:lpstr>
      <vt:lpstr>Are you part of your team?</vt:lpstr>
      <vt:lpstr>2 of My Many Leadership Failures</vt:lpstr>
      <vt:lpstr>Ranger Buddies for Life</vt:lpstr>
      <vt:lpstr>Joe Johnson Coaching Tree ‘07-’09</vt:lpstr>
      <vt:lpstr>Non-Standard Hiring</vt:lpstr>
      <vt:lpstr>What Constitutes Your Adversity? </vt:lpstr>
      <vt:lpstr>Bolstering a Team Through Shared Adversity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</dc:title>
  <dc:creator>Gianni Giannandrea</dc:creator>
  <cp:lastModifiedBy>Gianni Giannandrea</cp:lastModifiedBy>
  <cp:revision>19</cp:revision>
  <dcterms:created xsi:type="dcterms:W3CDTF">2022-05-07T13:46:52Z</dcterms:created>
  <dcterms:modified xsi:type="dcterms:W3CDTF">2022-09-08T19:46:15Z</dcterms:modified>
</cp:coreProperties>
</file>