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4"/>
  </p:sldMasterIdLst>
  <p:notesMasterIdLst>
    <p:notesMasterId r:id="rId20"/>
  </p:notesMasterIdLst>
  <p:sldIdLst>
    <p:sldId id="259" r:id="rId5"/>
    <p:sldId id="518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3" r:id="rId14"/>
    <p:sldId id="534" r:id="rId15"/>
    <p:sldId id="537" r:id="rId16"/>
    <p:sldId id="536" r:id="rId17"/>
    <p:sldId id="535" r:id="rId18"/>
    <p:sldId id="52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ibre Franklin" pitchFamily="2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7" autoAdjust="0"/>
    <p:restoredTop sz="94672" autoAdjust="0"/>
  </p:normalViewPr>
  <p:slideViewPr>
    <p:cSldViewPr snapToGrid="0">
      <p:cViewPr varScale="1">
        <p:scale>
          <a:sx n="73" d="100"/>
          <a:sy n="73" d="100"/>
        </p:scale>
        <p:origin x="46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8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11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15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40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33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42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1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5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1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9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2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4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3CFA-7501-1542-A599-B2A031ABA9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4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34162" y="6478700"/>
            <a:ext cx="723676" cy="1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73776" y="1823981"/>
            <a:ext cx="5898879" cy="42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>
            <a:off x="809503" y="1853461"/>
            <a:ext cx="52129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809502" y="2740049"/>
            <a:ext cx="10625119" cy="16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  <a:p>
            <a:pPr marL="903600" marR="0" lvl="2" indent="-4572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sz="1800" b="1" i="0" u="none" strike="noStrike" cap="none">
              <a:solidFill>
                <a:srgbClr val="DC4B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3600" marR="0" lvl="2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sz="1800" b="1" i="0" u="none" strike="noStrike" cap="none">
              <a:solidFill>
                <a:srgbClr val="DC4B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3600" marR="0" lvl="2" indent="-4572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sz="1800" b="1" i="0" u="none" strike="noStrike" cap="none">
              <a:solidFill>
                <a:srgbClr val="DC4B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4162" y="6478700"/>
            <a:ext cx="723676" cy="1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spc="-9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 SPE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Drilling Parameter Selection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B5127-4B9F-4D4A-9CA0-ED9AAA17F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8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7731" y="-58170"/>
            <a:ext cx="12383145" cy="69655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/>
        </p:nvSpPr>
        <p:spPr>
          <a:xfrm>
            <a:off x="398686" y="3477639"/>
            <a:ext cx="11394622" cy="93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Closed Loop Drilling Automation with Integrated ROP Optimizer using Big Data Analytics and Machine Learning</a:t>
            </a:r>
          </a:p>
        </p:txBody>
      </p:sp>
      <p:sp>
        <p:nvSpPr>
          <p:cNvPr id="57" name="Google Shape;57;p10"/>
          <p:cNvSpPr txBox="1"/>
          <p:nvPr/>
        </p:nvSpPr>
        <p:spPr>
          <a:xfrm>
            <a:off x="3919294" y="5150669"/>
            <a:ext cx="4353407" cy="139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933"/>
              </a:spcBef>
              <a:buClr>
                <a:srgbClr val="FFFFFF"/>
              </a:buClr>
              <a:buSzPts val="1400"/>
            </a:pPr>
            <a:r>
              <a:rPr lang="en-US" dirty="0">
                <a:solidFill>
                  <a:srgbClr val="FFFFFF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21 September 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2023</a:t>
            </a:r>
            <a:endParaRPr lang="en-US" dirty="0">
              <a:solidFill>
                <a:srgbClr val="FFFFFF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lang="en-US" b="1" dirty="0">
                <a:solidFill>
                  <a:srgbClr val="FFFFFF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Kriti Singh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lang="en-US" dirty="0">
                <a:solidFill>
                  <a:srgbClr val="FFFFFF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Senior Research Data Scientist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endParaRPr sz="400" b="0" i="0" u="none" strike="noStrike" cap="none" dirty="0">
              <a:solidFill>
                <a:srgbClr val="000000"/>
              </a:solidFill>
              <a:latin typeface="Poppins" panose="00000500000000000000" pitchFamily="2" charset="0"/>
              <a:ea typeface="Poppins Medium"/>
              <a:cs typeface="Poppins" panose="00000500000000000000" pitchFamily="2" charset="0"/>
              <a:sym typeface="Poppins Medium"/>
            </a:endParaRPr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110" y="1360782"/>
            <a:ext cx="1607776" cy="18982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4677F2-479B-6FF9-2851-B870AA393AA4}"/>
              </a:ext>
            </a:extLst>
          </p:cNvPr>
          <p:cNvSpPr txBox="1"/>
          <p:nvPr/>
        </p:nvSpPr>
        <p:spPr>
          <a:xfrm>
            <a:off x="11756571" y="6417129"/>
            <a:ext cx="220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8D445EF-A5C8-45F4-B22B-9A721809D512}" type="slidenum">
              <a:rPr lang="en-US" sz="1050" dirty="0">
                <a:solidFill>
                  <a:schemeClr val="bg1"/>
                </a:solidFill>
                <a:latin typeface="+mj-lt"/>
              </a:rPr>
              <a:t>1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D54039-C2E8-8F54-B749-8CF67F4329F2}"/>
              </a:ext>
            </a:extLst>
          </p:cNvPr>
          <p:cNvSpPr txBox="1">
            <a:spLocks/>
          </p:cNvSpPr>
          <p:nvPr/>
        </p:nvSpPr>
        <p:spPr>
          <a:xfrm>
            <a:off x="1127628" y="274638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Field Test Results -  Accelerate RIG Uptake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AAAB97-2180-5BEB-1978-4AC8DFD14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28" y="1637971"/>
            <a:ext cx="9355202" cy="38730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289247-140A-01F5-2568-4DA00CBB12C5}"/>
              </a:ext>
            </a:extLst>
          </p:cNvPr>
          <p:cNvSpPr txBox="1"/>
          <p:nvPr/>
        </p:nvSpPr>
        <p:spPr>
          <a:xfrm>
            <a:off x="207377" y="5731346"/>
            <a:ext cx="117772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Tx/>
              <a:buFontTx/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 sz="2000" dirty="0"/>
              <a:t>Observed improved rig compliance. The actual ROP response was very close to the predicted values</a:t>
            </a:r>
          </a:p>
        </p:txBody>
      </p:sp>
    </p:spTree>
    <p:extLst>
      <p:ext uri="{BB962C8B-B14F-4D97-AF65-F5344CB8AC3E}">
        <p14:creationId xmlns:p14="http://schemas.microsoft.com/office/powerpoint/2010/main" val="228557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9A57-0116-73D7-8E55-EF2E12817D2F}"/>
              </a:ext>
            </a:extLst>
          </p:cNvPr>
          <p:cNvSpPr txBox="1">
            <a:spLocks/>
          </p:cNvSpPr>
          <p:nvPr/>
        </p:nvSpPr>
        <p:spPr>
          <a:xfrm>
            <a:off x="1525168" y="201159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Potential for adding Hole Cleaning factor in ROP Optimization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C1EC8-FAB0-48F8-EDE1-1CBC178CF946}"/>
              </a:ext>
            </a:extLst>
          </p:cNvPr>
          <p:cNvSpPr txBox="1"/>
          <p:nvPr/>
        </p:nvSpPr>
        <p:spPr>
          <a:xfrm>
            <a:off x="0" y="6078671"/>
            <a:ext cx="116082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Tx/>
              <a:buFontTx/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 sz="2000" dirty="0"/>
              <a:t>Developed a POC H</a:t>
            </a:r>
            <a:r>
              <a:rPr lang="en-US" sz="2000" dirty="0" err="1"/>
              <a:t>ol</a:t>
            </a:r>
            <a:r>
              <a:rPr lang="en-US" sz="2000" dirty="0"/>
              <a:t>e Cleaning app with </a:t>
            </a:r>
            <a:r>
              <a:rPr lang="en-US" sz="2000" dirty="0" err="1"/>
              <a:t>Newpark</a:t>
            </a:r>
            <a:r>
              <a:rPr lang="en-US" sz="2000" dirty="0"/>
              <a:t> team at the Corva Hackathon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499F8-7620-BA63-57BC-9BE5C3D7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189" y="1505861"/>
            <a:ext cx="6650182" cy="4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9A57-0116-73D7-8E55-EF2E12817D2F}"/>
              </a:ext>
            </a:extLst>
          </p:cNvPr>
          <p:cNvSpPr txBox="1">
            <a:spLocks/>
          </p:cNvSpPr>
          <p:nvPr/>
        </p:nvSpPr>
        <p:spPr>
          <a:xfrm>
            <a:off x="1525168" y="201159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Corva Baker Hughes Digital Collaboration</a:t>
            </a:r>
          </a:p>
        </p:txBody>
      </p:sp>
      <p:sp>
        <p:nvSpPr>
          <p:cNvPr id="5" name="Google Shape;1293;p151">
            <a:extLst>
              <a:ext uri="{FF2B5EF4-FFF2-40B4-BE49-F238E27FC236}">
                <a16:creationId xmlns:a16="http://schemas.microsoft.com/office/drawing/2014/main" id="{DDC36720-2CC6-2360-7914-A19F62381519}"/>
              </a:ext>
            </a:extLst>
          </p:cNvPr>
          <p:cNvSpPr/>
          <p:nvPr/>
        </p:nvSpPr>
        <p:spPr>
          <a:xfrm>
            <a:off x="4520175" y="1533200"/>
            <a:ext cx="6820200" cy="4385700"/>
          </a:xfrm>
          <a:prstGeom prst="roundRect">
            <a:avLst>
              <a:gd name="adj" fmla="val 4321"/>
            </a:avLst>
          </a:prstGeom>
          <a:solidFill>
            <a:srgbClr val="141725"/>
          </a:solidFill>
          <a:ln w="28575" cap="flat" cmpd="sng">
            <a:solidFill>
              <a:srgbClr val="B493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1295;p151">
            <a:extLst>
              <a:ext uri="{FF2B5EF4-FFF2-40B4-BE49-F238E27FC236}">
                <a16:creationId xmlns:a16="http://schemas.microsoft.com/office/drawing/2014/main" id="{6426B29C-6FD8-C60D-0403-8CBF8484FC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232" y="1686799"/>
            <a:ext cx="6518100" cy="4078500"/>
          </a:xfrm>
          <a:prstGeom prst="roundRect">
            <a:avLst>
              <a:gd name="adj" fmla="val 2125"/>
            </a:avLst>
          </a:prstGeom>
          <a:noFill/>
          <a:ln>
            <a:noFill/>
          </a:ln>
        </p:spPr>
      </p:pic>
      <p:pic>
        <p:nvPicPr>
          <p:cNvPr id="7" name="Google Shape;1296;p151">
            <a:extLst>
              <a:ext uri="{FF2B5EF4-FFF2-40B4-BE49-F238E27FC236}">
                <a16:creationId xmlns:a16="http://schemas.microsoft.com/office/drawing/2014/main" id="{408970F9-2E00-7F82-1C64-DE01E29609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501" y="2308275"/>
            <a:ext cx="767400" cy="7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97;p151">
            <a:extLst>
              <a:ext uri="{FF2B5EF4-FFF2-40B4-BE49-F238E27FC236}">
                <a16:creationId xmlns:a16="http://schemas.microsoft.com/office/drawing/2014/main" id="{06131DCC-965E-89B0-DA19-5764A81F0D46}"/>
              </a:ext>
            </a:extLst>
          </p:cNvPr>
          <p:cNvSpPr txBox="1"/>
          <p:nvPr/>
        </p:nvSpPr>
        <p:spPr>
          <a:xfrm>
            <a:off x="1737954" y="2484225"/>
            <a:ext cx="2309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Hazard Identification</a:t>
            </a:r>
            <a:endParaRPr sz="15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" name="Google Shape;1298;p151">
            <a:extLst>
              <a:ext uri="{FF2B5EF4-FFF2-40B4-BE49-F238E27FC236}">
                <a16:creationId xmlns:a16="http://schemas.microsoft.com/office/drawing/2014/main" id="{E7527772-7D9D-39B6-063B-D5D89BE518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501" y="3342376"/>
            <a:ext cx="767400" cy="7673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99;p151">
            <a:extLst>
              <a:ext uri="{FF2B5EF4-FFF2-40B4-BE49-F238E27FC236}">
                <a16:creationId xmlns:a16="http://schemas.microsoft.com/office/drawing/2014/main" id="{1B23EB27-E3D6-7B35-E6AA-1B8D5B59076C}"/>
              </a:ext>
            </a:extLst>
          </p:cNvPr>
          <p:cNvSpPr txBox="1"/>
          <p:nvPr/>
        </p:nvSpPr>
        <p:spPr>
          <a:xfrm>
            <a:off x="1737961" y="3518303"/>
            <a:ext cx="2083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Hole Cleaning</a:t>
            </a:r>
            <a:endParaRPr sz="150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" name="Google Shape;1300;p151">
            <a:extLst>
              <a:ext uri="{FF2B5EF4-FFF2-40B4-BE49-F238E27FC236}">
                <a16:creationId xmlns:a16="http://schemas.microsoft.com/office/drawing/2014/main" id="{EE65D66C-0ABB-62F6-4638-AF59A9BBAB4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3500" y="4376449"/>
            <a:ext cx="767400" cy="767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01;p151">
            <a:extLst>
              <a:ext uri="{FF2B5EF4-FFF2-40B4-BE49-F238E27FC236}">
                <a16:creationId xmlns:a16="http://schemas.microsoft.com/office/drawing/2014/main" id="{F1E522A6-0CB7-6E2B-5FCC-098705D1EDEF}"/>
              </a:ext>
            </a:extLst>
          </p:cNvPr>
          <p:cNvSpPr txBox="1"/>
          <p:nvPr/>
        </p:nvSpPr>
        <p:spPr>
          <a:xfrm>
            <a:off x="1737951" y="4552375"/>
            <a:ext cx="2393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Drill Bit Optimization</a:t>
            </a:r>
            <a:endParaRPr sz="15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1302;p151">
            <a:extLst>
              <a:ext uri="{FF2B5EF4-FFF2-40B4-BE49-F238E27FC236}">
                <a16:creationId xmlns:a16="http://schemas.microsoft.com/office/drawing/2014/main" id="{5E4FC1E3-4EB4-758C-89D4-19965C8D7B8D}"/>
              </a:ext>
            </a:extLst>
          </p:cNvPr>
          <p:cNvSpPr/>
          <p:nvPr/>
        </p:nvSpPr>
        <p:spPr>
          <a:xfrm>
            <a:off x="5576192" y="1733388"/>
            <a:ext cx="1111500" cy="2244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73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9;g16953e561cb_0_186">
            <a:extLst>
              <a:ext uri="{FF2B5EF4-FFF2-40B4-BE49-F238E27FC236}">
                <a16:creationId xmlns:a16="http://schemas.microsoft.com/office/drawing/2014/main" id="{1E31F787-A10D-9AF9-9F88-8474B4E2C11B}"/>
              </a:ext>
            </a:extLst>
          </p:cNvPr>
          <p:cNvSpPr/>
          <p:nvPr/>
        </p:nvSpPr>
        <p:spPr>
          <a:xfrm>
            <a:off x="8491218" y="1884903"/>
            <a:ext cx="2154300" cy="1672263"/>
          </a:xfrm>
          <a:prstGeom prst="roundRect">
            <a:avLst>
              <a:gd name="adj" fmla="val 7723"/>
            </a:avLst>
          </a:prstGeom>
          <a:solidFill>
            <a:srgbClr val="00FFD5">
              <a:alpha val="56550"/>
            </a:srgbClr>
          </a:solidFill>
          <a:ln>
            <a:noFill/>
          </a:ln>
          <a:effectLst>
            <a:outerShdw blurRad="200025" dist="104775" dir="708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200"/>
              <a:buFont typeface="Calibri"/>
              <a:buNone/>
            </a:pPr>
            <a:endParaRPr sz="1200" i="1" kern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Google Shape;176;g16953e561cb_0_186">
            <a:extLst>
              <a:ext uri="{FF2B5EF4-FFF2-40B4-BE49-F238E27FC236}">
                <a16:creationId xmlns:a16="http://schemas.microsoft.com/office/drawing/2014/main" id="{8446AB0D-30CC-ED52-FCBA-CA86304FAC24}"/>
              </a:ext>
            </a:extLst>
          </p:cNvPr>
          <p:cNvSpPr/>
          <p:nvPr/>
        </p:nvSpPr>
        <p:spPr>
          <a:xfrm>
            <a:off x="5647846" y="5362002"/>
            <a:ext cx="2745900" cy="772252"/>
          </a:xfrm>
          <a:prstGeom prst="roundRect">
            <a:avLst>
              <a:gd name="adj" fmla="val 22864"/>
            </a:avLst>
          </a:prstGeom>
          <a:solidFill>
            <a:srgbClr val="00FFD5">
              <a:alpha val="56550"/>
            </a:srgbClr>
          </a:solidFill>
          <a:ln>
            <a:noFill/>
          </a:ln>
          <a:effectLst>
            <a:outerShdw blurRad="200025" dist="104775" dir="708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200"/>
              <a:buFont typeface="Calibri"/>
              <a:buNone/>
            </a:pPr>
            <a:endParaRPr sz="1200" i="1" kern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DD349-9578-A4B2-F79A-BD05EC9CF6C5}"/>
              </a:ext>
            </a:extLst>
          </p:cNvPr>
          <p:cNvSpPr txBox="1">
            <a:spLocks/>
          </p:cNvSpPr>
          <p:nvPr/>
        </p:nvSpPr>
        <p:spPr>
          <a:xfrm>
            <a:off x="609601" y="274638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Summary</a:t>
            </a:r>
          </a:p>
        </p:txBody>
      </p:sp>
      <p:sp>
        <p:nvSpPr>
          <p:cNvPr id="3" name="Google Shape;164;g16953e561cb_0_186">
            <a:extLst>
              <a:ext uri="{FF2B5EF4-FFF2-40B4-BE49-F238E27FC236}">
                <a16:creationId xmlns:a16="http://schemas.microsoft.com/office/drawing/2014/main" id="{82F6593F-8495-A704-91E9-AAE2179740B9}"/>
              </a:ext>
            </a:extLst>
          </p:cNvPr>
          <p:cNvSpPr/>
          <p:nvPr/>
        </p:nvSpPr>
        <p:spPr>
          <a:xfrm>
            <a:off x="3543823" y="1923768"/>
            <a:ext cx="1991100" cy="1108200"/>
          </a:xfrm>
          <a:prstGeom prst="roundRect">
            <a:avLst>
              <a:gd name="adj" fmla="val 7723"/>
            </a:avLst>
          </a:prstGeom>
          <a:solidFill>
            <a:srgbClr val="00FFD5">
              <a:alpha val="56550"/>
            </a:srgbClr>
          </a:solidFill>
          <a:ln>
            <a:noFill/>
          </a:ln>
          <a:effectLst>
            <a:outerShdw blurRad="200025" dist="104775" dir="708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algn="ctr">
              <a:buClrTx/>
              <a:buFontTx/>
              <a:buNone/>
            </a:pPr>
            <a:r>
              <a:rPr lang="en-US" sz="1600" b="1" kern="1200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Real-time ROP prediction using Machine Learning</a:t>
            </a:r>
          </a:p>
        </p:txBody>
      </p:sp>
      <p:sp>
        <p:nvSpPr>
          <p:cNvPr id="4" name="Google Shape;166;g16953e561cb_0_186">
            <a:extLst>
              <a:ext uri="{FF2B5EF4-FFF2-40B4-BE49-F238E27FC236}">
                <a16:creationId xmlns:a16="http://schemas.microsoft.com/office/drawing/2014/main" id="{F78EF364-B0D6-4904-2E00-D98003BC7B42}"/>
              </a:ext>
            </a:extLst>
          </p:cNvPr>
          <p:cNvSpPr/>
          <p:nvPr/>
        </p:nvSpPr>
        <p:spPr>
          <a:xfrm>
            <a:off x="6259494" y="3223116"/>
            <a:ext cx="2568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" name="Google Shape;167;g16953e561cb_0_186">
            <a:extLst>
              <a:ext uri="{FF2B5EF4-FFF2-40B4-BE49-F238E27FC236}">
                <a16:creationId xmlns:a16="http://schemas.microsoft.com/office/drawing/2014/main" id="{44FB6C5E-7590-6B6C-04FF-981C074EE0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60" t="1178" r="2351" b="5987"/>
          <a:stretch/>
        </p:blipFill>
        <p:spPr>
          <a:xfrm>
            <a:off x="8506780" y="3676489"/>
            <a:ext cx="2154300" cy="1566190"/>
          </a:xfrm>
          <a:prstGeom prst="roundRect">
            <a:avLst>
              <a:gd name="adj" fmla="val 4525"/>
            </a:avLst>
          </a:prstGeom>
          <a:noFill/>
          <a:ln>
            <a:noFill/>
          </a:ln>
          <a:effectLst>
            <a:outerShdw blurRad="57150" dist="209550" dir="5400000" algn="bl" rotWithShape="0">
              <a:srgbClr val="000000">
                <a:alpha val="16000"/>
              </a:srgbClr>
            </a:outerShdw>
          </a:effectLst>
        </p:spPr>
      </p:pic>
      <p:pic>
        <p:nvPicPr>
          <p:cNvPr id="8" name="Google Shape;169;g16953e561cb_0_186">
            <a:extLst>
              <a:ext uri="{FF2B5EF4-FFF2-40B4-BE49-F238E27FC236}">
                <a16:creationId xmlns:a16="http://schemas.microsoft.com/office/drawing/2014/main" id="{3F68E10E-3DF9-5F68-A51D-3DADD5923B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9800" y="1919976"/>
            <a:ext cx="1991100" cy="1991100"/>
          </a:xfrm>
          <a:prstGeom prst="roundRect">
            <a:avLst>
              <a:gd name="adj" fmla="val 7255"/>
            </a:avLst>
          </a:prstGeom>
          <a:noFill/>
          <a:ln>
            <a:noFill/>
          </a:ln>
          <a:effectLst>
            <a:outerShdw blurRad="200025" dist="104775" dir="7020000" algn="bl" rotWithShape="0">
              <a:srgbClr val="000000">
                <a:alpha val="15000"/>
              </a:srgbClr>
            </a:outerShdw>
          </a:effectLst>
        </p:spPr>
      </p:pic>
      <p:pic>
        <p:nvPicPr>
          <p:cNvPr id="9" name="Google Shape;170;g16953e561cb_0_186">
            <a:extLst>
              <a:ext uri="{FF2B5EF4-FFF2-40B4-BE49-F238E27FC236}">
                <a16:creationId xmlns:a16="http://schemas.microsoft.com/office/drawing/2014/main" id="{82EAFA7E-0B20-A947-CF12-111D2A5FA73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27494"/>
          <a:stretch/>
        </p:blipFill>
        <p:spPr>
          <a:xfrm>
            <a:off x="5647846" y="1919976"/>
            <a:ext cx="2745900" cy="1991100"/>
          </a:xfrm>
          <a:prstGeom prst="roundRect">
            <a:avLst>
              <a:gd name="adj" fmla="val 7798"/>
            </a:avLst>
          </a:prstGeom>
          <a:noFill/>
          <a:ln>
            <a:noFill/>
          </a:ln>
        </p:spPr>
      </p:pic>
      <p:pic>
        <p:nvPicPr>
          <p:cNvPr id="10" name="Google Shape;171;g16953e561cb_0_186">
            <a:extLst>
              <a:ext uri="{FF2B5EF4-FFF2-40B4-BE49-F238E27FC236}">
                <a16:creationId xmlns:a16="http://schemas.microsoft.com/office/drawing/2014/main" id="{DDC25956-7D64-CD21-E5F2-ADD12964E87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5234" y="3158879"/>
            <a:ext cx="2046000" cy="2046000"/>
          </a:xfrm>
          <a:prstGeom prst="roundRect">
            <a:avLst>
              <a:gd name="adj" fmla="val 7940"/>
            </a:avLst>
          </a:prstGeom>
          <a:noFill/>
          <a:ln>
            <a:noFill/>
          </a:ln>
          <a:effectLst>
            <a:outerShdw blurRad="200025" dist="114300" dir="5400000" algn="bl" rotWithShape="0">
              <a:srgbClr val="000000">
                <a:alpha val="13000"/>
              </a:srgbClr>
            </a:outerShdw>
          </a:effectLst>
        </p:spPr>
      </p:pic>
      <p:sp>
        <p:nvSpPr>
          <p:cNvPr id="11" name="Google Shape;172;g16953e561cb_0_186">
            <a:extLst>
              <a:ext uri="{FF2B5EF4-FFF2-40B4-BE49-F238E27FC236}">
                <a16:creationId xmlns:a16="http://schemas.microsoft.com/office/drawing/2014/main" id="{4F0A51E0-81BC-BE94-8565-E4CA001348AE}"/>
              </a:ext>
            </a:extLst>
          </p:cNvPr>
          <p:cNvSpPr/>
          <p:nvPr/>
        </p:nvSpPr>
        <p:spPr>
          <a:xfrm>
            <a:off x="5647846" y="4020898"/>
            <a:ext cx="2745900" cy="551100"/>
          </a:xfrm>
          <a:prstGeom prst="roundRect">
            <a:avLst>
              <a:gd name="adj" fmla="val 22864"/>
            </a:avLst>
          </a:prstGeom>
          <a:solidFill>
            <a:srgbClr val="00FFD5">
              <a:alpha val="56550"/>
            </a:srgbClr>
          </a:solidFill>
          <a:ln>
            <a:noFill/>
          </a:ln>
          <a:effectLst>
            <a:outerShdw blurRad="200025" dist="104775" dir="708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200"/>
              <a:buFont typeface="Calibri"/>
              <a:buNone/>
            </a:pPr>
            <a:endParaRPr sz="1200" i="1" kern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173;g16953e561cb_0_186">
            <a:extLst>
              <a:ext uri="{FF2B5EF4-FFF2-40B4-BE49-F238E27FC236}">
                <a16:creationId xmlns:a16="http://schemas.microsoft.com/office/drawing/2014/main" id="{92A10227-31C9-5240-15C5-F5B902E9E0B9}"/>
              </a:ext>
            </a:extLst>
          </p:cNvPr>
          <p:cNvSpPr txBox="1"/>
          <p:nvPr/>
        </p:nvSpPr>
        <p:spPr>
          <a:xfrm>
            <a:off x="5638159" y="4071976"/>
            <a:ext cx="2745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algn="ctr">
              <a:buClrTx/>
              <a:buFontTx/>
              <a:buNone/>
            </a:pPr>
            <a:r>
              <a:rPr lang="en-US" b="1" kern="1200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Identify the optimal set for drilling parameters</a:t>
            </a:r>
          </a:p>
        </p:txBody>
      </p:sp>
      <p:sp>
        <p:nvSpPr>
          <p:cNvPr id="13" name="Google Shape;174;g16953e561cb_0_186">
            <a:extLst>
              <a:ext uri="{FF2B5EF4-FFF2-40B4-BE49-F238E27FC236}">
                <a16:creationId xmlns:a16="http://schemas.microsoft.com/office/drawing/2014/main" id="{035B14F5-0F83-E606-F73D-587B52B4F6A9}"/>
              </a:ext>
            </a:extLst>
          </p:cNvPr>
          <p:cNvSpPr/>
          <p:nvPr/>
        </p:nvSpPr>
        <p:spPr>
          <a:xfrm>
            <a:off x="5647846" y="4691439"/>
            <a:ext cx="2745900" cy="551100"/>
          </a:xfrm>
          <a:prstGeom prst="roundRect">
            <a:avLst>
              <a:gd name="adj" fmla="val 22864"/>
            </a:avLst>
          </a:prstGeom>
          <a:solidFill>
            <a:srgbClr val="00FFD5">
              <a:alpha val="56550"/>
            </a:srgbClr>
          </a:solidFill>
          <a:ln>
            <a:noFill/>
          </a:ln>
          <a:effectLst>
            <a:outerShdw blurRad="200025" dist="104775" dir="708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200"/>
              <a:buFont typeface="Calibri"/>
              <a:buNone/>
            </a:pPr>
            <a:endParaRPr sz="1200" i="1" kern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Google Shape;175;g16953e561cb_0_186">
            <a:extLst>
              <a:ext uri="{FF2B5EF4-FFF2-40B4-BE49-F238E27FC236}">
                <a16:creationId xmlns:a16="http://schemas.microsoft.com/office/drawing/2014/main" id="{12368CB9-744B-C172-27DD-8CA348A5E50B}"/>
              </a:ext>
            </a:extLst>
          </p:cNvPr>
          <p:cNvSpPr txBox="1"/>
          <p:nvPr/>
        </p:nvSpPr>
        <p:spPr>
          <a:xfrm>
            <a:off x="5548547" y="4716647"/>
            <a:ext cx="2925123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algn="ctr">
              <a:spcBef>
                <a:spcPts val="600"/>
              </a:spcBef>
              <a:buClrTx/>
              <a:buFontTx/>
              <a:buNone/>
            </a:pPr>
            <a:r>
              <a:rPr lang="en-US" b="1" kern="1200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Reduce cost per ft of drilling</a:t>
            </a:r>
            <a:endParaRPr b="1" kern="1200" dirty="0">
              <a:solidFill>
                <a:schemeClr val="bg1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6" name="Google Shape;177;g16953e561cb_0_186">
            <a:extLst>
              <a:ext uri="{FF2B5EF4-FFF2-40B4-BE49-F238E27FC236}">
                <a16:creationId xmlns:a16="http://schemas.microsoft.com/office/drawing/2014/main" id="{B0F83D7A-2200-AABE-0EB9-5ECD7086903A}"/>
              </a:ext>
            </a:extLst>
          </p:cNvPr>
          <p:cNvSpPr txBox="1"/>
          <p:nvPr/>
        </p:nvSpPr>
        <p:spPr>
          <a:xfrm>
            <a:off x="5732243" y="5295760"/>
            <a:ext cx="2530481" cy="8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algn="ctr">
              <a:spcBef>
                <a:spcPts val="600"/>
              </a:spcBef>
              <a:buClrTx/>
              <a:buFontTx/>
              <a:buNone/>
            </a:pPr>
            <a:r>
              <a:rPr lang="en-US" b="1" kern="1200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Reduce hazards by leveraging real-time data (e.g. vibration)</a:t>
            </a:r>
            <a:endParaRPr b="1" kern="1200" dirty="0">
              <a:solidFill>
                <a:schemeClr val="bg1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8" name="Google Shape;180;g16953e561cb_0_186">
            <a:extLst>
              <a:ext uri="{FF2B5EF4-FFF2-40B4-BE49-F238E27FC236}">
                <a16:creationId xmlns:a16="http://schemas.microsoft.com/office/drawing/2014/main" id="{E6FD2808-A959-4A26-F1B6-FA034A1AB1DE}"/>
              </a:ext>
            </a:extLst>
          </p:cNvPr>
          <p:cNvSpPr txBox="1"/>
          <p:nvPr/>
        </p:nvSpPr>
        <p:spPr>
          <a:xfrm>
            <a:off x="8567457" y="1944608"/>
            <a:ext cx="2206657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>
              <a:buClrTx/>
              <a:buFontTx/>
              <a:buNone/>
            </a:pPr>
            <a:r>
              <a:rPr lang="en-AE" b="1" kern="1200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Augments</a:t>
            </a:r>
            <a:br>
              <a:rPr lang="en-AE" b="1" kern="1200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</a:br>
            <a:r>
              <a:rPr lang="en-AE" b="1" kern="1200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Driller’s Capability:</a:t>
            </a:r>
            <a:br>
              <a:rPr lang="en-AE" b="1" kern="1200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</a:br>
            <a:r>
              <a:rPr lang="en-AE" kern="1200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Reduces driller’s fatigue by automatically</a:t>
            </a:r>
            <a:r>
              <a:rPr lang="en-US" kern="1200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picking the optimal parameters</a:t>
            </a:r>
            <a:endParaRPr kern="1200" dirty="0">
              <a:solidFill>
                <a:schemeClr val="bg1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9" name="Google Shape;181;g16953e561cb_0_186">
            <a:extLst>
              <a:ext uri="{FF2B5EF4-FFF2-40B4-BE49-F238E27FC236}">
                <a16:creationId xmlns:a16="http://schemas.microsoft.com/office/drawing/2014/main" id="{B9F73E7A-80D6-5198-1A17-BDA2973B92FF}"/>
              </a:ext>
            </a:extLst>
          </p:cNvPr>
          <p:cNvSpPr/>
          <p:nvPr/>
        </p:nvSpPr>
        <p:spPr>
          <a:xfrm>
            <a:off x="8506780" y="3688649"/>
            <a:ext cx="2154300" cy="1554030"/>
          </a:xfrm>
          <a:prstGeom prst="roundRect">
            <a:avLst>
              <a:gd name="adj" fmla="val 5075"/>
            </a:avLst>
          </a:prstGeom>
          <a:solidFill>
            <a:srgbClr val="000000">
              <a:alpha val="19050"/>
            </a:srgbClr>
          </a:solidFill>
          <a:ln>
            <a:noFill/>
          </a:ln>
          <a:effectLst>
            <a:outerShdw blurRad="200025" dist="104775" dir="708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200"/>
              <a:buFont typeface="Calibri"/>
              <a:buNone/>
            </a:pPr>
            <a:endParaRPr sz="1200" i="1" kern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" name="Google Shape;182;g16953e561cb_0_186">
            <a:extLst>
              <a:ext uri="{FF2B5EF4-FFF2-40B4-BE49-F238E27FC236}">
                <a16:creationId xmlns:a16="http://schemas.microsoft.com/office/drawing/2014/main" id="{3068C46B-E898-0AD4-6417-3FF83B96E10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3499945">
            <a:off x="7761568" y="4012334"/>
            <a:ext cx="1988535" cy="4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83;g16953e561cb_0_186">
            <a:extLst>
              <a:ext uri="{FF2B5EF4-FFF2-40B4-BE49-F238E27FC236}">
                <a16:creationId xmlns:a16="http://schemas.microsoft.com/office/drawing/2014/main" id="{22947471-C551-AF9E-F8A3-E83F097EA6F7}"/>
              </a:ext>
            </a:extLst>
          </p:cNvPr>
          <p:cNvSpPr/>
          <p:nvPr/>
        </p:nvSpPr>
        <p:spPr>
          <a:xfrm>
            <a:off x="8506780" y="5362002"/>
            <a:ext cx="2154300" cy="772252"/>
          </a:xfrm>
          <a:prstGeom prst="roundRect">
            <a:avLst>
              <a:gd name="adj" fmla="val 22641"/>
            </a:avLst>
          </a:prstGeom>
          <a:solidFill>
            <a:srgbClr val="00FFD5">
              <a:alpha val="56550"/>
            </a:srgbClr>
          </a:solidFill>
          <a:ln>
            <a:noFill/>
          </a:ln>
          <a:effectLst>
            <a:outerShdw blurRad="200025" dist="104775" dir="708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200"/>
              <a:buFont typeface="Calibri"/>
              <a:buNone/>
            </a:pPr>
            <a:endParaRPr sz="1200" i="1" kern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Google Shape;184;g16953e561cb_0_186">
            <a:extLst>
              <a:ext uri="{FF2B5EF4-FFF2-40B4-BE49-F238E27FC236}">
                <a16:creationId xmlns:a16="http://schemas.microsoft.com/office/drawing/2014/main" id="{C47FA1D7-1731-B8C5-7865-6BFFE3255A2A}"/>
              </a:ext>
            </a:extLst>
          </p:cNvPr>
          <p:cNvSpPr txBox="1"/>
          <p:nvPr/>
        </p:nvSpPr>
        <p:spPr>
          <a:xfrm>
            <a:off x="8450998" y="5362002"/>
            <a:ext cx="223473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algn="ctr">
              <a:buClrTx/>
              <a:buFontTx/>
              <a:buNone/>
            </a:pPr>
            <a:r>
              <a:rPr lang="en-AE" b="1" kern="1200" dirty="0">
                <a:solidFill>
                  <a:schemeClr val="bg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Real-time comparison with offset wells data </a:t>
            </a:r>
            <a:endParaRPr b="1" kern="1200" dirty="0">
              <a:solidFill>
                <a:schemeClr val="bg1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37569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E01A53-07EF-0FA6-E790-7D762A95A14B}"/>
              </a:ext>
            </a:extLst>
          </p:cNvPr>
          <p:cNvSpPr txBox="1">
            <a:spLocks/>
          </p:cNvSpPr>
          <p:nvPr/>
        </p:nvSpPr>
        <p:spPr>
          <a:xfrm>
            <a:off x="919881" y="446088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are we working 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D6532-C28C-354C-1126-7D39E76C15D5}"/>
              </a:ext>
            </a:extLst>
          </p:cNvPr>
          <p:cNvSpPr txBox="1"/>
          <p:nvPr/>
        </p:nvSpPr>
        <p:spPr>
          <a:xfrm>
            <a:off x="719847" y="2077956"/>
            <a:ext cx="109241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Closed loop automation</a:t>
            </a:r>
          </a:p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bg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partnership with a major rig contractor</a:t>
            </a:r>
          </a:p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bg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Directly control the </a:t>
            </a:r>
            <a:r>
              <a:rPr lang="en-US" sz="2400" kern="1200" dirty="0" err="1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AutoDriller</a:t>
            </a:r>
            <a:r>
              <a:rPr lang="en-US" sz="2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setpoints using cloud -&gt; cloud -&gt; HMI connection</a:t>
            </a:r>
          </a:p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bg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Closed loop field testing with major Oil &amp; Gas operators</a:t>
            </a:r>
          </a:p>
          <a:p>
            <a:pPr marL="285750" indent="-285750" defTabSz="457200">
              <a:buClrTx/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rgbClr val="17316A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2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/>
        </p:nvSpPr>
        <p:spPr>
          <a:xfrm>
            <a:off x="797378" y="3599002"/>
            <a:ext cx="10597243" cy="8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Thank you!</a:t>
            </a:r>
            <a:endParaRPr sz="3200" b="1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111" y="1614119"/>
            <a:ext cx="1607776" cy="18982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4677F2-479B-6FF9-2851-B870AA393AA4}"/>
              </a:ext>
            </a:extLst>
          </p:cNvPr>
          <p:cNvSpPr txBox="1"/>
          <p:nvPr/>
        </p:nvSpPr>
        <p:spPr>
          <a:xfrm>
            <a:off x="11756571" y="6417129"/>
            <a:ext cx="220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8D445EF-A5C8-45F4-B22B-9A721809D512}" type="slidenum">
              <a:rPr lang="en-US" sz="1050" dirty="0">
                <a:solidFill>
                  <a:schemeClr val="bg1"/>
                </a:solidFill>
                <a:latin typeface="+mj-lt"/>
              </a:rPr>
              <a:t>15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946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067B067-233F-274D-9943-C98446574C65}"/>
              </a:ext>
            </a:extLst>
          </p:cNvPr>
          <p:cNvSpPr txBox="1">
            <a:spLocks/>
          </p:cNvSpPr>
          <p:nvPr/>
        </p:nvSpPr>
        <p:spPr>
          <a:xfrm>
            <a:off x="783441" y="366609"/>
            <a:ext cx="5779284" cy="665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kkurat Pro" charset="0"/>
                <a:ea typeface="Akkurat Pro" charset="0"/>
                <a:cs typeface="Akkurat Pro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/>
            </a:pPr>
            <a:endParaRPr lang="en-US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612B2-2D82-03BC-E6FA-FE7DBE32D4E4}"/>
              </a:ext>
            </a:extLst>
          </p:cNvPr>
          <p:cNvSpPr txBox="1"/>
          <p:nvPr/>
        </p:nvSpPr>
        <p:spPr>
          <a:xfrm>
            <a:off x="11756571" y="6417129"/>
            <a:ext cx="220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8D445EF-A5C8-45F4-B22B-9A721809D512}" type="slidenum">
              <a:rPr lang="en-US" sz="1050" dirty="0">
                <a:solidFill>
                  <a:schemeClr val="bg1"/>
                </a:solidFill>
                <a:latin typeface="+mj-lt"/>
              </a:rPr>
              <a:t>2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B58816C-1A18-831D-F698-B92F9DD40761}"/>
              </a:ext>
            </a:extLst>
          </p:cNvPr>
          <p:cNvSpPr txBox="1">
            <a:spLocks/>
          </p:cNvSpPr>
          <p:nvPr/>
        </p:nvSpPr>
        <p:spPr>
          <a:xfrm>
            <a:off x="1525168" y="-27318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Agenda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580C53-5CDF-4D38-FAC2-E76AC59899B7}"/>
              </a:ext>
            </a:extLst>
          </p:cNvPr>
          <p:cNvSpPr txBox="1"/>
          <p:nvPr/>
        </p:nvSpPr>
        <p:spPr>
          <a:xfrm>
            <a:off x="1449977" y="1115682"/>
            <a:ext cx="8238226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300"/>
              </a:spcBef>
              <a:spcAft>
                <a:spcPts val="600"/>
              </a:spcAft>
              <a:buClrTx/>
            </a:pPr>
            <a:r>
              <a:rPr lang="en-US" sz="28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Introduction </a:t>
            </a:r>
          </a:p>
          <a:p>
            <a:pPr defTabSz="457200">
              <a:spcBef>
                <a:spcPts val="300"/>
              </a:spcBef>
              <a:spcAft>
                <a:spcPts val="600"/>
              </a:spcAft>
              <a:buClrTx/>
            </a:pPr>
            <a:r>
              <a:rPr lang="en-US" sz="28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Machine Learning ROP Model Review</a:t>
            </a:r>
          </a:p>
          <a:p>
            <a:pPr defTabSz="457200">
              <a:spcBef>
                <a:spcPts val="300"/>
              </a:spcBef>
              <a:spcAft>
                <a:spcPts val="600"/>
              </a:spcAft>
              <a:buClrTx/>
            </a:pPr>
            <a:r>
              <a:rPr lang="en-US" sz="28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Semi-automated Training Pipeline</a:t>
            </a:r>
          </a:p>
          <a:p>
            <a:pPr defTabSz="457200">
              <a:spcBef>
                <a:spcPts val="300"/>
              </a:spcBef>
              <a:spcAft>
                <a:spcPts val="600"/>
              </a:spcAft>
              <a:buClrTx/>
            </a:pPr>
            <a:r>
              <a:rPr lang="en-US" sz="28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Previous Publications</a:t>
            </a:r>
          </a:p>
          <a:p>
            <a:pPr marL="800100" lvl="1" indent="-342900" defTabSz="457200">
              <a:spcBef>
                <a:spcPts val="3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Field Test Results</a:t>
            </a:r>
          </a:p>
          <a:p>
            <a:pPr marL="800100" lvl="1" indent="-342900" defTabSz="457200">
              <a:spcBef>
                <a:spcPts val="3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ROP Optimizer</a:t>
            </a:r>
          </a:p>
          <a:p>
            <a:pPr defTabSz="457200">
              <a:spcBef>
                <a:spcPts val="300"/>
              </a:spcBef>
              <a:spcAft>
                <a:spcPts val="600"/>
              </a:spcAft>
              <a:buClrTx/>
            </a:pPr>
            <a:r>
              <a:rPr lang="en-US" sz="28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Hole Cleaning in ROP Optimization</a:t>
            </a:r>
          </a:p>
          <a:p>
            <a:pPr defTabSz="457200">
              <a:spcBef>
                <a:spcPts val="300"/>
              </a:spcBef>
              <a:spcAft>
                <a:spcPts val="600"/>
              </a:spcAft>
              <a:buClrTx/>
            </a:pPr>
            <a:r>
              <a:rPr lang="en-US" sz="28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Summary</a:t>
            </a:r>
          </a:p>
          <a:p>
            <a:pPr defTabSz="457200">
              <a:spcBef>
                <a:spcPts val="300"/>
              </a:spcBef>
              <a:spcAft>
                <a:spcPts val="600"/>
              </a:spcAft>
              <a:buClrTx/>
            </a:pPr>
            <a:r>
              <a:rPr lang="en-US" sz="28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What’s next?</a:t>
            </a:r>
          </a:p>
          <a:p>
            <a:pPr defTabSz="457200">
              <a:spcBef>
                <a:spcPts val="300"/>
              </a:spcBef>
              <a:spcAft>
                <a:spcPts val="600"/>
              </a:spcAft>
              <a:buClrTx/>
            </a:pPr>
            <a:endParaRPr lang="en-US" sz="1800" kern="1200" dirty="0">
              <a:solidFill>
                <a:srgbClr val="17316A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7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2C4DA86-B5F5-64F0-8C41-E3CC47EDB162}"/>
              </a:ext>
            </a:extLst>
          </p:cNvPr>
          <p:cNvSpPr txBox="1">
            <a:spLocks/>
          </p:cNvSpPr>
          <p:nvPr/>
        </p:nvSpPr>
        <p:spPr>
          <a:xfrm>
            <a:off x="1592535" y="392203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Rotary Automation Milestones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3B3580-2678-28EB-5D1E-72EAFECD6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252" y="3127427"/>
            <a:ext cx="939800" cy="622300"/>
          </a:xfrm>
          <a:prstGeom prst="rect">
            <a:avLst/>
          </a:prstGeom>
        </p:spPr>
      </p:pic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2032801A-CBD6-F3B4-2C4C-3563987925C6}"/>
              </a:ext>
            </a:extLst>
          </p:cNvPr>
          <p:cNvSpPr/>
          <p:nvPr/>
        </p:nvSpPr>
        <p:spPr>
          <a:xfrm>
            <a:off x="395689" y="2666417"/>
            <a:ext cx="2393693" cy="1525166"/>
          </a:xfrm>
          <a:prstGeom prst="roundRect">
            <a:avLst/>
          </a:prstGeom>
          <a:solidFill>
            <a:srgbClr val="00FFD5">
              <a:alpha val="4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B60255-37C1-92CF-D994-9DB30F1C4723}"/>
              </a:ext>
            </a:extLst>
          </p:cNvPr>
          <p:cNvSpPr/>
          <p:nvPr/>
        </p:nvSpPr>
        <p:spPr>
          <a:xfrm>
            <a:off x="395689" y="2967335"/>
            <a:ext cx="2393693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FFFFFF"/>
              </a:buClr>
              <a:buFontTx/>
              <a:buNone/>
              <a:defRPr/>
            </a:pPr>
            <a:r>
              <a:rPr lang="en-GB" sz="2000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ROP</a:t>
            </a:r>
            <a:br>
              <a:rPr lang="en-GB" sz="2000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</a:br>
            <a:r>
              <a:rPr lang="en-GB" sz="2000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Optimization Engine</a:t>
            </a: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3B17CE60-3A77-5E51-5966-0F8DFE417908}"/>
              </a:ext>
            </a:extLst>
          </p:cNvPr>
          <p:cNvSpPr/>
          <p:nvPr/>
        </p:nvSpPr>
        <p:spPr>
          <a:xfrm>
            <a:off x="3394189" y="2666417"/>
            <a:ext cx="2393693" cy="1525166"/>
          </a:xfrm>
          <a:prstGeom prst="roundRect">
            <a:avLst/>
          </a:prstGeom>
          <a:solidFill>
            <a:srgbClr val="00FFD5">
              <a:alpha val="4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E16C4090-D509-9D47-8568-1A75E10FC44D}"/>
              </a:ext>
            </a:extLst>
          </p:cNvPr>
          <p:cNvSpPr/>
          <p:nvPr/>
        </p:nvSpPr>
        <p:spPr>
          <a:xfrm>
            <a:off x="6392689" y="2666417"/>
            <a:ext cx="2393693" cy="1525166"/>
          </a:xfrm>
          <a:prstGeom prst="roundRect">
            <a:avLst/>
          </a:prstGeom>
          <a:solidFill>
            <a:srgbClr val="00FFD5">
              <a:alpha val="4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C677D340-37F3-EDCC-DFA3-D7206447C2F4}"/>
              </a:ext>
            </a:extLst>
          </p:cNvPr>
          <p:cNvSpPr/>
          <p:nvPr/>
        </p:nvSpPr>
        <p:spPr>
          <a:xfrm>
            <a:off x="9391189" y="2666417"/>
            <a:ext cx="2393693" cy="1525166"/>
          </a:xfrm>
          <a:prstGeom prst="roundRect">
            <a:avLst/>
          </a:prstGeom>
          <a:solidFill>
            <a:sysClr val="window" lastClr="FFFFFF">
              <a:lumMod val="75000"/>
              <a:alpha val="49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EAE789-C8CC-5EED-62B3-93E72A20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178" y="3127427"/>
            <a:ext cx="939800" cy="622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5D3E72-6296-0BAE-6EBF-B6CB9C358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103" y="3127427"/>
            <a:ext cx="939800" cy="6223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F40DEE4-9608-B6B5-D139-AAE4BE94AC39}"/>
              </a:ext>
            </a:extLst>
          </p:cNvPr>
          <p:cNvSpPr/>
          <p:nvPr/>
        </p:nvSpPr>
        <p:spPr>
          <a:xfrm>
            <a:off x="9402618" y="2767280"/>
            <a:ext cx="2393693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FFFFFF"/>
              </a:buClr>
              <a:buFontTx/>
              <a:buNone/>
              <a:defRPr/>
            </a:pPr>
            <a:r>
              <a:rPr lang="en-GB" sz="2000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Closed-loop Hardware Control </a:t>
            </a:r>
            <a:r>
              <a:rPr lang="en-GB" sz="2000" kern="0" spc="-3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for Remote Drilling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96D84B-2792-D6DE-4580-73A826CBE440}"/>
              </a:ext>
            </a:extLst>
          </p:cNvPr>
          <p:cNvSpPr/>
          <p:nvPr/>
        </p:nvSpPr>
        <p:spPr>
          <a:xfrm>
            <a:off x="6392690" y="3103396"/>
            <a:ext cx="239369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FFFFFF"/>
              </a:buClr>
              <a:buFontTx/>
              <a:buNone/>
              <a:defRPr/>
            </a:pPr>
            <a:r>
              <a:rPr lang="en-GB" sz="2000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Dysfunction</a:t>
            </a:r>
            <a:br>
              <a:rPr lang="en-GB" sz="2000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</a:br>
            <a:r>
              <a:rPr lang="en-GB" sz="2000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Filters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93F637-9E63-FA1C-3D94-165C0173924D}"/>
              </a:ext>
            </a:extLst>
          </p:cNvPr>
          <p:cNvSpPr/>
          <p:nvPr/>
        </p:nvSpPr>
        <p:spPr>
          <a:xfrm>
            <a:off x="3394189" y="2964896"/>
            <a:ext cx="239369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FFFFFF"/>
              </a:buClr>
              <a:buFontTx/>
              <a:buNone/>
              <a:defRPr/>
            </a:pPr>
            <a:r>
              <a:rPr lang="en-GB" sz="2000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Multivariate Objective</a:t>
            </a:r>
            <a:br>
              <a:rPr lang="en-GB" sz="2000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</a:br>
            <a:r>
              <a:rPr lang="en-GB" sz="2000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00287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067B067-233F-274D-9943-C98446574C65}"/>
              </a:ext>
            </a:extLst>
          </p:cNvPr>
          <p:cNvSpPr txBox="1">
            <a:spLocks/>
          </p:cNvSpPr>
          <p:nvPr/>
        </p:nvSpPr>
        <p:spPr>
          <a:xfrm>
            <a:off x="783441" y="366609"/>
            <a:ext cx="5779284" cy="665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kkurat Pro" charset="0"/>
                <a:ea typeface="Akkurat Pro" charset="0"/>
                <a:cs typeface="Akkurat Pro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/>
            </a:pPr>
            <a:endParaRPr lang="en-US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612B2-2D82-03BC-E6FA-FE7DBE32D4E4}"/>
              </a:ext>
            </a:extLst>
          </p:cNvPr>
          <p:cNvSpPr txBox="1"/>
          <p:nvPr/>
        </p:nvSpPr>
        <p:spPr>
          <a:xfrm>
            <a:off x="11756571" y="6417129"/>
            <a:ext cx="220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8D445EF-A5C8-45F4-B22B-9A721809D512}" type="slidenum">
              <a:rPr lang="en-US" sz="1050" dirty="0">
                <a:solidFill>
                  <a:schemeClr val="bg1"/>
                </a:solidFill>
                <a:latin typeface="+mj-lt"/>
              </a:rPr>
              <a:t>4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852EA74-F393-5B4A-DE6E-E44D85D95AD3}"/>
              </a:ext>
            </a:extLst>
          </p:cNvPr>
          <p:cNvSpPr txBox="1">
            <a:spLocks/>
          </p:cNvSpPr>
          <p:nvPr/>
        </p:nvSpPr>
        <p:spPr>
          <a:xfrm>
            <a:off x="1525168" y="438150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Review - Machine Learning Model Published in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URTeC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2019 - 343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7BB28B-138E-599A-A0A8-E319F031A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451" y="2008977"/>
            <a:ext cx="3022600" cy="3695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5B796E-0A4D-2376-CF54-B6CC01A8C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69" y="2444750"/>
            <a:ext cx="3759200" cy="2832100"/>
          </a:xfrm>
          <a:prstGeom prst="rect">
            <a:avLst/>
          </a:prstGeom>
        </p:spPr>
      </p:pic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423E6677-77D7-A177-CF87-148F2C63BEA2}"/>
              </a:ext>
            </a:extLst>
          </p:cNvPr>
          <p:cNvSpPr/>
          <p:nvPr/>
        </p:nvSpPr>
        <p:spPr>
          <a:xfrm>
            <a:off x="8739034" y="3098217"/>
            <a:ext cx="2393693" cy="1525166"/>
          </a:xfrm>
          <a:prstGeom prst="roundRect">
            <a:avLst/>
          </a:prstGeom>
          <a:solidFill>
            <a:srgbClr val="00FFD5">
              <a:alpha val="4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HU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06C5A5-A50E-5AD2-2194-BAE03E0FEF81}"/>
              </a:ext>
            </a:extLst>
          </p:cNvPr>
          <p:cNvSpPr/>
          <p:nvPr/>
        </p:nvSpPr>
        <p:spPr>
          <a:xfrm>
            <a:off x="8739034" y="3560707"/>
            <a:ext cx="239369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FFFFFF"/>
              </a:buClr>
              <a:buFontTx/>
              <a:buNone/>
              <a:defRPr/>
            </a:pPr>
            <a:r>
              <a:rPr lang="en-GB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MAPE on blind</a:t>
            </a:r>
            <a:br>
              <a:rPr lang="en-GB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</a:br>
            <a:r>
              <a:rPr lang="en-GB" kern="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wells &lt; 15%</a:t>
            </a:r>
          </a:p>
        </p:txBody>
      </p:sp>
    </p:spTree>
    <p:extLst>
      <p:ext uri="{BB962C8B-B14F-4D97-AF65-F5344CB8AC3E}">
        <p14:creationId xmlns:p14="http://schemas.microsoft.com/office/powerpoint/2010/main" val="338167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067B067-233F-274D-9943-C98446574C65}"/>
              </a:ext>
            </a:extLst>
          </p:cNvPr>
          <p:cNvSpPr txBox="1">
            <a:spLocks/>
          </p:cNvSpPr>
          <p:nvPr/>
        </p:nvSpPr>
        <p:spPr>
          <a:xfrm>
            <a:off x="783441" y="366609"/>
            <a:ext cx="5779284" cy="665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kkurat Pro" charset="0"/>
                <a:ea typeface="Akkurat Pro" charset="0"/>
                <a:cs typeface="Akkurat Pro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/>
            </a:pPr>
            <a:endParaRPr lang="en-US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612B2-2D82-03BC-E6FA-FE7DBE32D4E4}"/>
              </a:ext>
            </a:extLst>
          </p:cNvPr>
          <p:cNvSpPr txBox="1"/>
          <p:nvPr/>
        </p:nvSpPr>
        <p:spPr>
          <a:xfrm>
            <a:off x="11756571" y="6417129"/>
            <a:ext cx="220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8D445EF-A5C8-45F4-B22B-9A721809D512}" type="slidenum">
              <a:rPr lang="en-US" sz="1050" dirty="0">
                <a:solidFill>
                  <a:schemeClr val="bg1"/>
                </a:solidFill>
                <a:latin typeface="+mj-lt"/>
              </a:rPr>
              <a:t>5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852EA74-F393-5B4A-DE6E-E44D85D95AD3}"/>
              </a:ext>
            </a:extLst>
          </p:cNvPr>
          <p:cNvSpPr txBox="1">
            <a:spLocks/>
          </p:cNvSpPr>
          <p:nvPr/>
        </p:nvSpPr>
        <p:spPr>
          <a:xfrm>
            <a:off x="1525168" y="460819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8FD7C-FDEE-66F6-8577-8DA8BC2775E2}"/>
              </a:ext>
            </a:extLst>
          </p:cNvPr>
          <p:cNvSpPr txBox="1">
            <a:spLocks/>
          </p:cNvSpPr>
          <p:nvPr/>
        </p:nvSpPr>
        <p:spPr>
          <a:xfrm>
            <a:off x="1525168" y="238072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Input Parameters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09143-F1B9-AE68-D48A-587BE10F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285" y="1477993"/>
            <a:ext cx="7495316" cy="5125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78678-59FB-2073-0EDC-5CD36E96AEC0}"/>
              </a:ext>
            </a:extLst>
          </p:cNvPr>
          <p:cNvSpPr txBox="1"/>
          <p:nvPr/>
        </p:nvSpPr>
        <p:spPr>
          <a:xfrm>
            <a:off x="783441" y="1381072"/>
            <a:ext cx="281973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WITSML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BHA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Survey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Mud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Corva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Engineering calculations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4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3B5C61-32B6-95D9-14FA-D0E9AFF4008C}"/>
              </a:ext>
            </a:extLst>
          </p:cNvPr>
          <p:cNvSpPr txBox="1">
            <a:spLocks/>
          </p:cNvSpPr>
          <p:nvPr/>
        </p:nvSpPr>
        <p:spPr>
          <a:xfrm>
            <a:off x="1666682" y="76322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Input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AE76C-B16E-5800-B298-6D0E559F7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482" y="1219322"/>
            <a:ext cx="1926769" cy="54138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5E3C05-F829-07C1-64E4-EEEB4A84F541}"/>
              </a:ext>
            </a:extLst>
          </p:cNvPr>
          <p:cNvSpPr txBox="1"/>
          <p:nvPr/>
        </p:nvSpPr>
        <p:spPr>
          <a:xfrm>
            <a:off x="305251" y="2013719"/>
            <a:ext cx="58572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Engineered Features are added: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Bit Hydraulic Horsepower per Square Inch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Bit Run Distance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Proxy for bit wear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Lagged Features</a:t>
            </a:r>
            <a:br>
              <a:rPr lang="en-US" sz="2400" noProof="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Lagged MSE is a proxy for formation strength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6DE4D96-9BE7-6654-24FE-8E6B0123E9C7}"/>
              </a:ext>
            </a:extLst>
          </p:cNvPr>
          <p:cNvSpPr/>
          <p:nvPr/>
        </p:nvSpPr>
        <p:spPr>
          <a:xfrm>
            <a:off x="5394456" y="3322298"/>
            <a:ext cx="696686" cy="269988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FEE69E1-A3DC-1402-FB16-D6559CA85AF0}"/>
              </a:ext>
            </a:extLst>
          </p:cNvPr>
          <p:cNvSpPr/>
          <p:nvPr/>
        </p:nvSpPr>
        <p:spPr>
          <a:xfrm>
            <a:off x="8249192" y="3322298"/>
            <a:ext cx="696686" cy="269988"/>
          </a:xfrm>
          <a:prstGeom prst="rightArrow">
            <a:avLst/>
          </a:prstGeom>
          <a:solidFill>
            <a:srgbClr val="4472C4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6F2C80-29FC-76E1-F9D1-E5669538214D}"/>
              </a:ext>
            </a:extLst>
          </p:cNvPr>
          <p:cNvSpPr txBox="1"/>
          <p:nvPr/>
        </p:nvSpPr>
        <p:spPr>
          <a:xfrm>
            <a:off x="8945878" y="2625766"/>
            <a:ext cx="28368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Current solution: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Multi-Variate Regression Model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7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F211965-3B39-BCAB-4503-CE75C22CD2F7}"/>
              </a:ext>
            </a:extLst>
          </p:cNvPr>
          <p:cNvSpPr txBox="1">
            <a:spLocks/>
          </p:cNvSpPr>
          <p:nvPr/>
        </p:nvSpPr>
        <p:spPr>
          <a:xfrm>
            <a:off x="1654075" y="204801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Semi-Automated ML Model Trainer</a:t>
            </a:r>
          </a:p>
        </p:txBody>
      </p:sp>
      <p:sp>
        <p:nvSpPr>
          <p:cNvPr id="29" name="Google Shape;278;p23">
            <a:extLst>
              <a:ext uri="{FF2B5EF4-FFF2-40B4-BE49-F238E27FC236}">
                <a16:creationId xmlns:a16="http://schemas.microsoft.com/office/drawing/2014/main" id="{4DE9B532-ED6A-EBD3-DBEB-92D25666D5EE}"/>
              </a:ext>
            </a:extLst>
          </p:cNvPr>
          <p:cNvSpPr/>
          <p:nvPr/>
        </p:nvSpPr>
        <p:spPr>
          <a:xfrm>
            <a:off x="1027212" y="1256573"/>
            <a:ext cx="1620974" cy="724934"/>
          </a:xfrm>
          <a:prstGeom prst="roundRect">
            <a:avLst>
              <a:gd name="adj" fmla="val 16667"/>
            </a:avLst>
          </a:prstGeom>
          <a:solidFill>
            <a:srgbClr val="262626">
              <a:alpha val="6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Clr>
                <a:srgbClr val="FFFFFF"/>
              </a:buClr>
              <a:buSzPts val="1300"/>
              <a:buFont typeface="Montserrat"/>
              <a:buNone/>
            </a:pPr>
            <a:r>
              <a:rPr lang="en-US" sz="1600" b="1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Asset Selector </a:t>
            </a:r>
            <a:endParaRPr sz="1600" b="1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" name="Google Shape;282;p23">
            <a:extLst>
              <a:ext uri="{FF2B5EF4-FFF2-40B4-BE49-F238E27FC236}">
                <a16:creationId xmlns:a16="http://schemas.microsoft.com/office/drawing/2014/main" id="{28619925-15D9-0038-5966-D9A036104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5892" y="2114279"/>
            <a:ext cx="940200" cy="37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83;p23">
            <a:extLst>
              <a:ext uri="{FF2B5EF4-FFF2-40B4-BE49-F238E27FC236}">
                <a16:creationId xmlns:a16="http://schemas.microsoft.com/office/drawing/2014/main" id="{4E646A61-7E3D-9B3A-3E4B-9BB543CE2A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8444" y="2114279"/>
            <a:ext cx="940200" cy="37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84;p23">
            <a:extLst>
              <a:ext uri="{FF2B5EF4-FFF2-40B4-BE49-F238E27FC236}">
                <a16:creationId xmlns:a16="http://schemas.microsoft.com/office/drawing/2014/main" id="{7799C27B-B550-E5BB-EF6B-EC1837AAB2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3104" y="2114279"/>
            <a:ext cx="940200" cy="37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85;p23">
            <a:extLst>
              <a:ext uri="{FF2B5EF4-FFF2-40B4-BE49-F238E27FC236}">
                <a16:creationId xmlns:a16="http://schemas.microsoft.com/office/drawing/2014/main" id="{94972CDD-33C8-EB5F-E022-C92F8570B6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3777" y="2114279"/>
            <a:ext cx="940200" cy="37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86;p23">
            <a:extLst>
              <a:ext uri="{FF2B5EF4-FFF2-40B4-BE49-F238E27FC236}">
                <a16:creationId xmlns:a16="http://schemas.microsoft.com/office/drawing/2014/main" id="{4886AD5F-9071-3559-C9FA-830F850F63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5790" y="1686903"/>
            <a:ext cx="940322" cy="72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87;p23">
            <a:extLst>
              <a:ext uri="{FF2B5EF4-FFF2-40B4-BE49-F238E27FC236}">
                <a16:creationId xmlns:a16="http://schemas.microsoft.com/office/drawing/2014/main" id="{E0695D9F-AF02-BE62-B99C-44F2B433468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5203" y="1672390"/>
            <a:ext cx="940322" cy="72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88;p23">
            <a:extLst>
              <a:ext uri="{FF2B5EF4-FFF2-40B4-BE49-F238E27FC236}">
                <a16:creationId xmlns:a16="http://schemas.microsoft.com/office/drawing/2014/main" id="{FE811972-9A8E-8A04-9C0D-DF61791DEF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4879" y="1633923"/>
            <a:ext cx="940322" cy="72024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78;p23">
            <a:extLst>
              <a:ext uri="{FF2B5EF4-FFF2-40B4-BE49-F238E27FC236}">
                <a16:creationId xmlns:a16="http://schemas.microsoft.com/office/drawing/2014/main" id="{678E0878-12B4-D931-30A3-586AC0D32675}"/>
              </a:ext>
            </a:extLst>
          </p:cNvPr>
          <p:cNvSpPr/>
          <p:nvPr/>
        </p:nvSpPr>
        <p:spPr>
          <a:xfrm>
            <a:off x="3728288" y="1278037"/>
            <a:ext cx="1721657" cy="711771"/>
          </a:xfrm>
          <a:prstGeom prst="roundRect">
            <a:avLst>
              <a:gd name="adj" fmla="val 16667"/>
            </a:avLst>
          </a:prstGeom>
          <a:solidFill>
            <a:srgbClr val="262626">
              <a:alpha val="6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Clr>
                <a:srgbClr val="FFFFFF"/>
              </a:buClr>
              <a:buSzPts val="1300"/>
              <a:buFont typeface="Montserrat"/>
              <a:buNone/>
            </a:pPr>
            <a:r>
              <a:rPr lang="en-US" sz="1600" b="1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Asset Downloader </a:t>
            </a:r>
            <a:endParaRPr sz="1600" b="1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278;p23">
            <a:extLst>
              <a:ext uri="{FF2B5EF4-FFF2-40B4-BE49-F238E27FC236}">
                <a16:creationId xmlns:a16="http://schemas.microsoft.com/office/drawing/2014/main" id="{F1C59810-E712-3EE4-3872-A661F367D3E3}"/>
              </a:ext>
            </a:extLst>
          </p:cNvPr>
          <p:cNvSpPr/>
          <p:nvPr/>
        </p:nvSpPr>
        <p:spPr>
          <a:xfrm>
            <a:off x="6665652" y="1308528"/>
            <a:ext cx="1569687" cy="681280"/>
          </a:xfrm>
          <a:prstGeom prst="roundRect">
            <a:avLst>
              <a:gd name="adj" fmla="val 16667"/>
            </a:avLst>
          </a:prstGeom>
          <a:solidFill>
            <a:srgbClr val="262626">
              <a:alpha val="6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Clr>
                <a:srgbClr val="FFFFFF"/>
              </a:buClr>
              <a:buSzPts val="1300"/>
              <a:buFont typeface="Montserrat"/>
              <a:buNone/>
            </a:pPr>
            <a:r>
              <a:rPr lang="en-US" sz="1600" b="1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Model Trainer</a:t>
            </a:r>
            <a:endParaRPr sz="1600" b="1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278;p23">
            <a:extLst>
              <a:ext uri="{FF2B5EF4-FFF2-40B4-BE49-F238E27FC236}">
                <a16:creationId xmlns:a16="http://schemas.microsoft.com/office/drawing/2014/main" id="{E4DF2FE3-58CA-7B3B-2F62-DF8CC27E3D63}"/>
              </a:ext>
            </a:extLst>
          </p:cNvPr>
          <p:cNvSpPr/>
          <p:nvPr/>
        </p:nvSpPr>
        <p:spPr>
          <a:xfrm>
            <a:off x="9613258" y="1278037"/>
            <a:ext cx="1459627" cy="646834"/>
          </a:xfrm>
          <a:prstGeom prst="roundRect">
            <a:avLst>
              <a:gd name="adj" fmla="val 16667"/>
            </a:avLst>
          </a:prstGeom>
          <a:solidFill>
            <a:srgbClr val="262626">
              <a:alpha val="6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Clr>
                <a:srgbClr val="FFFFFF"/>
              </a:buClr>
              <a:buSzPts val="1300"/>
              <a:buFont typeface="Montserrat"/>
              <a:buNone/>
            </a:pPr>
            <a:r>
              <a:rPr lang="en-US" sz="1600" b="1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Model Evaluator</a:t>
            </a:r>
            <a:endParaRPr sz="1600" b="1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277;p23">
            <a:extLst>
              <a:ext uri="{FF2B5EF4-FFF2-40B4-BE49-F238E27FC236}">
                <a16:creationId xmlns:a16="http://schemas.microsoft.com/office/drawing/2014/main" id="{5886F25A-5809-C682-0F73-72458E1423BF}"/>
              </a:ext>
            </a:extLst>
          </p:cNvPr>
          <p:cNvSpPr/>
          <p:nvPr/>
        </p:nvSpPr>
        <p:spPr>
          <a:xfrm>
            <a:off x="659689" y="2960266"/>
            <a:ext cx="2311918" cy="25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Filter assets by Company/Basin/Rig/Target Formation</a:t>
            </a:r>
          </a:p>
          <a:p>
            <a:pPr marL="158750" defTabSz="457200">
              <a:buClr>
                <a:srgbClr val="17316A"/>
              </a:buClr>
              <a:buSzPts val="1100"/>
            </a:pPr>
            <a:endParaRPr lang="en-US" sz="1600" kern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Map visualization of asset location</a:t>
            </a:r>
          </a:p>
          <a:p>
            <a:pPr marL="158750" defTabSz="457200">
              <a:buClr>
                <a:srgbClr val="FFFFFF"/>
              </a:buClr>
              <a:buSzPts val="1100"/>
            </a:pPr>
            <a:endParaRPr lang="en-US" kern="1200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" name="Google Shape;279;p23">
            <a:extLst>
              <a:ext uri="{FF2B5EF4-FFF2-40B4-BE49-F238E27FC236}">
                <a16:creationId xmlns:a16="http://schemas.microsoft.com/office/drawing/2014/main" id="{AC7C5CDE-0B88-511F-A9BA-CD0BC9CC25BF}"/>
              </a:ext>
            </a:extLst>
          </p:cNvPr>
          <p:cNvSpPr/>
          <p:nvPr/>
        </p:nvSpPr>
        <p:spPr>
          <a:xfrm>
            <a:off x="3539048" y="2890900"/>
            <a:ext cx="2625242" cy="32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Parallel downloading of training data</a:t>
            </a:r>
          </a:p>
          <a:p>
            <a:pPr marL="158750" defTabSz="457200">
              <a:buClr>
                <a:srgbClr val="17316A"/>
              </a:buClr>
              <a:buSzPts val="1100"/>
            </a:pPr>
            <a:endParaRPr lang="en-US" sz="1600" kern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Automatic and standardized cleaning process</a:t>
            </a:r>
          </a:p>
          <a:p>
            <a:pPr marL="158750" defTabSz="457200">
              <a:buClr>
                <a:srgbClr val="17316A"/>
              </a:buClr>
              <a:buSzPts val="1100"/>
            </a:pPr>
            <a:endParaRPr lang="en-US" sz="1600" kern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Automatic combining training data into one dataset</a:t>
            </a:r>
          </a:p>
          <a:p>
            <a:pPr marL="158750" defTabSz="457200">
              <a:buClr>
                <a:srgbClr val="17316A"/>
              </a:buClr>
              <a:buSzPts val="1100"/>
            </a:pPr>
            <a:endParaRPr lang="en-US" sz="1600" kern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Reduction of download time from 20 to 1 day.</a:t>
            </a:r>
            <a:endParaRPr sz="1600" kern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280;p23">
            <a:extLst>
              <a:ext uri="{FF2B5EF4-FFF2-40B4-BE49-F238E27FC236}">
                <a16:creationId xmlns:a16="http://schemas.microsoft.com/office/drawing/2014/main" id="{7FB62828-172B-6A68-5536-D5F90A67243D}"/>
              </a:ext>
            </a:extLst>
          </p:cNvPr>
          <p:cNvSpPr/>
          <p:nvPr/>
        </p:nvSpPr>
        <p:spPr>
          <a:xfrm>
            <a:off x="9177281" y="2965685"/>
            <a:ext cx="2625241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Evaluation on new (blind) data</a:t>
            </a:r>
          </a:p>
          <a:p>
            <a:pPr marL="158750" defTabSz="457200">
              <a:buClr>
                <a:srgbClr val="17316A"/>
              </a:buClr>
              <a:buSzPts val="1100"/>
            </a:pPr>
            <a:endParaRPr lang="en-US" sz="1600" kern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Export results of all wells into tabular form for easy comparison</a:t>
            </a:r>
          </a:p>
          <a:p>
            <a:pPr marL="158750" defTabSz="457200">
              <a:buClr>
                <a:srgbClr val="17316A"/>
              </a:buClr>
              <a:buSzPts val="1100"/>
            </a:pPr>
            <a:endParaRPr lang="en-US" sz="1600" kern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Once approved, model is pushed to BETA for further testing</a:t>
            </a:r>
            <a:endParaRPr sz="1600" kern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281;p23">
            <a:extLst>
              <a:ext uri="{FF2B5EF4-FFF2-40B4-BE49-F238E27FC236}">
                <a16:creationId xmlns:a16="http://schemas.microsoft.com/office/drawing/2014/main" id="{10BCB29B-78DD-EEB9-0FCF-D3811103E841}"/>
              </a:ext>
            </a:extLst>
          </p:cNvPr>
          <p:cNvSpPr/>
          <p:nvPr/>
        </p:nvSpPr>
        <p:spPr>
          <a:xfrm>
            <a:off x="6293540" y="2965685"/>
            <a:ext cx="2625241" cy="2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Exploratory data analysis</a:t>
            </a:r>
          </a:p>
          <a:p>
            <a:pPr marL="158750" defTabSz="457200">
              <a:buClr>
                <a:srgbClr val="17316A"/>
              </a:buClr>
              <a:buSzPts val="1100"/>
            </a:pPr>
            <a:endParaRPr lang="en-US" sz="1600" kern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Ability to train multiple models to evaluate the best performer</a:t>
            </a:r>
          </a:p>
          <a:p>
            <a:pPr marL="158750" defTabSz="457200">
              <a:buClr>
                <a:srgbClr val="17316A"/>
              </a:buClr>
              <a:buSzPts val="1100"/>
            </a:pPr>
            <a:endParaRPr lang="en-US" sz="1600" kern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defTabSz="457200">
              <a:buClr>
                <a:srgbClr val="17316A"/>
              </a:buClr>
              <a:buSzPts val="1100"/>
            </a:pPr>
            <a:r>
              <a:rPr lang="en-US" sz="1600" kern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Ability to edit/add/remove features</a:t>
            </a:r>
          </a:p>
          <a:p>
            <a:pPr marL="158750" defTabSz="457200">
              <a:buClr>
                <a:srgbClr val="FFFFFF"/>
              </a:buClr>
              <a:buSzPts val="1100"/>
            </a:pPr>
            <a:endParaRPr lang="en-US" kern="1200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defTabSz="457200">
              <a:buClr>
                <a:srgbClr val="FFFFFF"/>
              </a:buClr>
              <a:buSzPts val="1100"/>
            </a:pPr>
            <a:endParaRPr lang="en-US" kern="1200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defTabSz="457200">
              <a:buClr>
                <a:srgbClr val="FFFFFF"/>
              </a:buClr>
              <a:buSzPts val="1100"/>
            </a:pPr>
            <a:endParaRPr kern="1200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9712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336A-9E5D-CC3E-03E8-EFD726F51CCB}"/>
              </a:ext>
            </a:extLst>
          </p:cNvPr>
          <p:cNvSpPr txBox="1">
            <a:spLocks/>
          </p:cNvSpPr>
          <p:nvPr/>
        </p:nvSpPr>
        <p:spPr>
          <a:xfrm>
            <a:off x="1390213" y="381287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Review – Field Test Results Published in SPE/IADC 2021-204043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07FEDA-ACA0-DB91-4433-F03C15D7A8F9}"/>
              </a:ext>
            </a:extLst>
          </p:cNvPr>
          <p:cNvSpPr/>
          <p:nvPr/>
        </p:nvSpPr>
        <p:spPr>
          <a:xfrm>
            <a:off x="585859" y="2095847"/>
            <a:ext cx="10625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FontTx/>
              <a:buNone/>
              <a:defRPr/>
            </a:pPr>
            <a:r>
              <a:rPr lang="en-US" sz="2400" b="1" spc="20" dirty="0">
                <a:solidFill>
                  <a:prstClr val="white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Midland Basin –</a:t>
            </a:r>
            <a:br>
              <a:rPr lang="en-US" sz="2400" b="1" spc="20" dirty="0">
                <a:solidFill>
                  <a:prstClr val="white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</a:br>
            <a:r>
              <a:rPr lang="en-US" sz="2400" b="1" spc="20" dirty="0">
                <a:solidFill>
                  <a:prstClr val="white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Operator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1AE32-23E1-353F-37F5-86ED37265312}"/>
              </a:ext>
            </a:extLst>
          </p:cNvPr>
          <p:cNvSpPr/>
          <p:nvPr/>
        </p:nvSpPr>
        <p:spPr>
          <a:xfrm>
            <a:off x="585858" y="3085673"/>
            <a:ext cx="507694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7316A"/>
              </a:buClr>
              <a:defRPr/>
            </a:pPr>
            <a:r>
              <a:rPr lang="en-GB" sz="2400" dirty="0" err="1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Wolfcamp</a:t>
            </a:r>
            <a:r>
              <a:rPr lang="en-GB" sz="240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 A</a:t>
            </a:r>
          </a:p>
          <a:p>
            <a:pPr marL="285750" indent="-285750">
              <a:spcAft>
                <a:spcPts val="600"/>
              </a:spcAft>
              <a:buClr>
                <a:srgbClr val="17316A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Same Gamma Ray</a:t>
            </a:r>
          </a:p>
          <a:p>
            <a:pPr marL="285750" indent="-285750">
              <a:spcAft>
                <a:spcPts val="600"/>
              </a:spcAft>
              <a:buClr>
                <a:srgbClr val="17316A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Same BHA</a:t>
            </a:r>
          </a:p>
          <a:p>
            <a:pPr marL="285750" indent="-285750">
              <a:spcAft>
                <a:spcPts val="600"/>
              </a:spcAft>
              <a:buClr>
                <a:srgbClr val="17316A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Same Bit Size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56B957-0C1D-1CB1-1A92-49AC462745A0}"/>
              </a:ext>
            </a:extLst>
          </p:cNvPr>
          <p:cNvSpPr/>
          <p:nvPr/>
        </p:nvSpPr>
        <p:spPr>
          <a:xfrm>
            <a:off x="511263" y="5422670"/>
            <a:ext cx="5076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FFFFFF"/>
              </a:buClr>
              <a:buFontTx/>
              <a:buNone/>
              <a:defRPr/>
            </a:pPr>
            <a:r>
              <a:rPr lang="en-GB" sz="2400" dirty="0">
                <a:solidFill>
                  <a:prstClr val="white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36% improvement</a:t>
            </a:r>
            <a:r>
              <a:rPr lang="en-GB" sz="2000" dirty="0">
                <a:solidFill>
                  <a:prstClr val="white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 in ROP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21805-9236-DB6B-91DB-3E2E53711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016" y="2054275"/>
            <a:ext cx="7251242" cy="320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5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0E1AC9-65F0-03F0-9981-F83341276495}"/>
              </a:ext>
            </a:extLst>
          </p:cNvPr>
          <p:cNvSpPr txBox="1">
            <a:spLocks/>
          </p:cNvSpPr>
          <p:nvPr/>
        </p:nvSpPr>
        <p:spPr>
          <a:xfrm>
            <a:off x="1301982" y="274101"/>
            <a:ext cx="9141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Review – ROP Optimizer Presented in SPE/IADC 2022-208751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6D8242-F37F-EEF8-E595-F51DBA9B0279}"/>
              </a:ext>
            </a:extLst>
          </p:cNvPr>
          <p:cNvSpPr/>
          <p:nvPr/>
        </p:nvSpPr>
        <p:spPr>
          <a:xfrm>
            <a:off x="795867" y="1912948"/>
            <a:ext cx="10625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FontTx/>
              <a:buNone/>
              <a:defRPr/>
            </a:pPr>
            <a:r>
              <a:rPr lang="en-US" sz="2400" b="1" spc="20" dirty="0">
                <a:solidFill>
                  <a:prstClr val="white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Multivariate Objective Function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B3F8DB-8970-C9DA-68A6-617D9524C229}"/>
              </a:ext>
            </a:extLst>
          </p:cNvPr>
          <p:cNvSpPr/>
          <p:nvPr/>
        </p:nvSpPr>
        <p:spPr>
          <a:xfrm>
            <a:off x="795867" y="4386997"/>
            <a:ext cx="507694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7316A"/>
              </a:buClr>
              <a:defRPr/>
            </a:pPr>
            <a:r>
              <a:rPr lang="en-GB" sz="2000" b="1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Filters</a:t>
            </a:r>
            <a:r>
              <a:rPr lang="en-GB" sz="200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:</a:t>
            </a:r>
          </a:p>
          <a:p>
            <a:pPr marL="285750" indent="-285750">
              <a:spcAft>
                <a:spcPts val="600"/>
              </a:spcAft>
              <a:buClr>
                <a:srgbClr val="17316A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Vibration</a:t>
            </a:r>
          </a:p>
          <a:p>
            <a:pPr marL="285750" indent="-285750">
              <a:spcAft>
                <a:spcPts val="600"/>
              </a:spcAft>
              <a:buClr>
                <a:srgbClr val="17316A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Torsional Severity Ratio</a:t>
            </a:r>
          </a:p>
          <a:p>
            <a:pPr marL="285750" indent="-285750">
              <a:spcAft>
                <a:spcPts val="600"/>
              </a:spcAft>
              <a:buClr>
                <a:srgbClr val="17316A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latin typeface="Poppins" pitchFamily="2" charset="77"/>
                <a:ea typeface="Segoe UI Historic" panose="020B0502040204020203" pitchFamily="34" charset="0"/>
                <a:cs typeface="Poppins" pitchFamily="2" charset="77"/>
                <a:sym typeface="Open Sans"/>
              </a:rPr>
              <a:t>Parameter Limits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C0EDAD14-3ADE-71C4-2324-5D7DE2041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299" y="1697902"/>
            <a:ext cx="4577167" cy="4053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361BC0-9B51-9F32-4A35-6DC7472C8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60" y="2453458"/>
            <a:ext cx="5109562" cy="16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60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7C9C3C81F5C4D89834D50C6620FFF" ma:contentTypeVersion="7" ma:contentTypeDescription="Create a new document." ma:contentTypeScope="" ma:versionID="76bdbf190da132234dee08b65b03dc46">
  <xsd:schema xmlns:xsd="http://www.w3.org/2001/XMLSchema" xmlns:xs="http://www.w3.org/2001/XMLSchema" xmlns:p="http://schemas.microsoft.com/office/2006/metadata/properties" xmlns:ns3="cfa275b4-163f-4860-b2a8-5bf2c4851652" xmlns:ns4="25069685-63ee-4c8e-abb0-2fd181c78a97" targetNamespace="http://schemas.microsoft.com/office/2006/metadata/properties" ma:root="true" ma:fieldsID="1b18e8fd484d3e80f7c57d8b50a1fbb1" ns3:_="" ns4:_="">
    <xsd:import namespace="cfa275b4-163f-4860-b2a8-5bf2c4851652"/>
    <xsd:import namespace="25069685-63ee-4c8e-abb0-2fd181c78a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275b4-163f-4860-b2a8-5bf2c4851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69685-63ee-4c8e-abb0-2fd181c78a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5B3F55-009C-4EB3-A15B-FD16BBEE336C}">
  <ds:schemaRefs>
    <ds:schemaRef ds:uri="http://purl.org/dc/dcmitype/"/>
    <ds:schemaRef ds:uri="http://www.w3.org/XML/1998/namespace"/>
    <ds:schemaRef ds:uri="http://purl.org/dc/elements/1.1/"/>
    <ds:schemaRef ds:uri="cfa275b4-163f-4860-b2a8-5bf2c4851652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25069685-63ee-4c8e-abb0-2fd181c78a97"/>
  </ds:schemaRefs>
</ds:datastoreItem>
</file>

<file path=customXml/itemProps2.xml><?xml version="1.0" encoding="utf-8"?>
<ds:datastoreItem xmlns:ds="http://schemas.openxmlformats.org/officeDocument/2006/customXml" ds:itemID="{511DB07E-FBF9-4968-BA67-4D506BA2C5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275b4-163f-4860-b2a8-5bf2c4851652"/>
    <ds:schemaRef ds:uri="25069685-63ee-4c8e-abb0-2fd181c78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F8AC6E-86AB-4D32-AB68-36C77B469A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</TotalTime>
  <Words>469</Words>
  <Application>Microsoft Office PowerPoint</Application>
  <PresentationFormat>Widescreen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Poppins</vt:lpstr>
      <vt:lpstr>Montserrat</vt:lpstr>
      <vt:lpstr>Libre Franklin</vt:lpstr>
      <vt:lpstr>Courier New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kriti</dc:creator>
  <cp:lastModifiedBy>Kriti Singh</cp:lastModifiedBy>
  <cp:revision>58</cp:revision>
  <dcterms:modified xsi:type="dcterms:W3CDTF">2023-09-21T16:18:37Z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0x0101005D97C9C3C81F5C4D89834D50C6620FFF</vt:lpwstr>
  </property>
</Properties>
</file>