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5"/>
    <p:sldMasterId id="2147483962" r:id="rId6"/>
    <p:sldMasterId id="2147483991" r:id="rId7"/>
  </p:sldMasterIdLst>
  <p:notesMasterIdLst>
    <p:notesMasterId r:id="rId18"/>
  </p:notesMasterIdLst>
  <p:handoutMasterIdLst>
    <p:handoutMasterId r:id="rId19"/>
  </p:handoutMasterIdLst>
  <p:sldIdLst>
    <p:sldId id="373" r:id="rId8"/>
    <p:sldId id="375" r:id="rId9"/>
    <p:sldId id="376" r:id="rId10"/>
    <p:sldId id="806" r:id="rId11"/>
    <p:sldId id="807" r:id="rId12"/>
    <p:sldId id="808" r:id="rId13"/>
    <p:sldId id="811" r:id="rId14"/>
    <p:sldId id="809" r:id="rId15"/>
    <p:sldId id="810" r:id="rId16"/>
    <p:sldId id="331" r:id="rId17"/>
  </p:sldIdLst>
  <p:sldSz cx="12192000" cy="6858000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2" userDrawn="1">
          <p15:clr>
            <a:srgbClr val="A4A3A4"/>
          </p15:clr>
        </p15:guide>
        <p15:guide id="2" pos="72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on, Tanner E" initials="OTE" lastIdx="1" clrIdx="0">
    <p:extLst>
      <p:ext uri="{19B8F6BF-5375-455C-9EA6-DF929625EA0E}">
        <p15:presenceInfo xmlns:p15="http://schemas.microsoft.com/office/powerpoint/2012/main" userId="S-1-5-21-110173463-419851672-1749447093-1014240" providerId="AD"/>
      </p:ext>
    </p:extLst>
  </p:cmAuthor>
  <p:cmAuthor id="2" name="Zeilinger, Sabine C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5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852" y="114"/>
      </p:cViewPr>
      <p:guideLst>
        <p:guide orient="horz" pos="4092"/>
        <p:guide pos="72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9AE71-CE87-4B73-AE4B-42BEFFC0B84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9CB2C-2D80-410E-819E-288947CF8127}">
      <dgm:prSet phldrT="[Text]"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Data Quality  </a:t>
          </a:r>
        </a:p>
      </dgm:t>
    </dgm:pt>
    <dgm:pt modelId="{E57A9A12-E036-4772-B761-6A9E5010A808}" type="parTrans" cxnId="{4966B6AC-6466-4D73-BB02-435CB7B26415}">
      <dgm:prSet/>
      <dgm:spPr/>
      <dgm:t>
        <a:bodyPr/>
        <a:lstStyle/>
        <a:p>
          <a:endParaRPr lang="en-US"/>
        </a:p>
      </dgm:t>
    </dgm:pt>
    <dgm:pt modelId="{8E11F5A5-F32F-4D98-925A-24887FB65DBD}" type="sibTrans" cxnId="{4966B6AC-6466-4D73-BB02-435CB7B26415}">
      <dgm:prSet/>
      <dgm:spPr/>
      <dgm:t>
        <a:bodyPr/>
        <a:lstStyle/>
        <a:p>
          <a:endParaRPr lang="en-US"/>
        </a:p>
      </dgm:t>
    </dgm:pt>
    <dgm:pt modelId="{88C20A52-D4D6-4942-94EF-545CFBF62BDC}">
      <dgm:prSet phldrT="[Text]"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Performance </a:t>
          </a:r>
        </a:p>
      </dgm:t>
    </dgm:pt>
    <dgm:pt modelId="{5D729ED1-C248-42B5-BF69-719D2671CFD5}" type="parTrans" cxnId="{9895E61C-6303-47A0-AAEE-9F4352B54B15}">
      <dgm:prSet/>
      <dgm:spPr/>
      <dgm:t>
        <a:bodyPr/>
        <a:lstStyle/>
        <a:p>
          <a:endParaRPr lang="en-US"/>
        </a:p>
      </dgm:t>
    </dgm:pt>
    <dgm:pt modelId="{113B47F4-D597-442C-BCA5-1AFD686FCB7E}" type="sibTrans" cxnId="{9895E61C-6303-47A0-AAEE-9F4352B54B15}">
      <dgm:prSet/>
      <dgm:spPr/>
      <dgm:t>
        <a:bodyPr/>
        <a:lstStyle/>
        <a:p>
          <a:endParaRPr lang="en-US"/>
        </a:p>
      </dgm:t>
    </dgm:pt>
    <dgm:pt modelId="{8525036E-1957-4014-910D-FC34DE2AD813}">
      <dgm:prSet phldrT="[Text]"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Early identification of fluid parameter deviations – ability to adjust before issues are evident</a:t>
          </a:r>
        </a:p>
      </dgm:t>
    </dgm:pt>
    <dgm:pt modelId="{EEC55CA8-FDD4-4B91-B691-EDC724D4F6C1}" type="parTrans" cxnId="{56CDF0DD-F748-44DF-B9FD-67D9C87B4D11}">
      <dgm:prSet/>
      <dgm:spPr/>
      <dgm:t>
        <a:bodyPr/>
        <a:lstStyle/>
        <a:p>
          <a:endParaRPr lang="en-US"/>
        </a:p>
      </dgm:t>
    </dgm:pt>
    <dgm:pt modelId="{0141F3D0-1F68-4E21-93A7-7D62139EA66A}" type="sibTrans" cxnId="{56CDF0DD-F748-44DF-B9FD-67D9C87B4D11}">
      <dgm:prSet/>
      <dgm:spPr/>
      <dgm:t>
        <a:bodyPr/>
        <a:lstStyle/>
        <a:p>
          <a:endParaRPr lang="en-US"/>
        </a:p>
      </dgm:t>
    </dgm:pt>
    <dgm:pt modelId="{E2CCCFC6-B3E8-4BC2-A76E-8148A493E26B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Continuous fluid measurements and high data frequency provide opportunity for fast decision making</a:t>
          </a:r>
        </a:p>
      </dgm:t>
    </dgm:pt>
    <dgm:pt modelId="{42DE134E-0ECD-42CB-BFD9-86A8D28A5872}" type="parTrans" cxnId="{DA20DA42-91D9-454F-A074-BED29A3670A8}">
      <dgm:prSet/>
      <dgm:spPr/>
      <dgm:t>
        <a:bodyPr/>
        <a:lstStyle/>
        <a:p>
          <a:endParaRPr lang="en-US"/>
        </a:p>
      </dgm:t>
    </dgm:pt>
    <dgm:pt modelId="{1D1CF86D-F8E9-4EE6-90B7-A7CA3FFEA629}" type="sibTrans" cxnId="{DA20DA42-91D9-454F-A074-BED29A3670A8}">
      <dgm:prSet/>
      <dgm:spPr/>
      <dgm:t>
        <a:bodyPr/>
        <a:lstStyle/>
        <a:p>
          <a:endParaRPr lang="en-US"/>
        </a:p>
      </dgm:t>
    </dgm:pt>
    <dgm:pt modelId="{D5FB1674-0B41-4457-93F8-194D3A9A309D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High frequency data opens opportunity in data analytics space </a:t>
          </a:r>
        </a:p>
      </dgm:t>
    </dgm:pt>
    <dgm:pt modelId="{F490B9B5-C102-4E7F-A6B3-B8DC8F85440E}" type="parTrans" cxnId="{82B28A53-A540-4788-B75B-1E6E132A4A9F}">
      <dgm:prSet/>
      <dgm:spPr/>
      <dgm:t>
        <a:bodyPr/>
        <a:lstStyle/>
        <a:p>
          <a:endParaRPr lang="en-US"/>
        </a:p>
      </dgm:t>
    </dgm:pt>
    <dgm:pt modelId="{7FA2DB09-AEA7-466E-B973-EFCC322EE280}" type="sibTrans" cxnId="{82B28A53-A540-4788-B75B-1E6E132A4A9F}">
      <dgm:prSet/>
      <dgm:spPr/>
      <dgm:t>
        <a:bodyPr/>
        <a:lstStyle/>
        <a:p>
          <a:endParaRPr lang="en-US"/>
        </a:p>
      </dgm:t>
    </dgm:pt>
    <dgm:pt modelId="{8E184A2C-6CB9-4590-8FC9-75F82C474271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Optimization of fluid parameters to prevent fluid related NPT</a:t>
          </a:r>
        </a:p>
      </dgm:t>
    </dgm:pt>
    <dgm:pt modelId="{638298DD-5E5D-4159-9838-2D2A10EBCD58}" type="parTrans" cxnId="{94A15EA8-14AB-43EA-81E5-6FE42F9BC5AD}">
      <dgm:prSet/>
      <dgm:spPr/>
      <dgm:t>
        <a:bodyPr/>
        <a:lstStyle/>
        <a:p>
          <a:endParaRPr lang="en-US"/>
        </a:p>
      </dgm:t>
    </dgm:pt>
    <dgm:pt modelId="{BCFDD4F1-5A17-46C9-9BAE-5B2EA24E7FD3}" type="sibTrans" cxnId="{94A15EA8-14AB-43EA-81E5-6FE42F9BC5AD}">
      <dgm:prSet/>
      <dgm:spPr/>
      <dgm:t>
        <a:bodyPr/>
        <a:lstStyle/>
        <a:p>
          <a:endParaRPr lang="en-US"/>
        </a:p>
      </dgm:t>
    </dgm:pt>
    <dgm:pt modelId="{05A87C88-8C6A-4804-9A76-21B5DC00CA6B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Immediate transfer of key learning across operations</a:t>
          </a:r>
        </a:p>
      </dgm:t>
    </dgm:pt>
    <dgm:pt modelId="{40F0EE5E-7451-4A8A-9343-42806ACB0509}" type="parTrans" cxnId="{38481FE7-9155-427F-9EC4-2B7482589A64}">
      <dgm:prSet/>
      <dgm:spPr/>
      <dgm:t>
        <a:bodyPr/>
        <a:lstStyle/>
        <a:p>
          <a:endParaRPr lang="en-US"/>
        </a:p>
      </dgm:t>
    </dgm:pt>
    <dgm:pt modelId="{A1000B36-1726-4CC0-9314-4FA482350DD8}" type="sibTrans" cxnId="{38481FE7-9155-427F-9EC4-2B7482589A64}">
      <dgm:prSet/>
      <dgm:spPr/>
      <dgm:t>
        <a:bodyPr/>
        <a:lstStyle/>
        <a:p>
          <a:endParaRPr lang="en-US"/>
        </a:p>
      </dgm:t>
    </dgm:pt>
    <dgm:pt modelId="{A8977DF3-6A2F-4936-907D-2D44031D3ABA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Work Flow</a:t>
          </a:r>
        </a:p>
      </dgm:t>
    </dgm:pt>
    <dgm:pt modelId="{34F90F0E-6290-40B3-9D73-AF7E5D094F14}" type="parTrans" cxnId="{4CD5A11B-8F5E-48E2-B4BB-67DA32C2D61B}">
      <dgm:prSet/>
      <dgm:spPr/>
      <dgm:t>
        <a:bodyPr/>
        <a:lstStyle/>
        <a:p>
          <a:endParaRPr lang="en-US"/>
        </a:p>
      </dgm:t>
    </dgm:pt>
    <dgm:pt modelId="{70226D10-A78C-464F-BF58-648C45806832}" type="sibTrans" cxnId="{4CD5A11B-8F5E-48E2-B4BB-67DA32C2D61B}">
      <dgm:prSet/>
      <dgm:spPr/>
      <dgm:t>
        <a:bodyPr/>
        <a:lstStyle/>
        <a:p>
          <a:endParaRPr lang="en-US"/>
        </a:p>
      </dgm:t>
    </dgm:pt>
    <dgm:pt modelId="{E409BC15-CBE2-4DE8-8D28-9F989443752F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Rig Site – Personnel on site provide feedback and interact directly with ROC fluid advisor</a:t>
          </a:r>
        </a:p>
      </dgm:t>
    </dgm:pt>
    <dgm:pt modelId="{5B214535-E745-4E66-838C-D72D148275F7}" type="parTrans" cxnId="{D677D49F-D309-46A8-B04D-1C854350F505}">
      <dgm:prSet/>
      <dgm:spPr/>
      <dgm:t>
        <a:bodyPr/>
        <a:lstStyle/>
        <a:p>
          <a:endParaRPr lang="en-US"/>
        </a:p>
      </dgm:t>
    </dgm:pt>
    <dgm:pt modelId="{85BAD43B-6811-4F44-9A44-223DB85AC482}" type="sibTrans" cxnId="{D677D49F-D309-46A8-B04D-1C854350F505}">
      <dgm:prSet/>
      <dgm:spPr/>
      <dgm:t>
        <a:bodyPr/>
        <a:lstStyle/>
        <a:p>
          <a:endParaRPr lang="en-US"/>
        </a:p>
      </dgm:t>
    </dgm:pt>
    <dgm:pt modelId="{C1FBF13D-921B-4003-90D9-F7DBA1E3DE3D}">
      <dgm:prSet/>
      <dgm:spPr/>
      <dgm:t>
        <a:bodyPr/>
        <a:lstStyle/>
        <a:p>
          <a:r>
            <a:rPr lang="en-US" dirty="0">
              <a:latin typeface="EMprint" panose="020B0503020204020204" pitchFamily="34" charset="0"/>
              <a:ea typeface="EMprint" panose="020B0503020204020204" pitchFamily="34" charset="0"/>
            </a:rPr>
            <a:t>ROC fluid advisor provides insight and learnings from a high level and across rigs</a:t>
          </a:r>
        </a:p>
      </dgm:t>
    </dgm:pt>
    <dgm:pt modelId="{07190B6C-9CA5-422D-94C1-BBFB68C15C92}" type="parTrans" cxnId="{516A2400-2C2D-47CD-8654-A7C691A73606}">
      <dgm:prSet/>
      <dgm:spPr/>
      <dgm:t>
        <a:bodyPr/>
        <a:lstStyle/>
        <a:p>
          <a:endParaRPr lang="en-US"/>
        </a:p>
      </dgm:t>
    </dgm:pt>
    <dgm:pt modelId="{5060A6BE-033D-4B31-8BA1-0AF2B5FE440D}" type="sibTrans" cxnId="{516A2400-2C2D-47CD-8654-A7C691A73606}">
      <dgm:prSet/>
      <dgm:spPr/>
      <dgm:t>
        <a:bodyPr/>
        <a:lstStyle/>
        <a:p>
          <a:endParaRPr lang="en-US"/>
        </a:p>
      </dgm:t>
    </dgm:pt>
    <dgm:pt modelId="{6503B80D-9C43-4D20-B7DE-BE3B72A72725}">
      <dgm:prSet/>
      <dgm:spPr/>
      <dgm:t>
        <a:bodyPr/>
        <a:lstStyle/>
        <a:p>
          <a:endParaRPr lang="en-US" dirty="0"/>
        </a:p>
      </dgm:t>
    </dgm:pt>
    <dgm:pt modelId="{D6F8395B-9A96-453B-9C6E-6352BAC8C525}" type="parTrans" cxnId="{F385503F-D4C7-4FE8-A84F-7ED41BDEDF27}">
      <dgm:prSet/>
      <dgm:spPr/>
      <dgm:t>
        <a:bodyPr/>
        <a:lstStyle/>
        <a:p>
          <a:endParaRPr lang="en-US"/>
        </a:p>
      </dgm:t>
    </dgm:pt>
    <dgm:pt modelId="{26F07C19-9673-48ED-B3D5-63B696C32697}" type="sibTrans" cxnId="{F385503F-D4C7-4FE8-A84F-7ED41BDEDF27}">
      <dgm:prSet/>
      <dgm:spPr/>
      <dgm:t>
        <a:bodyPr/>
        <a:lstStyle/>
        <a:p>
          <a:endParaRPr lang="en-US"/>
        </a:p>
      </dgm:t>
    </dgm:pt>
    <dgm:pt modelId="{23455B91-1645-4C4A-BD6A-722CBFAA820B}" type="pres">
      <dgm:prSet presAssocID="{8E99AE71-CE87-4B73-AE4B-42BEFFC0B843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90D18-2D9A-48D9-803A-3900DB888DE5}" type="pres">
      <dgm:prSet presAssocID="{8309CB2C-2D80-410E-819E-288947CF8127}" presName="composite" presStyleCnt="0"/>
      <dgm:spPr/>
    </dgm:pt>
    <dgm:pt modelId="{0927C128-5034-4D35-9BE2-578D366CF764}" type="pres">
      <dgm:prSet presAssocID="{8309CB2C-2D80-410E-819E-288947CF8127}" presName="parTx" presStyleLbl="alignNode1" presStyleIdx="0" presStyleCnt="3" custLinFactX="-16153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F49AE-1578-4183-8BAE-4674B328753A}" type="pres">
      <dgm:prSet presAssocID="{8309CB2C-2D80-410E-819E-288947CF8127}" presName="desTx" presStyleLbl="alignAccFollowNode1" presStyleIdx="0" presStyleCnt="3" custLinFactX="-16716" custLinFactY="5610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23DD9-CBA1-4F33-BBDB-2BD7E7F12ECD}" type="pres">
      <dgm:prSet presAssocID="{8E11F5A5-F32F-4D98-925A-24887FB65DBD}" presName="space" presStyleCnt="0"/>
      <dgm:spPr/>
    </dgm:pt>
    <dgm:pt modelId="{DB5DC6A1-AD15-4CAB-BC9C-4C94D4EBFE56}" type="pres">
      <dgm:prSet presAssocID="{88C20A52-D4D6-4942-94EF-545CFBF62BDC}" presName="composite" presStyleCnt="0"/>
      <dgm:spPr/>
    </dgm:pt>
    <dgm:pt modelId="{AA38B6AA-6023-4C56-8E74-7D984183EF18}" type="pres">
      <dgm:prSet presAssocID="{88C20A52-D4D6-4942-94EF-545CFBF62BDC}" presName="parTx" presStyleLbl="alignNode1" presStyleIdx="1" presStyleCnt="3" custLinFactX="13113" custLinFactNeighborX="100000" custLinFactNeighborY="3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CCEB3-D068-4723-AE93-412797E3C1D8}" type="pres">
      <dgm:prSet presAssocID="{88C20A52-D4D6-4942-94EF-545CFBF62BDC}" presName="desTx" presStyleLbl="alignAccFollowNode1" presStyleIdx="1" presStyleCnt="3" custLinFactX="12344" custLinFactNeighborX="100000" custLinFactNeighborY="58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9C032-942A-4853-9490-E60DD173BB95}" type="pres">
      <dgm:prSet presAssocID="{113B47F4-D597-442C-BCA5-1AFD686FCB7E}" presName="space" presStyleCnt="0"/>
      <dgm:spPr/>
    </dgm:pt>
    <dgm:pt modelId="{BC3B7FE7-87E4-4B3A-9B31-D2B75493759D}" type="pres">
      <dgm:prSet presAssocID="{A8977DF3-6A2F-4936-907D-2D44031D3ABA}" presName="composite" presStyleCnt="0"/>
      <dgm:spPr/>
    </dgm:pt>
    <dgm:pt modelId="{DB8849CE-960F-46ED-B437-F64B1948DB00}" type="pres">
      <dgm:prSet presAssocID="{A8977DF3-6A2F-4936-907D-2D44031D3AB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5B0D6-7C87-4765-8C4A-932B448CF31A}" type="pres">
      <dgm:prSet presAssocID="{A8977DF3-6A2F-4936-907D-2D44031D3ABA}" presName="desTx" presStyleLbl="alignAccFollowNode1" presStyleIdx="2" presStyleCnt="3" custLinFactNeighborX="586" custLinFactNeighborY="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DF0DD-F748-44DF-B9FD-67D9C87B4D11}" srcId="{88C20A52-D4D6-4942-94EF-545CFBF62BDC}" destId="{8525036E-1957-4014-910D-FC34DE2AD813}" srcOrd="0" destOrd="0" parTransId="{EEC55CA8-FDD4-4B91-B691-EDC724D4F6C1}" sibTransId="{0141F3D0-1F68-4E21-93A7-7D62139EA66A}"/>
    <dgm:cxn modelId="{D677D49F-D309-46A8-B04D-1C854350F505}" srcId="{A8977DF3-6A2F-4936-907D-2D44031D3ABA}" destId="{E409BC15-CBE2-4DE8-8D28-9F989443752F}" srcOrd="0" destOrd="0" parTransId="{5B214535-E745-4E66-838C-D72D148275F7}" sibTransId="{85BAD43B-6811-4F44-9A44-223DB85AC482}"/>
    <dgm:cxn modelId="{516A2400-2C2D-47CD-8654-A7C691A73606}" srcId="{A8977DF3-6A2F-4936-907D-2D44031D3ABA}" destId="{C1FBF13D-921B-4003-90D9-F7DBA1E3DE3D}" srcOrd="1" destOrd="0" parTransId="{07190B6C-9CA5-422D-94C1-BBFB68C15C92}" sibTransId="{5060A6BE-033D-4B31-8BA1-0AF2B5FE440D}"/>
    <dgm:cxn modelId="{38481FE7-9155-427F-9EC4-2B7482589A64}" srcId="{88C20A52-D4D6-4942-94EF-545CFBF62BDC}" destId="{05A87C88-8C6A-4804-9A76-21B5DC00CA6B}" srcOrd="2" destOrd="0" parTransId="{40F0EE5E-7451-4A8A-9343-42806ACB0509}" sibTransId="{A1000B36-1726-4CC0-9314-4FA482350DD8}"/>
    <dgm:cxn modelId="{63D47A9C-5096-4D73-9AD4-CC2F3D6A07D3}" type="presOf" srcId="{8525036E-1957-4014-910D-FC34DE2AD813}" destId="{58ACCEB3-D068-4723-AE93-412797E3C1D8}" srcOrd="0" destOrd="0" presId="urn:microsoft.com/office/officeart/2005/8/layout/hList1"/>
    <dgm:cxn modelId="{42407F6C-6573-486C-813C-85109B67A320}" type="presOf" srcId="{E2CCCFC6-B3E8-4BC2-A76E-8148A493E26B}" destId="{EE5F49AE-1578-4183-8BAE-4674B328753A}" srcOrd="0" destOrd="0" presId="urn:microsoft.com/office/officeart/2005/8/layout/hList1"/>
    <dgm:cxn modelId="{38A1F913-471C-4ECA-811D-7006361C045C}" type="presOf" srcId="{C1FBF13D-921B-4003-90D9-F7DBA1E3DE3D}" destId="{8545B0D6-7C87-4765-8C4A-932B448CF31A}" srcOrd="0" destOrd="1" presId="urn:microsoft.com/office/officeart/2005/8/layout/hList1"/>
    <dgm:cxn modelId="{4966B6AC-6466-4D73-BB02-435CB7B26415}" srcId="{8E99AE71-CE87-4B73-AE4B-42BEFFC0B843}" destId="{8309CB2C-2D80-410E-819E-288947CF8127}" srcOrd="0" destOrd="0" parTransId="{E57A9A12-E036-4772-B761-6A9E5010A808}" sibTransId="{8E11F5A5-F32F-4D98-925A-24887FB65DBD}"/>
    <dgm:cxn modelId="{3BF069D8-D2B4-4B9D-B4ED-B0723513A79F}" type="presOf" srcId="{A8977DF3-6A2F-4936-907D-2D44031D3ABA}" destId="{DB8849CE-960F-46ED-B437-F64B1948DB00}" srcOrd="0" destOrd="0" presId="urn:microsoft.com/office/officeart/2005/8/layout/hList1"/>
    <dgm:cxn modelId="{9895E61C-6303-47A0-AAEE-9F4352B54B15}" srcId="{8E99AE71-CE87-4B73-AE4B-42BEFFC0B843}" destId="{88C20A52-D4D6-4942-94EF-545CFBF62BDC}" srcOrd="1" destOrd="0" parTransId="{5D729ED1-C248-42B5-BF69-719D2671CFD5}" sibTransId="{113B47F4-D597-442C-BCA5-1AFD686FCB7E}"/>
    <dgm:cxn modelId="{5F388D43-5A78-49F3-AF38-FACC9B68CB09}" type="presOf" srcId="{D5FB1674-0B41-4457-93F8-194D3A9A309D}" destId="{EE5F49AE-1578-4183-8BAE-4674B328753A}" srcOrd="0" destOrd="1" presId="urn:microsoft.com/office/officeart/2005/8/layout/hList1"/>
    <dgm:cxn modelId="{EB405F76-F701-49BA-A5CD-4AA1D13FD2E2}" type="presOf" srcId="{8E184A2C-6CB9-4590-8FC9-75F82C474271}" destId="{58ACCEB3-D068-4723-AE93-412797E3C1D8}" srcOrd="0" destOrd="1" presId="urn:microsoft.com/office/officeart/2005/8/layout/hList1"/>
    <dgm:cxn modelId="{E888BED4-E5AA-4775-8622-6186072BD71E}" type="presOf" srcId="{E409BC15-CBE2-4DE8-8D28-9F989443752F}" destId="{8545B0D6-7C87-4765-8C4A-932B448CF31A}" srcOrd="0" destOrd="0" presId="urn:microsoft.com/office/officeart/2005/8/layout/hList1"/>
    <dgm:cxn modelId="{DB9A48C3-9E02-43DE-B848-FEE58516503A}" type="presOf" srcId="{6503B80D-9C43-4D20-B7DE-BE3B72A72725}" destId="{8545B0D6-7C87-4765-8C4A-932B448CF31A}" srcOrd="0" destOrd="2" presId="urn:microsoft.com/office/officeart/2005/8/layout/hList1"/>
    <dgm:cxn modelId="{4CD5A11B-8F5E-48E2-B4BB-67DA32C2D61B}" srcId="{8E99AE71-CE87-4B73-AE4B-42BEFFC0B843}" destId="{A8977DF3-6A2F-4936-907D-2D44031D3ABA}" srcOrd="2" destOrd="0" parTransId="{34F90F0E-6290-40B3-9D73-AF7E5D094F14}" sibTransId="{70226D10-A78C-464F-BF58-648C45806832}"/>
    <dgm:cxn modelId="{DA20DA42-91D9-454F-A074-BED29A3670A8}" srcId="{8309CB2C-2D80-410E-819E-288947CF8127}" destId="{E2CCCFC6-B3E8-4BC2-A76E-8148A493E26B}" srcOrd="0" destOrd="0" parTransId="{42DE134E-0ECD-42CB-BFD9-86A8D28A5872}" sibTransId="{1D1CF86D-F8E9-4EE6-90B7-A7CA3FFEA629}"/>
    <dgm:cxn modelId="{82B28A53-A540-4788-B75B-1E6E132A4A9F}" srcId="{8309CB2C-2D80-410E-819E-288947CF8127}" destId="{D5FB1674-0B41-4457-93F8-194D3A9A309D}" srcOrd="1" destOrd="0" parTransId="{F490B9B5-C102-4E7F-A6B3-B8DC8F85440E}" sibTransId="{7FA2DB09-AEA7-466E-B973-EFCC322EE280}"/>
    <dgm:cxn modelId="{F385503F-D4C7-4FE8-A84F-7ED41BDEDF27}" srcId="{A8977DF3-6A2F-4936-907D-2D44031D3ABA}" destId="{6503B80D-9C43-4D20-B7DE-BE3B72A72725}" srcOrd="2" destOrd="0" parTransId="{D6F8395B-9A96-453B-9C6E-6352BAC8C525}" sibTransId="{26F07C19-9673-48ED-B3D5-63B696C32697}"/>
    <dgm:cxn modelId="{01EBEC60-D6C2-4B15-97B4-1CFC518022B7}" type="presOf" srcId="{8309CB2C-2D80-410E-819E-288947CF8127}" destId="{0927C128-5034-4D35-9BE2-578D366CF764}" srcOrd="0" destOrd="0" presId="urn:microsoft.com/office/officeart/2005/8/layout/hList1"/>
    <dgm:cxn modelId="{45095073-EB87-42CA-9DE2-9F61674015EC}" type="presOf" srcId="{8E99AE71-CE87-4B73-AE4B-42BEFFC0B843}" destId="{23455B91-1645-4C4A-BD6A-722CBFAA820B}" srcOrd="0" destOrd="0" presId="urn:microsoft.com/office/officeart/2005/8/layout/hList1"/>
    <dgm:cxn modelId="{80F622C1-EE23-4C91-8906-AAB780F04AA0}" type="presOf" srcId="{88C20A52-D4D6-4942-94EF-545CFBF62BDC}" destId="{AA38B6AA-6023-4C56-8E74-7D984183EF18}" srcOrd="0" destOrd="0" presId="urn:microsoft.com/office/officeart/2005/8/layout/hList1"/>
    <dgm:cxn modelId="{94A15EA8-14AB-43EA-81E5-6FE42F9BC5AD}" srcId="{88C20A52-D4D6-4942-94EF-545CFBF62BDC}" destId="{8E184A2C-6CB9-4590-8FC9-75F82C474271}" srcOrd="1" destOrd="0" parTransId="{638298DD-5E5D-4159-9838-2D2A10EBCD58}" sibTransId="{BCFDD4F1-5A17-46C9-9BAE-5B2EA24E7FD3}"/>
    <dgm:cxn modelId="{3AA72D64-B21F-4921-95BE-228ED756F05F}" type="presOf" srcId="{05A87C88-8C6A-4804-9A76-21B5DC00CA6B}" destId="{58ACCEB3-D068-4723-AE93-412797E3C1D8}" srcOrd="0" destOrd="2" presId="urn:microsoft.com/office/officeart/2005/8/layout/hList1"/>
    <dgm:cxn modelId="{17DD8646-D660-4576-873C-B4651FE175EB}" type="presParOf" srcId="{23455B91-1645-4C4A-BD6A-722CBFAA820B}" destId="{91290D18-2D9A-48D9-803A-3900DB888DE5}" srcOrd="0" destOrd="0" presId="urn:microsoft.com/office/officeart/2005/8/layout/hList1"/>
    <dgm:cxn modelId="{E2CD5229-572B-4793-B825-129196972F5F}" type="presParOf" srcId="{91290D18-2D9A-48D9-803A-3900DB888DE5}" destId="{0927C128-5034-4D35-9BE2-578D366CF764}" srcOrd="0" destOrd="0" presId="urn:microsoft.com/office/officeart/2005/8/layout/hList1"/>
    <dgm:cxn modelId="{6FE6D616-A66C-400C-AF91-EB8E4F01F9CC}" type="presParOf" srcId="{91290D18-2D9A-48D9-803A-3900DB888DE5}" destId="{EE5F49AE-1578-4183-8BAE-4674B328753A}" srcOrd="1" destOrd="0" presId="urn:microsoft.com/office/officeart/2005/8/layout/hList1"/>
    <dgm:cxn modelId="{B446CD3D-858D-4F90-913A-84E9D09A0A46}" type="presParOf" srcId="{23455B91-1645-4C4A-BD6A-722CBFAA820B}" destId="{52523DD9-CBA1-4F33-BBDB-2BD7E7F12ECD}" srcOrd="1" destOrd="0" presId="urn:microsoft.com/office/officeart/2005/8/layout/hList1"/>
    <dgm:cxn modelId="{3DA4BDFD-A0E0-4FC6-8C77-C515FC1D1AAC}" type="presParOf" srcId="{23455B91-1645-4C4A-BD6A-722CBFAA820B}" destId="{DB5DC6A1-AD15-4CAB-BC9C-4C94D4EBFE56}" srcOrd="2" destOrd="0" presId="urn:microsoft.com/office/officeart/2005/8/layout/hList1"/>
    <dgm:cxn modelId="{A9951234-A168-4EF1-8E0D-F845E81D9B3C}" type="presParOf" srcId="{DB5DC6A1-AD15-4CAB-BC9C-4C94D4EBFE56}" destId="{AA38B6AA-6023-4C56-8E74-7D984183EF18}" srcOrd="0" destOrd="0" presId="urn:microsoft.com/office/officeart/2005/8/layout/hList1"/>
    <dgm:cxn modelId="{A32445DA-A04C-45FD-B076-35077E41DACF}" type="presParOf" srcId="{DB5DC6A1-AD15-4CAB-BC9C-4C94D4EBFE56}" destId="{58ACCEB3-D068-4723-AE93-412797E3C1D8}" srcOrd="1" destOrd="0" presId="urn:microsoft.com/office/officeart/2005/8/layout/hList1"/>
    <dgm:cxn modelId="{9C0C3D8A-19E6-43E2-8982-EA05FA4CBA2D}" type="presParOf" srcId="{23455B91-1645-4C4A-BD6A-722CBFAA820B}" destId="{A489C032-942A-4853-9490-E60DD173BB95}" srcOrd="3" destOrd="0" presId="urn:microsoft.com/office/officeart/2005/8/layout/hList1"/>
    <dgm:cxn modelId="{A2BA4C03-90B9-4EEB-AF62-AD00BDB0EED6}" type="presParOf" srcId="{23455B91-1645-4C4A-BD6A-722CBFAA820B}" destId="{BC3B7FE7-87E4-4B3A-9B31-D2B75493759D}" srcOrd="4" destOrd="0" presId="urn:microsoft.com/office/officeart/2005/8/layout/hList1"/>
    <dgm:cxn modelId="{8C81EB76-A236-44E6-A4AB-0F6708C4D88C}" type="presParOf" srcId="{BC3B7FE7-87E4-4B3A-9B31-D2B75493759D}" destId="{DB8849CE-960F-46ED-B437-F64B1948DB00}" srcOrd="0" destOrd="0" presId="urn:microsoft.com/office/officeart/2005/8/layout/hList1"/>
    <dgm:cxn modelId="{1C06AA07-E84A-4DCE-8ECE-514E521F9DAF}" type="presParOf" srcId="{BC3B7FE7-87E4-4B3A-9B31-D2B75493759D}" destId="{8545B0D6-7C87-4765-8C4A-932B448CF3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7C128-5034-4D35-9BE2-578D366CF764}">
      <dsp:nvSpPr>
        <dsp:cNvPr id="0" name=""/>
        <dsp:cNvSpPr/>
      </dsp:nvSpPr>
      <dsp:spPr>
        <a:xfrm>
          <a:off x="2079323" y="12026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Data Quality  </a:t>
          </a:r>
        </a:p>
      </dsp:txBody>
      <dsp:txXfrm>
        <a:off x="2079323" y="12026"/>
        <a:ext cx="1857374" cy="432000"/>
      </dsp:txXfrm>
    </dsp:sp>
    <dsp:sp modelId="{EE5F49AE-1578-4183-8BAE-4674B328753A}">
      <dsp:nvSpPr>
        <dsp:cNvPr id="0" name=""/>
        <dsp:cNvSpPr/>
      </dsp:nvSpPr>
      <dsp:spPr>
        <a:xfrm>
          <a:off x="2068866" y="456054"/>
          <a:ext cx="1857374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Continuous fluid measurements and high data frequency provide opportunity for fast decision making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High frequency data opens opportunity in data analytics space </a:t>
          </a:r>
        </a:p>
      </dsp:txBody>
      <dsp:txXfrm>
        <a:off x="2068866" y="456054"/>
        <a:ext cx="1857374" cy="2799900"/>
      </dsp:txXfrm>
    </dsp:sp>
    <dsp:sp modelId="{AA38B6AA-6023-4C56-8E74-7D984183EF18}">
      <dsp:nvSpPr>
        <dsp:cNvPr id="0" name=""/>
        <dsp:cNvSpPr/>
      </dsp:nvSpPr>
      <dsp:spPr>
        <a:xfrm>
          <a:off x="4220245" y="28896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Performance </a:t>
          </a:r>
        </a:p>
      </dsp:txBody>
      <dsp:txXfrm>
        <a:off x="4220245" y="28896"/>
        <a:ext cx="1857374" cy="432000"/>
      </dsp:txXfrm>
    </dsp:sp>
    <dsp:sp modelId="{58ACCEB3-D068-4723-AE93-412797E3C1D8}">
      <dsp:nvSpPr>
        <dsp:cNvPr id="0" name=""/>
        <dsp:cNvSpPr/>
      </dsp:nvSpPr>
      <dsp:spPr>
        <a:xfrm>
          <a:off x="4205961" y="456054"/>
          <a:ext cx="1857374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Early identification of fluid parameter deviations – ability to adjust before issues are evident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Optimization of fluid parameters to prevent fluid related NPT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Immediate transfer of key learning across operations</a:t>
          </a:r>
        </a:p>
      </dsp:txBody>
      <dsp:txXfrm>
        <a:off x="4205961" y="456054"/>
        <a:ext cx="1857374" cy="2799900"/>
      </dsp:txXfrm>
    </dsp:sp>
    <dsp:sp modelId="{DB8849CE-960F-46ED-B437-F64B1948DB00}">
      <dsp:nvSpPr>
        <dsp:cNvPr id="0" name=""/>
        <dsp:cNvSpPr/>
      </dsp:nvSpPr>
      <dsp:spPr>
        <a:xfrm>
          <a:off x="1905" y="12026"/>
          <a:ext cx="1857374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Work Flow</a:t>
          </a:r>
        </a:p>
      </dsp:txBody>
      <dsp:txXfrm>
        <a:off x="1905" y="12026"/>
        <a:ext cx="1857374" cy="432000"/>
      </dsp:txXfrm>
    </dsp:sp>
    <dsp:sp modelId="{8545B0D6-7C87-4765-8C4A-932B448CF31A}">
      <dsp:nvSpPr>
        <dsp:cNvPr id="0" name=""/>
        <dsp:cNvSpPr/>
      </dsp:nvSpPr>
      <dsp:spPr>
        <a:xfrm>
          <a:off x="12789" y="456054"/>
          <a:ext cx="1857374" cy="27999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Rig Site – Personnel on site provide feedback and interact directly with ROC fluid advisor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EMprint" panose="020B0503020204020204" pitchFamily="34" charset="0"/>
              <a:ea typeface="EMprint" panose="020B0503020204020204" pitchFamily="34" charset="0"/>
            </a:rPr>
            <a:t>ROC fluid advisor provides insight and learnings from a high level and across rigs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</dsp:txBody>
      <dsp:txXfrm>
        <a:off x="12789" y="456054"/>
        <a:ext cx="1857374" cy="2799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EMprint" panose="020B05030202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57818DB-C447-AF4D-8D3F-21A9A85811BB}" type="datetimeFigureOut">
              <a:rPr lang="en-US" smtClean="0">
                <a:latin typeface="EMprint" panose="020B0503020204020204" pitchFamily="34" charset="0"/>
              </a:rPr>
              <a:t>11/10/2023</a:t>
            </a:fld>
            <a:endParaRPr lang="en-US" dirty="0">
              <a:latin typeface="EMprint" panose="020B05030202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EMprint" panose="020B05030202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5B40C5-ACFD-9F49-B196-2D1C4F4C7DD1}" type="slidenum">
              <a:rPr lang="en-US" smtClean="0">
                <a:latin typeface="EMprint" panose="020B0503020204020204" pitchFamily="34" charset="0"/>
              </a:rPr>
              <a:t>‹#›</a:t>
            </a:fld>
            <a:endParaRPr lang="en-US" dirty="0">
              <a:latin typeface="EMprin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254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EMprint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EMprint" panose="020B0503020204020204" pitchFamily="34" charset="0"/>
              </a:defRPr>
            </a:lvl1pPr>
          </a:lstStyle>
          <a:p>
            <a:fld id="{01E13D68-3247-C545-88BD-F6CF061FBBF8}" type="datetimeFigureOut">
              <a:rPr lang="en-US" smtClean="0"/>
              <a:pPr/>
              <a:t>11/10/2023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EMprint" panose="020B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EMprint" panose="020B0503020204020204" pitchFamily="34" charset="0"/>
              </a:defRPr>
            </a:lvl1pPr>
          </a:lstStyle>
          <a:p>
            <a:fld id="{5E9130DC-E028-4B48-AFA2-72B663233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25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513" y="577850"/>
            <a:ext cx="666591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/>
              </a:rPr>
              <a:pPr marL="0" marR="0" lvl="0" indent="0" algn="r" defTabSz="40819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22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 failure picture add!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D20E5-FBB2-4F32-A056-4B5027D07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633984" y="4648201"/>
            <a:ext cx="6692704" cy="6625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1200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1200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 hasCustomPrompt="1"/>
          </p:nvPr>
        </p:nvSpPr>
        <p:spPr bwMode="white">
          <a:xfrm>
            <a:off x="633984" y="409537"/>
            <a:ext cx="6692704" cy="31432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(optional)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5080"/>
            <a:ext cx="12192000" cy="308152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EMprint" panose="020B0503020204020204" pitchFamily="34" charset="0"/>
            </a:endParaRPr>
          </a:p>
        </p:txBody>
      </p:sp>
      <p:pic>
        <p:nvPicPr>
          <p:cNvPr id="9" name="Picture 8" descr="EM_pattern_PowerPoint_White.png"/>
          <p:cNvPicPr>
            <a:picLocks noChangeAspect="1"/>
          </p:cNvPicPr>
          <p:nvPr userDrawn="1"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080"/>
            <a:ext cx="12192000" cy="30845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 bwMode="white">
          <a:xfrm>
            <a:off x="633984" y="1576846"/>
            <a:ext cx="6705600" cy="314325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bg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Month Date, Year or sub-headline</a:t>
            </a:r>
          </a:p>
        </p:txBody>
      </p:sp>
      <p:pic>
        <p:nvPicPr>
          <p:cNvPr id="15" name="Picture 14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8613987" y="432873"/>
            <a:ext cx="2999232" cy="450858"/>
          </a:xfrm>
          <a:prstGeom prst="rect">
            <a:avLst/>
          </a:prstGeom>
        </p:spPr>
      </p:pic>
      <p:pic>
        <p:nvPicPr>
          <p:cNvPr id="13" name="Picture 12" descr="exmo_elh_tm_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96" y="3875313"/>
            <a:ext cx="2389632" cy="324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633984" y="1900826"/>
            <a:ext cx="10942067" cy="2286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0" i="0" baseline="0">
                <a:solidFill>
                  <a:schemeClr val="bg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6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0" b="0" i="0" baseline="0">
                <a:solidFill>
                  <a:schemeClr val="accent2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000" kern="1200" dirty="0" smtClean="0">
                <a:solidFill>
                  <a:schemeClr val="accent2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0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oid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798733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90000"/>
              </a:lnSpc>
              <a:buNone/>
              <a:defRPr lang="en-US" sz="13200" b="0" i="0" baseline="0" dirty="0" smtClean="0">
                <a:solidFill>
                  <a:schemeClr val="accent2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Data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09600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None/>
              <a:defRPr lang="en-US" sz="13200" dirty="0" smtClean="0">
                <a:solidFill>
                  <a:schemeClr val="accent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accent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798733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accent2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484" y="1143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8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14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64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ing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1588" indent="0">
              <a:buNone/>
              <a:defRPr sz="440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4676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4400">
                <a:solidFill>
                  <a:srgbClr val="000000"/>
                </a:solidFill>
              </a:defRPr>
            </a:lvl1pPr>
            <a:lvl2pPr marL="1588" indent="0">
              <a:buNone/>
              <a:defRPr sz="4400">
                <a:solidFill>
                  <a:srgbClr val="000000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26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3558235"/>
            <a:ext cx="12192000" cy="329976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7" y="1309688"/>
            <a:ext cx="10967199" cy="211209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25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pyright" hidden="1"/>
          <p:cNvSpPr txBox="1"/>
          <p:nvPr userDrawn="1"/>
        </p:nvSpPr>
        <p:spPr>
          <a:xfrm rot="16200000">
            <a:off x="9486902" y="3922497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prstClr val="white"/>
                </a:solidFill>
                <a:sym typeface="Trebuchet MS" panose="020B0603020202020204" pitchFamily="34" charset="0"/>
              </a:rPr>
              <a:t>Copyright © 2021 by Boston Consulting Group. All rights reserved.</a:t>
            </a:r>
            <a:endParaRPr lang="en-US" sz="7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3" hasCustomPrompt="1"/>
          </p:nvPr>
        </p:nvSpPr>
        <p:spPr bwMode="white">
          <a:xfrm>
            <a:off x="633985" y="4648203"/>
            <a:ext cx="6692704" cy="662599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889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889" dirty="0">
                <a:solidFill>
                  <a:srgbClr val="7F7F7F"/>
                </a:solidFill>
              </a:rPr>
              <a:t>Presenter name (optional)</a:t>
            </a:r>
          </a:p>
          <a:p>
            <a:r>
              <a:rPr lang="en-US" sz="889" dirty="0">
                <a:solidFill>
                  <a:srgbClr val="7F7F7F"/>
                </a:solidFill>
              </a:rPr>
              <a:t>Title (optional)</a:t>
            </a:r>
          </a:p>
          <a:p>
            <a:r>
              <a:rPr lang="en-US" sz="889" dirty="0">
                <a:solidFill>
                  <a:srgbClr val="7F7F7F"/>
                </a:solidFill>
              </a:rPr>
              <a:t>Location (optional)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2" hasCustomPrompt="1"/>
          </p:nvPr>
        </p:nvSpPr>
        <p:spPr bwMode="white">
          <a:xfrm>
            <a:off x="633985" y="409539"/>
            <a:ext cx="6692704" cy="314325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889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r>
              <a:rPr lang="en-US" sz="88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Extra copy line separated by two spaces, no comma (optional)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325080"/>
            <a:ext cx="12192000" cy="308152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EMprint" panose="020B0503020204020204" pitchFamily="34" charset="0"/>
            </a:endParaRPr>
          </a:p>
        </p:txBody>
      </p:sp>
      <p:pic>
        <p:nvPicPr>
          <p:cNvPr id="9" name="Picture 8" descr="EM_pattern_PowerPoint_White.png"/>
          <p:cNvPicPr>
            <a:picLocks noChangeAspect="1"/>
          </p:cNvPicPr>
          <p:nvPr userDrawn="1"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080"/>
            <a:ext cx="12192000" cy="30845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1" hasCustomPrompt="1"/>
          </p:nvPr>
        </p:nvSpPr>
        <p:spPr bwMode="white">
          <a:xfrm>
            <a:off x="633984" y="1576846"/>
            <a:ext cx="6705600" cy="314325"/>
          </a:xfrm>
        </p:spPr>
        <p:txBody>
          <a:bodyPr/>
          <a:lstStyle>
            <a:lvl1pPr marL="0" indent="0">
              <a:buNone/>
              <a:defRPr lang="en-US" sz="1185" kern="1200" dirty="0" smtClean="0">
                <a:solidFill>
                  <a:schemeClr val="bg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Month Date, Year or sub-headline</a:t>
            </a:r>
          </a:p>
        </p:txBody>
      </p:sp>
      <p:pic>
        <p:nvPicPr>
          <p:cNvPr id="15" name="Picture 14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8613987" y="432873"/>
            <a:ext cx="2999232" cy="450858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836995" y="6267450"/>
            <a:ext cx="174964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>
              <a:defRPr lang="en-US" sz="593">
                <a:latin typeface="EMprint" panose="020B0503020204020204" pitchFamily="34" charset="0"/>
                <a:ea typeface="EMprint" panose="020B0503020204020204" pitchFamily="34" charset="0"/>
                <a:cs typeface="Arial" charset="0"/>
              </a:defRPr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  <p:pic>
        <p:nvPicPr>
          <p:cNvPr id="13" name="Picture 12" descr="exmo_elh_tm_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96" y="3875313"/>
            <a:ext cx="2389632" cy="32445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633985" y="1900826"/>
            <a:ext cx="10942067" cy="2286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0" i="0" baseline="0">
                <a:solidFill>
                  <a:schemeClr val="bg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62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7" y="1309688"/>
            <a:ext cx="10967199" cy="48133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01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9" y="1309688"/>
            <a:ext cx="10967199" cy="48133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427094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9" y="1309688"/>
            <a:ext cx="10967199" cy="4813300"/>
          </a:xfrm>
        </p:spPr>
        <p:txBody>
          <a:bodyPr/>
          <a:lstStyle>
            <a:lvl1pPr>
              <a:defRPr sz="1778">
                <a:solidFill>
                  <a:schemeClr val="bg1"/>
                </a:solidFill>
              </a:defRPr>
            </a:lvl1pPr>
            <a:lvl2pPr>
              <a:defRPr sz="1481">
                <a:solidFill>
                  <a:schemeClr val="bg1"/>
                </a:solidFill>
              </a:defRPr>
            </a:lvl2pPr>
            <a:lvl3pPr>
              <a:defRPr sz="1481">
                <a:solidFill>
                  <a:schemeClr val="bg1"/>
                </a:solidFill>
              </a:defRPr>
            </a:lvl3pPr>
            <a:lvl4pPr>
              <a:defRPr sz="1481">
                <a:solidFill>
                  <a:schemeClr val="bg1"/>
                </a:solidFill>
              </a:defRPr>
            </a:lvl4pPr>
            <a:lvl5pPr>
              <a:defRPr sz="148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124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889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93464"/>
            <a:ext cx="10972800" cy="76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309695"/>
            <a:ext cx="10972800" cy="4525963"/>
          </a:xfrm>
        </p:spPr>
        <p:txBody>
          <a:bodyPr/>
          <a:lstStyle>
            <a:lvl1pPr marL="0" indent="0">
              <a:buFontTx/>
              <a:buNone/>
              <a:defRPr sz="1481" b="0">
                <a:solidFill>
                  <a:schemeClr val="bg1"/>
                </a:solidFill>
              </a:defRPr>
            </a:lvl1pPr>
            <a:lvl2pPr marL="168148" indent="0">
              <a:buFontTx/>
              <a:buNone/>
              <a:defRPr sz="1333">
                <a:solidFill>
                  <a:schemeClr val="bg1"/>
                </a:solidFill>
              </a:defRPr>
            </a:lvl2pPr>
            <a:lvl3pPr marL="336296" indent="0">
              <a:buFontTx/>
              <a:buNone/>
              <a:defRPr sz="1333">
                <a:solidFill>
                  <a:schemeClr val="bg1"/>
                </a:solidFill>
              </a:defRPr>
            </a:lvl3pPr>
            <a:lvl4pPr marL="510324" indent="0">
              <a:buFontTx/>
              <a:buNone/>
              <a:defRPr sz="1333">
                <a:solidFill>
                  <a:schemeClr val="bg1"/>
                </a:solidFill>
              </a:defRPr>
            </a:lvl4pPr>
            <a:lvl5pPr marL="678472" indent="0">
              <a:buFontTx/>
              <a:buNone/>
              <a:defRPr sz="1333">
                <a:solidFill>
                  <a:schemeClr val="bg1"/>
                </a:solidFill>
              </a:defRPr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23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596901" y="1798322"/>
            <a:ext cx="10973308" cy="4321493"/>
          </a:xfrm>
        </p:spPr>
        <p:txBody>
          <a:bodyPr rtlCol="0" anchor="ctr" anchorCtr="1">
            <a:noAutofit/>
          </a:bodyPr>
          <a:lstStyle>
            <a:lvl1pPr marL="0" indent="0">
              <a:buNone/>
              <a:defRPr sz="889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96902" y="1363406"/>
            <a:ext cx="10971953" cy="424757"/>
          </a:xfrm>
        </p:spPr>
        <p:txBody>
          <a:bodyPr/>
          <a:lstStyle>
            <a:lvl1pPr marL="0" indent="0">
              <a:buNone/>
              <a:defRPr sz="1185">
                <a:solidFill>
                  <a:srgbClr val="000000"/>
                </a:solidFill>
              </a:defRPr>
            </a:lvl1pPr>
            <a:lvl2pPr>
              <a:defRPr sz="1037"/>
            </a:lvl2pPr>
            <a:lvl3pPr>
              <a:defRPr sz="1037"/>
            </a:lvl3pPr>
            <a:lvl4pPr>
              <a:defRPr sz="1037"/>
            </a:lvl4pPr>
            <a:lvl5pPr>
              <a:defRPr sz="1037"/>
            </a:lvl5pPr>
          </a:lstStyle>
          <a:p>
            <a:pPr lvl="0"/>
            <a:r>
              <a:rPr lang="en-US" dirty="0"/>
              <a:t>Chart title goes here (optional)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24239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140658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431674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4" y="2998791"/>
            <a:ext cx="750993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50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oid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1851" b="0" i="0" baseline="0">
                <a:solidFill>
                  <a:schemeClr val="bg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963" kern="1200" dirty="0" smtClean="0">
                <a:solidFill>
                  <a:schemeClr val="bg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929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1851" b="0" i="0" baseline="0">
                <a:solidFill>
                  <a:schemeClr val="accent2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963" kern="1200" dirty="0" smtClean="0">
                <a:solidFill>
                  <a:schemeClr val="accent2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148476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oid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798735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90000"/>
              </a:lnSpc>
              <a:buNone/>
              <a:defRPr lang="en-US" sz="9777" b="0" i="0" baseline="0" dirty="0" smtClean="0">
                <a:solidFill>
                  <a:schemeClr val="accent2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Data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09600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None/>
              <a:defRPr lang="en-US" sz="9777" dirty="0" smtClean="0">
                <a:solidFill>
                  <a:schemeClr val="accent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370" kern="1200" dirty="0" smtClean="0">
                <a:solidFill>
                  <a:schemeClr val="accent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798735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2370" kern="1200" dirty="0" smtClean="0">
                <a:solidFill>
                  <a:schemeClr val="accent2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88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23685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7" y="1309688"/>
            <a:ext cx="10967199" cy="48133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7077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484" y="1143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333" b="0" baseline="0" dirty="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86307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333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47636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5333" b="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6367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ing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3259">
                <a:solidFill>
                  <a:schemeClr val="bg1"/>
                </a:solidFill>
              </a:defRPr>
            </a:lvl1pPr>
            <a:lvl2pPr marL="1176" indent="0">
              <a:buNone/>
              <a:defRPr sz="3259">
                <a:solidFill>
                  <a:schemeClr val="bg1"/>
                </a:solidFill>
              </a:defRPr>
            </a:lvl2pPr>
            <a:lvl3pPr>
              <a:defRPr sz="3259"/>
            </a:lvl3pPr>
            <a:lvl4pPr>
              <a:defRPr sz="3259"/>
            </a:lvl4pPr>
            <a:lvl5pPr>
              <a:defRPr sz="325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93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3259">
                <a:solidFill>
                  <a:srgbClr val="000000"/>
                </a:solidFill>
              </a:defRPr>
            </a:lvl1pPr>
            <a:lvl2pPr marL="1176" indent="0">
              <a:buNone/>
              <a:defRPr sz="3259">
                <a:solidFill>
                  <a:srgbClr val="000000"/>
                </a:solidFill>
              </a:defRPr>
            </a:lvl2pPr>
            <a:lvl3pPr>
              <a:defRPr sz="3259"/>
            </a:lvl3pPr>
            <a:lvl4pPr>
              <a:defRPr sz="3259"/>
            </a:lvl4pPr>
            <a:lvl5pPr>
              <a:defRPr sz="325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315151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25080"/>
            <a:ext cx="12192000" cy="308152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M_pattern_PowerPoint_White.png"/>
          <p:cNvPicPr>
            <a:picLocks noChangeAspect="1"/>
          </p:cNvPicPr>
          <p:nvPr userDrawn="1"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080"/>
            <a:ext cx="12192000" cy="30845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633984" y="1900826"/>
            <a:ext cx="10942067" cy="166016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633984" y="1576846"/>
            <a:ext cx="4876800" cy="314325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exmo_elh_tm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96" y="3875313"/>
            <a:ext cx="2389632" cy="324454"/>
          </a:xfrm>
          <a:prstGeom prst="rect">
            <a:avLst/>
          </a:prstGeom>
        </p:spPr>
      </p:pic>
      <p:pic>
        <p:nvPicPr>
          <p:cNvPr id="15" name="Picture 14" descr="exmo_re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8613987" y="432873"/>
            <a:ext cx="2999232" cy="450858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 bwMode="white">
          <a:xfrm>
            <a:off x="633984" y="3560989"/>
            <a:ext cx="4876800" cy="314325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403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16157" y="1055688"/>
            <a:ext cx="10967199" cy="520754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56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67" y="1309688"/>
            <a:ext cx="10967199" cy="48133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5386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93462"/>
            <a:ext cx="10972800" cy="76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309693"/>
            <a:ext cx="10972800" cy="4525963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22701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454025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68897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915987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22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596899" y="1798320"/>
            <a:ext cx="10973308" cy="4321493"/>
          </a:xfrm>
        </p:spPr>
        <p:txBody>
          <a:bodyPr rtlCol="0" anchor="ctr" anchorCtr="1"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96901" y="1363404"/>
            <a:ext cx="10971953" cy="424757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Chart title goes here (optional)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9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93462"/>
            <a:ext cx="10972800" cy="76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309693"/>
            <a:ext cx="10972800" cy="4525963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227012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454025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688975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915987" indent="0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18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38548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504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4" y="2998789"/>
            <a:ext cx="750993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436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oid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713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0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721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oid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798733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90000"/>
              </a:lnSpc>
              <a:buNone/>
              <a:defRPr lang="en-US" sz="13200" b="0" i="0" baseline="0" dirty="0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/>
              <a:t>Data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09600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None/>
              <a:defRPr lang="en-US" sz="13200" dirty="0" smtClean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798733" y="3576638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3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487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484" y="1143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1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91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7200" b="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35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ing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1588" indent="0">
              <a:buNone/>
              <a:defRPr sz="440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5397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596899" y="1798320"/>
            <a:ext cx="10973308" cy="4321493"/>
          </a:xfrm>
        </p:spPr>
        <p:txBody>
          <a:bodyPr rtlCol="0" anchor="ctr" anchorCtr="1">
            <a:no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96901" y="1363404"/>
            <a:ext cx="10971953" cy="424757"/>
          </a:xfrm>
        </p:spPr>
        <p:txBody>
          <a:bodyPr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Chart title goes here (optional)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17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4400">
                <a:solidFill>
                  <a:srgbClr val="000000"/>
                </a:solidFill>
              </a:defRPr>
            </a:lvl1pPr>
            <a:lvl2pPr marL="1588" indent="0">
              <a:buNone/>
              <a:defRPr sz="4400">
                <a:solidFill>
                  <a:srgbClr val="000000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249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EMprint" panose="020B0503020204020204" pitchFamily="34" charset="0"/>
              </a:defRPr>
            </a:lvl1pPr>
          </a:lstStyle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9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34" y="2998789"/>
            <a:ext cx="750993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3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oid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72"/>
            <a:ext cx="10973453" cy="2190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16000" b="0" i="0" baseline="0">
                <a:solidFill>
                  <a:schemeClr val="bg1"/>
                </a:solidFill>
                <a:latin typeface="EMprint" panose="020B0503020204020204" pitchFamily="34" charset="0"/>
                <a:cs typeface="Arial"/>
              </a:defRPr>
            </a:lvl1pPr>
          </a:lstStyle>
          <a:p>
            <a:r>
              <a:rPr lang="en-US" dirty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000" kern="1200" dirty="0" smtClean="0">
                <a:solidFill>
                  <a:schemeClr val="bg1"/>
                </a:solidFill>
                <a:latin typeface="EMprint" panose="020B0503020204020204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5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3688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7280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0" descr="exmo_r.bmp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1" y="6419110"/>
            <a:ext cx="136736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977285" y="6462315"/>
            <a:ext cx="605116" cy="22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lang="en-US" sz="800" smtClean="0">
                <a:latin typeface="EMprint" panose="020B0503020204020204" pitchFamily="34" charset="0"/>
                <a:ea typeface="EMprint" panose="020B0503020204020204" pitchFamily="34" charset="0"/>
                <a:cs typeface="Arial" charset="0"/>
              </a:defRPr>
            </a:lvl1pPr>
          </a:lstStyle>
          <a:p>
            <a:pPr algn="r"/>
            <a:fld id="{6A1832FB-D067-F14F-8F63-A059BBF7F3FB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06" r:id="rId2"/>
    <p:sldLayoutId id="2147483935" r:id="rId3"/>
    <p:sldLayoutId id="2147483945" r:id="rId4"/>
    <p:sldLayoutId id="2147483908" r:id="rId5"/>
    <p:sldLayoutId id="2147483910" r:id="rId6"/>
    <p:sldLayoutId id="2147483913" r:id="rId7"/>
    <p:sldLayoutId id="2147483922" r:id="rId8"/>
    <p:sldLayoutId id="2147483947" r:id="rId9"/>
    <p:sldLayoutId id="2147483946" r:id="rId10"/>
    <p:sldLayoutId id="2147483960" r:id="rId11"/>
    <p:sldLayoutId id="2147483936" r:id="rId12"/>
    <p:sldLayoutId id="2147483953" r:id="rId13"/>
    <p:sldLayoutId id="2147483931" r:id="rId14"/>
    <p:sldLayoutId id="2147483959" r:id="rId15"/>
    <p:sldLayoutId id="2147483934" r:id="rId16"/>
    <p:sldLayoutId id="2147483943" r:id="rId17"/>
    <p:sldLayoutId id="2147484008" r:id="rId1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EMprint" panose="020B0503020204020204" pitchFamily="34" charset="0"/>
          <a:ea typeface="EMprint" panose="020B0503020204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227013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Arial"/>
        </a:defRPr>
      </a:lvl1pPr>
      <a:lvl2pPr marL="454025" indent="-227013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2pPr>
      <a:lvl3pPr marL="688975" indent="-234950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3pPr>
      <a:lvl4pPr marL="915988" indent="-227013" algn="l" defTabSz="569913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4pPr>
      <a:lvl5pPr marL="1143000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3688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12863"/>
            <a:ext cx="10972800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0" descr="exmo_r.bmp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2" y="6419112"/>
            <a:ext cx="136736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977286" y="6462315"/>
            <a:ext cx="605116" cy="227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lang="en-US" sz="593" smtClean="0">
                <a:latin typeface="EMprint" panose="020B0503020204020204" pitchFamily="34" charset="0"/>
                <a:ea typeface="EMprint" panose="020B0503020204020204" pitchFamily="34" charset="0"/>
                <a:cs typeface="Arial" charset="0"/>
              </a:defRPr>
            </a:lvl1pPr>
          </a:lstStyle>
          <a:p>
            <a:pPr algn="r"/>
            <a:fld id="{6A1832FB-D067-F14F-8F63-A059BBF7F3FB}" type="slidenum">
              <a:rPr lang="en-US" smtClean="0">
                <a:solidFill>
                  <a:srgbClr val="000000"/>
                </a:solidFill>
              </a:rPr>
              <a:pPr algn="r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92871" y="6461595"/>
            <a:ext cx="3860800" cy="22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 lang="en-US" sz="593">
                <a:latin typeface="EMprint" panose="020B0503020204020204" pitchFamily="34" charset="0"/>
                <a:ea typeface="EMprint" panose="020B0503020204020204" pitchFamily="34" charset="0"/>
                <a:cs typeface="Arial" charset="0"/>
              </a:defRPr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3083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hf hdr="0" ftr="0" dt="0"/>
  <p:txStyles>
    <p:titleStyle>
      <a:lvl1pPr algn="l" defTabSz="338648" rtl="0" eaLnBrk="1" fontAlgn="base" hangingPunct="1">
        <a:spcBef>
          <a:spcPct val="0"/>
        </a:spcBef>
        <a:spcAft>
          <a:spcPct val="0"/>
        </a:spcAft>
        <a:defRPr sz="2370" kern="1200">
          <a:solidFill>
            <a:schemeClr val="tx2"/>
          </a:solidFill>
          <a:latin typeface="EMprint" panose="020B0503020204020204" pitchFamily="34" charset="0"/>
          <a:ea typeface="EMprint" panose="020B0503020204020204" pitchFamily="34" charset="0"/>
          <a:cs typeface="Arial"/>
        </a:defRPr>
      </a:lvl1pPr>
      <a:lvl2pPr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338648"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</a:defRPr>
      </a:lvl6pPr>
      <a:lvl7pPr marL="677296"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</a:defRPr>
      </a:lvl7pPr>
      <a:lvl8pPr marL="1015944"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</a:defRPr>
      </a:lvl8pPr>
      <a:lvl9pPr marL="1354592" algn="l" defTabSz="338648" rtl="0" eaLnBrk="1" fontAlgn="base" hangingPunct="1">
        <a:spcBef>
          <a:spcPct val="0"/>
        </a:spcBef>
        <a:spcAft>
          <a:spcPct val="0"/>
        </a:spcAft>
        <a:defRPr sz="2074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168149" indent="-168149" algn="l" defTabSz="33864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481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Arial"/>
        </a:defRPr>
      </a:lvl1pPr>
      <a:lvl2pPr marL="336296" indent="-168149" algn="l" defTabSz="338648" rtl="0" eaLnBrk="1" fontAlgn="base" hangingPunct="1">
        <a:spcBef>
          <a:spcPts val="444"/>
        </a:spcBef>
        <a:spcAft>
          <a:spcPct val="0"/>
        </a:spcAft>
        <a:buFont typeface="Arial" charset="0"/>
        <a:buChar char="•"/>
        <a:defRPr sz="1333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2pPr>
      <a:lvl3pPr marL="510324" indent="-174027" algn="l" defTabSz="33864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333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3pPr>
      <a:lvl4pPr marL="678472" indent="-168149" algn="l" defTabSz="422135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333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4pPr>
      <a:lvl5pPr marL="846620" indent="-168149" algn="l" defTabSz="33864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333" kern="1200">
          <a:solidFill>
            <a:srgbClr val="000000"/>
          </a:solidFill>
          <a:latin typeface="EMprint" panose="020B0503020204020204" pitchFamily="34" charset="0"/>
          <a:ea typeface="EMprint" panose="020B0503020204020204" pitchFamily="34" charset="0"/>
          <a:cs typeface="+mn-cs"/>
        </a:defRPr>
      </a:lvl5pPr>
      <a:lvl6pPr marL="1862564" indent="-169324" algn="l" defTabSz="338648" rtl="0" eaLnBrk="1" latinLnBrk="0" hangingPunct="1">
        <a:spcBef>
          <a:spcPct val="20000"/>
        </a:spcBef>
        <a:buFont typeface="Arial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6pPr>
      <a:lvl7pPr marL="2201212" indent="-169324" algn="l" defTabSz="338648" rtl="0" eaLnBrk="1" latinLnBrk="0" hangingPunct="1">
        <a:spcBef>
          <a:spcPct val="20000"/>
        </a:spcBef>
        <a:buFont typeface="Arial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7pPr>
      <a:lvl8pPr marL="2539860" indent="-169324" algn="l" defTabSz="338648" rtl="0" eaLnBrk="1" latinLnBrk="0" hangingPunct="1">
        <a:spcBef>
          <a:spcPct val="20000"/>
        </a:spcBef>
        <a:buFont typeface="Arial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8pPr>
      <a:lvl9pPr marL="2878508" indent="-169324" algn="l" defTabSz="338648" rtl="0" eaLnBrk="1" latinLnBrk="0" hangingPunct="1">
        <a:spcBef>
          <a:spcPct val="20000"/>
        </a:spcBef>
        <a:buFont typeface="Arial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48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296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5944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592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240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1888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536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184" algn="l" defTabSz="338648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3688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55689"/>
            <a:ext cx="10972800" cy="51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0" descr="exmo_r.bmp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1" y="6419110"/>
            <a:ext cx="136736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1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Arial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227013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000" kern="1200">
          <a:solidFill>
            <a:srgbClr val="000000"/>
          </a:solidFill>
          <a:latin typeface="+mn-lt"/>
          <a:ea typeface="Arial"/>
          <a:cs typeface="Arial"/>
        </a:defRPr>
      </a:lvl1pPr>
      <a:lvl2pPr marL="454025" indent="-227013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2pPr>
      <a:lvl3pPr marL="688975" indent="-234950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3pPr>
      <a:lvl4pPr marL="915988" indent="-227013" algn="l" defTabSz="569913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4pPr>
      <a:lvl5pPr marL="1143000" indent="-227013"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00" kern="1200">
          <a:solidFill>
            <a:srgbClr val="000000"/>
          </a:solidFill>
          <a:latin typeface="+mn-lt"/>
          <a:ea typeface="Arial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doi.org/10.2118/214949-MS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2118/214949-MS" TargetMode="Externa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3984" y="2121669"/>
            <a:ext cx="11320672" cy="1682579"/>
          </a:xfrm>
        </p:spPr>
        <p:txBody>
          <a:bodyPr/>
          <a:lstStyle/>
          <a:p>
            <a:r>
              <a:rPr lang="en-US" sz="4000" i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Upgraded Fluid Management </a:t>
            </a:r>
            <a:br>
              <a:rPr lang="en-US" sz="4000" i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</a:br>
            <a:r>
              <a:rPr lang="en-US" sz="2800" i="1" dirty="0">
                <a:solidFill>
                  <a:schemeClr val="bg1"/>
                </a:solidFill>
              </a:rPr>
              <a:t>Opens New Opportunities for Drilling Performance Improvements</a:t>
            </a:r>
            <a:endParaRPr lang="en-US" sz="2800" b="1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3"/>
          </p:nvPr>
        </p:nvSpPr>
        <p:spPr>
          <a:xfrm>
            <a:off x="633984" y="4648201"/>
            <a:ext cx="6692704" cy="662599"/>
          </a:xfrm>
        </p:spPr>
        <p:txBody>
          <a:bodyPr/>
          <a:lstStyle/>
          <a:p>
            <a:r>
              <a:rPr lang="en-US" dirty="0">
                <a:ea typeface="EMprint" panose="020B0503020204020204" pitchFamily="34" charset="0"/>
              </a:rPr>
              <a:t>Rosario Jara</a:t>
            </a:r>
          </a:p>
          <a:p>
            <a:r>
              <a:rPr lang="en-US" smtClean="0">
                <a:ea typeface="EMprint" panose="020B0503020204020204" pitchFamily="34" charset="0"/>
              </a:rPr>
              <a:t>Dallas </a:t>
            </a:r>
            <a:r>
              <a:rPr lang="en-US">
                <a:ea typeface="EMprint" panose="020B0503020204020204" pitchFamily="34" charset="0"/>
              </a:rPr>
              <a:t>Milligan, P.E.</a:t>
            </a:r>
            <a:r>
              <a:rPr lang="en-US" sz="2400" dirty="0">
                <a:solidFill>
                  <a:schemeClr val="tx1"/>
                </a:solidFill>
                <a:ea typeface="EMprint" panose="020B0503020204020204" pitchFamily="34" charset="0"/>
              </a:rPr>
              <a:t> </a:t>
            </a:r>
            <a:endParaRPr lang="en-US" dirty="0">
              <a:ea typeface="EMprint" panose="020B0503020204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33984" y="1576846"/>
            <a:ext cx="6705600" cy="314325"/>
          </a:xfrm>
        </p:spPr>
        <p:txBody>
          <a:bodyPr/>
          <a:lstStyle/>
          <a:p>
            <a:r>
              <a:rPr lang="en-US" dirty="0">
                <a:ea typeface="EMprint" panose="020B0503020204020204" pitchFamily="34" charset="0"/>
              </a:rPr>
              <a:t>11/16/2023</a:t>
            </a:r>
          </a:p>
        </p:txBody>
      </p:sp>
    </p:spTree>
    <p:extLst>
      <p:ext uri="{BB962C8B-B14F-4D97-AF65-F5344CB8AC3E}">
        <p14:creationId xmlns:p14="http://schemas.microsoft.com/office/powerpoint/2010/main" val="262680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5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3A4780-C3E6-0BEA-AEA0-6E54B11EE7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/>
              <a:t>Remote Operations Center </a:t>
            </a:r>
          </a:p>
          <a:p>
            <a:r>
              <a:rPr lang="en-US" sz="3600" dirty="0"/>
              <a:t>Collaborative Approach  </a:t>
            </a:r>
          </a:p>
          <a:p>
            <a:r>
              <a:rPr lang="en-US" sz="3600" dirty="0"/>
              <a:t>Real Time Fluid Monitoring Technologies</a:t>
            </a:r>
          </a:p>
          <a:p>
            <a:r>
              <a:rPr lang="en-US" sz="3600" dirty="0"/>
              <a:t>Remote Operations Center Fluid Advisor</a:t>
            </a:r>
          </a:p>
          <a:p>
            <a:r>
              <a:rPr lang="en-US" sz="3600" dirty="0"/>
              <a:t>Event Detection   </a:t>
            </a:r>
          </a:p>
          <a:p>
            <a:r>
              <a:rPr lang="en-US" sz="3600" dirty="0"/>
              <a:t>Drilling Performance Improvements </a:t>
            </a:r>
          </a:p>
          <a:p>
            <a:r>
              <a:rPr lang="en-US" sz="3600" dirty="0"/>
              <a:t>Q&amp;A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4C878-00A2-0B5E-3CDD-B030D997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b="1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739E8-280B-DA97-52ED-16577BE313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7163" y="6462713"/>
            <a:ext cx="604837" cy="227012"/>
          </a:xfrm>
        </p:spPr>
        <p:txBody>
          <a:bodyPr/>
          <a:lstStyle/>
          <a:p>
            <a:pPr algn="r"/>
            <a:fld id="{6A1832FB-D067-F14F-8F63-A059BBF7F3FB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9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F9A309-4186-C640-A2FA-C3891913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9551" y="137636"/>
            <a:ext cx="12258675" cy="1055688"/>
          </a:xfrm>
        </p:spPr>
        <p:txBody>
          <a:bodyPr/>
          <a:lstStyle/>
          <a:p>
            <a:pPr algn="ctr"/>
            <a:r>
              <a:rPr lang="en-US" sz="3400" b="1" dirty="0"/>
              <a:t>ExxonMobil Remote Operations Center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71903-5A10-4D18-ABD5-EA8B564049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838200"/>
            <a:ext cx="7781925" cy="60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3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21928971-29B1-4313-A55B-68DB61AAD34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21928971-29B1-4313-A55B-68DB61AAD3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4717824-74C7-3EC8-E204-8AD960A9B3F6}"/>
              </a:ext>
            </a:extLst>
          </p:cNvPr>
          <p:cNvSpPr/>
          <p:nvPr/>
        </p:nvSpPr>
        <p:spPr>
          <a:xfrm>
            <a:off x="25252" y="12967"/>
            <a:ext cx="12166748" cy="7498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 defTabSz="408143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Collaborative Approach  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996C5E46-167C-1676-524C-87B517E50AD5}"/>
              </a:ext>
            </a:extLst>
          </p:cNvPr>
          <p:cNvSpPr txBox="1"/>
          <p:nvPr/>
        </p:nvSpPr>
        <p:spPr>
          <a:xfrm>
            <a:off x="2767583" y="5731002"/>
            <a:ext cx="640080" cy="30777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544245"/>
            <a:r>
              <a:rPr lang="en-US" sz="1400" b="1" dirty="0">
                <a:solidFill>
                  <a:srgbClr val="ED8B00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EDR</a:t>
            </a: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A1E9CA12-D9BD-9D88-1150-B4E2B5E8B18F}"/>
              </a:ext>
            </a:extLst>
          </p:cNvPr>
          <p:cNvSpPr txBox="1"/>
          <p:nvPr/>
        </p:nvSpPr>
        <p:spPr>
          <a:xfrm>
            <a:off x="9050360" y="2821477"/>
            <a:ext cx="2979111" cy="21494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Easy performance lookbacks</a:t>
            </a:r>
          </a:p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Real-time Visualization</a:t>
            </a:r>
          </a:p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Comparative Analytics</a:t>
            </a:r>
          </a:p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Quickly identify Trends/Problems</a:t>
            </a:r>
          </a:p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Increase knowledge transfer</a:t>
            </a:r>
          </a:p>
          <a:p>
            <a:pPr marL="171446" indent="-171446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Data Quality checks</a:t>
            </a:r>
          </a:p>
          <a:p>
            <a:pPr defTabSz="544245">
              <a:lnSpc>
                <a:spcPct val="105000"/>
              </a:lnSpc>
            </a:pPr>
            <a:endParaRPr lang="en-US" sz="1600" dirty="0">
              <a:solidFill>
                <a:srgbClr val="FFFFFF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CA014A-465C-6D15-C0C3-46FD4250EA9B}"/>
              </a:ext>
            </a:extLst>
          </p:cNvPr>
          <p:cNvGrpSpPr/>
          <p:nvPr/>
        </p:nvGrpSpPr>
        <p:grpSpPr>
          <a:xfrm>
            <a:off x="7371641" y="2114801"/>
            <a:ext cx="1242811" cy="609699"/>
            <a:chOff x="8311963" y="-3496901"/>
            <a:chExt cx="2036617" cy="116284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Cloud 36">
              <a:extLst>
                <a:ext uri="{FF2B5EF4-FFF2-40B4-BE49-F238E27FC236}">
                  <a16:creationId xmlns:a16="http://schemas.microsoft.com/office/drawing/2014/main" id="{92BCAF52-802C-CFC3-C9F1-FB44EF01BD7B}"/>
                </a:ext>
              </a:extLst>
            </p:cNvPr>
            <p:cNvSpPr/>
            <p:nvPr/>
          </p:nvSpPr>
          <p:spPr>
            <a:xfrm>
              <a:off x="8311963" y="-3496901"/>
              <a:ext cx="2036617" cy="1162844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4245"/>
              <a:endParaRPr lang="en-US" sz="1467">
                <a:solidFill>
                  <a:srgbClr val="000000"/>
                </a:solidFill>
                <a:latin typeface="EMprint" panose="020B0503020204020204" pitchFamily="34" charset="0"/>
                <a:ea typeface="EMprint" panose="020B0503020204020204" pitchFamily="34" charset="0"/>
              </a:endParaRPr>
            </a:p>
          </p:txBody>
        </p:sp>
        <p:sp>
          <p:nvSpPr>
            <p:cNvPr id="38" name="TextBox 59">
              <a:extLst>
                <a:ext uri="{FF2B5EF4-FFF2-40B4-BE49-F238E27FC236}">
                  <a16:creationId xmlns:a16="http://schemas.microsoft.com/office/drawing/2014/main" id="{DDF915BD-27AD-6013-B444-E5E1B9CFD656}"/>
                </a:ext>
              </a:extLst>
            </p:cNvPr>
            <p:cNvSpPr txBox="1"/>
            <p:nvPr/>
          </p:nvSpPr>
          <p:spPr>
            <a:xfrm>
              <a:off x="8713044" y="-3322825"/>
              <a:ext cx="1234451" cy="6457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544245"/>
              <a:r>
                <a:rPr lang="en-US" sz="1600" b="1" dirty="0">
                  <a:solidFill>
                    <a:srgbClr val="000000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MDP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628346B-2C88-4FE3-63E3-B062D4E1F19F}"/>
              </a:ext>
            </a:extLst>
          </p:cNvPr>
          <p:cNvGrpSpPr/>
          <p:nvPr/>
        </p:nvGrpSpPr>
        <p:grpSpPr>
          <a:xfrm>
            <a:off x="1854935" y="806284"/>
            <a:ext cx="9821756" cy="3014203"/>
            <a:chOff x="1130602" y="671742"/>
            <a:chExt cx="6428946" cy="1514201"/>
          </a:xfrm>
        </p:grpSpPr>
        <p:pic>
          <p:nvPicPr>
            <p:cNvPr id="75" name="Graphic 74" descr="A city block">
              <a:extLst>
                <a:ext uri="{FF2B5EF4-FFF2-40B4-BE49-F238E27FC236}">
                  <a16:creationId xmlns:a16="http://schemas.microsoft.com/office/drawing/2014/main" id="{DF18218E-CF65-E179-0BED-F01755FEB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27808" y="671742"/>
              <a:ext cx="2162600" cy="15142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2" name="TextBox 125">
              <a:extLst>
                <a:ext uri="{FF2B5EF4-FFF2-40B4-BE49-F238E27FC236}">
                  <a16:creationId xmlns:a16="http://schemas.microsoft.com/office/drawing/2014/main" id="{EC9A118D-4A56-F085-D038-C350958B4B8F}"/>
                </a:ext>
              </a:extLst>
            </p:cNvPr>
            <p:cNvSpPr txBox="1"/>
            <p:nvPr/>
          </p:nvSpPr>
          <p:spPr>
            <a:xfrm flipH="1">
              <a:off x="1979998" y="1165188"/>
              <a:ext cx="1317720" cy="19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544245"/>
              <a:r>
                <a:rPr lang="en-US" sz="1867" b="1" dirty="0">
                  <a:solidFill>
                    <a:srgbClr val="FFFFFF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ROC </a:t>
              </a:r>
              <a:endParaRPr lang="en-US" sz="2667" b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endParaRPr>
            </a:p>
          </p:txBody>
        </p:sp>
        <p:sp>
          <p:nvSpPr>
            <p:cNvPr id="176" name="TextBox 125">
              <a:extLst>
                <a:ext uri="{FF2B5EF4-FFF2-40B4-BE49-F238E27FC236}">
                  <a16:creationId xmlns:a16="http://schemas.microsoft.com/office/drawing/2014/main" id="{DE68D3A0-C1B2-DE38-05E2-CB20F7EF1207}"/>
                </a:ext>
              </a:extLst>
            </p:cNvPr>
            <p:cNvSpPr txBox="1"/>
            <p:nvPr/>
          </p:nvSpPr>
          <p:spPr>
            <a:xfrm flipH="1">
              <a:off x="4522732" y="1140764"/>
              <a:ext cx="1317720" cy="185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544245"/>
              <a:r>
                <a:rPr lang="en-US" b="1" dirty="0">
                  <a:solidFill>
                    <a:srgbClr val="FFFFFF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Data Store</a:t>
              </a:r>
            </a:p>
          </p:txBody>
        </p:sp>
        <p:sp>
          <p:nvSpPr>
            <p:cNvPr id="177" name="TextBox 125">
              <a:extLst>
                <a:ext uri="{FF2B5EF4-FFF2-40B4-BE49-F238E27FC236}">
                  <a16:creationId xmlns:a16="http://schemas.microsoft.com/office/drawing/2014/main" id="{7F3C5280-343D-1FE9-532F-33E2E82DBCEF}"/>
                </a:ext>
              </a:extLst>
            </p:cNvPr>
            <p:cNvSpPr txBox="1"/>
            <p:nvPr/>
          </p:nvSpPr>
          <p:spPr>
            <a:xfrm flipH="1">
              <a:off x="1130602" y="791078"/>
              <a:ext cx="2943613" cy="2319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defTabSz="544245"/>
              <a:r>
                <a:rPr lang="en-US" sz="2400" b="1" dirty="0">
                  <a:solidFill>
                    <a:srgbClr val="FFFFFF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Rig Operations &amp; Automation</a:t>
              </a:r>
              <a:endParaRPr lang="en-US" sz="3733" b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endParaRPr>
            </a:p>
          </p:txBody>
        </p:sp>
        <p:sp>
          <p:nvSpPr>
            <p:cNvPr id="217" name="TextBox 125">
              <a:extLst>
                <a:ext uri="{FF2B5EF4-FFF2-40B4-BE49-F238E27FC236}">
                  <a16:creationId xmlns:a16="http://schemas.microsoft.com/office/drawing/2014/main" id="{5F968745-078B-80D1-7F87-9C64B5C9F1C8}"/>
                </a:ext>
              </a:extLst>
            </p:cNvPr>
            <p:cNvSpPr txBox="1"/>
            <p:nvPr/>
          </p:nvSpPr>
          <p:spPr>
            <a:xfrm flipH="1">
              <a:off x="5763521" y="1148703"/>
              <a:ext cx="1317720" cy="185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544245"/>
              <a:r>
                <a:rPr lang="en-US" b="1" dirty="0">
                  <a:solidFill>
                    <a:srgbClr val="FFFFFF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End User</a:t>
              </a:r>
            </a:p>
          </p:txBody>
        </p:sp>
        <p:sp>
          <p:nvSpPr>
            <p:cNvPr id="2" name="TextBox 125">
              <a:extLst>
                <a:ext uri="{FF2B5EF4-FFF2-40B4-BE49-F238E27FC236}">
                  <a16:creationId xmlns:a16="http://schemas.microsoft.com/office/drawing/2014/main" id="{E61D8939-17BB-19EC-FE65-8471966EFC2B}"/>
                </a:ext>
              </a:extLst>
            </p:cNvPr>
            <p:cNvSpPr txBox="1"/>
            <p:nvPr/>
          </p:nvSpPr>
          <p:spPr>
            <a:xfrm flipH="1">
              <a:off x="4434177" y="811659"/>
              <a:ext cx="3125371" cy="2319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defTabSz="544245"/>
              <a:r>
                <a:rPr lang="en-US" sz="2400" b="1" dirty="0">
                  <a:solidFill>
                    <a:srgbClr val="FFFFFF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Analytics/Performance Analysis</a:t>
              </a:r>
              <a:endParaRPr lang="en-US" sz="3733" b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endParaRPr>
            </a:p>
          </p:txBody>
        </p:sp>
      </p:grpSp>
      <p:pic>
        <p:nvPicPr>
          <p:cNvPr id="44" name="Picture 2" descr="Related image">
            <a:extLst>
              <a:ext uri="{FF2B5EF4-FFF2-40B4-BE49-F238E27FC236}">
                <a16:creationId xmlns:a16="http://schemas.microsoft.com/office/drawing/2014/main" id="{F4C97989-B274-E185-028C-A656D2AF7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908" y="993527"/>
            <a:ext cx="1516469" cy="19377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96B30D7-865B-4632-32AA-97CB574F4435}"/>
              </a:ext>
            </a:extLst>
          </p:cNvPr>
          <p:cNvGrpSpPr/>
          <p:nvPr/>
        </p:nvGrpSpPr>
        <p:grpSpPr>
          <a:xfrm>
            <a:off x="9217744" y="2055859"/>
            <a:ext cx="1454728" cy="749815"/>
            <a:chOff x="5971021" y="95042"/>
            <a:chExt cx="1454728" cy="1177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D5F1588F-7E9C-29E5-24B5-5B229E778509}"/>
                </a:ext>
              </a:extLst>
            </p:cNvPr>
            <p:cNvSpPr/>
            <p:nvPr/>
          </p:nvSpPr>
          <p:spPr>
            <a:xfrm>
              <a:off x="5971021" y="95042"/>
              <a:ext cx="1454728" cy="1177636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44245"/>
              <a:endParaRPr lang="en-US" sz="1467">
                <a:solidFill>
                  <a:srgbClr val="000000"/>
                </a:solidFill>
                <a:latin typeface="EMprint" panose="020B0503020204020204" pitchFamily="34" charset="0"/>
                <a:ea typeface="EMprint" panose="020B0503020204020204" pitchFamily="34" charset="0"/>
              </a:endParaRPr>
            </a:p>
          </p:txBody>
        </p:sp>
        <p:sp>
          <p:nvSpPr>
            <p:cNvPr id="52" name="TextBox 63">
              <a:extLst>
                <a:ext uri="{FF2B5EF4-FFF2-40B4-BE49-F238E27FC236}">
                  <a16:creationId xmlns:a16="http://schemas.microsoft.com/office/drawing/2014/main" id="{82127941-3AF4-573A-8232-9FAE107C4305}"/>
                </a:ext>
              </a:extLst>
            </p:cNvPr>
            <p:cNvSpPr txBox="1"/>
            <p:nvPr/>
          </p:nvSpPr>
          <p:spPr>
            <a:xfrm>
              <a:off x="6103580" y="409941"/>
              <a:ext cx="1189613" cy="49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408194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816388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224582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1632776" algn="l" defTabSz="408194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040969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449163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2857357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265551" algn="l" defTabSz="408194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 defTabSz="544245"/>
              <a:r>
                <a:rPr lang="en-US" sz="1467" b="1" dirty="0">
                  <a:solidFill>
                    <a:srgbClr val="000000"/>
                  </a:solidFill>
                  <a:latin typeface="EMprint" panose="020B0503020204020204" pitchFamily="34" charset="0"/>
                  <a:ea typeface="EMprint" panose="020B0503020204020204" pitchFamily="34" charset="0"/>
                </a:rPr>
                <a:t>Analytics</a:t>
              </a:r>
            </a:p>
          </p:txBody>
        </p:sp>
      </p:grpSp>
      <p:sp>
        <p:nvSpPr>
          <p:cNvPr id="112" name="TextBox 126">
            <a:extLst>
              <a:ext uri="{FF2B5EF4-FFF2-40B4-BE49-F238E27FC236}">
                <a16:creationId xmlns:a16="http://schemas.microsoft.com/office/drawing/2014/main" id="{05FAB8EC-304D-58B9-5C11-415D9C57E88D}"/>
              </a:ext>
            </a:extLst>
          </p:cNvPr>
          <p:cNvSpPr txBox="1"/>
          <p:nvPr/>
        </p:nvSpPr>
        <p:spPr>
          <a:xfrm>
            <a:off x="791811" y="2888040"/>
            <a:ext cx="1100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544245"/>
            <a:r>
              <a:rPr lang="en-US" sz="1600" b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Reporting</a:t>
            </a:r>
          </a:p>
        </p:txBody>
      </p:sp>
      <p:sp>
        <p:nvSpPr>
          <p:cNvPr id="153" name="TextBox 73">
            <a:extLst>
              <a:ext uri="{FF2B5EF4-FFF2-40B4-BE49-F238E27FC236}">
                <a16:creationId xmlns:a16="http://schemas.microsoft.com/office/drawing/2014/main" id="{210E7C43-3599-9FAD-8CAB-F2D3D55C9821}"/>
              </a:ext>
            </a:extLst>
          </p:cNvPr>
          <p:cNvSpPr txBox="1"/>
          <p:nvPr/>
        </p:nvSpPr>
        <p:spPr>
          <a:xfrm>
            <a:off x="1238805" y="5577113"/>
            <a:ext cx="141723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544245"/>
            <a:r>
              <a:rPr lang="en-US" sz="1400" b="1" i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Visualized by</a:t>
            </a:r>
          </a:p>
        </p:txBody>
      </p:sp>
      <p:sp>
        <p:nvSpPr>
          <p:cNvPr id="154" name="TextBox 5">
            <a:extLst>
              <a:ext uri="{FF2B5EF4-FFF2-40B4-BE49-F238E27FC236}">
                <a16:creationId xmlns:a16="http://schemas.microsoft.com/office/drawing/2014/main" id="{F9D11C0F-75CA-0866-8450-88F950682AB1}"/>
              </a:ext>
            </a:extLst>
          </p:cNvPr>
          <p:cNvSpPr txBox="1"/>
          <p:nvPr/>
        </p:nvSpPr>
        <p:spPr>
          <a:xfrm>
            <a:off x="3752154" y="5630685"/>
            <a:ext cx="1784175" cy="52322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544245"/>
            <a:r>
              <a:rPr lang="en-US" sz="1400" b="1" dirty="0">
                <a:solidFill>
                  <a:srgbClr val="CCCC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Various Software Options</a:t>
            </a:r>
          </a:p>
        </p:txBody>
      </p: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D19ED074-1A6B-2697-4A8E-DF5B78C9C064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879971" y="3997279"/>
            <a:ext cx="2023794" cy="1751430"/>
          </a:xfrm>
          <a:prstGeom prst="bentConnector2">
            <a:avLst/>
          </a:prstGeom>
          <a:ln w="952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0094AD8B-351C-5B4A-0A2E-1B39C1A5CC65}"/>
              </a:ext>
            </a:extLst>
          </p:cNvPr>
          <p:cNvCxnSpPr>
            <a:cxnSpLocks/>
          </p:cNvCxnSpPr>
          <p:nvPr/>
        </p:nvCxnSpPr>
        <p:spPr>
          <a:xfrm>
            <a:off x="1953544" y="2420640"/>
            <a:ext cx="1215357" cy="0"/>
          </a:xfrm>
          <a:prstGeom prst="straightConnector1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6072D12F-FC9E-D02D-EC6E-25580DDB23A5}"/>
              </a:ext>
            </a:extLst>
          </p:cNvPr>
          <p:cNvCxnSpPr>
            <a:cxnSpLocks/>
            <a:stCxn id="154" idx="2"/>
            <a:endCxn id="37" idx="2"/>
          </p:cNvCxnSpPr>
          <p:nvPr/>
        </p:nvCxnSpPr>
        <p:spPr>
          <a:xfrm rot="5400000" flipH="1" flipV="1">
            <a:off x="4142742" y="2921151"/>
            <a:ext cx="3734254" cy="2731254"/>
          </a:xfrm>
          <a:prstGeom prst="bentConnector4">
            <a:avLst>
              <a:gd name="adj1" fmla="val -6122"/>
              <a:gd name="adj2" fmla="val 66261"/>
            </a:avLst>
          </a:prstGeom>
          <a:ln w="952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TextBox 72">
            <a:extLst>
              <a:ext uri="{FF2B5EF4-FFF2-40B4-BE49-F238E27FC236}">
                <a16:creationId xmlns:a16="http://schemas.microsoft.com/office/drawing/2014/main" id="{C107DF5E-9BBC-B8A6-15BF-84F9EA51B346}"/>
              </a:ext>
            </a:extLst>
          </p:cNvPr>
          <p:cNvSpPr txBox="1"/>
          <p:nvPr/>
        </p:nvSpPr>
        <p:spPr>
          <a:xfrm>
            <a:off x="6966260" y="2782754"/>
            <a:ext cx="1973891" cy="8568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228594" indent="-228594" defTabSz="544245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Housed internally &amp; securely for all to access</a:t>
            </a: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A411B579-02B9-DA8D-3E94-E895237D67D7}"/>
              </a:ext>
            </a:extLst>
          </p:cNvPr>
          <p:cNvCxnSpPr>
            <a:cxnSpLocks/>
            <a:stCxn id="12" idx="3"/>
            <a:endCxn id="154" idx="1"/>
          </p:cNvCxnSpPr>
          <p:nvPr/>
        </p:nvCxnSpPr>
        <p:spPr>
          <a:xfrm>
            <a:off x="3407663" y="5884891"/>
            <a:ext cx="344491" cy="740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73">
            <a:extLst>
              <a:ext uri="{FF2B5EF4-FFF2-40B4-BE49-F238E27FC236}">
                <a16:creationId xmlns:a16="http://schemas.microsoft.com/office/drawing/2014/main" id="{D0DDADB4-0E3A-BB0A-C480-E0E2417C8638}"/>
              </a:ext>
            </a:extLst>
          </p:cNvPr>
          <p:cNvSpPr txBox="1"/>
          <p:nvPr/>
        </p:nvSpPr>
        <p:spPr>
          <a:xfrm>
            <a:off x="1800496" y="1546382"/>
            <a:ext cx="15164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08194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816388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224582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632776" algn="l" defTabSz="40819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040969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449163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2857357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265551" algn="l" defTabSz="40819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defTabSz="544245"/>
            <a:r>
              <a:rPr lang="en-US" sz="1200" i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Communication</a:t>
            </a:r>
          </a:p>
          <a:p>
            <a:pPr algn="ctr" defTabSz="544245"/>
            <a:r>
              <a:rPr lang="en-US" sz="1200" i="1" dirty="0">
                <a:solidFill>
                  <a:srgbClr val="FFFFFF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via location visuals/phone/text/wire/etc.</a:t>
            </a:r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AE135678-6C37-8FBB-D8EE-7BE4AA4E87A1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7397910" y="2415409"/>
            <a:ext cx="1952393" cy="55501"/>
          </a:xfrm>
          <a:prstGeom prst="bentConnector3">
            <a:avLst>
              <a:gd name="adj1" fmla="val 50000"/>
            </a:avLst>
          </a:prstGeom>
          <a:ln w="9525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A104DB-BB86-0B4E-E9AC-F5E0513FE41A}"/>
              </a:ext>
            </a:extLst>
          </p:cNvPr>
          <p:cNvSpPr/>
          <p:nvPr/>
        </p:nvSpPr>
        <p:spPr>
          <a:xfrm>
            <a:off x="6804427" y="861040"/>
            <a:ext cx="5091751" cy="432056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4424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835E7-4CF8-B972-0D44-3FBA14477CE6}"/>
              </a:ext>
            </a:extLst>
          </p:cNvPr>
          <p:cNvSpPr txBox="1"/>
          <p:nvPr/>
        </p:nvSpPr>
        <p:spPr>
          <a:xfrm>
            <a:off x="2117246" y="3025250"/>
            <a:ext cx="4011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Disciplines may include 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Execution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Geologist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Geo Steer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ROC Fluid Advisor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Various SME (Fluids, Drilling, Tools etc..)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Directional Drilling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Well Planners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Rig Personnel </a:t>
            </a:r>
          </a:p>
          <a:p>
            <a:endParaRPr lang="en-US" sz="1600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sz="1600" dirty="0"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E37664-BBF2-F540-D821-C2BA9DB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105"/>
            <a:ext cx="12180601" cy="762000"/>
          </a:xfrm>
        </p:spPr>
        <p:txBody>
          <a:bodyPr/>
          <a:lstStyle/>
          <a:p>
            <a:pPr algn="ctr"/>
            <a:r>
              <a:rPr lang="en-US" sz="3400" b="1" dirty="0"/>
              <a:t>Fluid Monitoring Technologies </a:t>
            </a:r>
            <a:r>
              <a:rPr lang="en-US" sz="3200" b="1" dirty="0">
                <a:solidFill>
                  <a:schemeClr val="bg1"/>
                </a:solidFill>
                <a:latin typeface="EMprint" panose="020B0503020204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EMprint" panose="020B0503020204020204" pitchFamily="34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EFC06-0221-718B-3A6B-DACB587AB870}"/>
              </a:ext>
            </a:extLst>
          </p:cNvPr>
          <p:cNvSpPr txBox="1"/>
          <p:nvPr/>
        </p:nvSpPr>
        <p:spPr>
          <a:xfrm>
            <a:off x="11399" y="436105"/>
            <a:ext cx="115625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Evolving sensor technologies may include: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Density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Rheology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LGS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Electrical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Oil/Water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Solids Analysis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Opportunity to upgrade work flow, data quality, and performance</a:t>
            </a:r>
          </a:p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  <p:pic>
        <p:nvPicPr>
          <p:cNvPr id="6" name="Picture 5" descr="A picture containing sky, outdoor, ground, parked&#10;&#10;Description automatically generated">
            <a:extLst>
              <a:ext uri="{FF2B5EF4-FFF2-40B4-BE49-F238E27FC236}">
                <a16:creationId xmlns:a16="http://schemas.microsoft.com/office/drawing/2014/main" id="{C559FEEF-C8AC-D872-0FA4-00717CDB3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817105"/>
            <a:ext cx="5387009" cy="4023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8D18C-6C6C-7D59-662D-ED3980760106}"/>
              </a:ext>
            </a:extLst>
          </p:cNvPr>
          <p:cNvSpPr txBox="1"/>
          <p:nvPr/>
        </p:nvSpPr>
        <p:spPr>
          <a:xfrm>
            <a:off x="6574932" y="4852194"/>
            <a:ext cx="5617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Citation - Petty, W., Offenbacher, M., Jara, R., Rabb, C., and S. Unrau. "Real-Time Drilling Fluid Measurements Provide Value Via Data-Driven Decision Making for Cost-Sensitive Unconventional Environments." Paper presented at the SPE Annual Technical Conference and Exhibition, San Antonio, Texas, USA, October 2023. </a:t>
            </a:r>
            <a:r>
              <a:rPr lang="en-US" sz="800" dirty="0" err="1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doi</a:t>
            </a:r>
            <a:r>
              <a:rPr lang="en-US" sz="8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: </a:t>
            </a:r>
            <a:r>
              <a:rPr lang="en-US" sz="8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https://doi.org/10.2118/214949-MS</a:t>
            </a:r>
            <a:endParaRPr lang="en-US" sz="800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dirty="0"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C013220-01C9-BDC3-2BCE-F4A77F268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156472"/>
              </p:ext>
            </p:extLst>
          </p:nvPr>
        </p:nvGraphicFramePr>
        <p:xfrm>
          <a:off x="175591" y="3546941"/>
          <a:ext cx="6096000" cy="325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637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0BABFC-0306-536C-9660-94A07266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84" y="1183754"/>
            <a:ext cx="3311977" cy="44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4A2E3-8B39-D045-2D62-17A19C7BC112}"/>
              </a:ext>
            </a:extLst>
          </p:cNvPr>
          <p:cNvSpPr txBox="1"/>
          <p:nvPr/>
        </p:nvSpPr>
        <p:spPr>
          <a:xfrm>
            <a:off x="327788" y="5708975"/>
            <a:ext cx="7576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Value is derived through timely event detection, decision making, and collaboration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C070599-8DE1-F3BB-45B6-334BF9FB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05"/>
            <a:ext cx="12192000" cy="762000"/>
          </a:xfrm>
        </p:spPr>
        <p:txBody>
          <a:bodyPr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EMprint" panose="020B0503020204020204" pitchFamily="34" charset="0"/>
              </a:rPr>
              <a:t>Remote Operations Center Fluid Advisor </a:t>
            </a:r>
            <a:r>
              <a:rPr lang="en-US" sz="3200" b="1" dirty="0">
                <a:solidFill>
                  <a:schemeClr val="bg1"/>
                </a:solidFill>
                <a:latin typeface="EMprint" panose="020B0503020204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EMprint" panose="020B0503020204020204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14CA1-3F66-2A27-4972-840489D4F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48" y="1216798"/>
            <a:ext cx="2990850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C983FB-7703-5CFB-BA47-5E85E1E79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48" y="2941739"/>
            <a:ext cx="2990850" cy="2655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4BC27B-B25C-DAF7-B7CC-3988F89422BA}"/>
              </a:ext>
            </a:extLst>
          </p:cNvPr>
          <p:cNvSpPr txBox="1"/>
          <p:nvPr/>
        </p:nvSpPr>
        <p:spPr>
          <a:xfrm>
            <a:off x="428484" y="1038027"/>
            <a:ext cx="3311977" cy="483325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A23E63-13C8-9242-B1E4-49816869E278}"/>
              </a:ext>
            </a:extLst>
          </p:cNvPr>
          <p:cNvSpPr txBox="1"/>
          <p:nvPr/>
        </p:nvSpPr>
        <p:spPr>
          <a:xfrm>
            <a:off x="4103672" y="63606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ROC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52FC7-3A3C-FF70-A5E8-2CC17E52EE62}"/>
              </a:ext>
            </a:extLst>
          </p:cNvPr>
          <p:cNvCxnSpPr>
            <a:stCxn id="11" idx="3"/>
          </p:cNvCxnSpPr>
          <p:nvPr/>
        </p:nvCxnSpPr>
        <p:spPr>
          <a:xfrm flipV="1">
            <a:off x="3740461" y="3454655"/>
            <a:ext cx="440870" cy="1"/>
          </a:xfrm>
          <a:prstGeom prst="line">
            <a:avLst/>
          </a:prstGeom>
          <a:ln w="12700">
            <a:solidFill>
              <a:srgbClr val="FFFFFF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ED7B29-60CC-9086-97F2-26718B8CA715}"/>
              </a:ext>
            </a:extLst>
          </p:cNvPr>
          <p:cNvSpPr txBox="1"/>
          <p:nvPr/>
        </p:nvSpPr>
        <p:spPr>
          <a:xfrm>
            <a:off x="4184053" y="1038027"/>
            <a:ext cx="3513364" cy="4833257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3B12D-A960-5645-595B-2A23D3C5CB50}"/>
              </a:ext>
            </a:extLst>
          </p:cNvPr>
          <p:cNvSpPr txBox="1"/>
          <p:nvPr/>
        </p:nvSpPr>
        <p:spPr>
          <a:xfrm>
            <a:off x="327788" y="66869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Rig</a:t>
            </a:r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Site</a:t>
            </a:r>
          </a:p>
        </p:txBody>
      </p:sp>
      <p:sp>
        <p:nvSpPr>
          <p:cNvPr id="18" name="Callout: Line 17">
            <a:extLst>
              <a:ext uri="{FF2B5EF4-FFF2-40B4-BE49-F238E27FC236}">
                <a16:creationId xmlns:a16="http://schemas.microsoft.com/office/drawing/2014/main" id="{727EE634-2889-D967-A90C-6EC21D024325}"/>
              </a:ext>
            </a:extLst>
          </p:cNvPr>
          <p:cNvSpPr/>
          <p:nvPr/>
        </p:nvSpPr>
        <p:spPr>
          <a:xfrm>
            <a:off x="8471808" y="949308"/>
            <a:ext cx="3458932" cy="804866"/>
          </a:xfrm>
          <a:prstGeom prst="borderCallout1">
            <a:avLst>
              <a:gd name="adj1" fmla="val 18750"/>
              <a:gd name="adj2" fmla="val -8333"/>
              <a:gd name="adj3" fmla="val 156494"/>
              <a:gd name="adj4" fmla="val -31304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Rig EDR provides 1 sec fluid property data and event detection alarms</a:t>
            </a:r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0D483D06-3E07-90E9-77DA-9D8722B70116}"/>
              </a:ext>
            </a:extLst>
          </p:cNvPr>
          <p:cNvSpPr/>
          <p:nvPr/>
        </p:nvSpPr>
        <p:spPr>
          <a:xfrm>
            <a:off x="8471808" y="2257006"/>
            <a:ext cx="3458933" cy="1131437"/>
          </a:xfrm>
          <a:prstGeom prst="borderCallout1">
            <a:avLst>
              <a:gd name="adj1" fmla="val 18750"/>
              <a:gd name="adj2" fmla="val -8333"/>
              <a:gd name="adj3" fmla="val 175982"/>
              <a:gd name="adj4" fmla="val -55778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Digital mud reports now provide whole well insights and offset well analysis capability</a:t>
            </a:r>
          </a:p>
        </p:txBody>
      </p:sp>
      <p:sp>
        <p:nvSpPr>
          <p:cNvPr id="20" name="Callout: Line 19">
            <a:extLst>
              <a:ext uri="{FF2B5EF4-FFF2-40B4-BE49-F238E27FC236}">
                <a16:creationId xmlns:a16="http://schemas.microsoft.com/office/drawing/2014/main" id="{7E34DA80-10BA-7128-1EAD-149BA3D06155}"/>
              </a:ext>
            </a:extLst>
          </p:cNvPr>
          <p:cNvSpPr/>
          <p:nvPr/>
        </p:nvSpPr>
        <p:spPr>
          <a:xfrm>
            <a:off x="8471808" y="3703980"/>
            <a:ext cx="3458932" cy="1131437"/>
          </a:xfrm>
          <a:prstGeom prst="borderCallout1">
            <a:avLst>
              <a:gd name="adj1" fmla="val 18750"/>
              <a:gd name="adj2" fmla="val -8333"/>
              <a:gd name="adj3" fmla="val 36675"/>
              <a:gd name="adj4" fmla="val -28965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Fluid reports and additional information from rig sites allow all the pieces to come together </a:t>
            </a:r>
          </a:p>
        </p:txBody>
      </p:sp>
    </p:spTree>
    <p:extLst>
      <p:ext uri="{BB962C8B-B14F-4D97-AF65-F5344CB8AC3E}">
        <p14:creationId xmlns:p14="http://schemas.microsoft.com/office/powerpoint/2010/main" val="178200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66F24-1AB1-BB05-1B15-B00A344F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20"/>
            <a:ext cx="12192000" cy="762000"/>
          </a:xfrm>
        </p:spPr>
        <p:txBody>
          <a:bodyPr/>
          <a:lstStyle/>
          <a:p>
            <a:pPr algn="ctr"/>
            <a:r>
              <a:rPr lang="en-US" sz="3400" b="1" dirty="0"/>
              <a:t>Event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336C6-1FB0-D3C2-C891-9E2B392D6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" y="1277168"/>
            <a:ext cx="6282327" cy="4879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6ADBC-DDD3-73EA-44F7-2D65A7704B39}"/>
              </a:ext>
            </a:extLst>
          </p:cNvPr>
          <p:cNvSpPr txBox="1"/>
          <p:nvPr/>
        </p:nvSpPr>
        <p:spPr>
          <a:xfrm>
            <a:off x="2457662" y="826389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Density Event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EF31F-32A0-AF60-65CF-E7A187DC74EE}"/>
              </a:ext>
            </a:extLst>
          </p:cNvPr>
          <p:cNvSpPr txBox="1"/>
          <p:nvPr/>
        </p:nvSpPr>
        <p:spPr>
          <a:xfrm>
            <a:off x="8120740" y="1537423"/>
            <a:ext cx="34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Alarm in ROC sounds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3880A-A82D-C836-D2FF-6D49AC1B76DF}"/>
              </a:ext>
            </a:extLst>
          </p:cNvPr>
          <p:cNvSpPr txBox="1"/>
          <p:nvPr/>
        </p:nvSpPr>
        <p:spPr>
          <a:xfrm>
            <a:off x="8120741" y="2572444"/>
            <a:ext cx="34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ROC Fluid Advisor investigates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7DD64-34A6-6C67-3D7E-B1A45DC98BAC}"/>
              </a:ext>
            </a:extLst>
          </p:cNvPr>
          <p:cNvSpPr txBox="1"/>
          <p:nvPr/>
        </p:nvSpPr>
        <p:spPr>
          <a:xfrm>
            <a:off x="8142510" y="3480641"/>
            <a:ext cx="345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Alerts mud engineer and operations supervisor to collaborate on forward plan</a:t>
            </a:r>
          </a:p>
        </p:txBody>
      </p:sp>
      <p:pic>
        <p:nvPicPr>
          <p:cNvPr id="12" name="Graphic 11" descr="Siren with solid fill">
            <a:extLst>
              <a:ext uri="{FF2B5EF4-FFF2-40B4-BE49-F238E27FC236}">
                <a16:creationId xmlns:a16="http://schemas.microsoft.com/office/drawing/2014/main" id="{8B5DFE46-DDF6-5B33-3D5B-A40177658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6507" y="2755764"/>
            <a:ext cx="1219199" cy="121919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8BB3BF-5785-F696-7C2B-3EF768227D47}"/>
              </a:ext>
            </a:extLst>
          </p:cNvPr>
          <p:cNvCxnSpPr>
            <a:cxnSpLocks/>
          </p:cNvCxnSpPr>
          <p:nvPr/>
        </p:nvCxnSpPr>
        <p:spPr>
          <a:xfrm>
            <a:off x="9241965" y="1906755"/>
            <a:ext cx="0" cy="590757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C37A3C-C6F4-8815-FDD5-463599629B82}"/>
              </a:ext>
            </a:extLst>
          </p:cNvPr>
          <p:cNvCxnSpPr/>
          <p:nvPr/>
        </p:nvCxnSpPr>
        <p:spPr>
          <a:xfrm>
            <a:off x="9241965" y="2941776"/>
            <a:ext cx="0" cy="590757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D63EB8-C720-615A-2830-CFBECF1DBF42}"/>
              </a:ext>
            </a:extLst>
          </p:cNvPr>
          <p:cNvCxnSpPr/>
          <p:nvPr/>
        </p:nvCxnSpPr>
        <p:spPr>
          <a:xfrm>
            <a:off x="9247407" y="4403971"/>
            <a:ext cx="0" cy="590757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DD2CD3-8C34-139F-07F2-7E04B710F21F}"/>
              </a:ext>
            </a:extLst>
          </p:cNvPr>
          <p:cNvSpPr txBox="1"/>
          <p:nvPr/>
        </p:nvSpPr>
        <p:spPr>
          <a:xfrm>
            <a:off x="8142509" y="5142635"/>
            <a:ext cx="3450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ROC Fluid Advisor shares learnings across rigs and mud engineers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C7FC95-1C14-FCD5-CAF1-482AFC5386AC}"/>
              </a:ext>
            </a:extLst>
          </p:cNvPr>
          <p:cNvSpPr txBox="1"/>
          <p:nvPr/>
        </p:nvSpPr>
        <p:spPr>
          <a:xfrm>
            <a:off x="345832" y="6119336"/>
            <a:ext cx="5617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800" b="0" i="0" dirty="0">
                <a:solidFill>
                  <a:schemeClr val="bg1"/>
                </a:solidFill>
                <a:effectLst/>
                <a:latin typeface="EMprint" panose="020B0503020204020204" pitchFamily="34" charset="0"/>
                <a:ea typeface="EMprint" panose="020B0503020204020204" pitchFamily="34" charset="0"/>
              </a:rPr>
              <a:t>Citation - Petty, W., Offenbacher, M., Jara, R., Rabb, C., and S. Unrau. "Real-Time Drilling Fluid Measurements Provide Value Via Data-Driven Decision Making for Cost-Sensitive Unconventional Environments." Paper presented at the SPE Annual Technical Conference and Exhibition, San Antonio, Texas, USA, October 2023.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EMprint" panose="020B0503020204020204" pitchFamily="34" charset="0"/>
                <a:ea typeface="EMprint" panose="020B0503020204020204" pitchFamily="34" charset="0"/>
              </a:rPr>
              <a:t>doi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EMprint" panose="020B0503020204020204" pitchFamily="34" charset="0"/>
                <a:ea typeface="EMprint" panose="020B0503020204020204" pitchFamily="34" charset="0"/>
              </a:rPr>
              <a:t>: </a:t>
            </a:r>
            <a:r>
              <a:rPr lang="en-US" sz="800" b="0" i="0" u="none" strike="noStrike" dirty="0">
                <a:solidFill>
                  <a:schemeClr val="bg1"/>
                </a:solidFill>
                <a:effectLst/>
                <a:latin typeface="EMprint" panose="020B0503020204020204" pitchFamily="34" charset="0"/>
                <a:ea typeface="EMprint" panose="020B0503020204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https://doi.org/10.2118/214949-MS</a:t>
            </a:r>
            <a:endParaRPr lang="en-US" sz="800" b="0" i="0" dirty="0">
              <a:solidFill>
                <a:schemeClr val="bg1"/>
              </a:solidFill>
              <a:effectLst/>
              <a:latin typeface="EMprint" panose="020B0503020204020204" pitchFamily="34" charset="0"/>
              <a:ea typeface="EMprint" panose="020B0503020204020204" pitchFamily="34" charset="0"/>
            </a:endParaRPr>
          </a:p>
          <a:p>
            <a:endParaRPr lang="en-US" dirty="0">
              <a:latin typeface="EMprint" panose="020B0503020204020204" pitchFamily="34" charset="0"/>
              <a:ea typeface="EMprint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57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71B26F-C92B-0481-75A8-643389B0568F}"/>
              </a:ext>
            </a:extLst>
          </p:cNvPr>
          <p:cNvSpPr/>
          <p:nvPr/>
        </p:nvSpPr>
        <p:spPr>
          <a:xfrm>
            <a:off x="25252" y="12967"/>
            <a:ext cx="10280943" cy="7498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 anchorCtr="0"/>
          <a:lstStyle/>
          <a:p>
            <a:pPr algn="ctr" defTabSz="408143"/>
            <a:r>
              <a:rPr lang="en-US" sz="3400" b="1" dirty="0">
                <a:solidFill>
                  <a:schemeClr val="bg1"/>
                </a:solidFill>
                <a:latin typeface="EMprint" panose="020B0503020204020204" pitchFamily="34" charset="0"/>
              </a:rPr>
              <a:t>Drilling Performance Improvements </a:t>
            </a:r>
            <a:endParaRPr lang="en-US" sz="3400" dirty="0">
              <a:solidFill>
                <a:schemeClr val="bg1"/>
              </a:solidFill>
              <a:latin typeface="EMprint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BE1F7-F000-1181-5855-FB7DA3270A17}"/>
              </a:ext>
            </a:extLst>
          </p:cNvPr>
          <p:cNvSpPr txBox="1"/>
          <p:nvPr/>
        </p:nvSpPr>
        <p:spPr>
          <a:xfrm>
            <a:off x="172122" y="1007314"/>
            <a:ext cx="7820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Impact at the rig 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Tool forensics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BDE switch strategy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Consistency in fluid systems and treatments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Efficiency gains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Actionable data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Alarms out of spec properties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Improved economic fluids management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Monitoring beyond drilling fluid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Completions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Cementing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665" y="1491586"/>
            <a:ext cx="4828749" cy="336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92104" y="4917405"/>
            <a:ext cx="4828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RSS </a:t>
            </a:r>
            <a:r>
              <a:rPr lang="en-US" sz="800" dirty="0" err="1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torquer</a:t>
            </a:r>
            <a:r>
              <a:rPr lang="en-US" sz="800" dirty="0">
                <a:solidFill>
                  <a:schemeClr val="bg1"/>
                </a:solidFill>
                <a:latin typeface="EMprint" panose="020B0503020204020204" pitchFamily="34" charset="0"/>
                <a:ea typeface="EMprint" panose="020B0503020204020204" pitchFamily="34" charset="0"/>
              </a:rPr>
              <a:t> jammed with mud solids. Correlated to fluid properties to help trace failure. </a:t>
            </a:r>
          </a:p>
        </p:txBody>
      </p:sp>
    </p:spTree>
    <p:extLst>
      <p:ext uri="{BB962C8B-B14F-4D97-AF65-F5344CB8AC3E}">
        <p14:creationId xmlns:p14="http://schemas.microsoft.com/office/powerpoint/2010/main" val="367287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D5EF9-F6BB-CD2A-DD63-9E5DAC75C8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2669" y="2126116"/>
            <a:ext cx="3106662" cy="1683883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EC1D0-C725-6BD3-A55E-41CED27C67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7163" y="6462713"/>
            <a:ext cx="604837" cy="227012"/>
          </a:xfrm>
        </p:spPr>
        <p:txBody>
          <a:bodyPr/>
          <a:lstStyle/>
          <a:p>
            <a:pPr algn="r"/>
            <a:fld id="{6A1832FB-D067-F14F-8F63-A059BBF7F3FB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970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xxonMobil_Template_Arial">
  <a:themeElements>
    <a:clrScheme name="ExxonMobil">
      <a:dk1>
        <a:srgbClr val="000000"/>
      </a:dk1>
      <a:lt1>
        <a:srgbClr val="FFFFFF"/>
      </a:lt1>
      <a:dk2>
        <a:srgbClr val="ED1C2E"/>
      </a:dk2>
      <a:lt2>
        <a:srgbClr val="5A5A5A"/>
      </a:lt2>
      <a:accent1>
        <a:srgbClr val="0C479D"/>
      </a:accent1>
      <a:accent2>
        <a:srgbClr val="00A3E0"/>
      </a:accent2>
      <a:accent3>
        <a:srgbClr val="13943C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xxonMobil_Template_Arial">
  <a:themeElements>
    <a:clrScheme name="ExxonMobil">
      <a:dk1>
        <a:srgbClr val="000000"/>
      </a:dk1>
      <a:lt1>
        <a:srgbClr val="FFFFFF"/>
      </a:lt1>
      <a:dk2>
        <a:srgbClr val="ED1C2E"/>
      </a:dk2>
      <a:lt2>
        <a:srgbClr val="5A5A5A"/>
      </a:lt2>
      <a:accent1>
        <a:srgbClr val="0C479D"/>
      </a:accent1>
      <a:accent2>
        <a:srgbClr val="00A3E0"/>
      </a:accent2>
      <a:accent3>
        <a:srgbClr val="13943C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P CSC Group Meeting October 2014">
  <a:themeElements>
    <a:clrScheme name="ExxonMobil2">
      <a:dk1>
        <a:srgbClr val="000000"/>
      </a:dk1>
      <a:lt1>
        <a:srgbClr val="FFFFFF"/>
      </a:lt1>
      <a:dk2>
        <a:srgbClr val="ED1C2E"/>
      </a:dk2>
      <a:lt2>
        <a:srgbClr val="5A5A5A"/>
      </a:lt2>
      <a:accent1>
        <a:srgbClr val="0C479D"/>
      </a:accent1>
      <a:accent2>
        <a:srgbClr val="00A3E0"/>
      </a:accent2>
      <a:accent3>
        <a:srgbClr val="00ACA8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I_x005f_x0020_Classification xmlns="cb27a19e-7c42-4e50-91a3-c760ba1cf755">Not Classified</MPI_x005f_x0020_Classification>
    <Document_x0020_Keywords xmlns="cb27a19e-7c42-4e50-91a3-c760ba1cf75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fault Document" ma:contentTypeID="0x0101008E2A78AE2DDD7C4494E2F8EB84825A6F00595468193046154697D44944FA3FCAC1" ma:contentTypeVersion="5" ma:contentTypeDescription="" ma:contentTypeScope="" ma:versionID="36cee3244ba64294266a30a0da5b9747">
  <xsd:schema xmlns:xsd="http://www.w3.org/2001/XMLSchema" xmlns:xs="http://www.w3.org/2001/XMLSchema" xmlns:p="http://schemas.microsoft.com/office/2006/metadata/properties" xmlns:ns2="cb27a19e-7c42-4e50-91a3-c760ba1cf755" xmlns:ns3="e1f16b6d-d67a-425e-83cf-a1eecc2281d1" targetNamespace="http://schemas.microsoft.com/office/2006/metadata/properties" ma:root="true" ma:fieldsID="b922dcc040da88f14b54ffa68e2a2e14" ns2:_="" ns3:_="">
    <xsd:import namespace="cb27a19e-7c42-4e50-91a3-c760ba1cf755"/>
    <xsd:import namespace="e1f16b6d-d67a-425e-83cf-a1eecc2281d1"/>
    <xsd:element name="properties">
      <xsd:complexType>
        <xsd:sequence>
          <xsd:element name="documentManagement">
            <xsd:complexType>
              <xsd:all>
                <xsd:element ref="ns2:Document_x0020_Keywords" minOccurs="0"/>
                <xsd:element ref="ns2:MPI_x005f_x0020_Classificat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7a19e-7c42-4e50-91a3-c760ba1cf755" elementFormDefault="qualified">
    <xsd:import namespace="http://schemas.microsoft.com/office/2006/documentManagement/types"/>
    <xsd:import namespace="http://schemas.microsoft.com/office/infopath/2007/PartnerControls"/>
    <xsd:element name="Document_x0020_Keywords" ma:index="8" nillable="true" ma:displayName="Keywords" ma:hidden="true" ma:internalName="Document_x0020_Keywords" ma:readOnly="false">
      <xsd:simpleType>
        <xsd:restriction base="dms:Note"/>
      </xsd:simpleType>
    </xsd:element>
    <xsd:element name="MPI_x005f_x0020_Classification" ma:index="10" ma:displayName="MPI Classification" ma:default="Not Classified" ma:description="" ma:format="Dropdown" ma:internalName="MPI_x0020_Classification" ma:readOnly="false">
      <xsd:simpleType>
        <xsd:restriction base="dms:Choice">
          <xsd:enumeration value="Not Classified"/>
          <xsd:enumeration value="Proprietary"/>
          <xsd:enumeration value="Private"/>
          <xsd:enumeration value="Restricted Distribu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16b6d-d67a-425e-83cf-a1eecc2281d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E22C4DB-E212-4009-BE30-F71E549D342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b27a19e-7c42-4e50-91a3-c760ba1cf755"/>
    <ds:schemaRef ds:uri="http://schemas.microsoft.com/office/2006/metadata/properties"/>
    <ds:schemaRef ds:uri="e1f16b6d-d67a-425e-83cf-a1eecc2281d1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83C467-AF73-49AC-8577-24077332C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7a19e-7c42-4e50-91a3-c760ba1cf755"/>
    <ds:schemaRef ds:uri="e1f16b6d-d67a-425e-83cf-a1eecc2281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07BA77-EBDF-4A50-8CAA-F99FD0A7D1B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3EFD53-2F88-46A4-8477-1C19CB6C5051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ExxonMobil_Template_Arial</Template>
  <TotalTime>14048</TotalTime>
  <Words>535</Words>
  <Application>Microsoft Office PowerPoint</Application>
  <PresentationFormat>Widescreen</PresentationFormat>
  <Paragraphs>103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EMprint</vt:lpstr>
      <vt:lpstr>Trebuchet MS</vt:lpstr>
      <vt:lpstr>ヒラギノ角ゴ Pro W3</vt:lpstr>
      <vt:lpstr>ExxonMobil_Template_Arial</vt:lpstr>
      <vt:lpstr>1_ExxonMobil_Template_Arial</vt:lpstr>
      <vt:lpstr>BAP CSC Group Meeting October 2014</vt:lpstr>
      <vt:lpstr>think-cell Slide</vt:lpstr>
      <vt:lpstr>Upgraded Fluid Management  Opens New Opportunities for Drilling Performance Improvements</vt:lpstr>
      <vt:lpstr>Agenda</vt:lpstr>
      <vt:lpstr>ExxonMobil Remote Operations Center </vt:lpstr>
      <vt:lpstr>PowerPoint Presentation</vt:lpstr>
      <vt:lpstr>Fluid Monitoring Technologies  </vt:lpstr>
      <vt:lpstr>Remote Operations Center Fluid Advisor  </vt:lpstr>
      <vt:lpstr>Event Detection</vt:lpstr>
      <vt:lpstr>PowerPoint Presentation</vt:lpstr>
      <vt:lpstr>PowerPoint Presentation</vt:lpstr>
      <vt:lpstr>PowerPoint Presentation</vt:lpstr>
    </vt:vector>
  </TitlesOfParts>
  <Company>ExxonMobil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AADE Presentation  Nov 16 2023</dc:title>
  <dc:creator>tanner.e.olson@exxonmobil.com</dc:creator>
  <cp:keywords/>
  <cp:lastModifiedBy>Milligan, Dallas</cp:lastModifiedBy>
  <cp:revision>791</cp:revision>
  <cp:lastPrinted>2021-10-15T03:03:27Z</cp:lastPrinted>
  <dcterms:created xsi:type="dcterms:W3CDTF">2018-07-17T20:14:38Z</dcterms:created>
  <dcterms:modified xsi:type="dcterms:W3CDTF">2023-11-10T13:06:32Z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0x0101008E2A78AE2DDD7C4494E2F8EB84825A6F00595468193046154697D44944FA3FCAC1</vt:lpwstr>
  </property>
  <property fmtid="{D5CDD505-2E9C-101B-9397-08002B2CF9AE}" pid="3" name="_AdHocReviewCycleID">
    <vt:i4>1002905632</vt:i4>
  </property>
  <property fmtid="{D5CDD505-2E9C-101B-9397-08002B2CF9AE}" pid="4" name="_NewReviewCycle">
    <vt:lpwstr/>
  </property>
  <property fmtid="{D5CDD505-2E9C-101B-9397-08002B2CF9AE}" pid="5" name="_EmailSubject">
    <vt:lpwstr>ROI Submission </vt:lpwstr>
  </property>
  <property fmtid="{D5CDD505-2E9C-101B-9397-08002B2CF9AE}" pid="6" name="_AuthorEmail">
    <vt:lpwstr>dallas.p.milligan@exxonmobil.com</vt:lpwstr>
  </property>
  <property fmtid="{D5CDD505-2E9C-101B-9397-08002B2CF9AE}" pid="7" name="_AuthorEmailDisplayName">
    <vt:lpwstr>Milligan, Dallas</vt:lpwstr>
  </property>
  <property fmtid="{D5CDD505-2E9C-101B-9397-08002B2CF9AE}" pid="8" name="_PreviousAdHocReviewCycleID">
    <vt:i4>-1840884388</vt:i4>
  </property>
</Properties>
</file>